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7" r:id="rId3"/>
    <p:sldId id="265" r:id="rId4"/>
    <p:sldId id="260" r:id="rId5"/>
    <p:sldId id="278" r:id="rId6"/>
    <p:sldId id="284" r:id="rId7"/>
    <p:sldId id="280" r:id="rId8"/>
    <p:sldId id="279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4F666-365D-47FE-BF36-EDE40E4FA607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098AD76-AF5D-4289-8F2B-EF947DCBC394}" type="slidenum">
              <a:rPr lang="et-EE" smtClean="0"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Enne.MO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Parast.MOV" TargetMode="External"/><Relationship Id="rId5" Type="http://schemas.openxmlformats.org/officeDocument/2006/relationships/hyperlink" Target="biofeedback.mp4" TargetMode="External"/><Relationship Id="rId4" Type="http://schemas.openxmlformats.org/officeDocument/2006/relationships/hyperlink" Target="treening.MO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268760"/>
            <a:ext cx="6694512" cy="1931640"/>
          </a:xfrm>
        </p:spPr>
        <p:txBody>
          <a:bodyPr>
            <a:normAutofit/>
          </a:bodyPr>
          <a:lstStyle/>
          <a:p>
            <a:r>
              <a:rPr lang="et-EE" dirty="0" smtClean="0"/>
              <a:t>Tipptehnoloogiliste seadmete kasutamine kliinilises keskkonnas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4246240" cy="1825625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et-EE" dirty="0" smtClean="0"/>
              <a:t>Ott Vanem, FT</a:t>
            </a:r>
          </a:p>
          <a:p>
            <a:pPr algn="ctr"/>
            <a:r>
              <a:rPr lang="et-EE" dirty="0" smtClean="0"/>
              <a:t>Mari-Liis Ööpik, FT</a:t>
            </a:r>
          </a:p>
          <a:p>
            <a:pPr algn="ctr"/>
            <a:r>
              <a:rPr lang="et-EE" dirty="0" smtClean="0"/>
              <a:t>Haapsalu </a:t>
            </a:r>
            <a:r>
              <a:rPr lang="et-EE" smtClean="0"/>
              <a:t>Neuroloogiline Rehabilitatsioonikeskus</a:t>
            </a:r>
            <a:endParaRPr lang="et-EE" dirty="0" smtClean="0"/>
          </a:p>
          <a:p>
            <a:pPr algn="ctr"/>
            <a:endParaRPr lang="et-EE" dirty="0"/>
          </a:p>
          <a:p>
            <a:pPr algn="ctr"/>
            <a:r>
              <a:rPr lang="et-EE" dirty="0" smtClean="0"/>
              <a:t>Haapsalu 2014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9312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iLiis\Desktop\WORK\Pictures for ex programs\IMG_4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60648"/>
            <a:ext cx="6000379" cy="3528392"/>
          </a:xfrm>
          <a:prstGeom prst="roundRect">
            <a:avLst>
              <a:gd name="adj" fmla="val 11111"/>
            </a:avLst>
          </a:prstGeom>
          <a:ln w="31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iLiis\Desktop\WORK\Pictures for ex programs\IMG_4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464496" cy="3378537"/>
          </a:xfrm>
          <a:prstGeom prst="roundRect">
            <a:avLst>
              <a:gd name="adj" fmla="val 11111"/>
            </a:avLst>
          </a:prstGeom>
          <a:ln w="31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4149080"/>
            <a:ext cx="4272186" cy="139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accent1"/>
              </a:buClr>
              <a:buFont typeface="Wingdings 3"/>
              <a:buChar char=""/>
              <a:tabLst>
                <a:tab pos="457200" algn="l"/>
              </a:tabLst>
            </a:pPr>
            <a:r>
              <a:rPr lang="et-EE" sz="2400" dirty="0">
                <a:solidFill>
                  <a:schemeClr val="tx1"/>
                </a:solidFill>
                <a:ea typeface="Times New Roman"/>
              </a:rPr>
              <a:t>surve min 100 – </a:t>
            </a:r>
            <a:r>
              <a:rPr lang="et-EE" sz="2400" dirty="0" err="1">
                <a:solidFill>
                  <a:schemeClr val="tx1"/>
                </a:solidFill>
                <a:ea typeface="Times New Roman"/>
              </a:rPr>
              <a:t>max</a:t>
            </a:r>
            <a:r>
              <a:rPr lang="et-EE" sz="2400" dirty="0">
                <a:solidFill>
                  <a:schemeClr val="tx1"/>
                </a:solidFill>
                <a:ea typeface="Times New Roman"/>
              </a:rPr>
              <a:t> 400 g</a:t>
            </a:r>
            <a:endParaRPr lang="et-EE" sz="2400" dirty="0">
              <a:solidFill>
                <a:schemeClr val="tx1"/>
              </a:solidFill>
            </a:endParaRPr>
          </a:p>
          <a:p>
            <a:pPr marL="342900" lvl="0" indent="-342900">
              <a:spcAft>
                <a:spcPts val="0"/>
              </a:spcAft>
              <a:buClr>
                <a:schemeClr val="accent1"/>
              </a:buClr>
              <a:buFont typeface="Wingdings 3"/>
              <a:buChar char=""/>
              <a:tabLst>
                <a:tab pos="457200" algn="l"/>
              </a:tabLst>
            </a:pPr>
            <a:r>
              <a:rPr lang="et-EE" sz="2400" dirty="0">
                <a:solidFill>
                  <a:schemeClr val="tx1"/>
                </a:solidFill>
                <a:ea typeface="Times New Roman"/>
              </a:rPr>
              <a:t>jaotatud 8-ks osaks (võimalik  2-16)</a:t>
            </a:r>
            <a:endParaRPr lang="et-EE" sz="2400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et-EE" sz="1100" dirty="0">
                <a:latin typeface="Calibri"/>
                <a:ea typeface="Calibri"/>
                <a:cs typeface="Times New Roman"/>
              </a:rPr>
              <a:t> </a:t>
            </a:r>
            <a:endParaRPr lang="et-EE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66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1362075"/>
          </a:xfrm>
        </p:spPr>
        <p:txBody>
          <a:bodyPr/>
          <a:lstStyle/>
          <a:p>
            <a:pPr algn="ctr"/>
            <a:r>
              <a:rPr lang="et-EE" dirty="0" smtClean="0"/>
              <a:t>Suur tänu!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131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Neuroplastilisus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7772400" cy="3733800"/>
          </a:xfrm>
        </p:spPr>
        <p:txBody>
          <a:bodyPr>
            <a:normAutofit/>
          </a:bodyPr>
          <a:lstStyle/>
          <a:p>
            <a:r>
              <a:rPr lang="et-EE" sz="2800" dirty="0"/>
              <a:t>n</a:t>
            </a:r>
            <a:r>
              <a:rPr lang="et-EE" sz="2800" dirty="0" smtClean="0"/>
              <a:t>ärvisüsteemi võime reorganiseerida oma struktuuri, funktsioone ja ühendusi vastavalt seesmistele või välistele stiimulitele </a:t>
            </a:r>
          </a:p>
        </p:txBody>
      </p:sp>
    </p:spTree>
    <p:extLst>
      <p:ext uri="{BB962C8B-B14F-4D97-AF65-F5344CB8AC3E}">
        <p14:creationId xmlns:p14="http://schemas.microsoft.com/office/powerpoint/2010/main" val="35669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741"/>
            <a:ext cx="9136926" cy="1143000"/>
          </a:xfrm>
        </p:spPr>
        <p:txBody>
          <a:bodyPr>
            <a:normAutofit/>
          </a:bodyPr>
          <a:lstStyle/>
          <a:p>
            <a:pPr algn="ctr"/>
            <a:r>
              <a:rPr lang="et-EE" sz="3200" dirty="0" smtClean="0"/>
              <a:t>Neuroplastilisuse printsiibid teraapias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3733800"/>
          </a:xfrm>
        </p:spPr>
        <p:txBody>
          <a:bodyPr>
            <a:normAutofit/>
          </a:bodyPr>
          <a:lstStyle/>
          <a:p>
            <a:pPr lvl="0"/>
            <a:r>
              <a:rPr lang="et-EE" sz="2800" dirty="0"/>
              <a:t>spetsiifilisus </a:t>
            </a:r>
          </a:p>
          <a:p>
            <a:pPr lvl="0"/>
            <a:r>
              <a:rPr lang="et-EE" sz="2800" dirty="0"/>
              <a:t>funktsionaalsus</a:t>
            </a:r>
          </a:p>
          <a:p>
            <a:pPr lvl="0"/>
            <a:r>
              <a:rPr lang="et-EE" sz="2800" dirty="0"/>
              <a:t>suur korduste arv</a:t>
            </a:r>
          </a:p>
          <a:p>
            <a:pPr lvl="0"/>
            <a:r>
              <a:rPr lang="et-EE" sz="2800" dirty="0"/>
              <a:t>kõrge intensiivsus</a:t>
            </a:r>
          </a:p>
          <a:p>
            <a:pPr lvl="0"/>
            <a:r>
              <a:rPr lang="et-EE" sz="2800" dirty="0"/>
              <a:t>varane sekkumine</a:t>
            </a:r>
          </a:p>
          <a:p>
            <a:pPr lvl="0"/>
            <a:r>
              <a:rPr lang="et-EE" sz="2800" dirty="0"/>
              <a:t>tagasiside soorituse kohta</a:t>
            </a:r>
          </a:p>
          <a:p>
            <a:pPr lvl="0"/>
            <a:r>
              <a:rPr lang="et-EE" sz="2800" dirty="0"/>
              <a:t>motivatsiooni </a:t>
            </a:r>
            <a:r>
              <a:rPr lang="et-EE" sz="2800" dirty="0" smtClean="0"/>
              <a:t>säilitamine</a:t>
            </a:r>
            <a:endParaRPr lang="et-EE" sz="2800" dirty="0"/>
          </a:p>
        </p:txBody>
      </p:sp>
      <p:sp>
        <p:nvSpPr>
          <p:cNvPr id="6" name="Rectangle 5"/>
          <p:cNvSpPr/>
          <p:nvPr/>
        </p:nvSpPr>
        <p:spPr>
          <a:xfrm>
            <a:off x="30342" y="602128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Jeffrey A. Kleim, Theresa A. Jones; Principles of Experience-Dependent Neural Plasticity: Implications for Rehabilitation After Brain Damage. </a:t>
            </a:r>
            <a:r>
              <a:rPr lang="et-EE" i="1" dirty="0">
                <a:solidFill>
                  <a:schemeClr val="accent1">
                    <a:lumMod val="50000"/>
                  </a:schemeClr>
                </a:solidFill>
              </a:rPr>
              <a:t>J Speech Lang Hear Res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 2008;51(1):S225-S239</a:t>
            </a:r>
          </a:p>
        </p:txBody>
      </p:sp>
    </p:spTree>
    <p:extLst>
      <p:ext uri="{BB962C8B-B14F-4D97-AF65-F5344CB8AC3E}">
        <p14:creationId xmlns:p14="http://schemas.microsoft.com/office/powerpoint/2010/main" val="24850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t-EE" dirty="0" smtClean="0"/>
              <a:t>diagnoosid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209257"/>
          </a:xfrm>
        </p:spPr>
        <p:txBody>
          <a:bodyPr>
            <a:noAutofit/>
          </a:bodyPr>
          <a:lstStyle/>
          <a:p>
            <a:r>
              <a:rPr lang="et-EE" sz="2400" b="1" dirty="0">
                <a:solidFill>
                  <a:schemeClr val="accent1"/>
                </a:solidFill>
              </a:rPr>
              <a:t>i</a:t>
            </a:r>
            <a:r>
              <a:rPr lang="et-EE" sz="2400" b="1" dirty="0" smtClean="0">
                <a:solidFill>
                  <a:schemeClr val="accent1"/>
                </a:solidFill>
              </a:rPr>
              <a:t>nsult</a:t>
            </a:r>
          </a:p>
          <a:p>
            <a:r>
              <a:rPr lang="et-EE" sz="2400" dirty="0"/>
              <a:t>s</a:t>
            </a:r>
            <a:r>
              <a:rPr lang="et-EE" sz="2400" dirty="0" smtClean="0"/>
              <a:t>clerosis multiplex</a:t>
            </a:r>
          </a:p>
          <a:p>
            <a:r>
              <a:rPr lang="et-EE" sz="2400" b="1" dirty="0">
                <a:solidFill>
                  <a:schemeClr val="accent1"/>
                </a:solidFill>
              </a:rPr>
              <a:t>t</a:t>
            </a:r>
            <a:r>
              <a:rPr lang="et-EE" sz="2400" b="1" dirty="0" smtClean="0">
                <a:solidFill>
                  <a:schemeClr val="accent1"/>
                </a:solidFill>
              </a:rPr>
              <a:t>serebraalparalüüs</a:t>
            </a:r>
          </a:p>
          <a:p>
            <a:r>
              <a:rPr lang="et-EE" sz="2400" dirty="0"/>
              <a:t>o</a:t>
            </a:r>
            <a:r>
              <a:rPr lang="et-EE" sz="2400" dirty="0" smtClean="0"/>
              <a:t>pereeritud ajukasvaja</a:t>
            </a:r>
          </a:p>
          <a:p>
            <a:r>
              <a:rPr lang="et-EE" sz="2400" b="1" dirty="0">
                <a:solidFill>
                  <a:schemeClr val="accent1"/>
                </a:solidFill>
              </a:rPr>
              <a:t>s</a:t>
            </a:r>
            <a:r>
              <a:rPr lang="et-EE" sz="2400" b="1" dirty="0" smtClean="0">
                <a:solidFill>
                  <a:schemeClr val="accent1"/>
                </a:solidFill>
              </a:rPr>
              <a:t>eljaajukahjustus</a:t>
            </a:r>
          </a:p>
          <a:p>
            <a:r>
              <a:rPr lang="et-EE" sz="2400" b="1" dirty="0">
                <a:solidFill>
                  <a:schemeClr val="accent1"/>
                </a:solidFill>
              </a:rPr>
              <a:t>t</a:t>
            </a:r>
            <a:r>
              <a:rPr lang="et-EE" sz="2400" b="1" dirty="0" smtClean="0">
                <a:solidFill>
                  <a:schemeClr val="accent1"/>
                </a:solidFill>
              </a:rPr>
              <a:t>raumaatiline ajukahjustus</a:t>
            </a:r>
          </a:p>
          <a:p>
            <a:r>
              <a:rPr lang="et-EE" sz="2400" dirty="0" err="1" smtClean="0"/>
              <a:t>endoproteesid</a:t>
            </a:r>
            <a:endParaRPr lang="et-EE" sz="2400" dirty="0" smtClean="0"/>
          </a:p>
          <a:p>
            <a:r>
              <a:rPr lang="et-EE" sz="2400" dirty="0"/>
              <a:t>l</a:t>
            </a:r>
            <a:r>
              <a:rPr lang="et-EE" sz="2400" dirty="0" smtClean="0"/>
              <a:t>ihastroofiad</a:t>
            </a:r>
          </a:p>
          <a:p>
            <a:r>
              <a:rPr lang="et-EE" sz="2400" dirty="0"/>
              <a:t>i</a:t>
            </a:r>
            <a:r>
              <a:rPr lang="et-EE" sz="2400" dirty="0" smtClean="0"/>
              <a:t>mmobilisatsioonist põhjustatud lihasnõrkus</a:t>
            </a:r>
          </a:p>
          <a:p>
            <a:pPr marL="68580" indent="0">
              <a:buNone/>
            </a:pPr>
            <a:endParaRPr lang="et-EE" sz="2400" dirty="0" smtClean="0"/>
          </a:p>
          <a:p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848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rmAutofit/>
          </a:bodyPr>
          <a:lstStyle/>
          <a:p>
            <a:pPr algn="ctr"/>
            <a:r>
              <a:rPr lang="et-EE" sz="3200" dirty="0" smtClean="0"/>
              <a:t>Tipptehnoloogilised vahendid hnrk-s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990656" cy="4065241"/>
          </a:xfrm>
        </p:spPr>
        <p:txBody>
          <a:bodyPr>
            <a:noAutofit/>
          </a:bodyPr>
          <a:lstStyle/>
          <a:p>
            <a:r>
              <a:rPr lang="et-EE" sz="2200" dirty="0" smtClean="0">
                <a:solidFill>
                  <a:schemeClr val="accent1"/>
                </a:solidFill>
              </a:rPr>
              <a:t>Lokomat Pro kõnnirobot </a:t>
            </a:r>
            <a:r>
              <a:rPr lang="et-EE" sz="2200" dirty="0" smtClean="0"/>
              <a:t>– kõnnifunktsiooni treening ja uurimine</a:t>
            </a:r>
          </a:p>
          <a:p>
            <a:r>
              <a:rPr lang="et-EE" sz="2200" dirty="0" smtClean="0">
                <a:solidFill>
                  <a:schemeClr val="accent1"/>
                </a:solidFill>
              </a:rPr>
              <a:t>E-Link multifunktsionaalne süsteem </a:t>
            </a:r>
            <a:r>
              <a:rPr lang="et-EE" sz="2200" dirty="0" smtClean="0"/>
              <a:t>– võimaldab hinnata ja/või treenida: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000" dirty="0" smtClean="0"/>
              <a:t>ülajäseme lihasjõudu ja funktsionaalsust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000" dirty="0" smtClean="0"/>
              <a:t>staatilist tasakaalu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000" dirty="0"/>
              <a:t>l</a:t>
            </a:r>
            <a:r>
              <a:rPr lang="et-EE" sz="2000" dirty="0" smtClean="0"/>
              <a:t>ihasaktivatsiooni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t-EE" sz="2000" dirty="0" smtClean="0"/>
              <a:t>liigesliikuvust</a:t>
            </a:r>
          </a:p>
          <a:p>
            <a:r>
              <a:rPr lang="et-EE" sz="2200" dirty="0" smtClean="0">
                <a:solidFill>
                  <a:schemeClr val="accent1"/>
                </a:solidFill>
              </a:rPr>
              <a:t>Armeo Spring „käerobot“</a:t>
            </a:r>
            <a:r>
              <a:rPr lang="et-EE" sz="2200" dirty="0" smtClean="0"/>
              <a:t>– ülajäseme funktsioonide treening ja hindamine</a:t>
            </a:r>
          </a:p>
          <a:p>
            <a:r>
              <a:rPr lang="et-EE" sz="2200" dirty="0" err="1" smtClean="0">
                <a:solidFill>
                  <a:schemeClr val="accent1"/>
                </a:solidFill>
              </a:rPr>
              <a:t>Erigo</a:t>
            </a:r>
            <a:r>
              <a:rPr lang="et-EE" sz="2200" dirty="0" smtClean="0">
                <a:solidFill>
                  <a:schemeClr val="accent1"/>
                </a:solidFill>
              </a:rPr>
              <a:t> sammufunktsiooniga seisulaud </a:t>
            </a:r>
            <a:r>
              <a:rPr lang="et-EE" sz="2200" dirty="0" smtClean="0"/>
              <a:t>– </a:t>
            </a:r>
            <a:r>
              <a:rPr lang="et-EE" sz="2200" dirty="0" err="1" smtClean="0"/>
              <a:t>vertikaliseerimine</a:t>
            </a:r>
            <a:endParaRPr lang="et-EE" sz="2200" dirty="0"/>
          </a:p>
          <a:p>
            <a:endParaRPr lang="et-EE" sz="2200" dirty="0" smtClean="0"/>
          </a:p>
          <a:p>
            <a:r>
              <a:rPr lang="et-EE" sz="2200" dirty="0" smtClean="0">
                <a:solidFill>
                  <a:schemeClr val="accent1">
                    <a:lumMod val="50000"/>
                  </a:schemeClr>
                </a:solidFill>
              </a:rPr>
              <a:t>Biodex isokineetiline dünamomeeter </a:t>
            </a:r>
            <a:r>
              <a:rPr lang="et-EE" sz="2200" dirty="0" smtClean="0"/>
              <a:t>– kogu keha lihasgruppide jõu hindamine ja treening</a:t>
            </a:r>
          </a:p>
        </p:txBody>
      </p:sp>
    </p:spTree>
    <p:extLst>
      <p:ext uri="{BB962C8B-B14F-4D97-AF65-F5344CB8AC3E}">
        <p14:creationId xmlns:p14="http://schemas.microsoft.com/office/powerpoint/2010/main" val="19156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IMG_2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835450" cy="5458186"/>
          </a:xfrm>
          <a:prstGeom prst="roundRect">
            <a:avLst>
              <a:gd name="adj" fmla="val 11111"/>
            </a:avLst>
          </a:prstGeom>
          <a:ln w="31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users\mariliiso\Desktop\ETTEKANDED\Arm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72" y="3284984"/>
            <a:ext cx="3981336" cy="3284984"/>
          </a:xfrm>
          <a:prstGeom prst="roundRect">
            <a:avLst>
              <a:gd name="adj" fmla="val 11111"/>
            </a:avLst>
          </a:prstGeom>
          <a:ln w="31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\users\mariliiso\Desktop\ETTEKANDED\biod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86825" cy="3573016"/>
          </a:xfrm>
          <a:prstGeom prst="roundRect">
            <a:avLst>
              <a:gd name="adj" fmla="val 11111"/>
            </a:avLst>
          </a:prstGeom>
          <a:ln w="31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8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Lokomat kõnnirobot</a:t>
            </a:r>
            <a:endParaRPr lang="et-E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5450148" cy="4777366"/>
          </a:xfrm>
          <a:prstGeom prst="roundRect">
            <a:avLst>
              <a:gd name="adj" fmla="val 1111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030289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 3"/>
              <a:buChar char=""/>
              <a:tabLst>
                <a:tab pos="457200" algn="l"/>
              </a:tabLst>
            </a:pPr>
            <a:r>
              <a:rPr lang="et-EE" sz="2800" u="sng" dirty="0">
                <a:solidFill>
                  <a:srgbClr val="92D050"/>
                </a:solidFill>
                <a:ea typeface="Times New Roman"/>
                <a:hlinkClick r:id="rId3" action="ppaction://hlinkfile"/>
              </a:rPr>
              <a:t>Video 1</a:t>
            </a:r>
            <a:endParaRPr lang="et-EE" sz="2800" dirty="0"/>
          </a:p>
          <a:p>
            <a:pPr marL="342900" lvl="0" indent="-342900">
              <a:spcAft>
                <a:spcPts val="0"/>
              </a:spcAft>
              <a:buFont typeface="Wingdings 3"/>
              <a:buChar char=""/>
              <a:tabLst>
                <a:tab pos="457200" algn="l"/>
              </a:tabLst>
            </a:pPr>
            <a:r>
              <a:rPr lang="et-EE" sz="2800" u="sng" dirty="0">
                <a:solidFill>
                  <a:srgbClr val="92D050"/>
                </a:solidFill>
                <a:ea typeface="Times New Roman"/>
                <a:hlinkClick r:id="rId4" action="ppaction://hlinkfile"/>
              </a:rPr>
              <a:t>Video 2</a:t>
            </a:r>
            <a:endParaRPr lang="et-EE" sz="2800" dirty="0"/>
          </a:p>
          <a:p>
            <a:pPr marL="342900" lvl="0" indent="-342900">
              <a:spcAft>
                <a:spcPts val="0"/>
              </a:spcAft>
              <a:buFont typeface="Wingdings 3"/>
              <a:buChar char=""/>
              <a:tabLst>
                <a:tab pos="457200" algn="l"/>
              </a:tabLst>
            </a:pPr>
            <a:r>
              <a:rPr lang="et-EE" sz="2800" u="sng" dirty="0">
                <a:solidFill>
                  <a:srgbClr val="92D050"/>
                </a:solidFill>
                <a:ea typeface="Times New Roman"/>
                <a:hlinkClick r:id="rId5" action="ppaction://hlinkfile"/>
              </a:rPr>
              <a:t>Video 3</a:t>
            </a:r>
            <a:endParaRPr lang="et-EE" sz="2800" dirty="0"/>
          </a:p>
          <a:p>
            <a:pPr marL="342900" lvl="0" indent="-342900">
              <a:spcAft>
                <a:spcPts val="0"/>
              </a:spcAft>
              <a:buFont typeface="Wingdings 3"/>
              <a:buChar char=""/>
              <a:tabLst>
                <a:tab pos="457200" algn="l"/>
              </a:tabLst>
            </a:pPr>
            <a:r>
              <a:rPr lang="et-EE" sz="2800" u="sng" dirty="0">
                <a:solidFill>
                  <a:srgbClr val="92D050"/>
                </a:solidFill>
                <a:ea typeface="Times New Roman"/>
                <a:hlinkClick r:id="rId6" action="ppaction://hlinkfile"/>
              </a:rPr>
              <a:t>Video 4</a:t>
            </a:r>
            <a:endParaRPr lang="et-E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9105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Liis\Desktop\WORK\INRS Zürich 2013\ep10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5729560" cy="4297170"/>
          </a:xfrm>
          <a:prstGeom prst="roundRect">
            <a:avLst>
              <a:gd name="adj" fmla="val 11111"/>
            </a:avLst>
          </a:prstGeom>
          <a:ln w="31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E-Link multifunktsionaalne süsteem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1275" y="3140967"/>
            <a:ext cx="5400600" cy="291105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2860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et-EE" sz="2200" dirty="0">
                <a:solidFill>
                  <a:srgbClr val="FFFFFF"/>
                </a:solidFill>
              </a:rPr>
              <a:t>EMG sensorid, asendisensorid</a:t>
            </a:r>
          </a:p>
          <a:p>
            <a:pPr marL="22860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et-EE" sz="2200" dirty="0">
                <a:solidFill>
                  <a:srgbClr val="FFFFFF"/>
                </a:solidFill>
              </a:rPr>
              <a:t>elektroonilised </a:t>
            </a:r>
            <a:r>
              <a:rPr lang="et-EE" sz="2200" dirty="0" err="1" smtClean="0">
                <a:solidFill>
                  <a:srgbClr val="FFFFFF"/>
                </a:solidFill>
              </a:rPr>
              <a:t>goniomeetrid</a:t>
            </a:r>
            <a:endParaRPr lang="et-EE" sz="2200" dirty="0">
              <a:solidFill>
                <a:srgbClr val="FFFFFF"/>
              </a:solidFill>
            </a:endParaRPr>
          </a:p>
          <a:p>
            <a:pPr marL="22860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et-EE" sz="2200" dirty="0">
                <a:solidFill>
                  <a:srgbClr val="FFFFFF"/>
                </a:solidFill>
              </a:rPr>
              <a:t>pinchmeter, dünamomeeter</a:t>
            </a:r>
          </a:p>
          <a:p>
            <a:pPr marL="22860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et-EE" sz="2200" dirty="0">
                <a:solidFill>
                  <a:srgbClr val="FFFFFF"/>
                </a:solidFill>
              </a:rPr>
              <a:t>erinevad liidesed – võtmed, käepidemed, </a:t>
            </a:r>
            <a:r>
              <a:rPr lang="et-EE" sz="2200" dirty="0" smtClean="0">
                <a:solidFill>
                  <a:srgbClr val="FFFFFF"/>
                </a:solidFill>
              </a:rPr>
              <a:t>  silindrid</a:t>
            </a:r>
            <a:r>
              <a:rPr lang="et-EE" sz="2200" dirty="0">
                <a:solidFill>
                  <a:srgbClr val="FFFFFF"/>
                </a:solidFill>
              </a:rPr>
              <a:t>, kettad, </a:t>
            </a:r>
            <a:r>
              <a:rPr lang="et-EE" sz="2200" dirty="0" smtClean="0">
                <a:solidFill>
                  <a:srgbClr val="FFFFFF"/>
                </a:solidFill>
              </a:rPr>
              <a:t>hoob</a:t>
            </a:r>
          </a:p>
          <a:p>
            <a:pPr marL="22860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et-EE" sz="2200" dirty="0"/>
              <a:t>s</a:t>
            </a:r>
            <a:r>
              <a:rPr lang="et-EE" sz="2200" dirty="0" smtClean="0"/>
              <a:t>urveplatvormid</a:t>
            </a:r>
          </a:p>
          <a:p>
            <a:pPr marL="228600" indent="-274320">
              <a:spcBef>
                <a:spcPts val="700"/>
              </a:spcBef>
              <a:buClr>
                <a:srgbClr val="86CE24"/>
              </a:buClr>
              <a:buSzPct val="85000"/>
              <a:buFont typeface="Wingdings 3" pitchFamily="18" charset="2"/>
              <a:buChar char=""/>
            </a:pPr>
            <a:r>
              <a:rPr lang="et-EE" sz="2200" dirty="0" smtClean="0">
                <a:solidFill>
                  <a:schemeClr val="accent1">
                    <a:lumMod val="50000"/>
                  </a:schemeClr>
                </a:solidFill>
              </a:rPr>
              <a:t>biotagasiside</a:t>
            </a:r>
            <a:endParaRPr lang="et-EE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79512" y="1817440"/>
            <a:ext cx="3888432" cy="2691680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SzPts val="1800"/>
              <a:buFont typeface="Wingdings 3"/>
              <a:buChar char=""/>
            </a:pPr>
            <a:r>
              <a:rPr lang="et-EE" sz="2000" dirty="0" smtClean="0">
                <a:ea typeface="Times New Roman"/>
              </a:rPr>
              <a:t>49-aastane </a:t>
            </a:r>
            <a:r>
              <a:rPr lang="et-EE" sz="2000" dirty="0">
                <a:ea typeface="Times New Roman"/>
              </a:rPr>
              <a:t>mees</a:t>
            </a:r>
          </a:p>
          <a:p>
            <a:pPr marL="342900" lvl="0" indent="-342900">
              <a:spcAft>
                <a:spcPts val="0"/>
              </a:spcAft>
              <a:buSzPts val="1800"/>
              <a:buFont typeface="Wingdings 3"/>
              <a:buChar char=""/>
            </a:pPr>
            <a:r>
              <a:rPr lang="et-EE" sz="2000" dirty="0" smtClean="0">
                <a:ea typeface="Times New Roman"/>
              </a:rPr>
              <a:t>fagotimängija</a:t>
            </a:r>
            <a:endParaRPr lang="et-EE" sz="2000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800"/>
              <a:buFont typeface="Wingdings 3"/>
              <a:buChar char=""/>
            </a:pPr>
            <a:r>
              <a:rPr lang="et-EE" sz="2000" dirty="0">
                <a:ea typeface="Times New Roman"/>
              </a:rPr>
              <a:t>jalgrattalt </a:t>
            </a:r>
            <a:r>
              <a:rPr lang="et-EE" sz="2000" dirty="0" smtClean="0">
                <a:ea typeface="Times New Roman"/>
              </a:rPr>
              <a:t>kukkumine</a:t>
            </a:r>
            <a:endParaRPr lang="et-EE" sz="2000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800"/>
              <a:buFont typeface="Wingdings 3"/>
              <a:buChar char=""/>
            </a:pPr>
            <a:r>
              <a:rPr lang="et-EE" sz="2000" dirty="0" err="1">
                <a:ea typeface="Times New Roman"/>
              </a:rPr>
              <a:t>ajukontusioon</a:t>
            </a:r>
            <a:endParaRPr lang="et-EE" sz="2000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800"/>
              <a:buFont typeface="Wingdings 3"/>
              <a:buChar char=""/>
            </a:pPr>
            <a:r>
              <a:rPr lang="et-EE" sz="2000" dirty="0">
                <a:ea typeface="Times New Roman"/>
              </a:rPr>
              <a:t>vasakpoolne </a:t>
            </a:r>
            <a:r>
              <a:rPr lang="et-EE" sz="2000" dirty="0" err="1">
                <a:ea typeface="Times New Roman"/>
              </a:rPr>
              <a:t>hemiparees</a:t>
            </a:r>
            <a:endParaRPr lang="et-EE" sz="2000" dirty="0"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800"/>
              <a:buFont typeface="Wingdings 3"/>
              <a:buChar char=""/>
            </a:pPr>
            <a:r>
              <a:rPr lang="et-EE" sz="2000" dirty="0">
                <a:ea typeface="Times New Roman"/>
              </a:rPr>
              <a:t>vasakpoolne </a:t>
            </a:r>
            <a:r>
              <a:rPr lang="et-EE" sz="2000" dirty="0" err="1">
                <a:ea typeface="Times New Roman"/>
              </a:rPr>
              <a:t>ataksia</a:t>
            </a:r>
            <a:endParaRPr lang="et-EE" sz="2000" dirty="0">
              <a:ea typeface="Times New Roman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t-EE" sz="2000" dirty="0"/>
          </a:p>
        </p:txBody>
      </p:sp>
      <p:pic>
        <p:nvPicPr>
          <p:cNvPr id="2050" name="Picture 2" descr="C:\Users\MariLiis\Desktop\WORK\Pictures for ex programs\IMG_4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0078"/>
            <a:ext cx="4629150" cy="6238875"/>
          </a:xfrm>
          <a:prstGeom prst="roundRect">
            <a:avLst>
              <a:gd name="adj" fmla="val 11111"/>
            </a:avLst>
          </a:prstGeom>
          <a:ln w="31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1326</TotalTime>
  <Words>205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 Pop</vt:lpstr>
      <vt:lpstr>Tipptehnoloogiliste seadmete kasutamine kliinilises keskkonnas</vt:lpstr>
      <vt:lpstr>Neuroplastilisus</vt:lpstr>
      <vt:lpstr>Neuroplastilisuse printsiibid teraapias</vt:lpstr>
      <vt:lpstr>diagnoosid</vt:lpstr>
      <vt:lpstr>Tipptehnoloogilised vahendid hnrk-s</vt:lpstr>
      <vt:lpstr>PowerPoint Presentation</vt:lpstr>
      <vt:lpstr>Lokomat kõnnirobot</vt:lpstr>
      <vt:lpstr>E-Link multifunktsionaalne süsteem</vt:lpstr>
      <vt:lpstr>PowerPoint Presentation</vt:lpstr>
      <vt:lpstr>PowerPoint Presentation</vt:lpstr>
      <vt:lpstr>Suur tänu!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Kõrgtehnoloogilised vahendid ülajäseme teraapias</dc:title>
  <dc:creator>MariLiis</dc:creator>
  <cp:lastModifiedBy>arvo</cp:lastModifiedBy>
  <cp:revision>53</cp:revision>
  <dcterms:created xsi:type="dcterms:W3CDTF">2014-05-17T17:45:35Z</dcterms:created>
  <dcterms:modified xsi:type="dcterms:W3CDTF">2015-01-27T11:22:33Z</dcterms:modified>
</cp:coreProperties>
</file>