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73" r:id="rId4"/>
    <p:sldId id="274" r:id="rId5"/>
    <p:sldId id="275" r:id="rId6"/>
    <p:sldId id="297" r:id="rId7"/>
    <p:sldId id="290" r:id="rId8"/>
    <p:sldId id="296" r:id="rId9"/>
    <p:sldId id="291" r:id="rId10"/>
    <p:sldId id="298" r:id="rId11"/>
    <p:sldId id="299" r:id="rId12"/>
    <p:sldId id="300" r:id="rId13"/>
    <p:sldId id="301" r:id="rId14"/>
    <p:sldId id="302" r:id="rId15"/>
    <p:sldId id="272" r:id="rId16"/>
  </p:sldIdLst>
  <p:sldSz cx="9144000" cy="6858000" type="screen4x3"/>
  <p:notesSz cx="7099300" cy="102346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Sheet6!$A$51</c:f>
              <c:strCache>
                <c:ptCount val="1"/>
                <c:pt idx="0">
                  <c:v>Pärast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Sheet6!$B$50:$G$50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Sheet6!$B$51:$G$51</c:f>
              <c:numCache>
                <c:formatCode>0.0%</c:formatCode>
                <c:ptCount val="6"/>
                <c:pt idx="0">
                  <c:v>0.21550000000000002</c:v>
                </c:pt>
                <c:pt idx="1">
                  <c:v>0.34250000000000014</c:v>
                </c:pt>
                <c:pt idx="2">
                  <c:v>0.37900000000000006</c:v>
                </c:pt>
                <c:pt idx="3">
                  <c:v>0.26450000000000001</c:v>
                </c:pt>
                <c:pt idx="4">
                  <c:v>0.14450000000000005</c:v>
                </c:pt>
                <c:pt idx="5">
                  <c:v>0.21750000000000003</c:v>
                </c:pt>
              </c:numCache>
            </c:numRef>
          </c:val>
        </c:ser>
        <c:ser>
          <c:idx val="1"/>
          <c:order val="1"/>
          <c:tx>
            <c:strRef>
              <c:f>Sheet6!$A$52</c:f>
              <c:strCache>
                <c:ptCount val="1"/>
                <c:pt idx="0">
                  <c:v>10N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Sheet6!$B$50:$G$50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Sheet6!$B$52:$G$52</c:f>
              <c:numCache>
                <c:formatCode>0.0%</c:formatCode>
                <c:ptCount val="6"/>
                <c:pt idx="0">
                  <c:v>0.16250000000000003</c:v>
                </c:pt>
                <c:pt idx="1">
                  <c:v>0.24950000000000003</c:v>
                </c:pt>
                <c:pt idx="2">
                  <c:v>0.21550000000000002</c:v>
                </c:pt>
                <c:pt idx="3">
                  <c:v>0.13750000000000001</c:v>
                </c:pt>
                <c:pt idx="4">
                  <c:v>0.29300000000000004</c:v>
                </c:pt>
                <c:pt idx="5">
                  <c:v>0.30900000000000005</c:v>
                </c:pt>
              </c:numCache>
            </c:numRef>
          </c:val>
        </c:ser>
        <c:ser>
          <c:idx val="2"/>
          <c:order val="2"/>
          <c:tx>
            <c:strRef>
              <c:f>Sheet6!$A$53</c:f>
              <c:strCache>
                <c:ptCount val="1"/>
                <c:pt idx="0">
                  <c:v>6K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Sheet6!$B$50:$G$50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Sheet6!$B$53:$G$53</c:f>
              <c:numCache>
                <c:formatCode>0.0%</c:formatCode>
                <c:ptCount val="6"/>
                <c:pt idx="0">
                  <c:v>0.26500000000000001</c:v>
                </c:pt>
                <c:pt idx="1">
                  <c:v>0.19500000000000003</c:v>
                </c:pt>
                <c:pt idx="2">
                  <c:v>0.251</c:v>
                </c:pt>
                <c:pt idx="3">
                  <c:v>0.14850000000000002</c:v>
                </c:pt>
                <c:pt idx="4">
                  <c:v>0.21350000000000005</c:v>
                </c:pt>
                <c:pt idx="5">
                  <c:v>0.35700000000000004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9216"/>
        <c:axId val="32090752"/>
      </c:barChart>
      <c:catAx>
        <c:axId val="3208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2090752"/>
        <c:crosses val="autoZero"/>
        <c:auto val="1"/>
        <c:lblAlgn val="ctr"/>
        <c:lblOffset val="100"/>
        <c:noMultiLvlLbl val="0"/>
      </c:catAx>
      <c:valAx>
        <c:axId val="320907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2089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t-E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Sheet6!$A$67</c:f>
              <c:strCache>
                <c:ptCount val="1"/>
                <c:pt idx="0">
                  <c:v>Pärast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Sheet6!$B$66:$G$66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Sheet6!$B$67:$G$67</c:f>
              <c:numCache>
                <c:formatCode>0.0%</c:formatCode>
                <c:ptCount val="6"/>
                <c:pt idx="0">
                  <c:v>0.18700000000000003</c:v>
                </c:pt>
                <c:pt idx="1">
                  <c:v>0.251</c:v>
                </c:pt>
                <c:pt idx="2">
                  <c:v>0.30000000000000004</c:v>
                </c:pt>
                <c:pt idx="3">
                  <c:v>0.18200000000000002</c:v>
                </c:pt>
                <c:pt idx="4">
                  <c:v>0.12400000000000001</c:v>
                </c:pt>
                <c:pt idx="5">
                  <c:v>0.18000000000000002</c:v>
                </c:pt>
              </c:numCache>
            </c:numRef>
          </c:val>
        </c:ser>
        <c:ser>
          <c:idx val="1"/>
          <c:order val="1"/>
          <c:tx>
            <c:strRef>
              <c:f>Sheet6!$A$68</c:f>
              <c:strCache>
                <c:ptCount val="1"/>
                <c:pt idx="0">
                  <c:v>10N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Sheet6!$B$66:$G$66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Sheet6!$B$68:$G$68</c:f>
              <c:numCache>
                <c:formatCode>0.0%</c:formatCode>
                <c:ptCount val="6"/>
                <c:pt idx="0">
                  <c:v>0.20200000000000001</c:v>
                </c:pt>
                <c:pt idx="1">
                  <c:v>0.192</c:v>
                </c:pt>
                <c:pt idx="2">
                  <c:v>0.18300000000000002</c:v>
                </c:pt>
                <c:pt idx="3">
                  <c:v>0.19600000000000001</c:v>
                </c:pt>
                <c:pt idx="4">
                  <c:v>0.24400000000000002</c:v>
                </c:pt>
                <c:pt idx="5">
                  <c:v>0.22500000000000001</c:v>
                </c:pt>
              </c:numCache>
            </c:numRef>
          </c:val>
        </c:ser>
        <c:ser>
          <c:idx val="2"/>
          <c:order val="2"/>
          <c:tx>
            <c:strRef>
              <c:f>Sheet6!$A$69</c:f>
              <c:strCache>
                <c:ptCount val="1"/>
                <c:pt idx="0">
                  <c:v>6K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Sheet6!$B$66:$G$66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Sheet6!$B$69:$G$69</c:f>
              <c:numCache>
                <c:formatCode>0.0%</c:formatCode>
                <c:ptCount val="6"/>
                <c:pt idx="0">
                  <c:v>0.23800000000000002</c:v>
                </c:pt>
                <c:pt idx="1">
                  <c:v>0.222</c:v>
                </c:pt>
                <c:pt idx="2">
                  <c:v>0.17100000000000001</c:v>
                </c:pt>
                <c:pt idx="3">
                  <c:v>0.22</c:v>
                </c:pt>
                <c:pt idx="4">
                  <c:v>0.18500000000000003</c:v>
                </c:pt>
                <c:pt idx="5">
                  <c:v>0.26400000000000001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53312"/>
        <c:axId val="33059200"/>
      </c:barChart>
      <c:catAx>
        <c:axId val="3305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33059200"/>
        <c:crosses val="autoZero"/>
        <c:auto val="1"/>
        <c:lblAlgn val="ctr"/>
        <c:lblOffset val="100"/>
        <c:noMultiLvlLbl val="0"/>
      </c:catAx>
      <c:valAx>
        <c:axId val="330592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305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t-E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graafikud_kõik!$B$208</c:f>
              <c:strCache>
                <c:ptCount val="1"/>
                <c:pt idx="0">
                  <c:v>muda</c:v>
                </c:pt>
              </c:strCache>
            </c:strRef>
          </c:tx>
          <c:spPr>
            <a:ln w="6350">
              <a:noFill/>
            </a:ln>
          </c:spPr>
          <c:marker>
            <c:symbol val="circle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graafikud_kõik!$D$209:$D$211</c:f>
                <c:numCache>
                  <c:formatCode>General</c:formatCode>
                  <c:ptCount val="3"/>
                  <c:pt idx="0">
                    <c:v>0.84000000000000008</c:v>
                  </c:pt>
                  <c:pt idx="1">
                    <c:v>0.71000000000000008</c:v>
                  </c:pt>
                  <c:pt idx="2">
                    <c:v>0.56000000000000005</c:v>
                  </c:pt>
                </c:numCache>
              </c:numRef>
            </c:plus>
            <c:minus>
              <c:numRef>
                <c:f>graafikud_kõik!$D$209:$D$211</c:f>
                <c:numCache>
                  <c:formatCode>General</c:formatCode>
                  <c:ptCount val="3"/>
                  <c:pt idx="0">
                    <c:v>0.84000000000000008</c:v>
                  </c:pt>
                  <c:pt idx="1">
                    <c:v>0.71000000000000008</c:v>
                  </c:pt>
                  <c:pt idx="2">
                    <c:v>0.56000000000000005</c:v>
                  </c:pt>
                </c:numCache>
              </c:numRef>
            </c:minus>
          </c:errBars>
          <c:cat>
            <c:strRef>
              <c:f>graafikud_kõik!$A$209:$A$211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graafikud_kõik!$B$209:$B$211</c:f>
              <c:numCache>
                <c:formatCode>General</c:formatCode>
                <c:ptCount val="3"/>
                <c:pt idx="0">
                  <c:v>10.1</c:v>
                </c:pt>
                <c:pt idx="1">
                  <c:v>6.2</c:v>
                </c:pt>
                <c:pt idx="2">
                  <c:v>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graafikud_kõik!$C$208</c:f>
              <c:strCache>
                <c:ptCount val="1"/>
                <c:pt idx="0">
                  <c:v>kontroll</c:v>
                </c:pt>
              </c:strCache>
            </c:strRef>
          </c:tx>
          <c:spPr>
            <a:ln w="6350">
              <a:noFill/>
            </a:ln>
          </c:spPr>
          <c:marker>
            <c:symbol val="squar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graafikud_kõik!$E$209:$E$211</c:f>
                <c:numCache>
                  <c:formatCode>General</c:formatCode>
                  <c:ptCount val="3"/>
                  <c:pt idx="0">
                    <c:v>0.87000000000000011</c:v>
                  </c:pt>
                  <c:pt idx="1">
                    <c:v>0.66000000000000014</c:v>
                  </c:pt>
                  <c:pt idx="2">
                    <c:v>0.82000000000000006</c:v>
                  </c:pt>
                </c:numCache>
              </c:numRef>
            </c:plus>
            <c:minus>
              <c:numRef>
                <c:f>graafikud_kõik!$E$209:$E$211</c:f>
                <c:numCache>
                  <c:formatCode>General</c:formatCode>
                  <c:ptCount val="3"/>
                  <c:pt idx="0">
                    <c:v>0.87000000000000011</c:v>
                  </c:pt>
                  <c:pt idx="1">
                    <c:v>0.66000000000000014</c:v>
                  </c:pt>
                  <c:pt idx="2">
                    <c:v>0.82000000000000006</c:v>
                  </c:pt>
                </c:numCache>
              </c:numRef>
            </c:minus>
          </c:errBars>
          <c:cat>
            <c:strRef>
              <c:f>graafikud_kõik!$A$209:$A$211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graafikud_kõik!$C$209:$C$211</c:f>
              <c:numCache>
                <c:formatCode>General</c:formatCode>
                <c:ptCount val="3"/>
                <c:pt idx="0">
                  <c:v>11.4</c:v>
                </c:pt>
                <c:pt idx="1">
                  <c:v>6.1</c:v>
                </c:pt>
                <c:pt idx="2">
                  <c:v>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33024"/>
        <c:axId val="33649792"/>
      </c:lineChart>
      <c:catAx>
        <c:axId val="33633024"/>
        <c:scaling>
          <c:orientation val="minMax"/>
        </c:scaling>
        <c:delete val="0"/>
        <c:axPos val="b"/>
        <c:numFmt formatCode="\T0" sourceLinked="1"/>
        <c:majorTickMark val="out"/>
        <c:minorTickMark val="none"/>
        <c:tickLblPos val="nextTo"/>
        <c:crossAx val="33649792"/>
        <c:crosses val="autoZero"/>
        <c:auto val="1"/>
        <c:lblAlgn val="ctr"/>
        <c:lblOffset val="100"/>
        <c:noMultiLvlLbl val="1"/>
      </c:catAx>
      <c:valAx>
        <c:axId val="33649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NDI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63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graafikud_kõik!$DN$99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graafikud_kõik!$DQ$100:$DQ$107</c:f>
                <c:numCache>
                  <c:formatCode>General</c:formatCode>
                  <c:ptCount val="8"/>
                  <c:pt idx="0">
                    <c:v>0.33000000000000007</c:v>
                  </c:pt>
                  <c:pt idx="1">
                    <c:v>0.35000000000000003</c:v>
                  </c:pt>
                  <c:pt idx="2">
                    <c:v>0.43000000000000005</c:v>
                  </c:pt>
                  <c:pt idx="3">
                    <c:v>0.45</c:v>
                  </c:pt>
                  <c:pt idx="4">
                    <c:v>0.4</c:v>
                  </c:pt>
                  <c:pt idx="5">
                    <c:v>0.44</c:v>
                  </c:pt>
                  <c:pt idx="6">
                    <c:v>0.32000000000000006</c:v>
                  </c:pt>
                  <c:pt idx="7">
                    <c:v>0.41000000000000003</c:v>
                  </c:pt>
                </c:numCache>
              </c:numRef>
            </c:plus>
            <c:minus>
              <c:numRef>
                <c:f>graafikud_kõik!$DQ$100:$DQ$107</c:f>
                <c:numCache>
                  <c:formatCode>General</c:formatCode>
                  <c:ptCount val="8"/>
                  <c:pt idx="0">
                    <c:v>0.33000000000000007</c:v>
                  </c:pt>
                  <c:pt idx="1">
                    <c:v>0.35000000000000003</c:v>
                  </c:pt>
                  <c:pt idx="2">
                    <c:v>0.43000000000000005</c:v>
                  </c:pt>
                  <c:pt idx="3">
                    <c:v>0.45</c:v>
                  </c:pt>
                  <c:pt idx="4">
                    <c:v>0.4</c:v>
                  </c:pt>
                  <c:pt idx="5">
                    <c:v>0.44</c:v>
                  </c:pt>
                  <c:pt idx="6">
                    <c:v>0.32000000000000006</c:v>
                  </c:pt>
                  <c:pt idx="7">
                    <c:v>0.41000000000000003</c:v>
                  </c:pt>
                </c:numCache>
              </c:numRef>
            </c:minus>
          </c:errBars>
          <c:cat>
            <c:strRef>
              <c:f>graafikud_kõik!$DM$100:$DM$107</c:f>
              <c:strCache>
                <c:ptCount val="8"/>
                <c:pt idx="0">
                  <c:v>liigutustel M</c:v>
                </c:pt>
                <c:pt idx="1">
                  <c:v>liigutustel K</c:v>
                </c:pt>
                <c:pt idx="2">
                  <c:v>õhtuti M</c:v>
                </c:pt>
                <c:pt idx="3">
                  <c:v>õhtuti K</c:v>
                </c:pt>
                <c:pt idx="4">
                  <c:v>öösel M</c:v>
                </c:pt>
                <c:pt idx="5">
                  <c:v>öösel K</c:v>
                </c:pt>
                <c:pt idx="6">
                  <c:v>puhkeasendis M</c:v>
                </c:pt>
                <c:pt idx="7">
                  <c:v>puhkeasendis K</c:v>
                </c:pt>
              </c:strCache>
            </c:strRef>
          </c:cat>
          <c:val>
            <c:numRef>
              <c:f>graafikud_kõik!$DN$100:$DN$107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3.7</c:v>
                </c:pt>
                <c:pt idx="2">
                  <c:v>4.0999999999999996</c:v>
                </c:pt>
                <c:pt idx="3">
                  <c:v>4.5</c:v>
                </c:pt>
                <c:pt idx="4">
                  <c:v>2.4</c:v>
                </c:pt>
                <c:pt idx="5">
                  <c:v>2.5</c:v>
                </c:pt>
                <c:pt idx="6">
                  <c:v>2.5</c:v>
                </c:pt>
                <c:pt idx="7">
                  <c:v>2.7</c:v>
                </c:pt>
              </c:numCache>
            </c:numRef>
          </c:val>
        </c:ser>
        <c:ser>
          <c:idx val="1"/>
          <c:order val="1"/>
          <c:tx>
            <c:strRef>
              <c:f>graafikud_kõik!$DO$99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graafikud_kõik!$DR$100:$DR$107</c:f>
                <c:numCache>
                  <c:formatCode>General</c:formatCode>
                  <c:ptCount val="8"/>
                  <c:pt idx="0">
                    <c:v>0.28000000000000008</c:v>
                  </c:pt>
                  <c:pt idx="1">
                    <c:v>0.27</c:v>
                  </c:pt>
                  <c:pt idx="2">
                    <c:v>0.32000000000000006</c:v>
                  </c:pt>
                  <c:pt idx="3">
                    <c:v>0.28000000000000008</c:v>
                  </c:pt>
                  <c:pt idx="4">
                    <c:v>0.29000000000000004</c:v>
                  </c:pt>
                  <c:pt idx="5">
                    <c:v>0.22</c:v>
                  </c:pt>
                  <c:pt idx="6">
                    <c:v>0.26</c:v>
                  </c:pt>
                  <c:pt idx="7">
                    <c:v>0.15000000000000002</c:v>
                  </c:pt>
                </c:numCache>
              </c:numRef>
            </c:plus>
            <c:minus>
              <c:numRef>
                <c:f>graafikud_kõik!$DR$100:$DR$107</c:f>
                <c:numCache>
                  <c:formatCode>General</c:formatCode>
                  <c:ptCount val="8"/>
                  <c:pt idx="0">
                    <c:v>0.28000000000000008</c:v>
                  </c:pt>
                  <c:pt idx="1">
                    <c:v>0.27</c:v>
                  </c:pt>
                  <c:pt idx="2">
                    <c:v>0.32000000000000006</c:v>
                  </c:pt>
                  <c:pt idx="3">
                    <c:v>0.28000000000000008</c:v>
                  </c:pt>
                  <c:pt idx="4">
                    <c:v>0.29000000000000004</c:v>
                  </c:pt>
                  <c:pt idx="5">
                    <c:v>0.22</c:v>
                  </c:pt>
                  <c:pt idx="6">
                    <c:v>0.26</c:v>
                  </c:pt>
                  <c:pt idx="7">
                    <c:v>0.15000000000000002</c:v>
                  </c:pt>
                </c:numCache>
              </c:numRef>
            </c:minus>
          </c:errBars>
          <c:cat>
            <c:strRef>
              <c:f>graafikud_kõik!$DM$100:$DM$107</c:f>
              <c:strCache>
                <c:ptCount val="8"/>
                <c:pt idx="0">
                  <c:v>liigutustel M</c:v>
                </c:pt>
                <c:pt idx="1">
                  <c:v>liigutustel K</c:v>
                </c:pt>
                <c:pt idx="2">
                  <c:v>õhtuti M</c:v>
                </c:pt>
                <c:pt idx="3">
                  <c:v>õhtuti K</c:v>
                </c:pt>
                <c:pt idx="4">
                  <c:v>öösel M</c:v>
                </c:pt>
                <c:pt idx="5">
                  <c:v>öösel K</c:v>
                </c:pt>
                <c:pt idx="6">
                  <c:v>puhkeasendis M</c:v>
                </c:pt>
                <c:pt idx="7">
                  <c:v>puhkeasendis K</c:v>
                </c:pt>
              </c:strCache>
            </c:strRef>
          </c:cat>
          <c:val>
            <c:numRef>
              <c:f>graafikud_kõik!$DO$100:$DO$107</c:f>
              <c:numCache>
                <c:formatCode>General</c:formatCode>
                <c:ptCount val="8"/>
                <c:pt idx="0">
                  <c:v>2.1</c:v>
                </c:pt>
                <c:pt idx="1">
                  <c:v>1.7</c:v>
                </c:pt>
                <c:pt idx="2">
                  <c:v>2.5</c:v>
                </c:pt>
                <c:pt idx="3">
                  <c:v>2.2999999999999998</c:v>
                </c:pt>
                <c:pt idx="4">
                  <c:v>1.2</c:v>
                </c:pt>
                <c:pt idx="5">
                  <c:v>1</c:v>
                </c:pt>
                <c:pt idx="6">
                  <c:v>1.3</c:v>
                </c:pt>
                <c:pt idx="7">
                  <c:v>0.8</c:v>
                </c:pt>
              </c:numCache>
            </c:numRef>
          </c:val>
        </c:ser>
        <c:ser>
          <c:idx val="2"/>
          <c:order val="2"/>
          <c:tx>
            <c:strRef>
              <c:f>graafikud_kõik!$DP$99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graafikud_kõik!$DS$100:$DS$107</c:f>
                <c:numCache>
                  <c:formatCode>General</c:formatCode>
                  <c:ptCount val="8"/>
                  <c:pt idx="0">
                    <c:v>0.2</c:v>
                  </c:pt>
                  <c:pt idx="1">
                    <c:v>0.36000000000000004</c:v>
                  </c:pt>
                  <c:pt idx="2">
                    <c:v>0.23</c:v>
                  </c:pt>
                  <c:pt idx="3">
                    <c:v>0.39000000000000007</c:v>
                  </c:pt>
                  <c:pt idx="4">
                    <c:v>0.25</c:v>
                  </c:pt>
                  <c:pt idx="5">
                    <c:v>0.33000000000000007</c:v>
                  </c:pt>
                  <c:pt idx="6">
                    <c:v>0.17</c:v>
                  </c:pt>
                  <c:pt idx="7">
                    <c:v>0.25</c:v>
                  </c:pt>
                </c:numCache>
              </c:numRef>
            </c:plus>
            <c:minus>
              <c:numRef>
                <c:f>graafikud_kõik!$DS$100:$DS$107</c:f>
                <c:numCache>
                  <c:formatCode>General</c:formatCode>
                  <c:ptCount val="8"/>
                  <c:pt idx="0">
                    <c:v>0.2</c:v>
                  </c:pt>
                  <c:pt idx="1">
                    <c:v>0.36000000000000004</c:v>
                  </c:pt>
                  <c:pt idx="2">
                    <c:v>0.23</c:v>
                  </c:pt>
                  <c:pt idx="3">
                    <c:v>0.39000000000000007</c:v>
                  </c:pt>
                  <c:pt idx="4">
                    <c:v>0.25</c:v>
                  </c:pt>
                  <c:pt idx="5">
                    <c:v>0.33000000000000007</c:v>
                  </c:pt>
                  <c:pt idx="6">
                    <c:v>0.17</c:v>
                  </c:pt>
                  <c:pt idx="7">
                    <c:v>0.25</c:v>
                  </c:pt>
                </c:numCache>
              </c:numRef>
            </c:minus>
          </c:errBars>
          <c:cat>
            <c:strRef>
              <c:f>graafikud_kõik!$DM$100:$DM$107</c:f>
              <c:strCache>
                <c:ptCount val="8"/>
                <c:pt idx="0">
                  <c:v>liigutustel M</c:v>
                </c:pt>
                <c:pt idx="1">
                  <c:v>liigutustel K</c:v>
                </c:pt>
                <c:pt idx="2">
                  <c:v>õhtuti M</c:v>
                </c:pt>
                <c:pt idx="3">
                  <c:v>õhtuti K</c:v>
                </c:pt>
                <c:pt idx="4">
                  <c:v>öösel M</c:v>
                </c:pt>
                <c:pt idx="5">
                  <c:v>öösel K</c:v>
                </c:pt>
                <c:pt idx="6">
                  <c:v>puhkeasendis M</c:v>
                </c:pt>
                <c:pt idx="7">
                  <c:v>puhkeasendis K</c:v>
                </c:pt>
              </c:strCache>
            </c:strRef>
          </c:cat>
          <c:val>
            <c:numRef>
              <c:f>graafikud_kõik!$DP$100:$DP$107</c:f>
              <c:numCache>
                <c:formatCode>General</c:formatCode>
                <c:ptCount val="8"/>
                <c:pt idx="0">
                  <c:v>2.4</c:v>
                </c:pt>
                <c:pt idx="1">
                  <c:v>2.2000000000000002</c:v>
                </c:pt>
                <c:pt idx="2">
                  <c:v>3</c:v>
                </c:pt>
                <c:pt idx="3">
                  <c:v>2.6</c:v>
                </c:pt>
                <c:pt idx="4">
                  <c:v>1.3</c:v>
                </c:pt>
                <c:pt idx="5">
                  <c:v>1.2</c:v>
                </c:pt>
                <c:pt idx="6">
                  <c:v>1.2</c:v>
                </c:pt>
                <c:pt idx="7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50144"/>
        <c:axId val="109751680"/>
      </c:barChart>
      <c:catAx>
        <c:axId val="109750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09751680"/>
        <c:crosses val="autoZero"/>
        <c:auto val="1"/>
        <c:lblAlgn val="ctr"/>
        <c:lblOffset val="100"/>
        <c:noMultiLvlLbl val="0"/>
      </c:catAx>
      <c:valAx>
        <c:axId val="109751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50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t-E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graafikud_kõik!$Q$167</c:f>
              <c:strCache>
                <c:ptCount val="1"/>
                <c:pt idx="0">
                  <c:v>ravi lõpus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graafikud_kõik!$P$168:$P$171</c:f>
              <c:strCache>
                <c:ptCount val="4"/>
                <c:pt idx="0">
                  <c:v>K-parem</c:v>
                </c:pt>
                <c:pt idx="1">
                  <c:v>K-vasak</c:v>
                </c:pt>
                <c:pt idx="2">
                  <c:v>M-parem</c:v>
                </c:pt>
                <c:pt idx="3">
                  <c:v>M-vasak</c:v>
                </c:pt>
              </c:strCache>
            </c:strRef>
          </c:cat>
          <c:val>
            <c:numRef>
              <c:f>graafikud_kõik!$Q$168:$Q$171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6.9</c:v>
                </c:pt>
                <c:pt idx="2">
                  <c:v>3.5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graafikud_kõik!$R$167</c:f>
              <c:strCache>
                <c:ptCount val="1"/>
                <c:pt idx="0">
                  <c:v>1 kuu möödumisel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graafikud_kõik!$P$168:$P$171</c:f>
              <c:strCache>
                <c:ptCount val="4"/>
                <c:pt idx="0">
                  <c:v>K-parem</c:v>
                </c:pt>
                <c:pt idx="1">
                  <c:v>K-vasak</c:v>
                </c:pt>
                <c:pt idx="2">
                  <c:v>M-parem</c:v>
                </c:pt>
                <c:pt idx="3">
                  <c:v>M-vasak</c:v>
                </c:pt>
              </c:strCache>
            </c:strRef>
          </c:cat>
          <c:val>
            <c:numRef>
              <c:f>graafikud_kõik!$R$168:$R$171</c:f>
              <c:numCache>
                <c:formatCode>General</c:formatCode>
                <c:ptCount val="4"/>
                <c:pt idx="0">
                  <c:v>4.2</c:v>
                </c:pt>
                <c:pt idx="1">
                  <c:v>6.4</c:v>
                </c:pt>
                <c:pt idx="2">
                  <c:v>3.7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58368"/>
        <c:axId val="132459904"/>
      </c:barChart>
      <c:catAx>
        <c:axId val="13245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459904"/>
        <c:crosses val="autoZero"/>
        <c:auto val="1"/>
        <c:lblAlgn val="ctr"/>
        <c:lblOffset val="100"/>
        <c:noMultiLvlLbl val="0"/>
      </c:catAx>
      <c:valAx>
        <c:axId val="1324599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458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33311631944444"/>
          <c:y val="3.8896743295019159E-2"/>
          <c:w val="0.81235004340277783"/>
          <c:h val="0.78189980842911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graafikud_kõik!$Q$185</c:f>
              <c:strCache>
                <c:ptCount val="1"/>
                <c:pt idx="0">
                  <c:v>ravi lõpus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graafikud_kõik!$P$186:$P$189</c:f>
              <c:strCache>
                <c:ptCount val="4"/>
                <c:pt idx="0">
                  <c:v>K-parem</c:v>
                </c:pt>
                <c:pt idx="1">
                  <c:v>K-vasak</c:v>
                </c:pt>
                <c:pt idx="2">
                  <c:v>M-parem</c:v>
                </c:pt>
                <c:pt idx="3">
                  <c:v>M-vasak</c:v>
                </c:pt>
              </c:strCache>
            </c:strRef>
          </c:cat>
          <c:val>
            <c:numRef>
              <c:f>graafikud_kõik!$Q$186:$Q$189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10.5</c:v>
                </c:pt>
                <c:pt idx="2">
                  <c:v>4.9000000000000004</c:v>
                </c:pt>
                <c:pt idx="3">
                  <c:v>8.1</c:v>
                </c:pt>
              </c:numCache>
            </c:numRef>
          </c:val>
        </c:ser>
        <c:ser>
          <c:idx val="1"/>
          <c:order val="1"/>
          <c:tx>
            <c:strRef>
              <c:f>graafikud_kõik!$R$185</c:f>
              <c:strCache>
                <c:ptCount val="1"/>
                <c:pt idx="0">
                  <c:v>1 kuu möödumisel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graafikud_kõik!$P$186:$P$189</c:f>
              <c:strCache>
                <c:ptCount val="4"/>
                <c:pt idx="0">
                  <c:v>K-parem</c:v>
                </c:pt>
                <c:pt idx="1">
                  <c:v>K-vasak</c:v>
                </c:pt>
                <c:pt idx="2">
                  <c:v>M-parem</c:v>
                </c:pt>
                <c:pt idx="3">
                  <c:v>M-vasak</c:v>
                </c:pt>
              </c:strCache>
            </c:strRef>
          </c:cat>
          <c:val>
            <c:numRef>
              <c:f>graafikud_kõik!$R$186:$R$189</c:f>
              <c:numCache>
                <c:formatCode>General</c:formatCode>
                <c:ptCount val="4"/>
                <c:pt idx="0">
                  <c:v>6.9</c:v>
                </c:pt>
                <c:pt idx="1">
                  <c:v>10.5</c:v>
                </c:pt>
                <c:pt idx="2">
                  <c:v>6.2</c:v>
                </c:pt>
                <c:pt idx="3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4080"/>
        <c:axId val="134015616"/>
      </c:barChart>
      <c:catAx>
        <c:axId val="13401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015616"/>
        <c:crosses val="autoZero"/>
        <c:auto val="1"/>
        <c:lblAlgn val="ctr"/>
        <c:lblOffset val="100"/>
        <c:noMultiLvlLbl val="0"/>
      </c:catAx>
      <c:valAx>
        <c:axId val="13401561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7560763888888886E-3"/>
              <c:y val="0.391363409961685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40140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C352C-1151-4384-B1D7-99471B92705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67357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2E8A2F-B612-483E-A6FA-9F5DF9449DD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88223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8A2F-B612-483E-A6FA-9F5DF9449DD8}" type="slidenum">
              <a:rPr lang="et-EE" smtClean="0"/>
              <a:pPr/>
              <a:t>1</a:t>
            </a:fld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721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E8A2F-B612-483E-A6FA-9F5DF9449DD8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86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0DCB-8FB9-466A-BB65-E2241032B160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F993-E588-4D6E-90E9-D6235209557E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EE8A-A9E8-4076-80E7-ED1D74547EA7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B9C0-FA0D-4324-95DF-AD276CC8A78E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A15E-9F6E-434C-A100-42A8EBE95710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B016-2FC0-4F2D-BEEA-167F4638ED6B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7181-772D-4C62-9988-6625888A00DA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7FD5-0DF3-4589-937D-6096EF48762E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4FEA-FC97-4999-BC3E-916DDCBFD476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3BFB-22D5-42CB-9009-2C51BFA44780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19B7-0489-413D-9C21-DAEEE823A9BD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41EA62-5ECC-423C-8421-0EF4879CBF3E}" type="datetime1">
              <a:rPr lang="et-EE" smtClean="0"/>
              <a:pPr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A6A1F2-2191-45B0-84C2-4D095302492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Monika Übner, </a:t>
            </a:r>
            <a:r>
              <a:rPr lang="et-EE" dirty="0" err="1" smtClean="0"/>
              <a:t>PhD</a:t>
            </a:r>
            <a:endParaRPr lang="et-EE" dirty="0" smtClean="0"/>
          </a:p>
          <a:p>
            <a:r>
              <a:rPr lang="et-EE" dirty="0" smtClean="0"/>
              <a:t>TÜ Pärnu kolledž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RAVIMUDA TEENUSED RAVISPAAS</a:t>
            </a:r>
            <a:endParaRPr lang="et-E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3" y="5910659"/>
            <a:ext cx="30241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1405"/>
            <a:ext cx="21574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04" y="6435093"/>
            <a:ext cx="2052000" cy="4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10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Kaks rühma:</a:t>
            </a:r>
          </a:p>
          <a:p>
            <a:r>
              <a:rPr lang="et-EE" sz="2800" dirty="0" smtClean="0"/>
              <a:t>I – massaaž 1%-lise </a:t>
            </a:r>
            <a:r>
              <a:rPr lang="et-EE" sz="2800" dirty="0" err="1" smtClean="0"/>
              <a:t>humiinainete</a:t>
            </a:r>
            <a:r>
              <a:rPr lang="et-EE" sz="2800" dirty="0" smtClean="0"/>
              <a:t> kreemiga</a:t>
            </a:r>
          </a:p>
          <a:p>
            <a:r>
              <a:rPr lang="et-EE" sz="2800" dirty="0" smtClean="0"/>
              <a:t>II – massaaž kontrollkreemiga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Ravi algul, lõpus ja 1 kuu möödumisel määratakse järgmised näitajad: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 smtClean="0"/>
              <a:t>Lülisamba kaelaosa ja õlaliigeste aktiivne liikuvus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 smtClean="0"/>
              <a:t>Kaela- ja õlavöötme valu tugevus VAS-skaalal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 smtClean="0"/>
              <a:t>Hinnati isikute toimetulekut igapäevategevustega (kaelafunktsiooni küsimustik NDI)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9004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11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95536" y="9862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70C0"/>
                </a:solidFill>
              </a:rPr>
              <a:t>TULEMUSED</a:t>
            </a:r>
          </a:p>
          <a:p>
            <a:r>
              <a:rPr lang="et-EE" sz="2800" dirty="0" smtClean="0"/>
              <a:t>Toimetulek igapäevategevustega (NDI)</a:t>
            </a:r>
            <a:endParaRPr lang="et-EE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9263089"/>
              </p:ext>
            </p:extLst>
          </p:nvPr>
        </p:nvGraphicFramePr>
        <p:xfrm>
          <a:off x="251520" y="1430779"/>
          <a:ext cx="5508000" cy="50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0152" y="1340768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Mõlemad kreemid vähendasid kaela funktsioonihäiret. Tulemus kliiniliselt tõepärasem neil, kellel kaelafunktsioonihäire on keskmine või kerge.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33669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12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VAS – valuskaala </a:t>
            </a:r>
            <a:endParaRPr lang="et-EE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47898"/>
              </p:ext>
            </p:extLst>
          </p:nvPr>
        </p:nvGraphicFramePr>
        <p:xfrm>
          <a:off x="0" y="1052736"/>
          <a:ext cx="8928992" cy="56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06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13</a:t>
            </a:fld>
            <a:endParaRPr lang="et-EE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319675"/>
              </p:ext>
            </p:extLst>
          </p:nvPr>
        </p:nvGraphicFramePr>
        <p:xfrm>
          <a:off x="0" y="1019637"/>
          <a:ext cx="45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Kaela painutamine otse vasakule või                Pea maksimaalne pööramine paremale                                                           </a:t>
            </a:r>
            <a:r>
              <a:rPr lang="et-EE" sz="2400" dirty="0" err="1" smtClean="0"/>
              <a:t>paremale</a:t>
            </a:r>
            <a:r>
              <a:rPr lang="et-EE" sz="2400" dirty="0" smtClean="0"/>
              <a:t> või vasakule</a:t>
            </a:r>
            <a:endParaRPr lang="et-EE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265965"/>
              </p:ext>
            </p:extLst>
          </p:nvPr>
        </p:nvGraphicFramePr>
        <p:xfrm>
          <a:off x="4611631" y="1019637"/>
          <a:ext cx="45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79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14</a:t>
            </a:fld>
            <a:endParaRPr lang="et-EE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02135"/>
              </p:ext>
            </p:extLst>
          </p:nvPr>
        </p:nvGraphicFramePr>
        <p:xfrm>
          <a:off x="467544" y="332656"/>
          <a:ext cx="8280001" cy="6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084"/>
                <a:gridCol w="1987639"/>
                <a:gridCol w="1987639"/>
                <a:gridCol w="1987639"/>
              </a:tblGrid>
              <a:tr h="49200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 dirty="0">
                          <a:effectLst/>
                        </a:rPr>
                        <a:t>Õlaliigese liikuvus</a:t>
                      </a:r>
                      <a:endParaRPr lang="et-EE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Mudakreem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Kontrollkreem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gridSpan="2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paranemine, %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paranemine, %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 dirty="0">
                          <a:effectLst/>
                        </a:rPr>
                        <a:t>Fleksioon – paine eest otse üles</a:t>
                      </a:r>
                      <a:endParaRPr lang="et-EE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0,6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2,2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vasak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0,1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0,8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Ekstensioon – paine otse taha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14,4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11,1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vasak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14,8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5,5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Abduktsioon - eemaletõmbamine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1,6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4,5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vasak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3,2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2,9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Välisrotatsioon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9,5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8,6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vasak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12,1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10,0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Siserotatsioon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parem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5,5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6,5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0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vasak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>
                          <a:effectLst/>
                        </a:rPr>
                        <a:t>8,6</a:t>
                      </a:r>
                      <a:endParaRPr lang="et-EE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200" dirty="0">
                          <a:effectLst/>
                        </a:rPr>
                        <a:t>8,3</a:t>
                      </a:r>
                      <a:endParaRPr lang="et-EE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908" y="24017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cap="all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TÄnan</a:t>
            </a:r>
            <a:r>
              <a:rPr lang="et-EE" sz="32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t-EE" sz="3200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228000" cy="312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2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t-EE" sz="2800" b="1" dirty="0" smtClean="0"/>
              <a:t>TERE kompetentsikeskuse kaudu finantseeritud uuringud: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1. </a:t>
            </a:r>
            <a:r>
              <a:rPr lang="et-EE" sz="2800" dirty="0" smtClean="0">
                <a:solidFill>
                  <a:srgbClr val="0070C0"/>
                </a:solidFill>
              </a:rPr>
              <a:t>6-päevase kuurortravi järgse elukvaliteedi uuring</a:t>
            </a:r>
          </a:p>
          <a:p>
            <a:pPr marL="360000">
              <a:spcBef>
                <a:spcPts val="1200"/>
              </a:spcBef>
            </a:pPr>
            <a:r>
              <a:rPr lang="et-EE" sz="2800" dirty="0" smtClean="0"/>
              <a:t>Mudaprotseduuri kasutamine erinevates pakettides põlve </a:t>
            </a:r>
            <a:r>
              <a:rPr lang="et-EE" sz="2800" dirty="0" err="1" smtClean="0"/>
              <a:t>osteoartroosi</a:t>
            </a:r>
            <a:r>
              <a:rPr lang="et-EE" sz="2800" dirty="0" smtClean="0"/>
              <a:t> haigetel. Kasutati kolme erinevat ravimuda (Haapsalu, Ermistu, Värska)</a:t>
            </a:r>
          </a:p>
          <a:p>
            <a:pPr>
              <a:spcBef>
                <a:spcPts val="2400"/>
              </a:spcBef>
            </a:pPr>
            <a:r>
              <a:rPr lang="et-EE" sz="2800" dirty="0" smtClean="0"/>
              <a:t>2. </a:t>
            </a:r>
            <a:r>
              <a:rPr lang="et-EE" sz="2800" dirty="0" smtClean="0">
                <a:solidFill>
                  <a:srgbClr val="0070C0"/>
                </a:solidFill>
              </a:rPr>
              <a:t>Ravimudast eraldatud </a:t>
            </a:r>
            <a:r>
              <a:rPr lang="et-EE" sz="2800" dirty="0" err="1" smtClean="0">
                <a:solidFill>
                  <a:srgbClr val="0070C0"/>
                </a:solidFill>
              </a:rPr>
              <a:t>humiinainete</a:t>
            </a:r>
            <a:r>
              <a:rPr lang="et-EE" sz="2800" dirty="0" smtClean="0">
                <a:solidFill>
                  <a:srgbClr val="0070C0"/>
                </a:solidFill>
              </a:rPr>
              <a:t> kasutamine massaažil </a:t>
            </a:r>
          </a:p>
          <a:p>
            <a:pPr marL="360000">
              <a:spcBef>
                <a:spcPts val="1200"/>
              </a:spcBef>
            </a:pPr>
            <a:r>
              <a:rPr lang="et-EE" sz="2800" dirty="0" smtClean="0"/>
              <a:t>Haapsalu ravimudast eraldatud </a:t>
            </a:r>
            <a:r>
              <a:rPr lang="et-EE" sz="2800" dirty="0" err="1" smtClean="0"/>
              <a:t>humiinainetest</a:t>
            </a:r>
            <a:r>
              <a:rPr lang="et-EE" sz="2800" dirty="0" smtClean="0"/>
              <a:t> valmistatud massaažikreemi kasutamine kaela- ja õlavöötme valude leevendamiseks. 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Uuringutele on väljastatud  TÜ inimuuringute eetika komitee luba.</a:t>
            </a:r>
          </a:p>
        </p:txBody>
      </p:sp>
    </p:spTree>
    <p:extLst>
      <p:ext uri="{BB962C8B-B14F-4D97-AF65-F5344CB8AC3E}">
        <p14:creationId xmlns:p14="http://schemas.microsoft.com/office/powerpoint/2010/main" val="371863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3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23528" y="541124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70C0"/>
                </a:solidFill>
              </a:rPr>
              <a:t>6-PÄEVASE KUURORTRAVI JÄRGSE ELUKVALITEEDI UURING</a:t>
            </a:r>
          </a:p>
          <a:p>
            <a:r>
              <a:rPr lang="et-EE" sz="2800" dirty="0" smtClean="0"/>
              <a:t>Uuringus osalenud Eesti </a:t>
            </a:r>
            <a:r>
              <a:rPr lang="et-EE" sz="2800" dirty="0" err="1" smtClean="0"/>
              <a:t>ravispaad</a:t>
            </a:r>
            <a:r>
              <a:rPr lang="et-EE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AS Värska Sanatoorium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Spa hotell Laine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AS Sanatoorium Tervis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 smtClean="0"/>
              <a:t>Fra</a:t>
            </a:r>
            <a:r>
              <a:rPr lang="et-EE" sz="2800" dirty="0" smtClean="0"/>
              <a:t> Mare </a:t>
            </a:r>
            <a:r>
              <a:rPr lang="et-EE" sz="2800" dirty="0" err="1" smtClean="0"/>
              <a:t>Thalasso</a:t>
            </a:r>
            <a:r>
              <a:rPr lang="et-EE" sz="2800" dirty="0" smtClean="0"/>
              <a:t> SPA</a:t>
            </a:r>
          </a:p>
          <a:p>
            <a:endParaRPr lang="et-EE" sz="2800" dirty="0"/>
          </a:p>
          <a:p>
            <a:r>
              <a:rPr lang="et-EE" sz="2800" dirty="0"/>
              <a:t>Uuringu eesmärk: analüüsida 6-päevase kuurortravi toimet põlve </a:t>
            </a:r>
            <a:r>
              <a:rPr lang="et-EE" sz="2800" dirty="0" err="1"/>
              <a:t>osteoartroosi</a:t>
            </a:r>
            <a:r>
              <a:rPr lang="et-EE" sz="2800" dirty="0"/>
              <a:t> haigete elukvaliteedile ravi lõpus ja kuni 6 kuud pärast ravi. </a:t>
            </a:r>
            <a:r>
              <a:rPr lang="et-EE" sz="2800" dirty="0" smtClean="0"/>
              <a:t> 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6318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4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95536" y="582354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Ravipakettide rühmad erinesid omavahel mudaprotseduuri läbiviimise metoodikast </a:t>
            </a:r>
          </a:p>
          <a:p>
            <a:pPr>
              <a:spcBef>
                <a:spcPts val="1200"/>
              </a:spcBef>
            </a:pPr>
            <a:r>
              <a:rPr lang="et-EE" sz="2800" b="1" dirty="0" smtClean="0">
                <a:solidFill>
                  <a:srgbClr val="0070C0"/>
                </a:solidFill>
              </a:rPr>
              <a:t>I </a:t>
            </a:r>
            <a:r>
              <a:rPr lang="et-EE" sz="2800" b="1" dirty="0">
                <a:solidFill>
                  <a:srgbClr val="0070C0"/>
                </a:solidFill>
              </a:rPr>
              <a:t>rühm </a:t>
            </a:r>
            <a:r>
              <a:rPr lang="et-EE" sz="2800" dirty="0"/>
              <a:t>– </a:t>
            </a:r>
            <a:r>
              <a:rPr lang="et-EE" sz="2800" dirty="0" smtClean="0"/>
              <a:t>kontrollrühm (mudavaba rühm) –  ürdi(mineraalvee)vann</a:t>
            </a:r>
            <a:r>
              <a:rPr lang="et-EE" sz="2800" dirty="0"/>
              <a:t>, massaaž ja </a:t>
            </a:r>
            <a:r>
              <a:rPr lang="et-EE" sz="2800" dirty="0" smtClean="0"/>
              <a:t>liikumisravi (pakett P1 ja P4)</a:t>
            </a:r>
          </a:p>
          <a:p>
            <a:pPr>
              <a:spcBef>
                <a:spcPts val="1200"/>
              </a:spcBef>
            </a:pPr>
            <a:r>
              <a:rPr lang="et-EE" sz="2800" b="1" dirty="0" smtClean="0">
                <a:solidFill>
                  <a:srgbClr val="0070C0"/>
                </a:solidFill>
              </a:rPr>
              <a:t>II </a:t>
            </a:r>
            <a:r>
              <a:rPr lang="et-EE" sz="2800" b="1" dirty="0">
                <a:solidFill>
                  <a:srgbClr val="0070C0"/>
                </a:solidFill>
              </a:rPr>
              <a:t>rühm </a:t>
            </a:r>
            <a:r>
              <a:rPr lang="et-EE" sz="2800" dirty="0"/>
              <a:t>– </a:t>
            </a:r>
            <a:r>
              <a:rPr lang="et-EE" sz="2800" dirty="0" smtClean="0"/>
              <a:t>mudaprotseduur</a:t>
            </a:r>
            <a:r>
              <a:rPr lang="et-EE" sz="2800" dirty="0"/>
              <a:t>, massaaž ja liikumisravi</a:t>
            </a:r>
            <a:r>
              <a:rPr lang="et-EE" sz="2800" dirty="0" smtClean="0"/>
              <a:t>; vastavalt pakett P2(Haapsalu või </a:t>
            </a:r>
            <a:r>
              <a:rPr lang="et-EE" sz="2800" dirty="0"/>
              <a:t>E</a:t>
            </a:r>
            <a:r>
              <a:rPr lang="et-EE" sz="2800" dirty="0" smtClean="0"/>
              <a:t>rmistu muda – lokaalne protseduur) ja P5 (Värska muda – üldmuda vann). </a:t>
            </a:r>
          </a:p>
          <a:p>
            <a:pPr>
              <a:spcBef>
                <a:spcPts val="1200"/>
              </a:spcBef>
            </a:pPr>
            <a:r>
              <a:rPr lang="et-EE" sz="2800" b="1" dirty="0" smtClean="0">
                <a:solidFill>
                  <a:srgbClr val="0070C0"/>
                </a:solidFill>
              </a:rPr>
              <a:t>III </a:t>
            </a:r>
            <a:r>
              <a:rPr lang="et-EE" sz="2800" b="1" dirty="0">
                <a:solidFill>
                  <a:srgbClr val="0070C0"/>
                </a:solidFill>
              </a:rPr>
              <a:t>rühm </a:t>
            </a:r>
            <a:r>
              <a:rPr lang="et-EE" sz="2800" dirty="0"/>
              <a:t>– </a:t>
            </a:r>
            <a:r>
              <a:rPr lang="et-EE" sz="2800" dirty="0" smtClean="0"/>
              <a:t>kahe soojaraviga mudapakett – ürdi(mineraalvee)vann</a:t>
            </a:r>
            <a:r>
              <a:rPr lang="et-EE" sz="2800" dirty="0"/>
              <a:t>, mudaprotseduur, </a:t>
            </a:r>
            <a:r>
              <a:rPr lang="et-EE" sz="2800" dirty="0" smtClean="0"/>
              <a:t>massaaž; vastavalt pakett P3 ja P6. </a:t>
            </a:r>
          </a:p>
        </p:txBody>
      </p:sp>
    </p:spTree>
    <p:extLst>
      <p:ext uri="{BB962C8B-B14F-4D97-AF65-F5344CB8AC3E}">
        <p14:creationId xmlns:p14="http://schemas.microsoft.com/office/powerpoint/2010/main" val="320720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5</a:t>
            </a:fld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7129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Ravikuuri toimet </a:t>
            </a:r>
            <a:r>
              <a:rPr lang="et-EE" sz="2800" dirty="0" smtClean="0"/>
              <a:t>hinnatakse: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ravi </a:t>
            </a:r>
            <a:r>
              <a:rPr lang="et-EE" sz="2800" dirty="0"/>
              <a:t>alguses (HAQ, VAS, </a:t>
            </a:r>
            <a:r>
              <a:rPr lang="et-EE" sz="2800" dirty="0" err="1"/>
              <a:t>Lequesne</a:t>
            </a:r>
            <a:r>
              <a:rPr lang="et-EE" sz="2800" dirty="0"/>
              <a:t> indeks), </a:t>
            </a:r>
            <a:endParaRPr lang="et-E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ravi </a:t>
            </a:r>
            <a:r>
              <a:rPr lang="et-EE" sz="2800" dirty="0"/>
              <a:t>lõpus (VAS, </a:t>
            </a:r>
            <a:r>
              <a:rPr lang="et-EE" sz="2800" dirty="0" err="1"/>
              <a:t>Lequesne</a:t>
            </a:r>
            <a:r>
              <a:rPr lang="et-EE" sz="2800" dirty="0"/>
              <a:t> indeks) </a:t>
            </a:r>
            <a:endParaRPr lang="et-E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10 </a:t>
            </a:r>
            <a:r>
              <a:rPr lang="et-EE" sz="2800" dirty="0"/>
              <a:t>nädalat ja 6 kuud pärast ravi (HAQ, VAS, </a:t>
            </a:r>
            <a:r>
              <a:rPr lang="et-EE" sz="2800" dirty="0" err="1"/>
              <a:t>Lequesne</a:t>
            </a:r>
            <a:r>
              <a:rPr lang="et-EE" sz="2800" dirty="0"/>
              <a:t> indeks).</a:t>
            </a:r>
          </a:p>
          <a:p>
            <a:endParaRPr lang="et-EE" sz="2800" b="1" dirty="0" smtClean="0"/>
          </a:p>
          <a:p>
            <a:r>
              <a:rPr lang="et-EE" sz="2800" b="1" dirty="0" smtClean="0"/>
              <a:t>Uurimistöö teostamise aeg:</a:t>
            </a:r>
            <a:r>
              <a:rPr lang="et-EE" sz="2800" dirty="0" smtClean="0"/>
              <a:t> </a:t>
            </a:r>
            <a:endParaRPr lang="et-EE" sz="2800" dirty="0"/>
          </a:p>
          <a:p>
            <a:r>
              <a:rPr lang="et-EE" sz="2800" dirty="0"/>
              <a:t>01.12.2012-31.05.2014 </a:t>
            </a:r>
            <a:endParaRPr lang="et-EE" sz="2800" dirty="0" smtClean="0"/>
          </a:p>
          <a:p>
            <a:endParaRPr lang="et-EE" sz="2800" dirty="0"/>
          </a:p>
          <a:p>
            <a:r>
              <a:rPr lang="et-EE" sz="2800" dirty="0"/>
              <a:t>Uuritavateks </a:t>
            </a:r>
            <a:r>
              <a:rPr lang="et-EE" sz="2800" dirty="0" smtClean="0"/>
              <a:t>võeti </a:t>
            </a:r>
            <a:r>
              <a:rPr lang="et-EE" sz="2800" dirty="0"/>
              <a:t>järjestikuse saabumise alusel kõik </a:t>
            </a:r>
            <a:r>
              <a:rPr lang="et-EE" sz="2800" dirty="0" err="1"/>
              <a:t>osteoartroosi</a:t>
            </a:r>
            <a:r>
              <a:rPr lang="et-EE" sz="2800" dirty="0"/>
              <a:t> (põlveliiges) haiged, kellede tervislik seisund </a:t>
            </a:r>
            <a:r>
              <a:rPr lang="et-EE" sz="2800" dirty="0" smtClean="0"/>
              <a:t>võimaldas </a:t>
            </a:r>
            <a:r>
              <a:rPr lang="et-EE" sz="2800" dirty="0"/>
              <a:t>rakendada kompleksset kuurortravi ning kes </a:t>
            </a:r>
            <a:r>
              <a:rPr lang="et-EE" sz="2800" dirty="0" smtClean="0"/>
              <a:t>soovisid osaleda uuringus. </a:t>
            </a:r>
          </a:p>
          <a:p>
            <a:pPr>
              <a:spcBef>
                <a:spcPts val="2400"/>
              </a:spcBef>
            </a:pPr>
            <a:r>
              <a:rPr lang="et-EE" sz="2800" dirty="0" smtClean="0"/>
              <a:t>Uuringus osales 374 isikut vanuses 47-83.</a:t>
            </a:r>
          </a:p>
        </p:txBody>
      </p:sp>
    </p:spTree>
    <p:extLst>
      <p:ext uri="{BB962C8B-B14F-4D97-AF65-F5344CB8AC3E}">
        <p14:creationId xmlns:p14="http://schemas.microsoft.com/office/powerpoint/2010/main" val="22519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6</a:t>
            </a:fld>
            <a:endParaRPr lang="et-EE"/>
          </a:p>
        </p:txBody>
      </p:sp>
      <p:sp>
        <p:nvSpPr>
          <p:cNvPr id="4" name="TextBox 3"/>
          <p:cNvSpPr txBox="1"/>
          <p:nvPr/>
        </p:nvSpPr>
        <p:spPr>
          <a:xfrm>
            <a:off x="3358220" y="188640"/>
            <a:ext cx="237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0070C0"/>
                </a:solidFill>
              </a:rPr>
              <a:t>TULEMUSED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052736"/>
            <a:ext cx="296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Valu vähenemine</a:t>
            </a:r>
            <a:endParaRPr lang="et-EE" sz="28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655834"/>
              </p:ext>
            </p:extLst>
          </p:nvPr>
        </p:nvGraphicFramePr>
        <p:xfrm>
          <a:off x="154352" y="1844824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59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7</a:t>
            </a:fld>
            <a:endParaRPr lang="et-EE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913070"/>
              </p:ext>
            </p:extLst>
          </p:nvPr>
        </p:nvGraphicFramePr>
        <p:xfrm>
          <a:off x="107504" y="1484784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926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err="1" smtClean="0"/>
              <a:t>Lequesne</a:t>
            </a:r>
            <a:r>
              <a:rPr lang="et-EE" sz="2800" dirty="0" smtClean="0"/>
              <a:t> indeksi vähenemine</a:t>
            </a:r>
            <a:endParaRPr lang="et-E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8220" y="188640"/>
            <a:ext cx="237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0070C0"/>
                </a:solidFill>
              </a:rPr>
              <a:t>TULEMUSED</a:t>
            </a:r>
          </a:p>
        </p:txBody>
      </p:sp>
    </p:spTree>
    <p:extLst>
      <p:ext uri="{BB962C8B-B14F-4D97-AF65-F5344CB8AC3E}">
        <p14:creationId xmlns:p14="http://schemas.microsoft.com/office/powerpoint/2010/main" val="14663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8</a:t>
            </a:fld>
            <a:endParaRPr lang="et-EE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65527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t-EE" sz="2800" b="1" dirty="0" smtClean="0">
                <a:solidFill>
                  <a:srgbClr val="0070C0"/>
                </a:solidFill>
              </a:rPr>
              <a:t>TULEMUSED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dirty="0" smtClean="0"/>
              <a:t>Haapsalu või Ermistu muda kasutamisel ei ole eelistust mudapakettide vahel</a:t>
            </a:r>
          </a:p>
          <a:p>
            <a:r>
              <a:rPr lang="et-EE" sz="2800" dirty="0"/>
              <a:t>L</a:t>
            </a:r>
            <a:r>
              <a:rPr lang="et-EE" sz="2800" dirty="0" smtClean="0"/>
              <a:t>okaalne mudaaplikatsioon, massaaž, liikumisravi</a:t>
            </a:r>
          </a:p>
          <a:p>
            <a:r>
              <a:rPr lang="et-EE" sz="2800" dirty="0" smtClean="0"/>
              <a:t>Ürdivann, lokaalne mudaaplikatsioon, massaaž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t-EE" sz="2800" dirty="0" smtClean="0"/>
              <a:t>Värska muda kasutamisel on eelistatum pakett:</a:t>
            </a:r>
          </a:p>
          <a:p>
            <a:r>
              <a:rPr lang="et-EE" sz="2800" dirty="0" smtClean="0"/>
              <a:t>Mineraalveevann, mudavann, massaaž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21809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A1F2-2191-45B0-84C2-4D095302492E}" type="slidenum">
              <a:rPr lang="et-EE" smtClean="0"/>
              <a:pPr/>
              <a:t>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79512" y="531837"/>
            <a:ext cx="8820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70C0"/>
                </a:solidFill>
              </a:rPr>
              <a:t>RAVIMUDAST ERALDATUD HUMIINAINETE KASUTAMINE MASSAAŽIPROTSEDUURIL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Uuringus osales AS Sanatoorium Tervis.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Aprill 2013 – aprill 2014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Uuritavaid 60, kelles 4 loobus isiklikel põhjustel.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Uurimistöö eesmärk: uurida </a:t>
            </a:r>
            <a:r>
              <a:rPr lang="et-EE" sz="2800" dirty="0"/>
              <a:t>kaela- ja õlavöötme funktsionaalse seisundi muutusi kroonilise kaela- ja </a:t>
            </a:r>
            <a:r>
              <a:rPr lang="et-EE" sz="2800" dirty="0" smtClean="0"/>
              <a:t>õlavöötme </a:t>
            </a:r>
            <a:r>
              <a:rPr lang="et-EE" sz="2800" dirty="0"/>
              <a:t>valuga massaažikuuri järgselt ning 1 kuu pärast </a:t>
            </a:r>
            <a:r>
              <a:rPr lang="et-EE" sz="2800" dirty="0" smtClean="0"/>
              <a:t>ravi. </a:t>
            </a:r>
          </a:p>
          <a:p>
            <a:pPr>
              <a:spcBef>
                <a:spcPts val="1200"/>
              </a:spcBef>
            </a:pPr>
            <a:r>
              <a:rPr lang="et-EE" sz="2800" dirty="0" smtClean="0"/>
              <a:t>Klassikaline massaaž 23 min, 10 korda, 3 protseduuri nädalas.</a:t>
            </a:r>
          </a:p>
        </p:txBody>
      </p:sp>
    </p:spTree>
    <p:extLst>
      <p:ext uri="{BB962C8B-B14F-4D97-AF65-F5344CB8AC3E}">
        <p14:creationId xmlns:p14="http://schemas.microsoft.com/office/powerpoint/2010/main" val="2234993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5381</TotalTime>
  <Words>527</Words>
  <Application>Microsoft Office PowerPoint</Application>
  <PresentationFormat>On-screen Show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RAVIMUDA TEENUSED RAVISPAAS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Mudaravi kuurortravis</dc:title>
  <dc:creator>qwe456</dc:creator>
  <cp:lastModifiedBy>arvo</cp:lastModifiedBy>
  <cp:revision>103</cp:revision>
  <cp:lastPrinted>2013-05-08T01:04:49Z</cp:lastPrinted>
  <dcterms:created xsi:type="dcterms:W3CDTF">2013-05-07T22:58:46Z</dcterms:created>
  <dcterms:modified xsi:type="dcterms:W3CDTF">2015-01-27T10:04:02Z</dcterms:modified>
</cp:coreProperties>
</file>