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8"/>
  </p:notesMasterIdLst>
  <p:sldIdLst>
    <p:sldId id="256" r:id="rId2"/>
    <p:sldId id="276" r:id="rId3"/>
    <p:sldId id="274" r:id="rId4"/>
    <p:sldId id="277" r:id="rId5"/>
    <p:sldId id="283" r:id="rId6"/>
    <p:sldId id="281" r:id="rId7"/>
    <p:sldId id="282" r:id="rId8"/>
    <p:sldId id="279" r:id="rId9"/>
    <p:sldId id="273" r:id="rId10"/>
    <p:sldId id="271" r:id="rId11"/>
    <p:sldId id="284" r:id="rId12"/>
    <p:sldId id="259" r:id="rId13"/>
    <p:sldId id="285" r:id="rId14"/>
    <p:sldId id="260" r:id="rId15"/>
    <p:sldId id="286" r:id="rId16"/>
    <p:sldId id="261" r:id="rId17"/>
    <p:sldId id="287" r:id="rId18"/>
    <p:sldId id="262" r:id="rId19"/>
    <p:sldId id="264" r:id="rId20"/>
    <p:sldId id="265" r:id="rId21"/>
    <p:sldId id="267" r:id="rId22"/>
    <p:sldId id="268" r:id="rId23"/>
    <p:sldId id="272" r:id="rId24"/>
    <p:sldId id="269" r:id="rId25"/>
    <p:sldId id="288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9" d="100"/>
          <a:sy n="79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843C-839D-47F1-9F8A-D1AC38A0CBE9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F79F-151A-4E55-9EA8-E24355AB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altLang="en-US" smtClean="0"/>
          </a:p>
        </p:txBody>
      </p:sp>
      <p:sp>
        <p:nvSpPr>
          <p:cNvPr id="81923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0C19F9-C853-40F5-9CEE-98E8B7A760C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62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altLang="en-US" smtClean="0"/>
          </a:p>
        </p:txBody>
      </p:sp>
      <p:sp>
        <p:nvSpPr>
          <p:cNvPr id="81923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0C19F9-C853-40F5-9CEE-98E8B7A760C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1AEE70-63DA-4ABC-874B-3AB89F2A733A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A30056-26F0-4599-AB83-3E5D62CDF8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146" y="1360860"/>
            <a:ext cx="7848872" cy="2140148"/>
          </a:xfrm>
        </p:spPr>
        <p:txBody>
          <a:bodyPr>
            <a:noAutofit/>
          </a:bodyPr>
          <a:lstStyle/>
          <a:p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Potentsiaalsed osteoporoosi mRNA </a:t>
            </a:r>
            <a:r>
              <a:rPr lang="et-E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biomarkerid</a:t>
            </a:r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transkriptoomi</a:t>
            </a:r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uuringutest </a:t>
            </a:r>
            <a:b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Eesti postmenopausi osteoporoosiga naistel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664" y="3501008"/>
            <a:ext cx="6400800" cy="1473200"/>
          </a:xfrm>
        </p:spPr>
        <p:txBody>
          <a:bodyPr>
            <a:noAutofit/>
          </a:bodyPr>
          <a:lstStyle/>
          <a:p>
            <a:pPr algn="r"/>
            <a:r>
              <a:rPr lang="et-E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Katre Maasalu</a:t>
            </a:r>
          </a:p>
          <a:p>
            <a:pPr algn="r"/>
            <a:r>
              <a:rPr lang="et-E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Tartu Ülikool</a:t>
            </a:r>
          </a:p>
          <a:p>
            <a:pPr algn="r"/>
            <a:r>
              <a:rPr lang="et-E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Ortopeedia- ja Traumatoloogia Kliinik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909" y="623731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tx2"/>
                </a:solidFill>
              </a:rPr>
              <a:t>Haapsalu 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28446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t-EE" sz="2800" dirty="0"/>
          </a:p>
          <a:p>
            <a:pPr marL="0" indent="0" algn="just">
              <a:buNone/>
            </a:pPr>
            <a:r>
              <a:rPr lang="et-EE" sz="2000" dirty="0" smtClean="0"/>
              <a:t>Uurida </a:t>
            </a:r>
            <a:r>
              <a:rPr lang="et-EE" sz="2000" dirty="0" err="1" smtClean="0"/>
              <a:t>mRNA</a:t>
            </a:r>
            <a:r>
              <a:rPr lang="et-EE" sz="2000" dirty="0" smtClean="0"/>
              <a:t> kui potentsiaalset </a:t>
            </a:r>
            <a:r>
              <a:rPr lang="et-EE" sz="2000" dirty="0" err="1" smtClean="0"/>
              <a:t>biomarkerit</a:t>
            </a:r>
            <a:r>
              <a:rPr lang="et-EE" sz="2000" dirty="0" smtClean="0"/>
              <a:t>:</a:t>
            </a:r>
          </a:p>
          <a:p>
            <a:pPr lvl="1" algn="just"/>
            <a:r>
              <a:rPr lang="et-EE" sz="1800" dirty="0" smtClean="0"/>
              <a:t>Haiguse varane avastamine või ennustamine</a:t>
            </a:r>
          </a:p>
          <a:p>
            <a:pPr lvl="1" algn="just"/>
            <a:r>
              <a:rPr lang="et-EE" sz="1800" dirty="0" smtClean="0"/>
              <a:t>Näitab haiguse etappi paremini, kui valk</a:t>
            </a:r>
          </a:p>
          <a:p>
            <a:pPr lvl="1" algn="just"/>
            <a:r>
              <a:rPr lang="et-EE" sz="1800" dirty="0" smtClean="0"/>
              <a:t>Kajastab raku funktsionaalset seisundit</a:t>
            </a:r>
          </a:p>
          <a:p>
            <a:pPr lvl="1" algn="just"/>
            <a:r>
              <a:rPr lang="et-EE" sz="1800" dirty="0" smtClean="0"/>
              <a:t>Integreerib geneetiliste ja epigeneetiliste faktorite vastust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Uuringu idee - </a:t>
            </a:r>
            <a:r>
              <a:rPr lang="et-E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t-EE" sz="2400" dirty="0" smtClean="0"/>
              <a:t>Uuringu eesmärgiks oli </a:t>
            </a:r>
            <a:r>
              <a:rPr lang="et-EE" dirty="0"/>
              <a:t>leida </a:t>
            </a:r>
            <a:r>
              <a:rPr lang="et-EE" dirty="0" err="1" smtClean="0"/>
              <a:t>transkriptoomiuuringul</a:t>
            </a:r>
            <a:r>
              <a:rPr lang="et-EE" dirty="0" smtClean="0"/>
              <a:t> potentsiaalseid </a:t>
            </a:r>
            <a:r>
              <a:rPr lang="et-EE" dirty="0" err="1"/>
              <a:t>mRNA</a:t>
            </a:r>
            <a:r>
              <a:rPr lang="et-EE" dirty="0"/>
              <a:t> </a:t>
            </a:r>
            <a:r>
              <a:rPr lang="et-EE" dirty="0" err="1"/>
              <a:t>biomarkereid</a:t>
            </a:r>
            <a:r>
              <a:rPr lang="et-EE" dirty="0" smtClean="0"/>
              <a:t>.</a:t>
            </a:r>
          </a:p>
          <a:p>
            <a:pPr marL="0" indent="0" algn="just">
              <a:buNone/>
            </a:pPr>
            <a:endParaRPr lang="et-EE" dirty="0" smtClean="0"/>
          </a:p>
          <a:p>
            <a:pPr marL="0" indent="0" algn="just">
              <a:buNone/>
            </a:pPr>
            <a:r>
              <a:rPr lang="et-EE" dirty="0" smtClean="0"/>
              <a:t>Võrdlusgruppide meetod: </a:t>
            </a:r>
            <a:endParaRPr lang="et-EE" sz="2400" dirty="0" smtClean="0"/>
          </a:p>
          <a:p>
            <a:pPr marL="0" indent="0" algn="just">
              <a:buNone/>
            </a:pPr>
            <a:r>
              <a:rPr lang="et-EE" dirty="0" smtClean="0"/>
              <a:t>	</a:t>
            </a:r>
            <a:r>
              <a:rPr lang="et-EE" dirty="0" smtClean="0">
                <a:solidFill>
                  <a:schemeClr val="tx2">
                    <a:lumMod val="50000"/>
                  </a:schemeClr>
                </a:solidFill>
              </a:rPr>
              <a:t>Uuritavad</a:t>
            </a:r>
            <a:r>
              <a:rPr lang="et-EE" dirty="0" smtClean="0"/>
              <a:t> - </a:t>
            </a:r>
            <a:r>
              <a:rPr lang="et-EE" sz="2400" dirty="0" smtClean="0"/>
              <a:t>postmenopausi </a:t>
            </a:r>
            <a:r>
              <a:rPr lang="et-EE" sz="2400" dirty="0" err="1" smtClean="0"/>
              <a:t>OP-ga</a:t>
            </a:r>
            <a:r>
              <a:rPr lang="et-EE" sz="2400" dirty="0" smtClean="0"/>
              <a:t> naised </a:t>
            </a:r>
          </a:p>
          <a:p>
            <a:pPr marL="0" indent="0" algn="just">
              <a:buNone/>
            </a:pPr>
            <a:r>
              <a:rPr lang="et-EE" dirty="0" smtClean="0"/>
              <a:t>	</a:t>
            </a:r>
            <a:r>
              <a:rPr lang="et-EE" dirty="0" smtClean="0">
                <a:solidFill>
                  <a:schemeClr val="tx2">
                    <a:lumMod val="50000"/>
                  </a:schemeClr>
                </a:solidFill>
              </a:rPr>
              <a:t>Kontrollgrupp</a:t>
            </a:r>
            <a:r>
              <a:rPr lang="et-EE" dirty="0" smtClean="0"/>
              <a:t> – tervete luudega naised</a:t>
            </a:r>
            <a:endParaRPr lang="et-EE" sz="2800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Uuringu eesmärk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" y="2476308"/>
            <a:ext cx="8693647" cy="3517238"/>
          </a:xfrm>
        </p:spPr>
        <p:txBody>
          <a:bodyPr>
            <a:noAutofit/>
          </a:bodyPr>
          <a:lstStyle/>
          <a:p>
            <a:pPr marL="274320" lvl="1"/>
            <a:r>
              <a:rPr lang="et-EE" altLang="en-US" sz="2400" dirty="0"/>
              <a:t>Uuring oli kinnitatud Tartu Ülikooli  </a:t>
            </a:r>
            <a:r>
              <a:rPr lang="et-EE" altLang="en-US" sz="2400" dirty="0" smtClean="0"/>
              <a:t>inimuuringute </a:t>
            </a:r>
            <a:r>
              <a:rPr lang="et-EE" altLang="en-US" sz="2400" dirty="0"/>
              <a:t>eetika </a:t>
            </a:r>
            <a:r>
              <a:rPr lang="et-EE" altLang="en-US" sz="2400" dirty="0" smtClean="0"/>
              <a:t>komitees</a:t>
            </a:r>
          </a:p>
          <a:p>
            <a:pPr marL="274320" lvl="1"/>
            <a:r>
              <a:rPr lang="et-EE" altLang="en-US" sz="2400" dirty="0" smtClean="0"/>
              <a:t>Kõik uuritavad allkirjastasid nõusolekuvormi uuringus osalemiseks ning andmete publitseerimiseks</a:t>
            </a:r>
          </a:p>
          <a:p>
            <a:pPr marL="274320" lvl="1"/>
            <a:endParaRPr lang="et-EE" altLang="en-US" sz="2400" dirty="0"/>
          </a:p>
          <a:p>
            <a:pPr marL="274320" lvl="1"/>
            <a:r>
              <a:rPr lang="et-EE" altLang="en-US" sz="2400" dirty="0" smtClean="0"/>
              <a:t>Teostatud protseduurid:</a:t>
            </a:r>
          </a:p>
          <a:p>
            <a:pPr marL="553720" lvl="2"/>
            <a:r>
              <a:rPr lang="et-EE" altLang="en-US" dirty="0" smtClean="0"/>
              <a:t>Luutiheduse mõõtmine</a:t>
            </a:r>
          </a:p>
          <a:p>
            <a:pPr marL="553720" lvl="2"/>
            <a:r>
              <a:rPr lang="et-EE" altLang="en-US" dirty="0" smtClean="0"/>
              <a:t>Terviseseisundi kirjeldamine (anamnees, ravimid, elustiil jne)</a:t>
            </a:r>
          </a:p>
          <a:p>
            <a:pPr marL="553720" lvl="2"/>
            <a:r>
              <a:rPr lang="et-EE" altLang="en-US" dirty="0" smtClean="0"/>
              <a:t>Vereanalüüside kogumine</a:t>
            </a:r>
          </a:p>
          <a:p>
            <a:pPr lvl="1"/>
            <a:endParaRPr lang="et-E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Materjalid ja metoodika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" y="2476308"/>
            <a:ext cx="8693647" cy="351723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t-EE" altLang="en-US" sz="2000" dirty="0"/>
          </a:p>
          <a:p>
            <a:r>
              <a:rPr lang="et-EE" sz="2000" b="1" dirty="0" smtClean="0"/>
              <a:t>Patsientide ja kontrollide valik põhines  </a:t>
            </a:r>
            <a:r>
              <a:rPr lang="et-EE" sz="2000" b="1" u="sng" dirty="0" smtClean="0"/>
              <a:t>densitomeetria tulemustel </a:t>
            </a:r>
            <a:r>
              <a:rPr lang="et-EE" sz="2000" dirty="0" smtClean="0"/>
              <a:t>(Tabel 1.)</a:t>
            </a:r>
          </a:p>
          <a:p>
            <a:pPr lvl="1"/>
            <a:r>
              <a:rPr lang="et-EE" sz="1800" dirty="0" smtClean="0"/>
              <a:t>Kontrollrühm</a:t>
            </a:r>
            <a:r>
              <a:rPr lang="et-EE" sz="1800" dirty="0"/>
              <a:t>: 12 naist tervete </a:t>
            </a:r>
            <a:r>
              <a:rPr lang="et-EE" sz="1800" dirty="0" smtClean="0"/>
              <a:t>luudega (normaalne </a:t>
            </a:r>
            <a:r>
              <a:rPr lang="et-EE" sz="1800" dirty="0"/>
              <a:t>luutihedus)</a:t>
            </a:r>
          </a:p>
          <a:p>
            <a:pPr lvl="1"/>
            <a:r>
              <a:rPr lang="et-EE" sz="1800" dirty="0" smtClean="0"/>
              <a:t>Patsiendid</a:t>
            </a:r>
            <a:r>
              <a:rPr lang="et-EE" sz="1800" dirty="0"/>
              <a:t>: 12 naist </a:t>
            </a:r>
            <a:r>
              <a:rPr lang="et-EE" sz="1800" dirty="0" smtClean="0"/>
              <a:t>OP-ga</a:t>
            </a:r>
            <a:br>
              <a:rPr lang="et-EE" sz="1800" dirty="0" smtClean="0"/>
            </a:br>
            <a:r>
              <a:rPr lang="et-EE" sz="1800" dirty="0" smtClean="0"/>
              <a:t>(</a:t>
            </a:r>
            <a:r>
              <a:rPr lang="et-EE" sz="1800" dirty="0"/>
              <a:t>luutihedus puusas ja/või </a:t>
            </a:r>
            <a:r>
              <a:rPr lang="et-EE" sz="1800" dirty="0" smtClean="0"/>
              <a:t>seljas L1-L4 vähem </a:t>
            </a:r>
            <a:r>
              <a:rPr lang="et-EE" sz="1800" dirty="0"/>
              <a:t>kui </a:t>
            </a:r>
            <a:r>
              <a:rPr lang="et-EE" sz="1800" dirty="0" smtClean="0"/>
              <a:t>-2,5 SD </a:t>
            </a:r>
            <a:r>
              <a:rPr lang="et-EE" sz="1800" dirty="0"/>
              <a:t>T-skoori </a:t>
            </a:r>
            <a:r>
              <a:rPr lang="et-EE" sz="1800" dirty="0" smtClean="0"/>
              <a:t>järgi</a:t>
            </a:r>
            <a:r>
              <a:rPr lang="et-EE" sz="2000" dirty="0" smtClean="0"/>
              <a:t>)</a:t>
            </a:r>
          </a:p>
          <a:p>
            <a:pPr lvl="1"/>
            <a:endParaRPr lang="et-E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Materjalid ja metoodika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39022"/>
              </p:ext>
            </p:extLst>
          </p:nvPr>
        </p:nvGraphicFramePr>
        <p:xfrm>
          <a:off x="467544" y="5115648"/>
          <a:ext cx="8280916" cy="979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/>
                <a:gridCol w="720080"/>
                <a:gridCol w="792088"/>
                <a:gridCol w="792088"/>
                <a:gridCol w="1440161"/>
                <a:gridCol w="1440160"/>
                <a:gridCol w="1656180"/>
              </a:tblGrid>
              <a:tr h="41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ID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Vanus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Kaal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Pikkus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KMI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Puus</a:t>
                      </a: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T-s</a:t>
                      </a: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koor</a:t>
                      </a: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L1-L4 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T-s</a:t>
                      </a:r>
                      <a:r>
                        <a:rPr lang="et-EE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koor</a:t>
                      </a:r>
                      <a:r>
                        <a:rPr lang="en-US" sz="16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6299" marR="66299" marT="0" marB="0"/>
                </a:tc>
              </a:tr>
              <a:tr h="256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Kontroll </a:t>
                      </a:r>
                      <a:r>
                        <a:rPr lang="et-EE" sz="1600" b="1" baseline="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rühm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70.17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72.01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161.54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27.59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-0.19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0.26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6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OP patsientid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70.58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66.85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160.07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26.09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-1.9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-2.95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77740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Tabel 1. OP patsientide ja kontrollide keskmised</a:t>
            </a:r>
            <a:endParaRPr lang="en-US" sz="1400" b="1" dirty="0"/>
          </a:p>
        </p:txBody>
      </p:sp>
      <p:pic>
        <p:nvPicPr>
          <p:cNvPr id="8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805264"/>
            <a:ext cx="57606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7668344" y="5777522"/>
            <a:ext cx="57606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01" y="2142736"/>
            <a:ext cx="8640959" cy="4608512"/>
          </a:xfrm>
        </p:spPr>
        <p:txBody>
          <a:bodyPr>
            <a:normAutofit/>
          </a:bodyPr>
          <a:lstStyle/>
          <a:p>
            <a:r>
              <a:rPr lang="et-EE" b="1" dirty="0" smtClean="0"/>
              <a:t>Proovide kogumine ja RNA eraldamine</a:t>
            </a:r>
          </a:p>
          <a:p>
            <a:pPr lvl="1"/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Vereproovide kogumine </a:t>
            </a:r>
            <a:r>
              <a:rPr lang="et-EE" sz="2400" i="1" dirty="0"/>
              <a:t>Tempus Blood RNA</a:t>
            </a:r>
            <a:r>
              <a:rPr lang="et-EE" sz="2400" dirty="0"/>
              <a:t> tuubidega 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n-US" sz="2400" i="1" dirty="0"/>
              <a:t>Applied </a:t>
            </a:r>
            <a:r>
              <a:rPr lang="en-US" sz="2400" i="1" dirty="0" err="1"/>
              <a:t>Biosystems</a:t>
            </a:r>
            <a:r>
              <a:rPr lang="en-US" sz="2400" i="1" dirty="0"/>
              <a:t>, Life Technologies Corp., Carlsbad, CA, USA</a:t>
            </a:r>
            <a:r>
              <a:rPr lang="et-EE" sz="2400" dirty="0"/>
              <a:t>)</a:t>
            </a:r>
          </a:p>
          <a:p>
            <a:pPr lvl="1"/>
            <a:r>
              <a:rPr lang="et-EE" sz="2400" b="1" dirty="0">
                <a:solidFill>
                  <a:schemeClr val="tx2">
                    <a:lumMod val="50000"/>
                  </a:schemeClr>
                </a:solidFill>
              </a:rPr>
              <a:t>RNA </a:t>
            </a:r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eraldamine </a:t>
            </a:r>
            <a:r>
              <a:rPr lang="en-US" sz="2400" i="1" dirty="0" smtClean="0"/>
              <a:t>Tempus </a:t>
            </a:r>
            <a:r>
              <a:rPr lang="en-US" sz="2400" i="1" dirty="0"/>
              <a:t>Spin RNA Isolation</a:t>
            </a:r>
            <a:r>
              <a:rPr lang="en-US" sz="2400" dirty="0"/>
              <a:t> </a:t>
            </a:r>
            <a:r>
              <a:rPr lang="et-EE" sz="2400" i="1" dirty="0" smtClean="0"/>
              <a:t>k</a:t>
            </a:r>
            <a:r>
              <a:rPr lang="en-US" sz="2400" i="1" dirty="0" smtClean="0"/>
              <a:t>it’</a:t>
            </a:r>
            <a:r>
              <a:rPr lang="et-EE" sz="2400" dirty="0"/>
              <a:t>iga 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(</a:t>
            </a:r>
            <a:r>
              <a:rPr lang="en-US" sz="2400" i="1" dirty="0" err="1"/>
              <a:t>Ambion</a:t>
            </a:r>
            <a:r>
              <a:rPr lang="en-US" sz="2400" i="1" dirty="0"/>
              <a:t>, Life Technologies Corp., Carlsbad, CA, USA</a:t>
            </a:r>
            <a:r>
              <a:rPr lang="et-EE" sz="2400" dirty="0"/>
              <a:t>)</a:t>
            </a:r>
          </a:p>
          <a:p>
            <a:pPr lvl="1"/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RNA-st </a:t>
            </a:r>
            <a:r>
              <a:rPr lang="et-EE" sz="2400" b="1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t-EE" sz="2400" b="1" dirty="0" err="1" smtClean="0">
                <a:solidFill>
                  <a:schemeClr val="tx2">
                    <a:lumMod val="50000"/>
                  </a:schemeClr>
                </a:solidFill>
              </a:rPr>
              <a:t>lobiini</a:t>
            </a:r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 puhastamine </a:t>
            </a:r>
            <a:r>
              <a:rPr lang="en-US" sz="2400" i="1" dirty="0" smtClean="0"/>
              <a:t>Globin </a:t>
            </a:r>
            <a:r>
              <a:rPr lang="en-US" sz="2400" i="1" dirty="0"/>
              <a:t>Clear Human </a:t>
            </a:r>
            <a:r>
              <a:rPr lang="en-US" sz="2400" i="1" dirty="0" smtClean="0"/>
              <a:t>kit’</a:t>
            </a:r>
            <a:r>
              <a:rPr lang="et-EE" sz="2400" dirty="0" smtClean="0"/>
              <a:t>iga </a:t>
            </a:r>
            <a:r>
              <a:rPr lang="et-EE" sz="2400" i="1" dirty="0" smtClean="0"/>
              <a:t/>
            </a:r>
            <a:br>
              <a:rPr lang="et-EE" sz="2400" i="1" dirty="0" smtClean="0"/>
            </a:br>
            <a:r>
              <a:rPr lang="et-EE" sz="2400" dirty="0" smtClean="0"/>
              <a:t>(</a:t>
            </a:r>
            <a:r>
              <a:rPr lang="en-US" sz="2400" i="1" dirty="0" err="1"/>
              <a:t>Ambion</a:t>
            </a:r>
            <a:r>
              <a:rPr lang="en-US" sz="2400" i="1" dirty="0"/>
              <a:t>, Life Technologies Corp., Carlsbad, CA, USA</a:t>
            </a:r>
            <a:r>
              <a:rPr lang="et-EE" sz="2400" dirty="0"/>
              <a:t>)</a:t>
            </a:r>
          </a:p>
          <a:p>
            <a:pPr lvl="1"/>
            <a:r>
              <a:rPr lang="et-EE" sz="2400" b="1" dirty="0">
                <a:solidFill>
                  <a:schemeClr val="tx2">
                    <a:lumMod val="50000"/>
                  </a:schemeClr>
                </a:solidFill>
              </a:rPr>
              <a:t>RNA </a:t>
            </a:r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koguse määramine </a:t>
            </a:r>
            <a:r>
              <a:rPr lang="en-US" sz="2400" i="1" dirty="0"/>
              <a:t>Agilent 2100 </a:t>
            </a:r>
            <a:r>
              <a:rPr lang="en-US" sz="2400" i="1" dirty="0" err="1"/>
              <a:t>Bioanalyzer</a:t>
            </a:r>
            <a:r>
              <a:rPr lang="en-US" sz="2400" dirty="0"/>
              <a:t> </a:t>
            </a:r>
            <a:r>
              <a:rPr lang="et-EE" sz="2400" dirty="0"/>
              <a:t>ja</a:t>
            </a:r>
            <a:r>
              <a:rPr lang="en-US" sz="2400" dirty="0"/>
              <a:t> </a:t>
            </a:r>
            <a:r>
              <a:rPr lang="en-US" sz="2400" i="1" dirty="0"/>
              <a:t>RNA 6000 </a:t>
            </a:r>
            <a:r>
              <a:rPr lang="en-US" sz="2400" i="1" dirty="0" err="1"/>
              <a:t>Nano</a:t>
            </a:r>
            <a:r>
              <a:rPr lang="en-US" sz="2400" i="1" dirty="0"/>
              <a:t> kit’</a:t>
            </a:r>
            <a:r>
              <a:rPr lang="et-EE" sz="2400" dirty="0"/>
              <a:t>iga (</a:t>
            </a:r>
            <a:r>
              <a:rPr lang="en-US" sz="2400" i="1" dirty="0"/>
              <a:t>Agilent Technologies Inc., California, USA</a:t>
            </a:r>
            <a:r>
              <a:rPr lang="et-EE" sz="2400" dirty="0" smtClean="0"/>
              <a:t>). </a:t>
            </a:r>
            <a:r>
              <a:rPr lang="et-EE" sz="2400" dirty="0"/>
              <a:t>Proovide RIN väärtus oli vähemalt 7.</a:t>
            </a:r>
          </a:p>
          <a:p>
            <a:pPr lvl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Materjalid ja metoodika II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Transkriptoomi uuringud</a:t>
            </a:r>
            <a:r>
              <a:rPr lang="et-EE" dirty="0" smtClean="0"/>
              <a:t/>
            </a:r>
            <a:br>
              <a:rPr lang="et-EE" dirty="0" smtClean="0"/>
            </a:br>
            <a:endParaRPr lang="en-US" dirty="0"/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01" y="2142736"/>
            <a:ext cx="8640959" cy="4608512"/>
          </a:xfrm>
        </p:spPr>
        <p:txBody>
          <a:bodyPr>
            <a:normAutofit fontScale="92500"/>
          </a:bodyPr>
          <a:lstStyle/>
          <a:p>
            <a:r>
              <a:rPr lang="et-EE" sz="2000" b="1" dirty="0" smtClean="0"/>
              <a:t>WT RNA sek. raamatukogu valmistamine ja sekveneerimine</a:t>
            </a:r>
          </a:p>
          <a:p>
            <a:pPr lvl="1"/>
            <a:r>
              <a:rPr lang="et-EE" sz="2000" b="1" dirty="0" err="1" smtClean="0">
                <a:solidFill>
                  <a:schemeClr val="tx2">
                    <a:lumMod val="50000"/>
                  </a:schemeClr>
                </a:solidFill>
              </a:rPr>
              <a:t>cDNA</a:t>
            </a:r>
            <a:r>
              <a:rPr lang="et-EE" sz="2000" b="1" dirty="0" smtClean="0">
                <a:solidFill>
                  <a:schemeClr val="tx2">
                    <a:lumMod val="50000"/>
                  </a:schemeClr>
                </a:solidFill>
              </a:rPr>
              <a:t> valmistamine </a:t>
            </a:r>
            <a:r>
              <a:rPr lang="et-EE" sz="2000" dirty="0" smtClean="0"/>
              <a:t>amplifitseeritud </a:t>
            </a:r>
            <a:r>
              <a:rPr lang="en-US" sz="2000" i="1" dirty="0"/>
              <a:t>Ovation RNA-</a:t>
            </a:r>
            <a:r>
              <a:rPr lang="en-US" sz="2000" i="1" dirty="0" err="1"/>
              <a:t>Seq</a:t>
            </a:r>
            <a:r>
              <a:rPr lang="en-US" sz="2000" i="1" dirty="0"/>
              <a:t> System </a:t>
            </a:r>
            <a:r>
              <a:rPr lang="en-US" sz="2000" i="1" dirty="0" smtClean="0"/>
              <a:t>V2</a:t>
            </a:r>
            <a:r>
              <a:rPr lang="et-EE" sz="2000" dirty="0" smtClean="0"/>
              <a:t>-ga  (</a:t>
            </a:r>
            <a:r>
              <a:rPr lang="en-US" sz="2000" i="1" dirty="0" err="1"/>
              <a:t>NuGen</a:t>
            </a:r>
            <a:r>
              <a:rPr lang="en-US" sz="2000" i="1" dirty="0"/>
              <a:t>, Emeryville, CA, </a:t>
            </a:r>
            <a:r>
              <a:rPr lang="en-US" sz="2000" i="1" dirty="0" smtClean="0"/>
              <a:t>USA</a:t>
            </a:r>
            <a:r>
              <a:rPr lang="et-EE" sz="2000" dirty="0" smtClean="0"/>
              <a:t>) RNAst </a:t>
            </a:r>
            <a:r>
              <a:rPr lang="en-US" sz="2000" i="1" dirty="0" err="1"/>
              <a:t>SOLiD</a:t>
            </a:r>
            <a:r>
              <a:rPr lang="en-US" sz="2000" i="1" dirty="0"/>
              <a:t> 5500 Wildfire (W) </a:t>
            </a:r>
            <a:r>
              <a:rPr lang="en-US" sz="2000" i="1" dirty="0" smtClean="0"/>
              <a:t>System</a:t>
            </a:r>
            <a:r>
              <a:rPr lang="et-EE" sz="2000" i="1" dirty="0" smtClean="0"/>
              <a:t> </a:t>
            </a:r>
            <a:r>
              <a:rPr lang="et-EE" sz="2000" dirty="0" smtClean="0"/>
              <a:t>abil (</a:t>
            </a:r>
            <a:r>
              <a:rPr lang="en-US" sz="2000" i="1" dirty="0"/>
              <a:t>Life Technologies Corp., Carlsbad, CA, </a:t>
            </a:r>
            <a:r>
              <a:rPr lang="en-US" sz="2000" i="1" dirty="0" smtClean="0"/>
              <a:t>USA</a:t>
            </a:r>
            <a:r>
              <a:rPr lang="et-EE" sz="2000" dirty="0" smtClean="0"/>
              <a:t>). </a:t>
            </a:r>
            <a:r>
              <a:rPr lang="et-EE" sz="2000" b="1" dirty="0" smtClean="0">
                <a:solidFill>
                  <a:schemeClr val="tx2">
                    <a:lumMod val="50000"/>
                  </a:schemeClr>
                </a:solidFill>
              </a:rPr>
              <a:t>Koostati 12 raamatukogu</a:t>
            </a:r>
            <a:r>
              <a:rPr lang="et-EE" sz="2000" dirty="0" smtClean="0"/>
              <a:t>. </a:t>
            </a:r>
          </a:p>
          <a:p>
            <a:pPr lvl="1"/>
            <a:r>
              <a:rPr lang="et-EE" sz="2000" b="1" dirty="0" smtClean="0">
                <a:solidFill>
                  <a:schemeClr val="tx2">
                    <a:lumMod val="50000"/>
                  </a:schemeClr>
                </a:solidFill>
              </a:rPr>
              <a:t>cDNA</a:t>
            </a:r>
            <a:r>
              <a:rPr lang="et-E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t-EE" sz="2000" dirty="0" smtClean="0"/>
              <a:t>raamatukogude </a:t>
            </a:r>
            <a:r>
              <a:rPr lang="et-EE" sz="2000" b="1" dirty="0" err="1" smtClean="0">
                <a:solidFill>
                  <a:schemeClr val="tx2">
                    <a:lumMod val="50000"/>
                  </a:schemeClr>
                </a:solidFill>
              </a:rPr>
              <a:t>sekveneerimine</a:t>
            </a:r>
            <a:r>
              <a:rPr lang="et-E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/>
              <a:t>SOLiD</a:t>
            </a:r>
            <a:r>
              <a:rPr lang="en-US" sz="2000" i="1" dirty="0" smtClean="0"/>
              <a:t> </a:t>
            </a:r>
            <a:r>
              <a:rPr lang="en-US" sz="2000" i="1" dirty="0"/>
              <a:t>5500W </a:t>
            </a:r>
            <a:r>
              <a:rPr lang="en-US" sz="2000" dirty="0" smtClean="0"/>
              <a:t>plat</a:t>
            </a:r>
            <a:r>
              <a:rPr lang="et-EE" sz="2000" dirty="0" smtClean="0"/>
              <a:t>v</a:t>
            </a:r>
            <a:r>
              <a:rPr lang="en-US" sz="2000" dirty="0" err="1" smtClean="0"/>
              <a:t>orm</a:t>
            </a:r>
            <a:r>
              <a:rPr lang="et-EE" sz="2000" dirty="0" smtClean="0"/>
              <a:t>iga </a:t>
            </a:r>
            <a:r>
              <a:rPr lang="en-US" sz="2000" dirty="0" smtClean="0"/>
              <a:t>(</a:t>
            </a:r>
            <a:r>
              <a:rPr lang="en-US" sz="2000" i="1" dirty="0" smtClean="0"/>
              <a:t>Life </a:t>
            </a:r>
            <a:r>
              <a:rPr lang="en-US" sz="2000" i="1" dirty="0" err="1"/>
              <a:t>TechnologiesCorp</a:t>
            </a:r>
            <a:r>
              <a:rPr lang="en-US" sz="2000" i="1" dirty="0"/>
              <a:t>., Carlsbad, CA, USA</a:t>
            </a:r>
            <a:r>
              <a:rPr lang="en-US" sz="2000" dirty="0" smtClean="0"/>
              <a:t>)</a:t>
            </a:r>
            <a:endParaRPr lang="et-EE" sz="2000" dirty="0" smtClean="0"/>
          </a:p>
          <a:p>
            <a:pPr marL="301943" lvl="1" indent="0">
              <a:buNone/>
            </a:pPr>
            <a:endParaRPr lang="et-EE" sz="1800" dirty="0" smtClean="0"/>
          </a:p>
          <a:p>
            <a:r>
              <a:rPr lang="et-EE" sz="2000" b="1" dirty="0" smtClean="0"/>
              <a:t>Statistiline ja funktsionaalne analüüs</a:t>
            </a:r>
          </a:p>
          <a:p>
            <a:pPr lvl="1"/>
            <a:r>
              <a:rPr lang="et-EE" sz="2000" b="1" dirty="0" smtClean="0"/>
              <a:t>Kaardistamine</a:t>
            </a:r>
            <a:r>
              <a:rPr lang="et-EE" sz="2000" dirty="0" smtClean="0"/>
              <a:t> </a:t>
            </a:r>
            <a:r>
              <a:rPr lang="en-US" sz="2000" i="1" dirty="0" err="1" smtClean="0"/>
              <a:t>Lifescope</a:t>
            </a:r>
            <a:r>
              <a:rPr lang="en-US" sz="2000" i="1" dirty="0" smtClean="0"/>
              <a:t> </a:t>
            </a:r>
            <a:r>
              <a:rPr lang="en-US" sz="2000" i="1" dirty="0"/>
              <a:t>2.5.1 </a:t>
            </a:r>
            <a:r>
              <a:rPr lang="et-EE" sz="2000" dirty="0" smtClean="0"/>
              <a:t>tarkvaraga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i="1" dirty="0"/>
              <a:t>Life Technologies Corp., Carlsbad, CA</a:t>
            </a:r>
            <a:r>
              <a:rPr lang="en-US" sz="2000" dirty="0"/>
              <a:t>, </a:t>
            </a:r>
            <a:r>
              <a:rPr lang="en-US" sz="2000" i="1" dirty="0" smtClean="0"/>
              <a:t>USA</a:t>
            </a:r>
            <a:r>
              <a:rPr lang="et-EE" sz="2000" i="1" dirty="0" smtClean="0"/>
              <a:t>)</a:t>
            </a:r>
          </a:p>
          <a:p>
            <a:pPr lvl="1"/>
            <a:r>
              <a:rPr lang="et-EE" sz="2000" b="1" dirty="0" smtClean="0"/>
              <a:t>Ekspressiooni analüüs</a:t>
            </a:r>
            <a:r>
              <a:rPr lang="et-EE" sz="2000" dirty="0" smtClean="0"/>
              <a:t>iks kasutati R programmi</a:t>
            </a:r>
            <a:r>
              <a:rPr lang="et-EE" sz="2000" i="1" dirty="0" smtClean="0"/>
              <a:t> Bioconductor</a:t>
            </a:r>
            <a:r>
              <a:rPr lang="en-US" sz="2000" i="1" dirty="0" smtClean="0"/>
              <a:t>’</a:t>
            </a:r>
            <a:r>
              <a:rPr lang="et-EE" sz="2000" i="1" dirty="0" smtClean="0"/>
              <a:t>i </a:t>
            </a:r>
            <a:r>
              <a:rPr lang="et-EE" sz="2000" dirty="0" smtClean="0"/>
              <a:t>edgeR pakendi</a:t>
            </a:r>
          </a:p>
          <a:p>
            <a:pPr lvl="1"/>
            <a:r>
              <a:rPr lang="et-EE" sz="2000" b="1" dirty="0" smtClean="0"/>
              <a:t>Heatmap analüüs </a:t>
            </a:r>
            <a:r>
              <a:rPr lang="et-EE" sz="2000" dirty="0" smtClean="0"/>
              <a:t>tehti gplot pakettiga R programmis</a:t>
            </a:r>
          </a:p>
          <a:p>
            <a:pPr lvl="1"/>
            <a:r>
              <a:rPr lang="et-EE" sz="2000" b="1" dirty="0" smtClean="0"/>
              <a:t>Funktsionaalse võrgustiku loomiseks </a:t>
            </a:r>
            <a:r>
              <a:rPr lang="et-EE" sz="2000" dirty="0" smtClean="0"/>
              <a:t>kasutati </a:t>
            </a:r>
            <a:r>
              <a:rPr lang="en-US" sz="2000" i="1" dirty="0"/>
              <a:t>QIAGEN’s Ingenuity® Pathway Analysis </a:t>
            </a:r>
            <a:r>
              <a:rPr lang="et-EE" sz="2000" i="1" dirty="0" smtClean="0"/>
              <a:t>tarkvara </a:t>
            </a:r>
            <a:r>
              <a:rPr lang="en-US" sz="2000" dirty="0" smtClean="0"/>
              <a:t>(</a:t>
            </a:r>
            <a:r>
              <a:rPr lang="en-US" sz="2000" dirty="0"/>
              <a:t>IPA®, QIAGEN Redwood City</a:t>
            </a:r>
            <a:r>
              <a:rPr lang="en-US" sz="2000" dirty="0" smtClean="0"/>
              <a:t>)</a:t>
            </a:r>
            <a:endParaRPr lang="et-EE" sz="2000" dirty="0" smtClean="0"/>
          </a:p>
          <a:p>
            <a:pPr lvl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t-E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Materjalid ja metoodika II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Transkriptoomi uuringud</a:t>
            </a:r>
            <a:r>
              <a:rPr lang="et-EE" dirty="0" smtClean="0"/>
              <a:t/>
            </a:r>
            <a:br>
              <a:rPr lang="et-EE" dirty="0" smtClean="0"/>
            </a:br>
            <a:endParaRPr lang="en-US" dirty="0"/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230" y="2780928"/>
            <a:ext cx="7948176" cy="4725144"/>
          </a:xfrm>
        </p:spPr>
        <p:txBody>
          <a:bodyPr>
            <a:normAutofit/>
          </a:bodyPr>
          <a:lstStyle/>
          <a:p>
            <a:r>
              <a:rPr lang="et-EE" sz="2100" dirty="0" smtClean="0"/>
              <a:t>Erinevalt olid </a:t>
            </a:r>
            <a:r>
              <a:rPr lang="et-EE" sz="2100" dirty="0" err="1" smtClean="0"/>
              <a:t>ekspresseeritud</a:t>
            </a:r>
            <a:r>
              <a:rPr lang="et-EE" sz="2100" dirty="0" smtClean="0"/>
              <a:t> 214 geeni, FDR &lt;0,05</a:t>
            </a:r>
          </a:p>
          <a:p>
            <a:r>
              <a:rPr lang="et-EE" sz="2100" dirty="0" smtClean="0"/>
              <a:t>Valisime neist </a:t>
            </a:r>
            <a:r>
              <a:rPr lang="et-EE" sz="2100" b="1" dirty="0" smtClean="0"/>
              <a:t>20 kandidaatgeeni, </a:t>
            </a:r>
            <a:r>
              <a:rPr lang="en-US" sz="2100" dirty="0" smtClean="0"/>
              <a:t>FDR</a:t>
            </a:r>
            <a:r>
              <a:rPr lang="et-EE" sz="2100" dirty="0" smtClean="0"/>
              <a:t>-iga</a:t>
            </a:r>
            <a:r>
              <a:rPr lang="en-US" sz="2100" dirty="0" smtClean="0"/>
              <a:t> </a:t>
            </a:r>
            <a:r>
              <a:rPr lang="et-EE" sz="2100" dirty="0" smtClean="0"/>
              <a:t>väiksem kui </a:t>
            </a:r>
            <a:r>
              <a:rPr lang="en-US" sz="2100" b="1" dirty="0" smtClean="0"/>
              <a:t>1.47×10</a:t>
            </a:r>
            <a:r>
              <a:rPr lang="et-EE" sz="2200" b="1" baseline="30000" dirty="0" smtClean="0"/>
              <a:t>--</a:t>
            </a:r>
            <a:r>
              <a:rPr lang="en-US" sz="2100" b="1" baseline="30000" dirty="0" smtClean="0"/>
              <a:t>4</a:t>
            </a:r>
            <a:r>
              <a:rPr lang="et-EE" sz="2100" b="1" baseline="30000" dirty="0" smtClean="0"/>
              <a:t> </a:t>
            </a:r>
            <a:r>
              <a:rPr lang="et-EE" sz="2100" b="1" dirty="0" smtClean="0"/>
              <a:t> </a:t>
            </a:r>
            <a:r>
              <a:rPr lang="et-EE" sz="2100" dirty="0" smtClean="0"/>
              <a:t>(Tabel 2.)</a:t>
            </a:r>
            <a:endParaRPr lang="et-EE" sz="2100" baseline="30000" dirty="0" smtClean="0"/>
          </a:p>
          <a:p>
            <a:r>
              <a:rPr lang="et-EE" sz="2100" dirty="0" smtClean="0"/>
              <a:t>Leitud geenide funktsioonid olid seotud varem kirjeldatud OP/luutiheduse geenide funktsioonidega</a:t>
            </a:r>
          </a:p>
          <a:p>
            <a:r>
              <a:rPr lang="et-EE" sz="2100" dirty="0" smtClean="0"/>
              <a:t>10 olid üle-ekspresseeritud ja 10 ala-</a:t>
            </a:r>
            <a:r>
              <a:rPr lang="et-EE" sz="2100" dirty="0" err="1" smtClean="0"/>
              <a:t>ekspresseeritud</a:t>
            </a:r>
            <a:r>
              <a:rPr lang="et-EE" sz="2100" dirty="0" smtClean="0"/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582" y="338328"/>
            <a:ext cx="7696898" cy="1252728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Tulemused I</a:t>
            </a:r>
            <a:b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Potentsiaalsed OP mRNA biomarkerid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24" y="2132856"/>
            <a:ext cx="4059744" cy="4725144"/>
          </a:xfrm>
        </p:spPr>
        <p:txBody>
          <a:bodyPr>
            <a:normAutofit/>
          </a:bodyPr>
          <a:lstStyle/>
          <a:p>
            <a:r>
              <a:rPr lang="et-EE" sz="2100" dirty="0" smtClean="0"/>
              <a:t>Tugevam kandidaatgeen 	</a:t>
            </a:r>
            <a:r>
              <a:rPr lang="et-EE" sz="2100" b="1" i="1" dirty="0" smtClean="0">
                <a:solidFill>
                  <a:srgbClr val="FF0000"/>
                </a:solidFill>
              </a:rPr>
              <a:t>CACNA1G</a:t>
            </a:r>
            <a:r>
              <a:rPr lang="et-EE" sz="21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t-EE" sz="2100" dirty="0" smtClean="0"/>
              <a:t>(</a:t>
            </a:r>
            <a:r>
              <a:rPr lang="en-US" sz="2000" dirty="0"/>
              <a:t>alpha 1G subunit</a:t>
            </a:r>
            <a:r>
              <a:rPr lang="en-US" sz="2000" i="1" dirty="0"/>
              <a:t> </a:t>
            </a:r>
            <a:r>
              <a:rPr lang="en-US" sz="2000" dirty="0"/>
              <a:t>of voltage-dependent calcium channel</a:t>
            </a:r>
            <a:r>
              <a:rPr lang="et-EE" sz="2100" dirty="0" smtClean="0"/>
              <a:t>)</a:t>
            </a:r>
            <a:endParaRPr lang="et-EE" sz="2100" dirty="0"/>
          </a:p>
          <a:p>
            <a:pPr lvl="1"/>
            <a:r>
              <a:rPr lang="en-US" sz="1900" b="1" dirty="0" smtClean="0"/>
              <a:t>FDR </a:t>
            </a:r>
            <a:r>
              <a:rPr lang="en-US" sz="1900" b="1" dirty="0"/>
              <a:t>7.75×10</a:t>
            </a:r>
            <a:r>
              <a:rPr lang="en-US" sz="1900" b="1" baseline="30000" dirty="0"/>
              <a:t>-69</a:t>
            </a:r>
            <a:r>
              <a:rPr lang="en-US" sz="1900" b="1" dirty="0"/>
              <a:t>, </a:t>
            </a:r>
            <a:r>
              <a:rPr lang="en-US" sz="1900" b="1" i="1" dirty="0"/>
              <a:t>p</a:t>
            </a:r>
            <a:r>
              <a:rPr lang="en-US" sz="1900" b="1" dirty="0"/>
              <a:t>-value </a:t>
            </a:r>
            <a:r>
              <a:rPr lang="en-US" sz="1900" b="1" dirty="0" smtClean="0"/>
              <a:t>3.35×10</a:t>
            </a:r>
            <a:r>
              <a:rPr lang="en-US" sz="1900" b="1" baseline="30000" dirty="0" smtClean="0"/>
              <a:t>-73</a:t>
            </a:r>
            <a:endParaRPr lang="et-EE" sz="1900" b="1" baseline="30000" dirty="0" smtClean="0"/>
          </a:p>
          <a:p>
            <a:pPr lvl="1"/>
            <a:r>
              <a:rPr lang="en-US" sz="1900" b="1" dirty="0" err="1"/>
              <a:t>logFC</a:t>
            </a:r>
            <a:r>
              <a:rPr lang="en-US" sz="1900" b="1" dirty="0"/>
              <a:t> </a:t>
            </a:r>
            <a:r>
              <a:rPr lang="en-US" sz="1900" b="1" dirty="0" smtClean="0"/>
              <a:t>2.502</a:t>
            </a:r>
            <a:r>
              <a:rPr lang="et-EE" sz="1900" b="1" dirty="0" smtClean="0"/>
              <a:t> </a:t>
            </a:r>
            <a:r>
              <a:rPr lang="et-EE" sz="1900" dirty="0" smtClean="0"/>
              <a:t>(kõige suurem ekspressiooni erinevus)</a:t>
            </a:r>
          </a:p>
          <a:p>
            <a:pPr lvl="1"/>
            <a:r>
              <a:rPr lang="et-EE" sz="1900" dirty="0" smtClean="0"/>
              <a:t>On seotud BMP (</a:t>
            </a:r>
            <a:r>
              <a:rPr lang="et-EE" sz="1900" i="1" dirty="0" smtClean="0"/>
              <a:t>bone morphogenetic protein</a:t>
            </a:r>
            <a:r>
              <a:rPr lang="et-EE" sz="1900" dirty="0" smtClean="0"/>
              <a:t>) rajaga, luukoe mineralisatsiooniga, </a:t>
            </a:r>
            <a:r>
              <a:rPr lang="et-EE" sz="1900" dirty="0" err="1" smtClean="0"/>
              <a:t>Wnt</a:t>
            </a:r>
            <a:r>
              <a:rPr lang="et-EE" sz="1900" dirty="0" smtClean="0"/>
              <a:t> </a:t>
            </a:r>
            <a:r>
              <a:rPr lang="en-US" sz="1900" dirty="0" smtClean="0"/>
              <a:t>β-</a:t>
            </a:r>
            <a:r>
              <a:rPr lang="et-EE" sz="1900" dirty="0"/>
              <a:t>c</a:t>
            </a:r>
            <a:r>
              <a:rPr lang="en-US" sz="1900" dirty="0" err="1" smtClean="0"/>
              <a:t>atenin</a:t>
            </a:r>
            <a:r>
              <a:rPr lang="en-US" sz="1900" dirty="0" smtClean="0"/>
              <a:t> </a:t>
            </a:r>
            <a:r>
              <a:rPr lang="et-EE" sz="1900" dirty="0" smtClean="0"/>
              <a:t>rajaga, rakusisese Ca signaaliga.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582" y="338328"/>
            <a:ext cx="7696898" cy="1252728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Tulemused I</a:t>
            </a:r>
            <a:b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Potentsiaalsed OP mRNA biomarkerid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18895"/>
              </p:ext>
            </p:extLst>
          </p:nvPr>
        </p:nvGraphicFramePr>
        <p:xfrm>
          <a:off x="4283968" y="2383053"/>
          <a:ext cx="4824536" cy="443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</a:tblGrid>
              <a:tr h="363141">
                <a:tc>
                  <a:txBody>
                    <a:bodyPr/>
                    <a:lstStyle/>
                    <a:p>
                      <a:r>
                        <a:rPr lang="et-EE" sz="1400" dirty="0" smtClean="0"/>
                        <a:t>Geenid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/>
                        <a:t>Funktsioon</a:t>
                      </a:r>
                      <a:endParaRPr lang="en-US" sz="1400" dirty="0"/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CACNA1G, NCAN</a:t>
                      </a:r>
                      <a:r>
                        <a:rPr lang="et-EE" sz="1600" b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 smtClean="0"/>
                        <a:t>Ca iooni seondumine </a:t>
                      </a:r>
                      <a:endParaRPr lang="en-US" sz="1600" dirty="0"/>
                    </a:p>
                  </a:txBody>
                  <a:tcPr/>
                </a:tc>
              </a:tr>
              <a:tr h="689969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ALG13, GGT7, SBK1, RIOK3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t-EE" sz="1600" b="1" dirty="0" smtClean="0"/>
                        <a:t>ja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i="1" dirty="0" smtClean="0"/>
                        <a:t>PPP1CB</a:t>
                      </a:r>
                      <a:r>
                        <a:rPr lang="et-EE" sz="1600" b="1" i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Kinaasne, transferraasne aktiivsus</a:t>
                      </a:r>
                    </a:p>
                  </a:txBody>
                  <a:tcPr/>
                </a:tc>
              </a:tr>
              <a:tr h="689969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MBNL1, MBNL3, NXF1</a:t>
                      </a:r>
                      <a:r>
                        <a:rPr lang="et-EE" sz="1600" b="1" i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mRNA splaissing ja transport</a:t>
                      </a: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RPS11, RPS16 </a:t>
                      </a:r>
                      <a:r>
                        <a:rPr lang="et-EE" sz="1600" dirty="0" smtClean="0"/>
                        <a:t>ja </a:t>
                      </a:r>
                      <a:r>
                        <a:rPr lang="en-US" sz="1600" b="1" i="1" dirty="0" smtClean="0"/>
                        <a:t>UBA52</a:t>
                      </a:r>
                      <a:r>
                        <a:rPr lang="et-EE" sz="1600" i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Ribosoomi subühikud</a:t>
                      </a: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GOLGA8B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Golgi kompleksi subühik</a:t>
                      </a: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KDM6B</a:t>
                      </a:r>
                      <a:r>
                        <a:rPr lang="et-EE" sz="1600" i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Histoonide metülatsioon</a:t>
                      </a: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CCNI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Rakutsükkel</a:t>
                      </a:r>
                    </a:p>
                  </a:txBody>
                  <a:tcPr/>
                </a:tc>
              </a:tr>
              <a:tr h="689969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C10orf71, TCP11L2, FAM117A </a:t>
                      </a:r>
                      <a:r>
                        <a:rPr lang="et-EE" sz="1600" b="1" dirty="0" smtClean="0"/>
                        <a:t>, </a:t>
                      </a:r>
                      <a:r>
                        <a:rPr lang="en-US" sz="1600" b="1" i="1" dirty="0" smtClean="0"/>
                        <a:t>PRR9</a:t>
                      </a:r>
                      <a:r>
                        <a:rPr lang="et-EE" sz="1600" b="1" i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/>
                        <a:t>Teadmata funktsioon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7984" y="175203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Tabel 2. OP potentsiaalsete mRNA biomarkerite geenide funktsioonid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16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7" y="1916833"/>
            <a:ext cx="6674690" cy="3764160"/>
          </a:xfrm>
        </p:spPr>
        <p:txBody>
          <a:bodyPr>
            <a:normAutofit/>
          </a:bodyPr>
          <a:lstStyle/>
          <a:p>
            <a:pPr lvl="1"/>
            <a:endParaRPr lang="et-EE" sz="1800" dirty="0" smtClean="0"/>
          </a:p>
          <a:p>
            <a:pPr lvl="1"/>
            <a:r>
              <a:rPr lang="et-EE" sz="1800" dirty="0" smtClean="0"/>
              <a:t>Osteoporoosiga patsientide alagruppide analüüs, et kontrollida, kas on erinevusi geenide ekspressioonis isikutel seoses luutiheduse langusega sõltuvalt lokalisatsioonist</a:t>
            </a:r>
          </a:p>
          <a:p>
            <a:pPr lvl="1"/>
            <a:endParaRPr lang="et-EE" sz="1800" dirty="0" smtClean="0"/>
          </a:p>
          <a:p>
            <a:pPr marL="0" indent="0">
              <a:buNone/>
            </a:pPr>
            <a:r>
              <a:rPr lang="et-EE" sz="2000" b="1" dirty="0" smtClean="0"/>
              <a:t>     Patsientide alagrupid </a:t>
            </a:r>
            <a:r>
              <a:rPr lang="et-EE" sz="2000" dirty="0"/>
              <a:t>(Tabel </a:t>
            </a:r>
            <a:r>
              <a:rPr lang="et-EE" sz="2000" dirty="0" smtClean="0"/>
              <a:t>3.)</a:t>
            </a:r>
            <a:endParaRPr lang="et-EE" sz="2000" dirty="0"/>
          </a:p>
          <a:p>
            <a:pPr lvl="2"/>
            <a:r>
              <a:rPr lang="et-EE" sz="1600" b="1" dirty="0">
                <a:solidFill>
                  <a:srgbClr val="7030A0"/>
                </a:solidFill>
              </a:rPr>
              <a:t>Grupp A – OP ainult </a:t>
            </a:r>
            <a:r>
              <a:rPr lang="et-EE" sz="1600" b="1" dirty="0" smtClean="0">
                <a:solidFill>
                  <a:srgbClr val="7030A0"/>
                </a:solidFill>
              </a:rPr>
              <a:t>seljas </a:t>
            </a:r>
            <a:r>
              <a:rPr lang="et-EE" sz="1600" b="1" dirty="0">
                <a:solidFill>
                  <a:srgbClr val="7030A0"/>
                </a:solidFill>
              </a:rPr>
              <a:t>(</a:t>
            </a:r>
            <a:r>
              <a:rPr lang="et-EE" sz="1600" b="1" dirty="0" smtClean="0">
                <a:solidFill>
                  <a:srgbClr val="7030A0"/>
                </a:solidFill>
              </a:rPr>
              <a:t>puusas </a:t>
            </a:r>
            <a:r>
              <a:rPr lang="en-US" sz="1600" b="1" dirty="0" smtClean="0">
                <a:solidFill>
                  <a:srgbClr val="7030A0"/>
                </a:solidFill>
              </a:rPr>
              <a:t>0.9 </a:t>
            </a:r>
            <a:r>
              <a:rPr lang="en-US" sz="1600" b="1" dirty="0">
                <a:solidFill>
                  <a:srgbClr val="7030A0"/>
                </a:solidFill>
              </a:rPr>
              <a:t>SD, </a:t>
            </a:r>
            <a:r>
              <a:rPr lang="et-EE" sz="1600" b="1" dirty="0" smtClean="0">
                <a:solidFill>
                  <a:srgbClr val="7030A0"/>
                </a:solidFill>
              </a:rPr>
              <a:t>seljas </a:t>
            </a:r>
            <a:r>
              <a:rPr lang="en-US" sz="1600" b="1" dirty="0">
                <a:solidFill>
                  <a:srgbClr val="7030A0"/>
                </a:solidFill>
              </a:rPr>
              <a:t>-2.92 SD</a:t>
            </a:r>
            <a:r>
              <a:rPr lang="et-EE" sz="1600" b="1" dirty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t-EE" sz="1600" b="1" dirty="0">
                <a:solidFill>
                  <a:srgbClr val="C00000"/>
                </a:solidFill>
              </a:rPr>
              <a:t>Grupp B – OP </a:t>
            </a:r>
            <a:r>
              <a:rPr lang="et-EE" sz="1600" b="1" dirty="0" smtClean="0">
                <a:solidFill>
                  <a:srgbClr val="C00000"/>
                </a:solidFill>
              </a:rPr>
              <a:t>seljas + </a:t>
            </a:r>
            <a:r>
              <a:rPr lang="et-EE" sz="1600" b="1" dirty="0">
                <a:solidFill>
                  <a:srgbClr val="C00000"/>
                </a:solidFill>
              </a:rPr>
              <a:t>puusas </a:t>
            </a:r>
            <a:r>
              <a:rPr lang="et-EE" sz="1600" b="1" dirty="0" smtClean="0">
                <a:solidFill>
                  <a:srgbClr val="C00000"/>
                </a:solidFill>
              </a:rPr>
              <a:t>(seljas </a:t>
            </a:r>
            <a:r>
              <a:rPr lang="en-US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>
                <a:solidFill>
                  <a:srgbClr val="C00000"/>
                </a:solidFill>
              </a:rPr>
              <a:t>2.97 SD</a:t>
            </a:r>
            <a:r>
              <a:rPr lang="et-EE" sz="1600" b="1" dirty="0">
                <a:solidFill>
                  <a:srgbClr val="C00000"/>
                </a:solidFill>
              </a:rPr>
              <a:t> ja puusas -</a:t>
            </a:r>
            <a:r>
              <a:rPr lang="en-US" sz="1600" b="1" dirty="0">
                <a:solidFill>
                  <a:srgbClr val="C00000"/>
                </a:solidFill>
              </a:rPr>
              <a:t>2.61 SD) </a:t>
            </a:r>
            <a:endParaRPr lang="et-EE" sz="1600" b="1" dirty="0" smtClean="0">
              <a:solidFill>
                <a:srgbClr val="C00000"/>
              </a:solidFill>
            </a:endParaRPr>
          </a:p>
          <a:p>
            <a:pPr lvl="2"/>
            <a:endParaRPr lang="et-EE" sz="1600" b="1" dirty="0">
              <a:solidFill>
                <a:srgbClr val="C00000"/>
              </a:solidFill>
            </a:endParaRPr>
          </a:p>
          <a:p>
            <a:pPr marL="627063" lvl="2" indent="0">
              <a:buNone/>
            </a:pPr>
            <a:r>
              <a:rPr lang="et-EE" sz="1500" b="1" dirty="0" smtClean="0"/>
              <a:t>A gruppi </a:t>
            </a:r>
            <a:r>
              <a:rPr lang="et-EE" sz="1500" b="1" dirty="0" smtClean="0">
                <a:solidFill>
                  <a:schemeClr val="accent6">
                    <a:lumMod val="75000"/>
                  </a:schemeClr>
                </a:solidFill>
              </a:rPr>
              <a:t>keha massi indeks suurem </a:t>
            </a:r>
            <a:r>
              <a:rPr lang="et-EE" sz="1500" dirty="0" smtClean="0"/>
              <a:t>ning </a:t>
            </a:r>
            <a:r>
              <a:rPr lang="et-EE" sz="1500" b="1" dirty="0" smtClean="0">
                <a:solidFill>
                  <a:schemeClr val="accent5">
                    <a:lumMod val="75000"/>
                  </a:schemeClr>
                </a:solidFill>
              </a:rPr>
              <a:t>vanus</a:t>
            </a:r>
            <a:r>
              <a:rPr lang="et-EE" sz="1500" dirty="0" smtClean="0"/>
              <a:t> on kõrgem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Alagruppide analüüs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77" y="508518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Tabel 3. OP patsientide alagruppid A ja B</a:t>
            </a:r>
            <a:endParaRPr lang="en-US" sz="1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3495" y="5586473"/>
            <a:ext cx="8272961" cy="1010879"/>
            <a:chOff x="179512" y="5733256"/>
            <a:chExt cx="8272961" cy="1010879"/>
          </a:xfrm>
        </p:grpSpPr>
        <p:graphicFrame>
          <p:nvGraphicFramePr>
            <p:cNvPr id="5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8925907"/>
                </p:ext>
              </p:extLst>
            </p:nvPr>
          </p:nvGraphicFramePr>
          <p:xfrm>
            <a:off x="179512" y="5733256"/>
            <a:ext cx="8272961" cy="981456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822331"/>
                  <a:gridCol w="977865"/>
                  <a:gridCol w="977865"/>
                  <a:gridCol w="977865"/>
                  <a:gridCol w="1276675"/>
                  <a:gridCol w="1410382"/>
                  <a:gridCol w="1829978"/>
                </a:tblGrid>
                <a:tr h="39410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ID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Vanus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Kaal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Pikkus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Keha</a:t>
                        </a:r>
                        <a:r>
                          <a:rPr lang="et-EE" sz="1400" baseline="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 massi indeks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Puusa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 </a:t>
                        </a:r>
                        <a:r>
                          <a:rPr lang="en-US" sz="1400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(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T-s</a:t>
                        </a: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koor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)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S</a:t>
                        </a: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ein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, </a:t>
                        </a:r>
                        <a:r>
                          <a:rPr lang="en-US" sz="1400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L1-L4 (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T-s</a:t>
                        </a: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koor</a:t>
                        </a:r>
                        <a:r>
                          <a:rPr lang="en-US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)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</a:tr>
                <a:tr h="232996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Grupp </a:t>
                        </a:r>
                        <a:r>
                          <a:rPr lang="et-EE" sz="1400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A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75.2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69.26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159.2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27.25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-0.9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-2.92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</a:tr>
                <a:tr h="232996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400" dirty="0" smtClean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Grupp </a:t>
                        </a:r>
                        <a:r>
                          <a:rPr lang="et-EE" sz="1400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B</a:t>
                        </a:r>
                        <a:endParaRPr lang="en-US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67.3</a:t>
                        </a:r>
                        <a:endParaRPr lang="en-US" sz="12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65.13</a:t>
                        </a:r>
                        <a:endParaRPr lang="en-US" sz="12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160.7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25.20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-2.61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</a:rPr>
                          <a:t>-2.97</a:t>
                        </a:r>
                        <a:endPara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endParaRPr>
                      </a:p>
                    </a:txBody>
                    <a:tcPr marL="66299" marR="66299" marT="0" marB="0"/>
                  </a:tc>
                </a:tr>
              </a:tbl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4311678" y="6237312"/>
              <a:ext cx="504056" cy="50405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632" y="6237312"/>
              <a:ext cx="504056" cy="504056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79830" y="6240079"/>
              <a:ext cx="2132530" cy="5040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87" y="2580297"/>
            <a:ext cx="2291754" cy="297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111877" y="3429000"/>
            <a:ext cx="1657310" cy="792088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1877" y="3775185"/>
            <a:ext cx="1484459" cy="6970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27568" y="3775185"/>
            <a:ext cx="1572344" cy="51791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36422"/>
              </p:ext>
            </p:extLst>
          </p:nvPr>
        </p:nvGraphicFramePr>
        <p:xfrm>
          <a:off x="675181" y="4653136"/>
          <a:ext cx="7920880" cy="2009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409"/>
                <a:gridCol w="1240409"/>
                <a:gridCol w="1238826"/>
                <a:gridCol w="864960"/>
                <a:gridCol w="1237242"/>
                <a:gridCol w="1237242"/>
                <a:gridCol w="861792"/>
              </a:tblGrid>
              <a:tr h="3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Grupp A vs kontrollrühm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Grupp B vs kontrollrühm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FDR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p-väärtus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logFC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FDR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p-väärtus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logFC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CACNA1G</a:t>
                      </a:r>
                      <a:endParaRPr lang="en-US" sz="1200" b="1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3.86×10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-42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1.59×10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-46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2.489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1.70×10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-49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6.98×10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2.508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ALG13</a:t>
                      </a:r>
                      <a:endParaRPr lang="en-US" sz="1200" b="1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8.57×10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-24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7.03×10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1.686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8.15×10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-32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6.69×10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-36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1.776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SBK1</a:t>
                      </a:r>
                      <a:endParaRPr lang="en-US" sz="1200" b="1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1.15×10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1.89×10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1.651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2.08×10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5.11×10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-15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1.585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GGT7</a:t>
                      </a:r>
                      <a:endParaRPr lang="en-US" sz="1200" b="1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3.43×10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7.03×10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1.642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4.24×10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6.96×10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1.748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RIOK3</a:t>
                      </a:r>
                      <a:endParaRPr lang="en-US" sz="1200" b="1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4.93×10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5.87×10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-0.692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8.17×10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3.96×10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-0.948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MBNL3</a:t>
                      </a:r>
                      <a:endParaRPr lang="en-US" sz="1200" b="1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1.30×10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1.12×10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-0.738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3.95×10</a:t>
                      </a:r>
                      <a:r>
                        <a:rPr lang="et-EE" sz="1400" baseline="30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3.24×10</a:t>
                      </a:r>
                      <a:r>
                        <a:rPr lang="et-EE" sz="140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-0.847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8328"/>
            <a:ext cx="7643192" cy="1252728"/>
          </a:xfrm>
        </p:spPr>
        <p:txBody>
          <a:bodyPr>
            <a:normAutofit/>
          </a:bodyPr>
          <a:lstStyle/>
          <a:p>
            <a:r>
              <a:rPr lang="et-E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Alagruppide </a:t>
            </a:r>
            <a:r>
              <a:rPr lang="et-E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analüüs kontroll rühma vastu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88840"/>
            <a:ext cx="882047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t-EE" sz="1800" dirty="0" smtClean="0"/>
              <a:t>Geenide ekspressiooni </a:t>
            </a:r>
            <a:r>
              <a:rPr lang="et-EE" sz="1800" b="1" dirty="0" smtClean="0"/>
              <a:t>võrdlus alagrupp vs kontrollrühm</a:t>
            </a:r>
          </a:p>
          <a:p>
            <a:pPr lvl="1"/>
            <a:r>
              <a:rPr lang="et-EE" sz="1800" dirty="0" smtClean="0"/>
              <a:t>Valisime 6 geeni (eelmistest 20 kandidaatidest), kui kõige tundlikumad biomarkerid (Tabel 4).</a:t>
            </a:r>
          </a:p>
          <a:p>
            <a:pPr marL="301943" lvl="1" indent="0" algn="ctr">
              <a:buNone/>
            </a:pPr>
            <a:r>
              <a:rPr lang="et-EE" sz="1800" dirty="0" smtClean="0"/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CACNA1G</a:t>
            </a:r>
            <a:r>
              <a:rPr lang="en-US" sz="1800" b="1" i="1" dirty="0">
                <a:solidFill>
                  <a:srgbClr val="FF0000"/>
                </a:solidFill>
              </a:rPr>
              <a:t>, ALG13, SBK1, GGT7, MBNL3, RIOK3 </a:t>
            </a:r>
            <a:endParaRPr lang="et-EE" sz="1800" b="1" i="1" dirty="0">
              <a:solidFill>
                <a:srgbClr val="FF0000"/>
              </a:solidFill>
            </a:endParaRPr>
          </a:p>
          <a:p>
            <a:pPr lvl="1"/>
            <a:r>
              <a:rPr lang="et-EE" sz="1600" b="1" i="1" dirty="0" smtClean="0">
                <a:solidFill>
                  <a:srgbClr val="7030A0"/>
                </a:solidFill>
              </a:rPr>
              <a:t>CACNA1G</a:t>
            </a:r>
            <a:r>
              <a:rPr lang="et-EE" sz="1600" dirty="0" smtClean="0"/>
              <a:t> oli tugevam kandidaatgeen</a:t>
            </a:r>
          </a:p>
          <a:p>
            <a:pPr lvl="1"/>
            <a:r>
              <a:rPr lang="et-EE" sz="1600" b="1" i="1" dirty="0" smtClean="0">
                <a:solidFill>
                  <a:schemeClr val="accent5">
                    <a:lumMod val="75000"/>
                  </a:schemeClr>
                </a:solidFill>
              </a:rPr>
              <a:t>MBNL3</a:t>
            </a:r>
            <a:r>
              <a:rPr lang="et-EE" sz="1600" dirty="0" smtClean="0"/>
              <a:t> ja </a:t>
            </a:r>
            <a:r>
              <a:rPr lang="et-EE" sz="1600" b="1" i="1" dirty="0" smtClean="0">
                <a:solidFill>
                  <a:schemeClr val="accent5">
                    <a:lumMod val="75000"/>
                  </a:schemeClr>
                </a:solidFill>
              </a:rPr>
              <a:t>RIOK3</a:t>
            </a:r>
            <a:r>
              <a:rPr lang="et-EE" sz="1600" dirty="0" smtClean="0"/>
              <a:t> geenid olid allareguleeritud </a:t>
            </a:r>
            <a:endParaRPr lang="et-EE" sz="1600" dirty="0"/>
          </a:p>
          <a:p>
            <a:pPr lvl="1"/>
            <a:endParaRPr lang="et-EE" sz="18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/>
              <a:t>Tabel </a:t>
            </a:r>
            <a:r>
              <a:rPr lang="et-EE" sz="1400" b="1" dirty="0"/>
              <a:t>4</a:t>
            </a:r>
            <a:r>
              <a:rPr lang="et-EE" sz="1400" b="1" dirty="0" smtClean="0"/>
              <a:t>. OP biomarkerite FCR, p-väärtus, logFC alagruppide A ja B analüüsis kontroll rühma vastu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83568" y="5126749"/>
            <a:ext cx="7632848" cy="2880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3968" y="6140451"/>
            <a:ext cx="670711" cy="50405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8344" y="6137684"/>
            <a:ext cx="648072" cy="50405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491" y="3140968"/>
            <a:ext cx="12813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endParaRPr lang="et-EE" altLang="en-US" smtClean="0"/>
          </a:p>
          <a:p>
            <a:endParaRPr lang="en-US" altLang="en-US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t-EE" altLang="en-US" sz="3692" dirty="0" smtClean="0">
                <a:cs typeface="Times New Roman" panose="02020603050405020304" pitchFamily="18" charset="0"/>
              </a:rPr>
              <a:t>Osteoporoos</a:t>
            </a:r>
            <a:endParaRPr lang="en-US" altLang="en-US" sz="3692" dirty="0">
              <a:cs typeface="Times New Roman" panose="02020603050405020304" pitchFamily="18" charset="0"/>
            </a:endParaRPr>
          </a:p>
        </p:txBody>
      </p:sp>
      <p:pic>
        <p:nvPicPr>
          <p:cNvPr id="113668" name="Picture 4" descr="normal verte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" y="3375415"/>
            <a:ext cx="3062654" cy="28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12" y="3988151"/>
            <a:ext cx="2366597" cy="23211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70" name="Picture 6" descr="osteoporotic verte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5469"/>
            <a:ext cx="3008435" cy="2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49697"/>
            <a:ext cx="2303585" cy="225962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025315" y="6323242"/>
            <a:ext cx="305724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t-EE" altLang="en-US" sz="2585" dirty="0">
                <a:latin typeface="Arial" panose="020B0604020202020204" pitchFamily="34" charset="0"/>
              </a:rPr>
              <a:t>Normaalne luukude</a:t>
            </a:r>
            <a:endParaRPr lang="en-GB" altLang="en-US" sz="2585" dirty="0">
              <a:latin typeface="Arial" panose="020B0604020202020204" pitchFamily="34" charset="0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4910313" y="6323242"/>
            <a:ext cx="3849131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t-EE" altLang="en-US" sz="2585" dirty="0" err="1">
                <a:latin typeface="Arial" panose="020B0604020202020204" pitchFamily="34" charset="0"/>
              </a:rPr>
              <a:t>Osteoporootiline</a:t>
            </a:r>
            <a:r>
              <a:rPr lang="et-EE" altLang="en-US" sz="2585" dirty="0">
                <a:latin typeface="Arial" panose="020B0604020202020204" pitchFamily="34" charset="0"/>
              </a:rPr>
              <a:t> luukude</a:t>
            </a:r>
            <a:endParaRPr lang="en-GB" altLang="en-US" sz="2585" dirty="0">
              <a:latin typeface="Arial" panose="020B0604020202020204" pitchFamily="34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609600" y="1859340"/>
            <a:ext cx="8138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>
                <a:solidFill>
                  <a:schemeClr val="accent2">
                    <a:lumMod val="50000"/>
                  </a:schemeClr>
                </a:solidFill>
              </a:rPr>
              <a:t>Osteoporoos (OP) </a:t>
            </a:r>
            <a:r>
              <a:rPr lang="et-EE" sz="2400" dirty="0"/>
              <a:t>– luukoe süsteemne </a:t>
            </a:r>
            <a:r>
              <a:rPr lang="et-EE" sz="2400" dirty="0" err="1"/>
              <a:t>metaboolne</a:t>
            </a:r>
            <a:r>
              <a:rPr lang="et-EE" sz="2400" dirty="0"/>
              <a:t> haigus, mida iseloomustab progressiivne luumassi kadumine, luukoe mikroarhitektuuri </a:t>
            </a:r>
            <a:r>
              <a:rPr lang="et-EE" sz="2400" dirty="0" smtClean="0"/>
              <a:t>muutumine</a:t>
            </a:r>
            <a:r>
              <a:rPr lang="et-EE" sz="2400" dirty="0"/>
              <a:t>, millest tingituna</a:t>
            </a:r>
            <a:r>
              <a:rPr lang="en-US" sz="2400" dirty="0"/>
              <a:t> </a:t>
            </a:r>
            <a:r>
              <a:rPr lang="et-EE" sz="2400" dirty="0"/>
              <a:t>luude </a:t>
            </a:r>
            <a:r>
              <a:rPr lang="et-EE" sz="2400" dirty="0" smtClean="0"/>
              <a:t>haprus </a:t>
            </a:r>
            <a:r>
              <a:rPr lang="et-EE" sz="2400" dirty="0"/>
              <a:t>ja </a:t>
            </a:r>
            <a:r>
              <a:rPr lang="et-EE" sz="2400" dirty="0" smtClean="0"/>
              <a:t>luumurdude riski suurenemine</a:t>
            </a:r>
            <a:endParaRPr lang="et-EE" sz="2400" dirty="0"/>
          </a:p>
        </p:txBody>
      </p:sp>
      <p:pic>
        <p:nvPicPr>
          <p:cNvPr id="11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66" y="2471427"/>
            <a:ext cx="4116992" cy="3345235"/>
          </a:xfrm>
        </p:spPr>
        <p:txBody>
          <a:bodyPr/>
          <a:lstStyle/>
          <a:p>
            <a:r>
              <a:rPr lang="et-EE" sz="1800" dirty="0" smtClean="0"/>
              <a:t>Diagrammidel on hästi näha </a:t>
            </a:r>
            <a:r>
              <a:rPr lang="et-EE" sz="1800" dirty="0"/>
              <a:t>2</a:t>
            </a:r>
            <a:r>
              <a:rPr lang="et-EE" sz="1800" dirty="0" smtClean="0"/>
              <a:t> gruppi (OP patsiendid ja kontrollrühm). (Joonis 1).</a:t>
            </a:r>
          </a:p>
          <a:p>
            <a:endParaRPr lang="et-EE" sz="1800" dirty="0" smtClean="0"/>
          </a:p>
          <a:p>
            <a:r>
              <a:rPr lang="et-EE" sz="1800" dirty="0" smtClean="0"/>
              <a:t>Suurim korrelatsioon oli luutiheduse ja </a:t>
            </a:r>
            <a:r>
              <a:rPr lang="et-EE" sz="1800" b="1" i="1" dirty="0" smtClean="0"/>
              <a:t>CACNA1G </a:t>
            </a:r>
            <a:r>
              <a:rPr lang="et-EE" sz="1800" dirty="0" smtClean="0"/>
              <a:t>geeni vahel (</a:t>
            </a:r>
            <a:r>
              <a:rPr lang="en-US" sz="1800" dirty="0"/>
              <a:t>R</a:t>
            </a:r>
            <a:r>
              <a:rPr lang="en-US" sz="1800" baseline="30000" dirty="0"/>
              <a:t>2</a:t>
            </a:r>
            <a:r>
              <a:rPr lang="en-US" sz="1800" dirty="0"/>
              <a:t>= 0.7842, </a:t>
            </a:r>
            <a:r>
              <a:rPr lang="en-US" sz="1800" i="1" dirty="0" smtClean="0"/>
              <a:t>p-</a:t>
            </a:r>
            <a:r>
              <a:rPr lang="en-US" sz="1800" dirty="0" smtClean="0"/>
              <a:t>v</a:t>
            </a:r>
            <a:r>
              <a:rPr lang="et-EE" sz="1800" dirty="0" smtClean="0"/>
              <a:t>äärtus </a:t>
            </a:r>
            <a:r>
              <a:rPr lang="en-US" sz="1800" dirty="0" smtClean="0"/>
              <a:t>= </a:t>
            </a:r>
            <a:r>
              <a:rPr lang="en-US" sz="1800" dirty="0"/>
              <a:t>5.03</a:t>
            </a:r>
            <a:r>
              <a:rPr lang="et-EE" sz="1800" dirty="0" smtClean="0"/>
              <a:t>×10</a:t>
            </a:r>
            <a:r>
              <a:rPr lang="et-EE" sz="1800" baseline="30000" dirty="0" smtClean="0"/>
              <a:t>-7</a:t>
            </a:r>
            <a:r>
              <a:rPr lang="et-EE" sz="1800" dirty="0" smtClean="0"/>
              <a:t>)</a:t>
            </a:r>
          </a:p>
          <a:p>
            <a:endParaRPr lang="et-EE" sz="1800" dirty="0" smtClean="0"/>
          </a:p>
          <a:p>
            <a:pPr marL="274320" lvl="1"/>
            <a:r>
              <a:rPr lang="et-EE" sz="1600" dirty="0"/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CACNA1G, ALG13, SBK1, GGT7, MBNL3, RIOK3 </a:t>
            </a:r>
            <a:r>
              <a:rPr lang="et-EE" sz="1800" dirty="0"/>
              <a:t>on efektiivsed biomarkerid seina OP </a:t>
            </a:r>
            <a:r>
              <a:rPr lang="et-EE" sz="1800" dirty="0" smtClean="0"/>
              <a:t>hindamiseks</a:t>
            </a:r>
            <a:endParaRPr lang="et-EE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582" y="219704"/>
            <a:ext cx="7696898" cy="1132601"/>
          </a:xfrm>
        </p:spPr>
        <p:txBody>
          <a:bodyPr>
            <a:normAutofit fontScale="90000"/>
          </a:bodyPr>
          <a:lstStyle/>
          <a:p>
            <a:pPr algn="l"/>
            <a:r>
              <a:rPr lang="et-E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Luutiheduse ja geenide ekspressiooni analüüs</a:t>
            </a:r>
            <a:br>
              <a:rPr lang="et-E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11961" y="980728"/>
            <a:ext cx="4896544" cy="5832648"/>
            <a:chOff x="1052203" y="1068449"/>
            <a:chExt cx="49257" cy="6403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03" y="1068538"/>
              <a:ext cx="24694" cy="20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65" y="1068449"/>
              <a:ext cx="24695" cy="20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86" y="1089425"/>
              <a:ext cx="24531" cy="20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07" y="1110330"/>
              <a:ext cx="24694" cy="22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91" y="1089436"/>
              <a:ext cx="24767" cy="2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35" y="1110369"/>
              <a:ext cx="24694" cy="22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</p:grpSp>
      <p:pic>
        <p:nvPicPr>
          <p:cNvPr id="19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0" y="260648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6102684"/>
            <a:ext cx="404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400" b="1" dirty="0" smtClean="0"/>
              <a:t>Joonis 1. Selja luutiheduse ja OP kandidaat biomarkerite geenide ekspressiooni sõltuvus.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fficeArt object"/>
          <p:cNvPicPr/>
          <p:nvPr/>
        </p:nvPicPr>
        <p:blipFill>
          <a:blip r:embed="rId2">
            <a:extLst/>
          </a:blip>
          <a:srcRect l="7284" r="10762"/>
          <a:stretch>
            <a:fillRect/>
          </a:stretch>
        </p:blipFill>
        <p:spPr>
          <a:xfrm>
            <a:off x="2915816" y="1831176"/>
            <a:ext cx="607601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8328"/>
            <a:ext cx="7643192" cy="1002440"/>
          </a:xfrm>
        </p:spPr>
        <p:txBody>
          <a:bodyPr>
            <a:normAutofit/>
          </a:bodyPr>
          <a:lstStyle/>
          <a:p>
            <a:r>
              <a:rPr lang="et-E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Heatmap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klastriline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t-E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alüüs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26108"/>
            <a:ext cx="338437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000" i="1" dirty="0" smtClean="0"/>
              <a:t>Heatmap</a:t>
            </a:r>
            <a:r>
              <a:rPr lang="et-EE" sz="2000" dirty="0" smtClean="0"/>
              <a:t> analüüs näitas erinevust kontrollrühma (KO) ja OP patsientide (OP) geenide ekspressiooni erinevust (Joonis 3).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16600" y="651240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400" b="1" dirty="0" smtClean="0"/>
              <a:t>Joonis 3.Heatmap analüüs.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3" y="2257112"/>
            <a:ext cx="4104708" cy="409151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IPA </a:t>
            </a:r>
            <a:r>
              <a:rPr lang="et-EE" sz="1800" i="1" dirty="0" smtClean="0"/>
              <a:t>(</a:t>
            </a:r>
            <a:r>
              <a:rPr lang="en-US" sz="1800" i="1" dirty="0" smtClean="0"/>
              <a:t>Ingenuity </a:t>
            </a:r>
            <a:r>
              <a:rPr lang="et-EE" sz="1800" i="1" dirty="0"/>
              <a:t>P</a:t>
            </a:r>
            <a:r>
              <a:rPr lang="en-US" sz="1800" i="1" dirty="0" err="1"/>
              <a:t>athway</a:t>
            </a:r>
            <a:r>
              <a:rPr lang="en-US" sz="1800" i="1" dirty="0"/>
              <a:t> </a:t>
            </a:r>
            <a:r>
              <a:rPr lang="en-US" sz="1800" i="1" dirty="0" smtClean="0"/>
              <a:t>Analysis</a:t>
            </a:r>
            <a:r>
              <a:rPr lang="et-EE" sz="1800" i="1" dirty="0" smtClean="0"/>
              <a:t>) </a:t>
            </a:r>
            <a:r>
              <a:rPr lang="et-EE" sz="1800" dirty="0" smtClean="0"/>
              <a:t>näitas, et leitud 20 kandidaatgeeni olid seotud </a:t>
            </a:r>
            <a:r>
              <a:rPr lang="en-US" sz="1800" b="1" dirty="0"/>
              <a:t>“RNA </a:t>
            </a:r>
            <a:r>
              <a:rPr lang="et-EE" sz="1800" b="1" dirty="0" smtClean="0"/>
              <a:t>posttranslatsiooniliste modifikatsioonidega ja RNA molekulaarse transpordiga“ </a:t>
            </a:r>
          </a:p>
          <a:p>
            <a:r>
              <a:rPr lang="et-EE" sz="1800" dirty="0" smtClean="0"/>
              <a:t>Lisaks IPA analüüs näitas, wt antud geenid on kaasatud </a:t>
            </a:r>
            <a:r>
              <a:rPr lang="et-EE" sz="1800" dirty="0" err="1" smtClean="0"/>
              <a:t>hematoloogiliste</a:t>
            </a:r>
            <a:r>
              <a:rPr lang="et-EE" sz="1800" dirty="0" smtClean="0"/>
              <a:t> tervisehäiretega. </a:t>
            </a:r>
          </a:p>
          <a:p>
            <a:r>
              <a:rPr lang="et-EE" sz="1800" dirty="0" smtClean="0"/>
              <a:t>Võimalikke seoseid </a:t>
            </a:r>
            <a:r>
              <a:rPr lang="et-EE" sz="1800" dirty="0"/>
              <a:t>aneemia ja luutiheduse </a:t>
            </a:r>
            <a:r>
              <a:rPr lang="et-EE" sz="1800" dirty="0" smtClean="0"/>
              <a:t>vahel on eeldatud ka varem.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8328"/>
            <a:ext cx="7643192" cy="1252728"/>
          </a:xfrm>
        </p:spPr>
        <p:txBody>
          <a:bodyPr>
            <a:normAutofit/>
          </a:bodyPr>
          <a:lstStyle/>
          <a:p>
            <a:r>
              <a:rPr lang="et-E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Funktsionaalne analüüs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Ingenuity </a:t>
            </a:r>
            <a:r>
              <a:rPr lang="et-E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athway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r>
              <a:rPr lang="et-E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tarkvaraga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2660"/>
          <a:stretch/>
        </p:blipFill>
        <p:spPr bwMode="auto">
          <a:xfrm>
            <a:off x="4222356" y="1648397"/>
            <a:ext cx="4860032" cy="501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1712" y="651240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400" b="1" dirty="0" smtClean="0"/>
              <a:t>Joonis 4. IPA analüüs.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564904"/>
            <a:ext cx="8568951" cy="4032448"/>
          </a:xfrm>
        </p:spPr>
        <p:txBody>
          <a:bodyPr>
            <a:normAutofit/>
          </a:bodyPr>
          <a:lstStyle/>
          <a:p>
            <a:r>
              <a:rPr lang="et-EE" dirty="0" smtClean="0"/>
              <a:t>Transkriptoomi uuringus OP patsientide ja kontrollrühmade vanus oli sarnane, mis välistab antud mRNAde esinemist „vananemise“ transkriptoomina </a:t>
            </a:r>
          </a:p>
          <a:p>
            <a:r>
              <a:rPr lang="et-EE" dirty="0" smtClean="0"/>
              <a:t>Kontrollgruppi kõrge luukoe kvaliteet andis võimaluse tundlikuks transkriptoomi analüüsiks</a:t>
            </a:r>
          </a:p>
          <a:p>
            <a:r>
              <a:rPr lang="et-EE" dirty="0"/>
              <a:t>OP </a:t>
            </a:r>
            <a:r>
              <a:rPr lang="et-EE" dirty="0" smtClean="0"/>
              <a:t>seoses muutub luukoe metabolism, </a:t>
            </a:r>
            <a:r>
              <a:rPr lang="et-EE" dirty="0"/>
              <a:t>mille tagajärjel mRNAde ekspressioon </a:t>
            </a:r>
            <a:r>
              <a:rPr lang="et-EE" dirty="0" smtClean="0"/>
              <a:t>muutub</a:t>
            </a:r>
          </a:p>
          <a:p>
            <a:r>
              <a:rPr lang="et-EE" dirty="0" smtClean="0"/>
              <a:t>Leitud geene ei olnud varem kirjeldatud GWAS uuringutes kui OP/luutihedusega/luuhaprusega seotud.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5581" y="338328"/>
            <a:ext cx="7689111" cy="1252728"/>
          </a:xfrm>
        </p:spPr>
        <p:txBody>
          <a:bodyPr>
            <a:normAutofit/>
          </a:bodyPr>
          <a:lstStyle/>
          <a:p>
            <a:r>
              <a:rPr lang="et-E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Kokkuvõte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08912" cy="3744416"/>
          </a:xfrm>
        </p:spPr>
        <p:txBody>
          <a:bodyPr>
            <a:normAutofit/>
          </a:bodyPr>
          <a:lstStyle/>
          <a:p>
            <a:r>
              <a:rPr lang="et-EE" sz="1800" dirty="0" smtClean="0"/>
              <a:t>Eesti naispatsientide </a:t>
            </a:r>
            <a:r>
              <a:rPr lang="et-EE" sz="1800" b="1" dirty="0" smtClean="0"/>
              <a:t>transkriptoomi uuringu </a:t>
            </a:r>
            <a:r>
              <a:rPr lang="et-EE" sz="1800" dirty="0" smtClean="0"/>
              <a:t>käigus avastati kuus </a:t>
            </a:r>
            <a:r>
              <a:rPr lang="et-EE" sz="1800" b="1" dirty="0" smtClean="0"/>
              <a:t>potentsiaalset mRNA OP biomarkerit</a:t>
            </a:r>
            <a:r>
              <a:rPr lang="et-EE" sz="1800" dirty="0" smtClean="0"/>
              <a:t>:</a:t>
            </a:r>
          </a:p>
          <a:p>
            <a:pPr marL="0" indent="0" algn="ctr"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CACNA1G</a:t>
            </a:r>
            <a:r>
              <a:rPr lang="en-US" sz="1800" b="1" i="1" dirty="0">
                <a:solidFill>
                  <a:srgbClr val="FF0000"/>
                </a:solidFill>
              </a:rPr>
              <a:t>, ALG13, SBK1, GGT7, MBNL3, </a:t>
            </a:r>
            <a:r>
              <a:rPr lang="en-US" sz="1800" b="1" i="1" dirty="0" smtClean="0">
                <a:solidFill>
                  <a:srgbClr val="FF0000"/>
                </a:solidFill>
              </a:rPr>
              <a:t>RIOK3</a:t>
            </a:r>
            <a:endParaRPr lang="et-EE" sz="1800" dirty="0" smtClean="0"/>
          </a:p>
          <a:p>
            <a:r>
              <a:rPr lang="et-EE" sz="1800" dirty="0"/>
              <a:t>Luutiheduse ja potentsiaalsete OP </a:t>
            </a:r>
            <a:r>
              <a:rPr lang="et-EE" sz="1800" dirty="0" err="1"/>
              <a:t>mRNA</a:t>
            </a:r>
            <a:r>
              <a:rPr lang="et-EE" sz="1800" dirty="0"/>
              <a:t> </a:t>
            </a:r>
            <a:r>
              <a:rPr lang="et-EE" sz="1800" dirty="0" err="1" smtClean="0"/>
              <a:t>biomarkerite</a:t>
            </a:r>
            <a:r>
              <a:rPr lang="et-EE" sz="1800" dirty="0" smtClean="0"/>
              <a:t> </a:t>
            </a:r>
            <a:r>
              <a:rPr lang="et-EE" sz="1800" dirty="0"/>
              <a:t>ekspressioonil esines tugev korrelatsioon.</a:t>
            </a:r>
          </a:p>
          <a:p>
            <a:r>
              <a:rPr lang="et-EE" sz="1800" dirty="0" smtClean="0"/>
              <a:t>Avastatud </a:t>
            </a:r>
            <a:r>
              <a:rPr lang="et-EE" sz="1800" dirty="0" err="1" smtClean="0"/>
              <a:t>biomarkerite</a:t>
            </a:r>
            <a:r>
              <a:rPr lang="et-EE" sz="1800" dirty="0" smtClean="0"/>
              <a:t> geenide funktsioonid omavad seost varem kirjeldatud OP/luutiheduse geenidega.</a:t>
            </a:r>
          </a:p>
          <a:p>
            <a:r>
              <a:rPr lang="et-EE" sz="1800" dirty="0" smtClean="0"/>
              <a:t>Antud OP mRNA </a:t>
            </a:r>
            <a:r>
              <a:rPr lang="et-EE" sz="1800" dirty="0" err="1" smtClean="0"/>
              <a:t>biomarkerite</a:t>
            </a:r>
            <a:r>
              <a:rPr lang="et-EE" sz="1800" dirty="0" smtClean="0"/>
              <a:t> kogum on potentsiaalne tundlik ja </a:t>
            </a:r>
            <a:r>
              <a:rPr lang="et-EE" sz="1800" dirty="0" err="1" smtClean="0"/>
              <a:t>mitteinvasiivne</a:t>
            </a:r>
            <a:r>
              <a:rPr lang="et-EE" sz="1800" dirty="0" smtClean="0"/>
              <a:t> meetod OP riski  hindamiseks.</a:t>
            </a:r>
          </a:p>
          <a:p>
            <a:r>
              <a:rPr lang="et-EE" sz="1800" dirty="0" smtClean="0"/>
              <a:t>OP raskuse suurenemisega</a:t>
            </a:r>
            <a:r>
              <a:rPr lang="et-EE" sz="1800" dirty="0"/>
              <a:t> </a:t>
            </a:r>
            <a:r>
              <a:rPr lang="et-EE" sz="1800" dirty="0" smtClean="0"/>
              <a:t>leitud OP mRNA biomarkerite tundlikkus kasvab.</a:t>
            </a:r>
          </a:p>
          <a:p>
            <a:r>
              <a:rPr lang="et-EE" sz="1800" dirty="0"/>
              <a:t>Uuring </a:t>
            </a:r>
            <a:r>
              <a:rPr lang="et-EE" sz="1800" dirty="0" smtClean="0"/>
              <a:t>on </a:t>
            </a:r>
            <a:r>
              <a:rPr lang="et-EE" sz="1800" dirty="0"/>
              <a:t>limiteeritud valimi suurusega. Vajalik on jätkata uuringuid suuremates patsientide ja kontrollide gruppides.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Kokkuvõte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Suur tänu!</a:t>
            </a:r>
            <a:endParaRPr lang="en-US" dirty="0"/>
          </a:p>
        </p:txBody>
      </p:sp>
      <p:sp>
        <p:nvSpPr>
          <p:cNvPr id="5" name="Alapealkiri 4"/>
          <p:cNvSpPr>
            <a:spLocks noGrp="1"/>
          </p:cNvSpPr>
          <p:nvPr>
            <p:ph type="subTitle" idx="4294967295"/>
          </p:nvPr>
        </p:nvSpPr>
        <p:spPr>
          <a:xfrm>
            <a:off x="462930" y="2060848"/>
            <a:ext cx="8429550" cy="4176464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Leelo Rivis</a:t>
            </a:r>
          </a:p>
          <a:p>
            <a:r>
              <a:rPr lang="et-EE" dirty="0" err="1" smtClean="0"/>
              <a:t>Maive</a:t>
            </a:r>
            <a:r>
              <a:rPr lang="et-EE" dirty="0" smtClean="0"/>
              <a:t> Margus</a:t>
            </a:r>
          </a:p>
          <a:p>
            <a:r>
              <a:rPr lang="et-EE" dirty="0" smtClean="0"/>
              <a:t>Sulev Kõks</a:t>
            </a:r>
          </a:p>
          <a:p>
            <a:r>
              <a:rPr lang="et-EE" dirty="0" err="1" smtClean="0"/>
              <a:t>Lidiia</a:t>
            </a:r>
            <a:r>
              <a:rPr lang="et-EE" dirty="0" smtClean="0"/>
              <a:t> </a:t>
            </a:r>
            <a:r>
              <a:rPr lang="et-EE" dirty="0" err="1"/>
              <a:t>Zhytnik</a:t>
            </a:r>
            <a:endParaRPr lang="et-EE" dirty="0"/>
          </a:p>
          <a:p>
            <a:r>
              <a:rPr lang="et-EE" dirty="0" err="1" smtClean="0"/>
              <a:t>Ele</a:t>
            </a:r>
            <a:r>
              <a:rPr lang="et-EE" dirty="0" smtClean="0"/>
              <a:t> </a:t>
            </a:r>
            <a:r>
              <a:rPr lang="et-EE" dirty="0" err="1" smtClean="0"/>
              <a:t>Prans</a:t>
            </a:r>
            <a:endParaRPr lang="et-EE" dirty="0" smtClean="0"/>
          </a:p>
          <a:p>
            <a:r>
              <a:rPr lang="et-EE" dirty="0" smtClean="0"/>
              <a:t>Ene Reimann</a:t>
            </a:r>
          </a:p>
          <a:p>
            <a:r>
              <a:rPr lang="et-EE" dirty="0" smtClean="0"/>
              <a:t>Aare </a:t>
            </a:r>
            <a:r>
              <a:rPr lang="et-EE" dirty="0" err="1" smtClean="0"/>
              <a:t>Märtson</a:t>
            </a:r>
            <a:endParaRPr lang="et-EE" dirty="0" smtClean="0"/>
          </a:p>
          <a:p>
            <a:endParaRPr lang="et-EE" dirty="0"/>
          </a:p>
          <a:p>
            <a:r>
              <a:rPr lang="fi-FI" dirty="0" err="1"/>
              <a:t>Haapsalu</a:t>
            </a:r>
            <a:r>
              <a:rPr lang="fi-FI" dirty="0"/>
              <a:t> </a:t>
            </a:r>
            <a:r>
              <a:rPr lang="fi-FI" dirty="0" err="1"/>
              <a:t>Kolledži</a:t>
            </a:r>
            <a:r>
              <a:rPr lang="fi-FI" dirty="0"/>
              <a:t> </a:t>
            </a:r>
            <a:r>
              <a:rPr lang="fi-FI" dirty="0" err="1"/>
              <a:t>Tervisedenduse</a:t>
            </a:r>
            <a:r>
              <a:rPr lang="fi-FI" dirty="0"/>
              <a:t> ja </a:t>
            </a:r>
            <a:r>
              <a:rPr lang="fi-FI" dirty="0" err="1"/>
              <a:t>Rehabilitatsiooni</a:t>
            </a:r>
            <a:r>
              <a:rPr lang="fi-FI" dirty="0"/>
              <a:t> </a:t>
            </a:r>
            <a:r>
              <a:rPr lang="fi-FI" dirty="0" err="1"/>
              <a:t>kompetentsikeskus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5" name="Alapealkiri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n-US" dirty="0"/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8" y="707866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324" y="619859"/>
            <a:ext cx="5893777" cy="952500"/>
          </a:xfrm>
        </p:spPr>
        <p:txBody>
          <a:bodyPr>
            <a:normAutofit fontScale="90000"/>
          </a:bodyPr>
          <a:lstStyle/>
          <a:p>
            <a:r>
              <a:rPr lang="et-EE" altLang="en-US" sz="3692" dirty="0">
                <a:cs typeface="Times New Roman" panose="02020603050405020304" pitchFamily="18" charset="0"/>
              </a:rPr>
              <a:t/>
            </a:r>
            <a:br>
              <a:rPr lang="et-EE" altLang="en-US" sz="3692" dirty="0">
                <a:cs typeface="Times New Roman" panose="02020603050405020304" pitchFamily="18" charset="0"/>
              </a:rPr>
            </a:br>
            <a:r>
              <a:rPr lang="et-EE" altLang="en-US" sz="3692" dirty="0">
                <a:cs typeface="Times New Roman" panose="02020603050405020304" pitchFamily="18" charset="0"/>
              </a:rPr>
              <a:t>Osteoporoos</a:t>
            </a:r>
            <a:endParaRPr lang="en-GB" altLang="en-US" sz="3692" dirty="0">
              <a:cs typeface="Times New Roman" panose="02020603050405020304" pitchFamily="18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933" y="2636912"/>
            <a:ext cx="6982558" cy="3587262"/>
          </a:xfrm>
        </p:spPr>
        <p:txBody>
          <a:bodyPr/>
          <a:lstStyle/>
          <a:p>
            <a:pPr algn="just"/>
            <a:r>
              <a:rPr lang="et-EE" altLang="en-US" sz="2215" dirty="0" smtClean="0">
                <a:cs typeface="Times New Roman" panose="02020603050405020304" pitchFamily="18" charset="0"/>
              </a:rPr>
              <a:t>Süsteemne - haarab </a:t>
            </a:r>
            <a:r>
              <a:rPr lang="et-EE" altLang="en-US" sz="2215" dirty="0">
                <a:cs typeface="Times New Roman" panose="02020603050405020304" pitchFamily="18" charset="0"/>
              </a:rPr>
              <a:t>skeletti tervikuna, kuid avaldub esimesena </a:t>
            </a:r>
            <a:r>
              <a:rPr lang="et-EE" altLang="en-US" sz="2215" dirty="0" err="1">
                <a:cs typeface="Times New Roman" panose="02020603050405020304" pitchFamily="18" charset="0"/>
              </a:rPr>
              <a:t>trabekulaarse</a:t>
            </a:r>
            <a:r>
              <a:rPr lang="et-EE" altLang="en-US" sz="2215" dirty="0">
                <a:cs typeface="Times New Roman" panose="02020603050405020304" pitchFamily="18" charset="0"/>
              </a:rPr>
              <a:t> ehitusega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luudes</a:t>
            </a:r>
          </a:p>
          <a:p>
            <a:pPr algn="just"/>
            <a:endParaRPr lang="et-EE" altLang="en-US" sz="2215" dirty="0">
              <a:cs typeface="Times New Roman" panose="02020603050405020304" pitchFamily="18" charset="0"/>
            </a:endParaRPr>
          </a:p>
          <a:p>
            <a:pPr algn="just"/>
            <a:r>
              <a:rPr lang="et-EE" altLang="en-US" sz="2215" dirty="0">
                <a:cs typeface="Times New Roman" panose="02020603050405020304" pitchFamily="18" charset="0"/>
              </a:rPr>
              <a:t>≠ postmenopausi osteoporoos</a:t>
            </a:r>
          </a:p>
          <a:p>
            <a:pPr algn="just"/>
            <a:endParaRPr lang="et-EE" altLang="en-US" sz="2215" dirty="0" smtClean="0">
              <a:cs typeface="Times New Roman" panose="02020603050405020304" pitchFamily="18" charset="0"/>
            </a:endParaRPr>
          </a:p>
          <a:p>
            <a:pPr algn="just"/>
            <a:r>
              <a:rPr lang="et-EE" altLang="en-US" sz="2215" dirty="0" smtClean="0">
                <a:cs typeface="Times New Roman" panose="02020603050405020304" pitchFamily="18" charset="0"/>
              </a:rPr>
              <a:t>Ei </a:t>
            </a:r>
            <a:r>
              <a:rPr lang="et-EE" altLang="en-US" sz="2215" dirty="0">
                <a:cs typeface="Times New Roman" panose="02020603050405020304" pitchFamily="18" charset="0"/>
              </a:rPr>
              <a:t>ole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normaalne </a:t>
            </a:r>
            <a:r>
              <a:rPr lang="et-EE" altLang="en-US" sz="2215" dirty="0">
                <a:cs typeface="Times New Roman" panose="02020603050405020304" pitchFamily="18" charset="0"/>
              </a:rPr>
              <a:t>bioloogiline fenomen, kuigi vanusega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seotud muutused </a:t>
            </a:r>
            <a:r>
              <a:rPr lang="et-EE" altLang="en-US" sz="2215" dirty="0">
                <a:cs typeface="Times New Roman" panose="02020603050405020304" pitchFamily="18" charset="0"/>
              </a:rPr>
              <a:t>luurakkudes ja maatriksis avaldavad tugevat mõju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luukoe kvaliteedile</a:t>
            </a:r>
            <a:endParaRPr lang="et-EE" altLang="en-US" sz="2215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2215" dirty="0"/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t-EE" altLang="en-US" smtClean="0"/>
              <a:t>Muutused luudes</a:t>
            </a: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65413"/>
            <a:ext cx="7296150" cy="2955925"/>
          </a:xfrm>
        </p:spPr>
        <p:txBody>
          <a:bodyPr/>
          <a:lstStyle/>
          <a:p>
            <a:pPr lvl="1">
              <a:buClr>
                <a:schemeClr val="tx1"/>
              </a:buClr>
              <a:buFontTx/>
              <a:buNone/>
            </a:pPr>
            <a:r>
              <a:rPr lang="et-EE" altLang="en-US" sz="1662"/>
              <a:t> </a:t>
            </a:r>
            <a:endParaRPr lang="en-US" altLang="en-US" sz="1662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39" y="1900605"/>
            <a:ext cx="59875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324" y="619859"/>
            <a:ext cx="5893777" cy="952500"/>
          </a:xfrm>
        </p:spPr>
        <p:txBody>
          <a:bodyPr>
            <a:normAutofit fontScale="90000"/>
          </a:bodyPr>
          <a:lstStyle/>
          <a:p>
            <a:r>
              <a:rPr lang="et-EE" altLang="en-US" sz="3692" dirty="0">
                <a:cs typeface="Times New Roman" panose="02020603050405020304" pitchFamily="18" charset="0"/>
              </a:rPr>
              <a:t/>
            </a:r>
            <a:br>
              <a:rPr lang="et-EE" altLang="en-US" sz="3692" dirty="0">
                <a:cs typeface="Times New Roman" panose="02020603050405020304" pitchFamily="18" charset="0"/>
              </a:rPr>
            </a:br>
            <a:r>
              <a:rPr lang="et-EE" altLang="en-US" sz="3692" dirty="0">
                <a:cs typeface="Times New Roman" panose="02020603050405020304" pitchFamily="18" charset="0"/>
              </a:rPr>
              <a:t>Osteoporoos</a:t>
            </a:r>
            <a:endParaRPr lang="en-GB" altLang="en-US" sz="3692" dirty="0">
              <a:cs typeface="Times New Roman" panose="02020603050405020304" pitchFamily="18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933" y="2780928"/>
            <a:ext cx="6982558" cy="3587262"/>
          </a:xfrm>
        </p:spPr>
        <p:txBody>
          <a:bodyPr/>
          <a:lstStyle/>
          <a:p>
            <a:pPr algn="just"/>
            <a:r>
              <a:rPr lang="et-EE" altLang="en-US" sz="2215" dirty="0">
                <a:cs typeface="Times New Roman" panose="02020603050405020304" pitchFamily="18" charset="0"/>
              </a:rPr>
              <a:t>Vähenenud luude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mass -&gt; </a:t>
            </a:r>
            <a:r>
              <a:rPr lang="et-EE" altLang="en-US" sz="2215" dirty="0">
                <a:cs typeface="Times New Roman" panose="02020603050405020304" pitchFamily="18" charset="0"/>
              </a:rPr>
              <a:t>haprad luud</a:t>
            </a:r>
          </a:p>
          <a:p>
            <a:pPr algn="just"/>
            <a:r>
              <a:rPr lang="et-EE" altLang="en-US" sz="2215" dirty="0">
                <a:cs typeface="Times New Roman" panose="02020603050405020304" pitchFamily="18" charset="0"/>
              </a:rPr>
              <a:t>Murrud olulise </a:t>
            </a:r>
            <a:r>
              <a:rPr lang="et-EE" altLang="en-US" sz="2215" dirty="0" smtClean="0">
                <a:cs typeface="Times New Roman" panose="02020603050405020304" pitchFamily="18" charset="0"/>
              </a:rPr>
              <a:t>traumata</a:t>
            </a:r>
          </a:p>
          <a:p>
            <a:pPr algn="just"/>
            <a:endParaRPr lang="et-EE" altLang="en-US" sz="2215" dirty="0">
              <a:cs typeface="Times New Roman" panose="02020603050405020304" pitchFamily="18" charset="0"/>
            </a:endParaRPr>
          </a:p>
          <a:p>
            <a:r>
              <a:rPr lang="et-EE" sz="2000" b="1" dirty="0" smtClean="0"/>
              <a:t>LUUMURD on osteoporoosi kõige tõsisem tüsistus</a:t>
            </a:r>
            <a:endParaRPr lang="et-EE" sz="2000" b="1" dirty="0"/>
          </a:p>
          <a:p>
            <a:endParaRPr lang="et-EE" sz="2000" b="1" dirty="0"/>
          </a:p>
          <a:p>
            <a:r>
              <a:rPr lang="et-EE" sz="2000" b="1" dirty="0"/>
              <a:t>1/3</a:t>
            </a:r>
            <a:r>
              <a:rPr lang="et-EE" sz="2000" dirty="0"/>
              <a:t> osteoporoosi</a:t>
            </a:r>
            <a:r>
              <a:rPr lang="et-EE" sz="2000" b="1" dirty="0"/>
              <a:t> luumurdudest </a:t>
            </a:r>
            <a:r>
              <a:rPr lang="et-EE" sz="2000" dirty="0"/>
              <a:t>toimuvad </a:t>
            </a:r>
            <a:r>
              <a:rPr lang="et-EE" sz="2000" b="1" dirty="0" smtClean="0"/>
              <a:t>Euroopas</a:t>
            </a:r>
          </a:p>
          <a:p>
            <a:endParaRPr lang="et-EE" sz="2000" b="1" dirty="0"/>
          </a:p>
          <a:p>
            <a:r>
              <a:rPr lang="en-US" sz="2000" dirty="0" smtClean="0"/>
              <a:t>OP</a:t>
            </a:r>
            <a:r>
              <a:rPr lang="et-EE" sz="2000" dirty="0" smtClean="0"/>
              <a:t> põeb </a:t>
            </a:r>
            <a:r>
              <a:rPr lang="et-EE" sz="2000" b="1" dirty="0" smtClean="0"/>
              <a:t>30%</a:t>
            </a:r>
            <a:r>
              <a:rPr lang="et-EE" sz="2000" dirty="0" smtClean="0"/>
              <a:t> </a:t>
            </a:r>
            <a:r>
              <a:rPr lang="et-EE" sz="2000" b="1" dirty="0" smtClean="0"/>
              <a:t>naistest</a:t>
            </a:r>
            <a:r>
              <a:rPr lang="et-EE" sz="2000" dirty="0" smtClean="0"/>
              <a:t>, vanuses 50 ja vanemad</a:t>
            </a:r>
            <a:endParaRPr lang="en-GB" altLang="en-US" sz="2215" dirty="0"/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348880"/>
            <a:ext cx="8496943" cy="3777283"/>
          </a:xfrm>
        </p:spPr>
        <p:txBody>
          <a:bodyPr/>
          <a:lstStyle/>
          <a:p>
            <a:r>
              <a:rPr lang="et-EE" altLang="en-US" dirty="0" smtClean="0"/>
              <a:t> Luumurd olulise traumata – 						näit. kukkumine omalt jalalt</a:t>
            </a:r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t-EE" altLang="en-US" dirty="0" smtClean="0"/>
              <a:t>							  	</a:t>
            </a:r>
            <a:r>
              <a:rPr lang="et-EE" altLang="en-US" sz="2215" dirty="0" smtClean="0"/>
              <a:t>Ka </a:t>
            </a:r>
            <a:r>
              <a:rPr lang="et-EE" altLang="en-US" sz="2215" dirty="0"/>
              <a:t>talvel jäise</a:t>
            </a:r>
            <a:r>
              <a:rPr lang="et-EE" altLang="en-US" dirty="0" smtClean="0"/>
              <a:t> 						  	         </a:t>
            </a:r>
            <a:r>
              <a:rPr lang="et-EE" altLang="en-US" sz="2215" dirty="0" smtClean="0"/>
              <a:t>ja </a:t>
            </a:r>
            <a:r>
              <a:rPr lang="et-EE" altLang="en-US" sz="2215" dirty="0"/>
              <a:t>libeda ilmaga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t-EE" altLang="en-US" dirty="0"/>
              <a:t>Luumurd olulise traumata</a:t>
            </a:r>
            <a:r>
              <a:rPr lang="et-EE" altLang="en-US" dirty="0" smtClean="0"/>
              <a:t>?</a:t>
            </a:r>
          </a:p>
        </p:txBody>
      </p:sp>
      <p:pic>
        <p:nvPicPr>
          <p:cNvPr id="118788" name="Picture 4" descr="lib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3" y="3628293"/>
            <a:ext cx="5795596" cy="289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431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339630"/>
            <a:ext cx="7408333" cy="3450696"/>
          </a:xfrm>
        </p:spPr>
        <p:txBody>
          <a:bodyPr/>
          <a:lstStyle/>
          <a:p>
            <a:r>
              <a:rPr lang="et-EE" altLang="en-US" dirty="0" smtClean="0"/>
              <a:t> </a:t>
            </a:r>
            <a:r>
              <a:rPr lang="et-EE" altLang="en-US" sz="2800" dirty="0" smtClean="0"/>
              <a:t>Tugevad luud ei murdu</a:t>
            </a:r>
          </a:p>
          <a:p>
            <a:pPr>
              <a:buFont typeface="Arial" panose="020B0604020202020204" pitchFamily="34" charset="0"/>
              <a:buNone/>
            </a:pPr>
            <a:r>
              <a:rPr lang="et-EE" altLang="en-US" sz="2800" dirty="0" smtClean="0"/>
              <a:t>	 sageli ka trauma tagajärjel</a:t>
            </a:r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  <a:p>
            <a:pPr>
              <a:buFont typeface="Arial" panose="020B0604020202020204" pitchFamily="34" charset="0"/>
              <a:buNone/>
            </a:pPr>
            <a:endParaRPr lang="et-EE" altLang="en-US" dirty="0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t-EE" altLang="en-US" dirty="0" smtClean="0"/>
              <a:t> </a:t>
            </a:r>
          </a:p>
        </p:txBody>
      </p:sp>
      <p:pic>
        <p:nvPicPr>
          <p:cNvPr id="119812" name="Picture 4" descr="180340895f48cd6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8" y="3628293"/>
            <a:ext cx="3600450" cy="222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Kukku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97" y="1833197"/>
            <a:ext cx="3386503" cy="21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 descr="2921943fb8a8507b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5" y="4160227"/>
            <a:ext cx="3311769" cy="23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744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altLang="en-US" dirty="0" smtClean="0"/>
              <a:t> </a:t>
            </a:r>
            <a:r>
              <a:rPr lang="et-EE" altLang="en-US" sz="2215" dirty="0"/>
              <a:t>Haigestumist pole tunda</a:t>
            </a:r>
          </a:p>
          <a:p>
            <a:endParaRPr lang="et-EE" altLang="en-US" sz="2215" dirty="0"/>
          </a:p>
          <a:p>
            <a:r>
              <a:rPr lang="et-EE" altLang="en-US" sz="2215" dirty="0"/>
              <a:t> Luukude, milles muutused toimuvad pole  valutundlik</a:t>
            </a:r>
          </a:p>
          <a:p>
            <a:pPr>
              <a:buFont typeface="Arial" panose="020B0604020202020204" pitchFamily="34" charset="0"/>
              <a:buNone/>
            </a:pPr>
            <a:endParaRPr lang="et-EE" altLang="en-US" sz="2215" dirty="0"/>
          </a:p>
          <a:p>
            <a:r>
              <a:rPr lang="et-EE" altLang="en-US" sz="2215" dirty="0"/>
              <a:t> Haigus avaldub enamasti </a:t>
            </a:r>
            <a:r>
              <a:rPr lang="et-EE" altLang="en-US" sz="2215" dirty="0" smtClean="0"/>
              <a:t>luumurruna</a:t>
            </a:r>
          </a:p>
          <a:p>
            <a:endParaRPr lang="et-EE" altLang="en-US" sz="2215" dirty="0"/>
          </a:p>
          <a:p>
            <a:r>
              <a:rPr lang="et-EE" altLang="en-US" sz="2215" dirty="0" smtClean="0"/>
              <a:t>Osteoporoosi haigestunute arv suureneb</a:t>
            </a:r>
          </a:p>
          <a:p>
            <a:endParaRPr lang="et-EE" altLang="en-US" sz="2215" dirty="0"/>
          </a:p>
          <a:p>
            <a:r>
              <a:rPr lang="et-EE" altLang="en-US" sz="2215" dirty="0" smtClean="0"/>
              <a:t>Luumurdude arv kasvab</a:t>
            </a:r>
            <a:endParaRPr lang="et-EE" altLang="en-US" sz="2215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t-EE" altLang="en-US" dirty="0" smtClean="0"/>
              <a:t>“</a:t>
            </a:r>
            <a:r>
              <a:rPr lang="et-EE" altLang="en-US" dirty="0"/>
              <a:t>Vaikne epideemia</a:t>
            </a:r>
            <a:r>
              <a:rPr lang="et-EE" altLang="en-US" dirty="0" smtClean="0"/>
              <a:t>” ?</a:t>
            </a:r>
          </a:p>
        </p:txBody>
      </p:sp>
      <p:pic>
        <p:nvPicPr>
          <p:cNvPr id="4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205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22" y="2132856"/>
            <a:ext cx="7956872" cy="4032448"/>
          </a:xfrm>
        </p:spPr>
        <p:txBody>
          <a:bodyPr>
            <a:normAutofit/>
          </a:bodyPr>
          <a:lstStyle/>
          <a:p>
            <a:r>
              <a:rPr lang="et-EE" sz="2400" b="1" dirty="0" smtClean="0"/>
              <a:t>Diagnostika võimalused:</a:t>
            </a:r>
          </a:p>
          <a:p>
            <a:pPr lvl="1"/>
            <a:r>
              <a:rPr lang="et-EE" sz="2000" u="sng" dirty="0" smtClean="0"/>
              <a:t>Luutiheduse mõõtmine </a:t>
            </a:r>
            <a:r>
              <a:rPr lang="et-EE" sz="2000" dirty="0" smtClean="0"/>
              <a:t>(T-skoor  -2,5 SD ja vähem)</a:t>
            </a:r>
          </a:p>
          <a:p>
            <a:pPr marL="301943" lvl="1" indent="0">
              <a:buNone/>
            </a:pPr>
            <a:endParaRPr lang="et-EE" sz="2000" dirty="0" smtClean="0"/>
          </a:p>
          <a:p>
            <a:pPr lvl="1"/>
            <a:r>
              <a:rPr lang="et-EE" sz="2000" u="sng" dirty="0" smtClean="0"/>
              <a:t>Biomarkerid </a:t>
            </a:r>
          </a:p>
          <a:p>
            <a:pPr lvl="2"/>
            <a:r>
              <a:rPr lang="et-EE" sz="1800" dirty="0"/>
              <a:t>L</a:t>
            </a:r>
            <a:r>
              <a:rPr lang="et-EE" sz="1800" dirty="0" smtClean="0"/>
              <a:t>uuainevahetuse markerid (osteokaltsiin, ALP, CTX, DPD jne).</a:t>
            </a:r>
          </a:p>
          <a:p>
            <a:pPr lvl="2"/>
            <a:r>
              <a:rPr lang="et-EE" sz="1800" dirty="0" smtClean="0"/>
              <a:t>Uuepõlvkonna markerid (osteoklastide ensüümid, osteotsüütide poolt sekreteeritud faktorid, miRNAd)</a:t>
            </a:r>
          </a:p>
          <a:p>
            <a:endParaRPr lang="et-EE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t-E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 diagnostika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Users\Lida\AppData\Local\Microsoft\Windows\Temporary Internet Files\Content.IE5\70Q7HEER\MC900334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944063" cy="1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87" y="4343400"/>
            <a:ext cx="4391025" cy="2514600"/>
          </a:xfrm>
          <a:prstGeom prst="rect">
            <a:avLst/>
          </a:prstGeom>
        </p:spPr>
      </p:pic>
      <p:sp>
        <p:nvSpPr>
          <p:cNvPr id="6" name="Ristkülik 5"/>
          <p:cNvSpPr/>
          <p:nvPr/>
        </p:nvSpPr>
        <p:spPr>
          <a:xfrm>
            <a:off x="6506698" y="6405702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altLang="en-US" dirty="0">
                <a:solidFill>
                  <a:schemeClr val="tx2"/>
                </a:solidFill>
              </a:rPr>
              <a:t>DXA – “kuldne </a:t>
            </a:r>
            <a:r>
              <a:rPr lang="et-EE" altLang="en-US" dirty="0" smtClean="0">
                <a:solidFill>
                  <a:schemeClr val="tx2"/>
                </a:solidFill>
              </a:rPr>
              <a:t>standard“</a:t>
            </a:r>
            <a:r>
              <a:rPr lang="et-EE" altLang="en-US" dirty="0" smtClean="0">
                <a:solidFill>
                  <a:schemeClr val="bg1"/>
                </a:solidFill>
              </a:rPr>
              <a:t>”</a:t>
            </a:r>
            <a:endParaRPr lang="et-EE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1569</TotalTime>
  <Words>1186</Words>
  <Application>Microsoft Office PowerPoint</Application>
  <PresentationFormat>On-screen Show (4:3)</PresentationFormat>
  <Paragraphs>280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Potentsiaalsed osteoporoosi mRNA biomarkerid  transkriptoomi uuringutest  Eesti postmenopausi osteoporoosiga naistel</vt:lpstr>
      <vt:lpstr>Osteoporoos</vt:lpstr>
      <vt:lpstr> Osteoporoos</vt:lpstr>
      <vt:lpstr>Muutused luudes</vt:lpstr>
      <vt:lpstr> Osteoporoos</vt:lpstr>
      <vt:lpstr>Luumurd olulise traumata?</vt:lpstr>
      <vt:lpstr> </vt:lpstr>
      <vt:lpstr>“Vaikne epideemia” ?</vt:lpstr>
      <vt:lpstr>Osteoporoosi diagnostika</vt:lpstr>
      <vt:lpstr>Uuringu idee - mRNA</vt:lpstr>
      <vt:lpstr>Uuringu eesmärk</vt:lpstr>
      <vt:lpstr>Materjalid ja metoodika I</vt:lpstr>
      <vt:lpstr>Materjalid ja metoodika I</vt:lpstr>
      <vt:lpstr>Materjalid ja metoodika II Transkriptoomi uuringud </vt:lpstr>
      <vt:lpstr>Materjalid ja metoodika II Transkriptoomi uuringud </vt:lpstr>
      <vt:lpstr>Tulemused I Potentsiaalsed OP mRNA biomarkerid</vt:lpstr>
      <vt:lpstr>Tulemused I Potentsiaalsed OP mRNA biomarkerid</vt:lpstr>
      <vt:lpstr>Alagruppide analüüs</vt:lpstr>
      <vt:lpstr>Alagruppide analüüs kontroll rühma vastu</vt:lpstr>
      <vt:lpstr>Luutiheduse ja geenide ekspressiooni analüüs </vt:lpstr>
      <vt:lpstr>Heatmap’i klastriline analüüs</vt:lpstr>
      <vt:lpstr>Funktsionaalne analüüs Ingenuity Pathway Analysis tarkvaraga</vt:lpstr>
      <vt:lpstr>Kokkuvõte</vt:lpstr>
      <vt:lpstr>Kokkuvõte</vt:lpstr>
      <vt:lpstr>Suur tänu!</vt:lpstr>
      <vt:lpstr>Tänan!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Lida</dc:creator>
  <cp:lastModifiedBy>arvo</cp:lastModifiedBy>
  <cp:revision>84</cp:revision>
  <dcterms:created xsi:type="dcterms:W3CDTF">2014-12-08T08:02:23Z</dcterms:created>
  <dcterms:modified xsi:type="dcterms:W3CDTF">2015-01-27T10:13:34Z</dcterms:modified>
</cp:coreProperties>
</file>