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4" r:id="rId2"/>
    <p:sldId id="308" r:id="rId3"/>
    <p:sldId id="277" r:id="rId4"/>
    <p:sldId id="286" r:id="rId5"/>
    <p:sldId id="285" r:id="rId6"/>
    <p:sldId id="282" r:id="rId7"/>
    <p:sldId id="283" r:id="rId8"/>
    <p:sldId id="276" r:id="rId9"/>
    <p:sldId id="304" r:id="rId10"/>
    <p:sldId id="299" r:id="rId11"/>
    <p:sldId id="301" r:id="rId12"/>
    <p:sldId id="307" r:id="rId13"/>
    <p:sldId id="310" r:id="rId14"/>
    <p:sldId id="311" r:id="rId15"/>
    <p:sldId id="312" r:id="rId16"/>
    <p:sldId id="313" r:id="rId17"/>
    <p:sldId id="309" r:id="rId18"/>
    <p:sldId id="314" r:id="rId19"/>
    <p:sldId id="315" r:id="rId20"/>
    <p:sldId id="316" r:id="rId21"/>
    <p:sldId id="317" r:id="rId22"/>
    <p:sldId id="318" r:id="rId23"/>
    <p:sldId id="295" r:id="rId24"/>
    <p:sldId id="305" r:id="rId25"/>
    <p:sldId id="288" r:id="rId26"/>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50E"/>
    <a:srgbClr val="FF6633"/>
    <a:srgbClr val="993366"/>
    <a:srgbClr val="663300"/>
    <a:srgbClr val="664C30"/>
    <a:srgbClr val="9BF133"/>
    <a:srgbClr val="8CE739"/>
    <a:srgbClr val="4EEC34"/>
    <a:srgbClr val="D280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81194" autoAdjust="0"/>
  </p:normalViewPr>
  <p:slideViewPr>
    <p:cSldViewPr>
      <p:cViewPr varScale="1">
        <p:scale>
          <a:sx n="72" d="100"/>
          <a:sy n="72" d="100"/>
        </p:scale>
        <p:origin x="-42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E:\jaanus\Dropbox\docs\kompententsikeskus\Maardlate_kaardistus\maardlate_pindala_var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86900006279501"/>
          <c:y val="3.1530048828395801E-2"/>
          <c:w val="0.72025910164571105"/>
          <c:h val="0.82419704043724096"/>
        </c:manualLayout>
      </c:layout>
      <c:barChart>
        <c:barDir val="col"/>
        <c:grouping val="clustered"/>
        <c:varyColors val="0"/>
        <c:ser>
          <c:idx val="1"/>
          <c:order val="1"/>
          <c:tx>
            <c:strRef>
              <c:f>Sheet1!$C$27</c:f>
              <c:strCache>
                <c:ptCount val="1"/>
                <c:pt idx="0">
                  <c:v>Varu (tuh. T)</c:v>
                </c:pt>
              </c:strCache>
            </c:strRef>
          </c:tx>
          <c:spPr>
            <a:solidFill>
              <a:srgbClr val="9BF133"/>
            </a:solidFill>
          </c:spPr>
          <c:invertIfNegative val="0"/>
          <c:cat>
            <c:strRef>
              <c:f>Sheet1!$A$28:$A$32</c:f>
              <c:strCache>
                <c:ptCount val="5"/>
                <c:pt idx="0">
                  <c:v>Värska</c:v>
                </c:pt>
                <c:pt idx="1">
                  <c:v>Ermistu</c:v>
                </c:pt>
                <c:pt idx="2">
                  <c:v>Mullutu</c:v>
                </c:pt>
                <c:pt idx="3">
                  <c:v>Käina</c:v>
                </c:pt>
                <c:pt idx="4">
                  <c:v>Haapsalu</c:v>
                </c:pt>
              </c:strCache>
            </c:strRef>
          </c:cat>
          <c:val>
            <c:numRef>
              <c:f>Sheet1!$C$28:$C$32</c:f>
              <c:numCache>
                <c:formatCode>0</c:formatCode>
                <c:ptCount val="5"/>
                <c:pt idx="0">
                  <c:v>1066.92</c:v>
                </c:pt>
                <c:pt idx="1">
                  <c:v>63.894000000000013</c:v>
                </c:pt>
                <c:pt idx="2">
                  <c:v>918.8</c:v>
                </c:pt>
                <c:pt idx="3">
                  <c:v>273.78099999999989</c:v>
                </c:pt>
                <c:pt idx="4">
                  <c:v>161.536</c:v>
                </c:pt>
              </c:numCache>
            </c:numRef>
          </c:val>
        </c:ser>
        <c:dLbls>
          <c:showLegendKey val="0"/>
          <c:showVal val="0"/>
          <c:showCatName val="0"/>
          <c:showSerName val="0"/>
          <c:showPercent val="0"/>
          <c:showBubbleSize val="0"/>
        </c:dLbls>
        <c:gapWidth val="22"/>
        <c:overlap val="-3"/>
        <c:axId val="105051264"/>
        <c:axId val="105052800"/>
      </c:barChart>
      <c:barChart>
        <c:barDir val="col"/>
        <c:grouping val="clustered"/>
        <c:varyColors val="0"/>
        <c:ser>
          <c:idx val="0"/>
          <c:order val="0"/>
          <c:tx>
            <c:strRef>
              <c:f>Sheet1!$B$27</c:f>
              <c:strCache>
                <c:ptCount val="1"/>
                <c:pt idx="0">
                  <c:v>Pindala (ha)</c:v>
                </c:pt>
              </c:strCache>
            </c:strRef>
          </c:tx>
          <c:spPr>
            <a:solidFill>
              <a:srgbClr val="845E2C"/>
            </a:solidFill>
          </c:spPr>
          <c:invertIfNegative val="0"/>
          <c:cat>
            <c:strRef>
              <c:f>Sheet1!$A$28:$A$32</c:f>
              <c:strCache>
                <c:ptCount val="5"/>
                <c:pt idx="0">
                  <c:v>Värska</c:v>
                </c:pt>
                <c:pt idx="1">
                  <c:v>Ermistu</c:v>
                </c:pt>
                <c:pt idx="2">
                  <c:v>Mullutu</c:v>
                </c:pt>
                <c:pt idx="3">
                  <c:v>Käina</c:v>
                </c:pt>
                <c:pt idx="4">
                  <c:v>Haapsalu</c:v>
                </c:pt>
              </c:strCache>
            </c:strRef>
          </c:cat>
          <c:val>
            <c:numRef>
              <c:f>Sheet1!$B$28:$B$32</c:f>
              <c:numCache>
                <c:formatCode>0</c:formatCode>
                <c:ptCount val="5"/>
                <c:pt idx="0">
                  <c:v>96.89</c:v>
                </c:pt>
                <c:pt idx="1">
                  <c:v>18.489999999999981</c:v>
                </c:pt>
                <c:pt idx="2">
                  <c:v>89.5</c:v>
                </c:pt>
                <c:pt idx="3">
                  <c:v>22.409999999999989</c:v>
                </c:pt>
                <c:pt idx="4">
                  <c:v>30.12</c:v>
                </c:pt>
              </c:numCache>
            </c:numRef>
          </c:val>
        </c:ser>
        <c:dLbls>
          <c:showLegendKey val="0"/>
          <c:showVal val="0"/>
          <c:showCatName val="0"/>
          <c:showSerName val="0"/>
          <c:showPercent val="0"/>
          <c:showBubbleSize val="0"/>
        </c:dLbls>
        <c:gapWidth val="150"/>
        <c:axId val="92748416"/>
        <c:axId val="92746496"/>
      </c:barChart>
      <c:catAx>
        <c:axId val="105051264"/>
        <c:scaling>
          <c:orientation val="minMax"/>
        </c:scaling>
        <c:delete val="0"/>
        <c:axPos val="b"/>
        <c:majorTickMark val="out"/>
        <c:minorTickMark val="none"/>
        <c:tickLblPos val="nextTo"/>
        <c:crossAx val="105052800"/>
        <c:crosses val="autoZero"/>
        <c:auto val="1"/>
        <c:lblAlgn val="ctr"/>
        <c:lblOffset val="100"/>
        <c:noMultiLvlLbl val="0"/>
      </c:catAx>
      <c:valAx>
        <c:axId val="105052800"/>
        <c:scaling>
          <c:orientation val="minMax"/>
        </c:scaling>
        <c:delete val="0"/>
        <c:axPos val="l"/>
        <c:majorGridlines/>
        <c:title>
          <c:tx>
            <c:rich>
              <a:bodyPr rot="-5400000" vert="horz"/>
              <a:lstStyle/>
              <a:p>
                <a:pPr>
                  <a:defRPr/>
                </a:pPr>
                <a:r>
                  <a:rPr lang="et-EE"/>
                  <a:t>Aktiivne tarbevaru (tuh. t)</a:t>
                </a:r>
              </a:p>
            </c:rich>
          </c:tx>
          <c:layout>
            <c:manualLayout>
              <c:xMode val="edge"/>
              <c:yMode val="edge"/>
              <c:x val="2.19111490827683E-2"/>
              <c:y val="0.204812191410257"/>
            </c:manualLayout>
          </c:layout>
          <c:overlay val="0"/>
        </c:title>
        <c:numFmt formatCode="0" sourceLinked="1"/>
        <c:majorTickMark val="out"/>
        <c:minorTickMark val="none"/>
        <c:tickLblPos val="nextTo"/>
        <c:crossAx val="105051264"/>
        <c:crosses val="autoZero"/>
        <c:crossBetween val="between"/>
      </c:valAx>
      <c:valAx>
        <c:axId val="92746496"/>
        <c:scaling>
          <c:orientation val="minMax"/>
          <c:max val="100"/>
        </c:scaling>
        <c:delete val="0"/>
        <c:axPos val="r"/>
        <c:title>
          <c:tx>
            <c:rich>
              <a:bodyPr rot="-5400000" vert="horz"/>
              <a:lstStyle/>
              <a:p>
                <a:pPr>
                  <a:defRPr/>
                </a:pPr>
                <a:r>
                  <a:rPr lang="et-EE"/>
                  <a:t>Aktiivse tarbevaru pindala (ha)</a:t>
                </a:r>
              </a:p>
            </c:rich>
          </c:tx>
          <c:layout>
            <c:manualLayout>
              <c:xMode val="edge"/>
              <c:yMode val="edge"/>
              <c:x val="0.93813102384071001"/>
              <c:y val="0.118066984805306"/>
            </c:manualLayout>
          </c:layout>
          <c:overlay val="0"/>
        </c:title>
        <c:numFmt formatCode="0" sourceLinked="1"/>
        <c:majorTickMark val="out"/>
        <c:minorTickMark val="none"/>
        <c:tickLblPos val="nextTo"/>
        <c:crossAx val="92748416"/>
        <c:crosses val="max"/>
        <c:crossBetween val="between"/>
      </c:valAx>
      <c:catAx>
        <c:axId val="92748416"/>
        <c:scaling>
          <c:orientation val="minMax"/>
        </c:scaling>
        <c:delete val="1"/>
        <c:axPos val="b"/>
        <c:majorTickMark val="out"/>
        <c:minorTickMark val="none"/>
        <c:tickLblPos val="none"/>
        <c:crossAx val="92746496"/>
        <c:crosses val="autoZero"/>
        <c:auto val="1"/>
        <c:lblAlgn val="ctr"/>
        <c:lblOffset val="100"/>
        <c:noMultiLvlLbl val="0"/>
      </c:catAx>
    </c:plotArea>
    <c:plotVisOnly val="1"/>
    <c:dispBlanksAs val="gap"/>
    <c:showDLblsOverMax val="0"/>
  </c:chart>
  <c:spPr>
    <a:solidFill>
      <a:schemeClr val="bg1">
        <a:lumMod val="95000"/>
        <a:alpha val="77000"/>
      </a:schemeClr>
    </a:solidFill>
    <a:ln w="0">
      <a:noFill/>
    </a:ln>
  </c:spPr>
  <c:txPr>
    <a:bodyPr/>
    <a:lstStyle/>
    <a:p>
      <a:pPr>
        <a:defRPr sz="1200" b="0"/>
      </a:pPr>
      <a:endParaRPr lang="et-E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74EA7F-771E-4B8D-A427-E7A3758E7A69}" type="datetimeFigureOut">
              <a:rPr lang="et-EE" smtClean="0"/>
              <a:pPr/>
              <a:t>27.01.2015</a:t>
            </a:fld>
            <a:endParaRPr lang="et-E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54F4D-563B-4EB2-92EB-4CA00ADF0335}" type="slidenum">
              <a:rPr lang="et-EE" smtClean="0"/>
              <a:pPr/>
              <a:t>‹#›</a:t>
            </a:fld>
            <a:endParaRPr lang="et-EE"/>
          </a:p>
        </p:txBody>
      </p:sp>
    </p:spTree>
    <p:extLst>
      <p:ext uri="{BB962C8B-B14F-4D97-AF65-F5344CB8AC3E}">
        <p14:creationId xmlns:p14="http://schemas.microsoft.com/office/powerpoint/2010/main" val="179218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smtClean="0">
                <a:solidFill>
                  <a:schemeClr val="tx1"/>
                </a:solidFill>
                <a:effectLst/>
                <a:latin typeface="+mn-lt"/>
                <a:ea typeface="+mn-ea"/>
                <a:cs typeface="+mn-cs"/>
              </a:rPr>
              <a:t>Good </a:t>
            </a:r>
            <a:r>
              <a:rPr lang="et-EE" sz="1200" b="0" i="0" u="none" strike="noStrike" kern="1200" dirty="0" smtClean="0">
                <a:solidFill>
                  <a:schemeClr val="tx1"/>
                </a:solidFill>
                <a:effectLst/>
                <a:latin typeface="+mn-lt"/>
                <a:ea typeface="+mn-ea"/>
                <a:cs typeface="+mn-cs"/>
              </a:rPr>
              <a:t>day</a:t>
            </a:r>
            <a:r>
              <a:rPr lang="en-US" sz="1200" b="0" i="0" u="none" strike="noStrike" kern="1200" dirty="0" smtClean="0">
                <a:solidFill>
                  <a:schemeClr val="tx1"/>
                </a:solidFill>
                <a:effectLst/>
                <a:latin typeface="+mn-lt"/>
                <a:ea typeface="+mn-ea"/>
                <a:cs typeface="+mn-cs"/>
              </a:rPr>
              <a:t> everyone! Glad to see so many of you here! My name is </a:t>
            </a:r>
            <a:r>
              <a:rPr lang="en-US" sz="1200" b="0" i="0" u="none" strike="noStrike" kern="1200" dirty="0" err="1" smtClean="0">
                <a:solidFill>
                  <a:schemeClr val="tx1"/>
                </a:solidFill>
                <a:effectLst/>
                <a:latin typeface="+mn-lt"/>
                <a:ea typeface="+mn-ea"/>
                <a:cs typeface="+mn-cs"/>
              </a:rPr>
              <a:t>Jaanus</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Terasmaa</a:t>
            </a:r>
            <a:r>
              <a:rPr lang="et-EE" sz="1200" b="0" i="0" u="none" strike="noStrike" kern="1200" dirty="0" smtClean="0">
                <a:solidFill>
                  <a:schemeClr val="tx1"/>
                </a:solidFill>
                <a:effectLst/>
                <a:latin typeface="+mn-lt"/>
                <a:ea typeface="+mn-ea"/>
                <a:cs typeface="+mn-cs"/>
              </a:rPr>
              <a:t>,</a:t>
            </a:r>
            <a:r>
              <a:rPr lang="et-EE" sz="1200" b="0" i="0" u="none" strike="noStrike" kern="1200" baseline="0" dirty="0" smtClean="0">
                <a:solidFill>
                  <a:schemeClr val="tx1"/>
                </a:solidFill>
                <a:effectLst/>
                <a:latin typeface="+mn-lt"/>
                <a:ea typeface="+mn-ea"/>
                <a:cs typeface="+mn-cs"/>
              </a:rPr>
              <a:t> I’m partly envolved with this Centre of Excellence here, but my background in not medical, but sedimentology and paleolimnology in Institute of Ecology where I’m working as senior researcher.</a:t>
            </a:r>
          </a:p>
          <a:p>
            <a:pPr>
              <a:spcBef>
                <a:spcPct val="0"/>
              </a:spcBef>
            </a:pPr>
            <a:endParaRPr lang="et-EE" sz="1200" b="0" i="0" u="none" strike="noStrike" kern="1200" baseline="0" dirty="0" smtClean="0">
              <a:solidFill>
                <a:schemeClr val="tx1"/>
              </a:solidFill>
              <a:effectLst/>
              <a:latin typeface="+mn-lt"/>
              <a:ea typeface="+mn-ea"/>
              <a:cs typeface="+mn-cs"/>
            </a:endParaRPr>
          </a:p>
          <a:p>
            <a:pPr>
              <a:spcBef>
                <a:spcPct val="0"/>
              </a:spcBef>
            </a:pPr>
            <a:r>
              <a:rPr lang="et-EE" sz="1200" b="0" i="0" u="none" strike="noStrike" kern="1200" dirty="0" smtClean="0">
                <a:solidFill>
                  <a:schemeClr val="tx1"/>
                </a:solidFill>
                <a:effectLst/>
                <a:latin typeface="+mn-lt"/>
                <a:ea typeface="+mn-ea"/>
                <a:cs typeface="+mn-cs"/>
              </a:rPr>
              <a:t>T</a:t>
            </a:r>
            <a:r>
              <a:rPr lang="en-US" sz="1200" b="0" i="0" u="none" strike="noStrike" kern="1200" dirty="0" err="1" smtClean="0">
                <a:solidFill>
                  <a:schemeClr val="tx1"/>
                </a:solidFill>
                <a:effectLst/>
                <a:latin typeface="+mn-lt"/>
                <a:ea typeface="+mn-ea"/>
                <a:cs typeface="+mn-cs"/>
              </a:rPr>
              <a:t>oday</a:t>
            </a:r>
            <a:r>
              <a:rPr lang="en-US" sz="1200" b="0" i="0" u="none" strike="noStrike" kern="1200" dirty="0" smtClean="0">
                <a:solidFill>
                  <a:schemeClr val="tx1"/>
                </a:solidFill>
                <a:effectLst/>
                <a:latin typeface="+mn-lt"/>
                <a:ea typeface="+mn-ea"/>
                <a:cs typeface="+mn-cs"/>
              </a:rPr>
              <a:t> I would like to give you a</a:t>
            </a:r>
            <a:r>
              <a:rPr lang="et-EE" sz="1200" b="0" i="0" u="none" strike="noStrike" kern="1200" dirty="0" smtClean="0">
                <a:solidFill>
                  <a:schemeClr val="tx1"/>
                </a:solidFill>
                <a:effectLst/>
                <a:latin typeface="+mn-lt"/>
                <a:ea typeface="+mn-ea"/>
                <a:cs typeface="+mn-cs"/>
              </a:rPr>
              <a:t> short and hopefully not too tehcnical</a:t>
            </a:r>
            <a:r>
              <a:rPr lang="en-US" sz="1200" b="0" i="0" u="none" strike="noStrike" kern="1200" dirty="0" smtClean="0">
                <a:solidFill>
                  <a:schemeClr val="tx1"/>
                </a:solidFill>
                <a:effectLst/>
                <a:latin typeface="+mn-lt"/>
                <a:ea typeface="+mn-ea"/>
                <a:cs typeface="+mn-cs"/>
              </a:rPr>
              <a:t> overview about</a:t>
            </a:r>
            <a:r>
              <a:rPr lang="et-EE" sz="1200" b="0" i="0" u="none" strike="noStrike" kern="1200" dirty="0" smtClean="0">
                <a:solidFill>
                  <a:schemeClr val="tx1"/>
                </a:solidFill>
                <a:effectLst/>
                <a:latin typeface="+mn-lt"/>
                <a:ea typeface="+mn-ea"/>
                <a:cs typeface="+mn-cs"/>
              </a:rPr>
              <a:t> one of the important direction our Center</a:t>
            </a:r>
            <a:r>
              <a:rPr lang="et-EE" sz="1200" b="0" i="0" u="none" strike="noStrike" kern="1200" baseline="0" dirty="0" smtClean="0">
                <a:solidFill>
                  <a:schemeClr val="tx1"/>
                </a:solidFill>
                <a:effectLst/>
                <a:latin typeface="+mn-lt"/>
                <a:ea typeface="+mn-ea"/>
                <a:cs typeface="+mn-cs"/>
              </a:rPr>
              <a:t> of Excellence has been working on this year – the database of curative mud research. </a:t>
            </a:r>
          </a:p>
          <a:p>
            <a:pPr>
              <a:spcBef>
                <a:spcPct val="0"/>
              </a:spcBef>
            </a:pPr>
            <a:endParaRPr lang="et-EE" sz="1200" b="0" i="0" u="none" strike="noStrike" kern="1200" baseline="0" dirty="0" smtClean="0">
              <a:solidFill>
                <a:schemeClr val="tx1"/>
              </a:solidFill>
              <a:effectLst/>
              <a:latin typeface="+mn-lt"/>
              <a:ea typeface="+mn-ea"/>
              <a:cs typeface="+mn-cs"/>
            </a:endParaRPr>
          </a:p>
          <a:p>
            <a:pPr>
              <a:spcBef>
                <a:spcPct val="0"/>
              </a:spcBef>
            </a:pPr>
            <a:r>
              <a:rPr lang="et-EE" sz="1200" b="0" i="0" u="none" strike="noStrike" kern="1200" baseline="0" dirty="0" smtClean="0">
                <a:solidFill>
                  <a:schemeClr val="tx1"/>
                </a:solidFill>
                <a:effectLst/>
                <a:latin typeface="+mn-lt"/>
                <a:ea typeface="+mn-ea"/>
                <a:cs typeface="+mn-cs"/>
              </a:rPr>
              <a:t>As my presentation is the last one before the lunch I try to manage with short time, as everybody looks already hungry.</a:t>
            </a:r>
          </a:p>
          <a:p>
            <a:pPr>
              <a:spcBef>
                <a:spcPct val="0"/>
              </a:spcBef>
            </a:pPr>
            <a:endParaRPr lang="et-EE" sz="1200" b="0" i="0" u="none" strike="noStrike" kern="1200" dirty="0" smtClean="0">
              <a:solidFill>
                <a:schemeClr val="tx1"/>
              </a:solidFill>
              <a:effectLst/>
              <a:latin typeface="+mn-lt"/>
              <a:ea typeface="+mn-ea"/>
              <a:cs typeface="+mn-cs"/>
            </a:endParaRPr>
          </a:p>
          <a:p>
            <a:pPr>
              <a:spcBef>
                <a:spcPct val="0"/>
              </a:spcBef>
            </a:pPr>
            <a:endParaRPr lang="et-EE" sz="1200" b="0" i="0" u="none" strike="noStrike" kern="1200" dirty="0" smtClean="0">
              <a:solidFill>
                <a:schemeClr val="tx1"/>
              </a:solidFill>
              <a:effectLst/>
              <a:latin typeface="+mn-lt"/>
              <a:ea typeface="+mn-ea"/>
              <a:cs typeface="+mn-cs"/>
            </a:endParaRPr>
          </a:p>
          <a:p>
            <a:pPr>
              <a:spcBef>
                <a:spcPct val="0"/>
              </a:spcBef>
            </a:pPr>
            <a:endParaRPr lang="et-EE" sz="1200" b="0" i="0" u="none" strike="noStrike" kern="1200" baseline="0" dirty="0" smtClean="0">
              <a:solidFill>
                <a:schemeClr val="tx1"/>
              </a:solidFill>
              <a:effectLst/>
              <a:latin typeface="+mn-lt"/>
              <a:ea typeface="+mn-ea"/>
              <a:cs typeface="+mn-cs"/>
            </a:endParaRPr>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A200A1-C5EA-4352-A086-A274B80BE112}"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17</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Viimati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uuriti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koostist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põhjalikumalt</a:t>
            </a:r>
            <a:r>
              <a:rPr lang="en-GB" sz="1200" kern="1200" dirty="0" smtClean="0">
                <a:solidFill>
                  <a:schemeClr val="tx1"/>
                </a:solidFill>
                <a:effectLst/>
                <a:latin typeface="+mn-lt"/>
                <a:ea typeface="+mn-ea"/>
                <a:cs typeface="+mn-cs"/>
              </a:rPr>
              <a:t> 1996. </a:t>
            </a:r>
            <a:r>
              <a:rPr lang="en-GB" sz="1200" kern="1200" dirty="0" err="1" smtClean="0">
                <a:solidFill>
                  <a:schemeClr val="tx1"/>
                </a:solidFill>
                <a:effectLst/>
                <a:latin typeface="+mn-lt"/>
                <a:ea typeface="+mn-ea"/>
                <a:cs typeface="+mn-cs"/>
              </a:rPr>
              <a:t>aastal</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hinnata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meremudavaru</a:t>
            </a:r>
            <a:r>
              <a:rPr lang="en-GB" sz="1200" kern="1200" dirty="0" smtClean="0">
                <a:solidFill>
                  <a:schemeClr val="tx1"/>
                </a:solidFill>
                <a:effectLst/>
                <a:latin typeface="+mn-lt"/>
                <a:ea typeface="+mn-ea"/>
                <a:cs typeface="+mn-cs"/>
              </a:rPr>
              <a:t> ja </a:t>
            </a:r>
            <a:r>
              <a:rPr lang="en-GB" sz="1200" kern="1200" dirty="0" err="1" smtClean="0">
                <a:solidFill>
                  <a:schemeClr val="tx1"/>
                </a:solidFill>
                <a:effectLst/>
                <a:latin typeface="+mn-lt"/>
                <a:ea typeface="+mn-ea"/>
                <a:cs typeface="+mn-cs"/>
              </a:rPr>
              <a:t>selle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uuringuga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täpsustati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maardla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piire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ajal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leiti</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meremuda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kihi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paksus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üldiselt</a:t>
            </a:r>
            <a:r>
              <a:rPr lang="en-GB" sz="1200" kern="1200" dirty="0" smtClean="0">
                <a:solidFill>
                  <a:schemeClr val="tx1"/>
                </a:solidFill>
                <a:effectLst/>
                <a:latin typeface="+mn-lt"/>
                <a:ea typeface="+mn-ea"/>
                <a:cs typeface="+mn-cs"/>
              </a:rPr>
              <a:t> 1 m </a:t>
            </a:r>
            <a:r>
              <a:rPr lang="en-GB" sz="1200" kern="1200" dirty="0" err="1" smtClean="0">
                <a:solidFill>
                  <a:schemeClr val="tx1"/>
                </a:solidFill>
                <a:effectLst/>
                <a:latin typeface="+mn-lt"/>
                <a:ea typeface="+mn-ea"/>
                <a:cs typeface="+mn-cs"/>
              </a:rPr>
              <a:t>ringi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nii</a:t>
            </a:r>
            <a:r>
              <a:rPr lang="en-GB" sz="1200" kern="1200" dirty="0" smtClean="0">
                <a:solidFill>
                  <a:schemeClr val="tx1"/>
                </a:solidFill>
                <a:effectLst/>
                <a:latin typeface="+mn-lt"/>
                <a:ea typeface="+mn-ea"/>
                <a:cs typeface="+mn-cs"/>
              </a:rPr>
              <a:t> on see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tänasel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päeval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a:t>
            </a:r>
            <a:r>
              <a:rPr lang="en-GB" sz="1200" kern="1200" dirty="0" smtClean="0">
                <a:solidFill>
                  <a:schemeClr val="tx1"/>
                </a:solidFill>
                <a:effectLst/>
                <a:latin typeface="+mn-lt"/>
                <a:ea typeface="+mn-ea"/>
                <a:cs typeface="+mn-cs"/>
              </a:rPr>
              <a:t> 1996. </a:t>
            </a:r>
            <a:r>
              <a:rPr lang="en-GB" sz="1200" kern="1200" dirty="0" err="1" smtClean="0">
                <a:solidFill>
                  <a:schemeClr val="tx1"/>
                </a:solidFill>
                <a:effectLst/>
                <a:latin typeface="+mn-lt"/>
                <a:ea typeface="+mn-ea"/>
                <a:cs typeface="+mn-cs"/>
              </a:rPr>
              <a:t>aastal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oli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orgaanilise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kuivaines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lasundi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piires</a:t>
            </a:r>
            <a:r>
              <a:rPr lang="en-GB" sz="1200" kern="1200" dirty="0" smtClean="0">
                <a:solidFill>
                  <a:schemeClr val="tx1"/>
                </a:solidFill>
                <a:effectLst/>
                <a:latin typeface="+mn-lt"/>
                <a:ea typeface="+mn-ea"/>
                <a:cs typeface="+mn-cs"/>
              </a:rPr>
              <a:t> 7.6-12.2% (68 </a:t>
            </a:r>
            <a:r>
              <a:rPr lang="en-GB" sz="1200" kern="1200" dirty="0" err="1" smtClean="0">
                <a:solidFill>
                  <a:schemeClr val="tx1"/>
                </a:solidFill>
                <a:effectLst/>
                <a:latin typeface="+mn-lt"/>
                <a:ea typeface="+mn-ea"/>
                <a:cs typeface="+mn-cs"/>
              </a:rPr>
              <a:t>puurauku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siis</a:t>
            </a:r>
            <a:r>
              <a:rPr lang="en-GB" sz="1200" kern="1200" dirty="0" smtClean="0">
                <a:solidFill>
                  <a:schemeClr val="tx1"/>
                </a:solidFill>
                <a:effectLst/>
                <a:latin typeface="+mn-lt"/>
                <a:ea typeface="+mn-ea"/>
                <a:cs typeface="+mn-cs"/>
              </a:rPr>
              <a:t> 2013. </a:t>
            </a:r>
            <a:r>
              <a:rPr lang="en-GB" sz="1200" kern="1200" dirty="0" err="1" smtClean="0">
                <a:solidFill>
                  <a:schemeClr val="tx1"/>
                </a:solidFill>
                <a:effectLst/>
                <a:latin typeface="+mn-lt"/>
                <a:ea typeface="+mn-ea"/>
                <a:cs typeface="+mn-cs"/>
              </a:rPr>
              <a:t>aastal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võetud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proovid</a:t>
            </a:r>
            <a:r>
              <a:rPr lang="en-GB" sz="1200" kern="1200" dirty="0" smtClean="0">
                <a:solidFill>
                  <a:schemeClr val="tx1"/>
                </a:solidFill>
                <a:effectLst/>
                <a:latin typeface="+mn-lt"/>
                <a:ea typeface="+mn-ea"/>
                <a:cs typeface="+mn-cs"/>
              </a:rPr>
              <a:t> (20 </a:t>
            </a:r>
            <a:r>
              <a:rPr lang="en-GB" sz="1200" kern="1200" dirty="0" err="1" smtClean="0">
                <a:solidFill>
                  <a:schemeClr val="tx1"/>
                </a:solidFill>
                <a:effectLst/>
                <a:latin typeface="+mn-lt"/>
                <a:ea typeface="+mn-ea"/>
                <a:cs typeface="+mn-cs"/>
              </a:rPr>
              <a:t>puurauku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näitasid</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orgaanikasisaldus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veidi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tõusnud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a:t>
            </a:r>
            <a:r>
              <a:rPr lang="en-GB" sz="1200" kern="1200" dirty="0" smtClean="0">
                <a:solidFill>
                  <a:schemeClr val="tx1"/>
                </a:solidFill>
                <a:effectLst/>
                <a:latin typeface="+mn-lt"/>
                <a:ea typeface="+mn-ea"/>
                <a:cs typeface="+mn-cs"/>
              </a:rPr>
              <a:t> on pea </a:t>
            </a:r>
            <a:r>
              <a:rPr lang="en-GB" sz="1200" kern="1200" dirty="0" err="1" smtClean="0">
                <a:solidFill>
                  <a:schemeClr val="tx1"/>
                </a:solidFill>
                <a:effectLst/>
                <a:latin typeface="+mn-lt"/>
                <a:ea typeface="+mn-ea"/>
                <a:cs typeface="+mn-cs"/>
              </a:rPr>
              <a:t>pooltes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proovivõtukohtades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varasemast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maksimumist</a:t>
            </a:r>
            <a:r>
              <a:rPr lang="en-GB" sz="1200" kern="1200" dirty="0" smtClean="0">
                <a:solidFill>
                  <a:schemeClr val="tx1"/>
                </a:solidFill>
                <a:effectLst/>
                <a:latin typeface="+mn-lt"/>
                <a:ea typeface="+mn-ea"/>
                <a:cs typeface="+mn-cs"/>
              </a:rPr>
              <a:t> (12.2%) </a:t>
            </a:r>
            <a:r>
              <a:rPr lang="en-GB" sz="1200" kern="1200" dirty="0" err="1" smtClean="0">
                <a:solidFill>
                  <a:schemeClr val="tx1"/>
                </a:solidFill>
                <a:effectLst/>
                <a:latin typeface="+mn-lt"/>
                <a:ea typeface="+mn-ea"/>
                <a:cs typeface="+mn-cs"/>
              </a:rPr>
              <a:t>kõrgem</a:t>
            </a:r>
            <a:r>
              <a:rPr lang="en-GB" sz="1200" kern="1200" dirty="0" smtClean="0">
                <a:solidFill>
                  <a:schemeClr val="tx1"/>
                </a:solidFill>
                <a:effectLst/>
                <a:latin typeface="+mn-lt"/>
                <a:ea typeface="+mn-ea"/>
                <a:cs typeface="+mn-cs"/>
              </a:rPr>
              <a:t> (3.3-15.1% </a:t>
            </a:r>
            <a:r>
              <a:rPr lang="en-GB" sz="1200" kern="1200" dirty="0" err="1" smtClean="0">
                <a:solidFill>
                  <a:schemeClr val="tx1"/>
                </a:solidFill>
                <a:effectLst/>
                <a:latin typeface="+mn-lt"/>
                <a:ea typeface="+mn-ea"/>
                <a:cs typeface="+mn-cs"/>
              </a:rPr>
              <a:t>kuivainest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Seega</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sisuliselt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varasemast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maksimaalsest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väärtusest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saanud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tänaseks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päevaks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keskmine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väärtus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Selline</a:t>
            </a:r>
            <a:r>
              <a:rPr lang="en-GB" sz="1200" kern="1200" dirty="0" smtClean="0">
                <a:solidFill>
                  <a:schemeClr val="tx1"/>
                </a:solidFill>
                <a:effectLst/>
                <a:latin typeface="+mn-lt"/>
                <a:ea typeface="+mn-ea"/>
                <a:cs typeface="+mn-cs"/>
              </a:rPr>
              <a:t> trend </a:t>
            </a:r>
            <a:r>
              <a:rPr lang="en-GB" sz="1200" kern="1200" dirty="0" err="1" smtClean="0">
                <a:solidFill>
                  <a:schemeClr val="tx1"/>
                </a:solidFill>
                <a:effectLst/>
                <a:latin typeface="+mn-lt"/>
                <a:ea typeface="+mn-ea"/>
                <a:cs typeface="+mn-cs"/>
              </a:rPr>
              <a:t>viitab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produktsiooni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suurenemisele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vetikate</a:t>
            </a:r>
            <a:r>
              <a:rPr lang="en-GB" sz="1200" kern="1200" dirty="0" smtClean="0">
                <a:solidFill>
                  <a:schemeClr val="tx1"/>
                </a:solidFill>
                <a:effectLst/>
                <a:latin typeface="+mn-lt"/>
                <a:ea typeface="+mn-ea"/>
                <a:cs typeface="+mn-cs"/>
              </a:rPr>
              <a:t> ja </a:t>
            </a:r>
            <a:r>
              <a:rPr lang="en-GB" sz="1200" kern="1200" dirty="0" err="1" smtClean="0">
                <a:solidFill>
                  <a:schemeClr val="tx1"/>
                </a:solidFill>
                <a:effectLst/>
                <a:latin typeface="+mn-lt"/>
                <a:ea typeface="+mn-ea"/>
                <a:cs typeface="+mn-cs"/>
              </a:rPr>
              <a:t>taimestiku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vohamine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võimalikele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ohtudele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a:t>
            </a:r>
            <a:r>
              <a:rPr lang="en-GB" sz="1200" kern="1200" dirty="0" smtClean="0">
                <a:solidFill>
                  <a:schemeClr val="tx1"/>
                </a:solidFill>
                <a:effectLst/>
                <a:latin typeface="+mn-lt"/>
                <a:ea typeface="+mn-ea"/>
                <a:cs typeface="+mn-cs"/>
              </a:rPr>
              <a:t> ole </a:t>
            </a:r>
            <a:r>
              <a:rPr lang="en-GB" sz="1200" kern="1200" dirty="0" err="1" smtClean="0">
                <a:solidFill>
                  <a:schemeClr val="tx1"/>
                </a:solidFill>
                <a:effectLst/>
                <a:latin typeface="+mn-lt"/>
                <a:ea typeface="+mn-ea"/>
                <a:cs typeface="+mn-cs"/>
              </a:rPr>
              <a:t>teada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mudaga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kaevandatava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taimestiku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mõju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raviomadustele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üldiselt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inimorganismile</a:t>
            </a:r>
            <a:r>
              <a:rPr lang="en-GB" sz="1200"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on juba </a:t>
            </a:r>
            <a:r>
              <a:rPr lang="en-GB" sz="1200" kern="1200" dirty="0" err="1" smtClean="0">
                <a:solidFill>
                  <a:schemeClr val="tx1"/>
                </a:solidFill>
                <a:effectLst/>
                <a:latin typeface="+mn-lt"/>
                <a:ea typeface="+mn-ea"/>
                <a:cs typeface="+mn-cs"/>
              </a:rPr>
              <a:t>varem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täheldatud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kolilaadsete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bakterite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osakaalu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suurenemist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vähemalt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patogeense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mikrofloora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esinemine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õnneks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kontrolli</a:t>
            </a:r>
            <a:r>
              <a:rPr lang="en-GB" sz="1200" kern="1200" dirty="0" smtClean="0">
                <a:solidFill>
                  <a:schemeClr val="tx1"/>
                </a:solidFill>
                <a:effectLst/>
                <a:latin typeface="+mn-lt"/>
                <a:ea typeface="+mn-ea"/>
                <a:cs typeface="+mn-cs"/>
              </a:rPr>
              <a:t> all.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mudalabori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seadmed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lubavad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tulevikus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määrama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asuda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fotosünteesipigmentide</a:t>
            </a:r>
            <a:r>
              <a:rPr lang="en-GB" sz="1200" kern="1200" dirty="0" smtClean="0">
                <a:solidFill>
                  <a:schemeClr val="tx1"/>
                </a:solidFill>
                <a:effectLst/>
                <a:latin typeface="+mn-lt"/>
                <a:ea typeface="+mn-ea"/>
                <a:cs typeface="+mn-cs"/>
              </a:rPr>
              <a:t> ja </a:t>
            </a:r>
            <a:r>
              <a:rPr lang="en-GB" sz="1200" kern="1200" dirty="0" err="1" smtClean="0">
                <a:solidFill>
                  <a:schemeClr val="tx1"/>
                </a:solidFill>
                <a:effectLst/>
                <a:latin typeface="+mn-lt"/>
                <a:ea typeface="+mn-ea"/>
                <a:cs typeface="+mn-cs"/>
              </a:rPr>
              <a:t>vetikatoksiinide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sisaldust</a:t>
            </a:r>
            <a:r>
              <a:rPr lang="en-GB" sz="1200"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18</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19</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20</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21</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22</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mn-lt"/>
                <a:ea typeface="+mn-ea"/>
                <a:cs typeface="+mn-cs"/>
              </a:rPr>
              <a:t>Raskemetallid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Cd) </a:t>
            </a:r>
            <a:r>
              <a:rPr lang="en-GB" sz="1200" kern="1200" dirty="0" err="1" smtClean="0">
                <a:solidFill>
                  <a:schemeClr val="tx1"/>
                </a:solidFill>
                <a:effectLst/>
                <a:latin typeface="+mn-lt"/>
                <a:ea typeface="+mn-ea"/>
                <a:cs typeface="+mn-cs"/>
              </a:rPr>
              <a:t>ehk</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toksiliste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lubatud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sisaldused</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Eestis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ära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määratud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seadusega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ravimudale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väljastatatud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vastavad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sertifikaadid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ära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toodud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erinevate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ühendite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sertifikaat</a:t>
            </a:r>
            <a:r>
              <a:rPr lang="en-GB" sz="1200" kern="1200" dirty="0" smtClean="0">
                <a:solidFill>
                  <a:schemeClr val="tx1"/>
                </a:solidFill>
                <a:effectLst/>
                <a:latin typeface="+mn-lt"/>
                <a:ea typeface="+mn-ea"/>
                <a:cs typeface="+mn-cs"/>
              </a:rPr>
              <a:t> 2002. </a:t>
            </a:r>
            <a:r>
              <a:rPr lang="en-GB" sz="1200" kern="1200" dirty="0" err="1" smtClean="0">
                <a:solidFill>
                  <a:schemeClr val="tx1"/>
                </a:solidFill>
                <a:effectLst/>
                <a:latin typeface="+mn-lt"/>
                <a:ea typeface="+mn-ea"/>
                <a:cs typeface="+mn-cs"/>
              </a:rPr>
              <a:t>aastast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näitab</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plii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kontsentratsioon</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olnud</a:t>
            </a:r>
            <a:r>
              <a:rPr lang="en-GB" sz="1200" kern="1200" dirty="0" smtClean="0">
                <a:solidFill>
                  <a:schemeClr val="tx1"/>
                </a:solidFill>
                <a:effectLst/>
                <a:latin typeface="+mn-lt"/>
                <a:ea typeface="+mn-ea"/>
                <a:cs typeface="+mn-cs"/>
              </a:rPr>
              <a:t> 23-35 mg/kg, </a:t>
            </a:r>
            <a:r>
              <a:rPr lang="en-GB" sz="1200" kern="1200" dirty="0" err="1" smtClean="0">
                <a:solidFill>
                  <a:schemeClr val="tx1"/>
                </a:solidFill>
                <a:effectLst/>
                <a:latin typeface="+mn-lt"/>
                <a:ea typeface="+mn-ea"/>
                <a:cs typeface="+mn-cs"/>
              </a:rPr>
              <a:t>mis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täiesti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looduslike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tasemete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piire</a:t>
            </a:r>
            <a:r>
              <a:rPr lang="en-GB" sz="1200" kern="1200" dirty="0" smtClean="0">
                <a:solidFill>
                  <a:schemeClr val="tx1"/>
                </a:solidFill>
                <a:effectLst/>
                <a:latin typeface="+mn-lt"/>
                <a:ea typeface="+mn-ea"/>
                <a:cs typeface="+mn-cs"/>
              </a:rPr>
              <a:t>. </a:t>
            </a:r>
            <a:endParaRPr lang="et-E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Samas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vaadata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analoogilise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varasemast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aastates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silma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sealt</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mõnede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sisaldused</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aasta-aastal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suurenenud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nagu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orgaanilise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hoolimata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puhastussüsteemida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renoveerimisest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vähenenud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põllumajanduskoormusest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jms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jääteedel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võib</a:t>
            </a:r>
            <a:r>
              <a:rPr lang="en-GB" sz="1200" kern="1200" dirty="0" smtClean="0">
                <a:solidFill>
                  <a:schemeClr val="tx1"/>
                </a:solidFill>
                <a:effectLst/>
                <a:latin typeface="+mn-lt"/>
                <a:ea typeface="+mn-ea"/>
                <a:cs typeface="+mn-cs"/>
              </a:rPr>
              <a:t> olla </a:t>
            </a:r>
            <a:r>
              <a:rPr lang="en-GB" sz="1200" kern="1200" dirty="0" err="1" smtClean="0">
                <a:solidFill>
                  <a:schemeClr val="tx1"/>
                </a:solidFill>
                <a:effectLst/>
                <a:latin typeface="+mn-lt"/>
                <a:ea typeface="+mn-ea"/>
                <a:cs typeface="+mn-cs"/>
              </a:rPr>
              <a:t>raskemetallide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mõju</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näidatud</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jääpangad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millele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kogunenud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autokütust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triivida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Tagalahele</a:t>
            </a:r>
            <a:r>
              <a:rPr lang="en-GB" sz="1200"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endParaRPr lang="et-E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Raskemetallid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Cd) </a:t>
            </a:r>
            <a:r>
              <a:rPr lang="en-GB" sz="1200" kern="1200" dirty="0" err="1" smtClean="0">
                <a:solidFill>
                  <a:schemeClr val="tx1"/>
                </a:solidFill>
                <a:effectLst/>
                <a:latin typeface="+mn-lt"/>
                <a:ea typeface="+mn-ea"/>
                <a:cs typeface="+mn-cs"/>
              </a:rPr>
              <a:t>ehk</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toksiliste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lubatud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sisaldused</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Eestis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ära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määratud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seadusega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ravimudale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väljastatatud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vastavad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sertifikaadid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ära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toodud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erinevate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ja </a:t>
            </a:r>
            <a:r>
              <a:rPr lang="en-GB" sz="1200" kern="1200" dirty="0" err="1" smtClean="0">
                <a:solidFill>
                  <a:schemeClr val="tx1"/>
                </a:solidFill>
                <a:effectLst/>
                <a:latin typeface="+mn-lt"/>
                <a:ea typeface="+mn-ea"/>
                <a:cs typeface="+mn-cs"/>
              </a:rPr>
              <a:t>ühendite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sertifikaat</a:t>
            </a:r>
            <a:r>
              <a:rPr lang="en-GB" sz="1200" kern="1200" dirty="0" smtClean="0">
                <a:solidFill>
                  <a:schemeClr val="tx1"/>
                </a:solidFill>
                <a:effectLst/>
                <a:latin typeface="+mn-lt"/>
                <a:ea typeface="+mn-ea"/>
                <a:cs typeface="+mn-cs"/>
              </a:rPr>
              <a:t> 2002. </a:t>
            </a:r>
            <a:r>
              <a:rPr lang="en-GB" sz="1200" kern="1200" dirty="0" err="1" smtClean="0">
                <a:solidFill>
                  <a:schemeClr val="tx1"/>
                </a:solidFill>
                <a:effectLst/>
                <a:latin typeface="+mn-lt"/>
                <a:ea typeface="+mn-ea"/>
                <a:cs typeface="+mn-cs"/>
              </a:rPr>
              <a:t>aastast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näitab</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plii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kontsentratsioon</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olnud</a:t>
            </a:r>
            <a:r>
              <a:rPr lang="en-GB" sz="1200" kern="1200" dirty="0" smtClean="0">
                <a:solidFill>
                  <a:schemeClr val="tx1"/>
                </a:solidFill>
                <a:effectLst/>
                <a:latin typeface="+mn-lt"/>
                <a:ea typeface="+mn-ea"/>
                <a:cs typeface="+mn-cs"/>
              </a:rPr>
              <a:t> 23-35 mg/kg, </a:t>
            </a:r>
            <a:r>
              <a:rPr lang="en-GB" sz="1200" kern="1200" dirty="0" err="1" smtClean="0">
                <a:solidFill>
                  <a:schemeClr val="tx1"/>
                </a:solidFill>
                <a:effectLst/>
                <a:latin typeface="+mn-lt"/>
                <a:ea typeface="+mn-ea"/>
                <a:cs typeface="+mn-cs"/>
              </a:rPr>
              <a:t>mis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täiesti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looduslike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tasemete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piire</a:t>
            </a:r>
            <a:r>
              <a:rPr lang="en-GB" sz="1200" kern="1200" dirty="0" smtClean="0">
                <a:solidFill>
                  <a:schemeClr val="tx1"/>
                </a:solidFill>
                <a:effectLst/>
                <a:latin typeface="+mn-lt"/>
                <a:ea typeface="+mn-ea"/>
                <a:cs typeface="+mn-cs"/>
              </a:rPr>
              <a:t>. </a:t>
            </a:r>
            <a:endParaRPr lang="et-E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Samas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vaadata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analoogilise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varasemast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aastates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silma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sealt</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mõnede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sisaldused</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aasta-aastal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suurenenud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nagu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orgaanilise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hoolimata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puhastussüsteemida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renoveerimisest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vähenenud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põllumajanduskoormusest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jms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jääteedel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võib</a:t>
            </a:r>
            <a:r>
              <a:rPr lang="en-GB" sz="1200" kern="1200" dirty="0" smtClean="0">
                <a:solidFill>
                  <a:schemeClr val="tx1"/>
                </a:solidFill>
                <a:effectLst/>
                <a:latin typeface="+mn-lt"/>
                <a:ea typeface="+mn-ea"/>
                <a:cs typeface="+mn-cs"/>
              </a:rPr>
              <a:t> olla </a:t>
            </a:r>
            <a:r>
              <a:rPr lang="en-GB" sz="1200" kern="1200" dirty="0" err="1" smtClean="0">
                <a:solidFill>
                  <a:schemeClr val="tx1"/>
                </a:solidFill>
                <a:effectLst/>
                <a:latin typeface="+mn-lt"/>
                <a:ea typeface="+mn-ea"/>
                <a:cs typeface="+mn-cs"/>
              </a:rPr>
              <a:t>raskemetallide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mõju</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näidatud</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jääpangad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millele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kogunenud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autokütust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triivida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Tagalahele</a:t>
            </a:r>
            <a:r>
              <a:rPr lang="en-GB" sz="1200"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endParaRPr lang="et-EE" sz="1200" kern="1200" dirty="0" smtClean="0">
              <a:solidFill>
                <a:schemeClr val="tx1"/>
              </a:solidFill>
              <a:effectLst/>
              <a:latin typeface="+mn-lt"/>
              <a:ea typeface="+mn-ea"/>
              <a:cs typeface="+mn-cs"/>
            </a:endParaRPr>
          </a:p>
          <a:p>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23</a:t>
            </a:fld>
            <a:endParaRPr lang="et-EE"/>
          </a:p>
        </p:txBody>
      </p:sp>
    </p:spTree>
    <p:extLst>
      <p:ext uri="{BB962C8B-B14F-4D97-AF65-F5344CB8AC3E}">
        <p14:creationId xmlns:p14="http://schemas.microsoft.com/office/powerpoint/2010/main" val="2269806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err="1" smtClean="0">
                <a:solidFill>
                  <a:schemeClr val="tx1"/>
                </a:solidFill>
                <a:effectLst/>
                <a:latin typeface="+mn-lt"/>
                <a:ea typeface="+mn-ea"/>
                <a:cs typeface="+mn-cs"/>
              </a:rPr>
              <a:t>Viimati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uuriti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koostist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põhjalikumalt</a:t>
            </a:r>
            <a:r>
              <a:rPr lang="en-GB" sz="1200" kern="1200" dirty="0" smtClean="0">
                <a:solidFill>
                  <a:schemeClr val="tx1"/>
                </a:solidFill>
                <a:effectLst/>
                <a:latin typeface="+mn-lt"/>
                <a:ea typeface="+mn-ea"/>
                <a:cs typeface="+mn-cs"/>
              </a:rPr>
              <a:t> 1996. </a:t>
            </a:r>
            <a:r>
              <a:rPr lang="en-GB" sz="1200" kern="1200" dirty="0" err="1" smtClean="0">
                <a:solidFill>
                  <a:schemeClr val="tx1"/>
                </a:solidFill>
                <a:effectLst/>
                <a:latin typeface="+mn-lt"/>
                <a:ea typeface="+mn-ea"/>
                <a:cs typeface="+mn-cs"/>
              </a:rPr>
              <a:t>aastal</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hinnata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meremudavaru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selle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uuringuga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täpsustati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maardla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piire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ajal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leiti</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meremuda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kihi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paksus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üldiselt</a:t>
            </a:r>
            <a:r>
              <a:rPr lang="en-GB" sz="1200" kern="1200" dirty="0" smtClean="0">
                <a:solidFill>
                  <a:schemeClr val="tx1"/>
                </a:solidFill>
                <a:effectLst/>
                <a:latin typeface="+mn-lt"/>
                <a:ea typeface="+mn-ea"/>
                <a:cs typeface="+mn-cs"/>
              </a:rPr>
              <a:t> 1 m </a:t>
            </a:r>
            <a:r>
              <a:rPr lang="en-GB" sz="1200" kern="1200" dirty="0" err="1" smtClean="0">
                <a:solidFill>
                  <a:schemeClr val="tx1"/>
                </a:solidFill>
                <a:effectLst/>
                <a:latin typeface="+mn-lt"/>
                <a:ea typeface="+mn-ea"/>
                <a:cs typeface="+mn-cs"/>
              </a:rPr>
              <a:t>ringi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nii</a:t>
            </a:r>
            <a:r>
              <a:rPr lang="en-GB" sz="1200" kern="1200" dirty="0" smtClean="0">
                <a:solidFill>
                  <a:schemeClr val="tx1"/>
                </a:solidFill>
                <a:effectLst/>
                <a:latin typeface="+mn-lt"/>
                <a:ea typeface="+mn-ea"/>
                <a:cs typeface="+mn-cs"/>
              </a:rPr>
              <a:t> on see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tänasel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päeval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a:t>
            </a:r>
            <a:r>
              <a:rPr lang="en-GB" sz="1200" kern="1200" dirty="0" smtClean="0">
                <a:solidFill>
                  <a:schemeClr val="tx1"/>
                </a:solidFill>
                <a:effectLst/>
                <a:latin typeface="+mn-lt"/>
                <a:ea typeface="+mn-ea"/>
                <a:cs typeface="+mn-cs"/>
              </a:rPr>
              <a:t> 1996. </a:t>
            </a:r>
            <a:r>
              <a:rPr lang="en-GB" sz="1200" kern="1200" dirty="0" err="1" smtClean="0">
                <a:solidFill>
                  <a:schemeClr val="tx1"/>
                </a:solidFill>
                <a:effectLst/>
                <a:latin typeface="+mn-lt"/>
                <a:ea typeface="+mn-ea"/>
                <a:cs typeface="+mn-cs"/>
              </a:rPr>
              <a:t>aastal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oli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orgaanilise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kuivaines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lasundi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piires</a:t>
            </a:r>
            <a:r>
              <a:rPr lang="en-GB" sz="1200" kern="1200" dirty="0" smtClean="0">
                <a:solidFill>
                  <a:schemeClr val="tx1"/>
                </a:solidFill>
                <a:effectLst/>
                <a:latin typeface="+mn-lt"/>
                <a:ea typeface="+mn-ea"/>
                <a:cs typeface="+mn-cs"/>
              </a:rPr>
              <a:t> 7.6-12.2% (68 </a:t>
            </a:r>
            <a:r>
              <a:rPr lang="en-GB" sz="1200" kern="1200" dirty="0" err="1" smtClean="0">
                <a:solidFill>
                  <a:schemeClr val="tx1"/>
                </a:solidFill>
                <a:effectLst/>
                <a:latin typeface="+mn-lt"/>
                <a:ea typeface="+mn-ea"/>
                <a:cs typeface="+mn-cs"/>
              </a:rPr>
              <a:t>puurauku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siis</a:t>
            </a:r>
            <a:r>
              <a:rPr lang="en-GB" sz="1200" kern="1200" dirty="0" smtClean="0">
                <a:solidFill>
                  <a:schemeClr val="tx1"/>
                </a:solidFill>
                <a:effectLst/>
                <a:latin typeface="+mn-lt"/>
                <a:ea typeface="+mn-ea"/>
                <a:cs typeface="+mn-cs"/>
              </a:rPr>
              <a:t> 2013. </a:t>
            </a:r>
            <a:r>
              <a:rPr lang="en-GB" sz="1200" kern="1200" dirty="0" err="1" smtClean="0">
                <a:solidFill>
                  <a:schemeClr val="tx1"/>
                </a:solidFill>
                <a:effectLst/>
                <a:latin typeface="+mn-lt"/>
                <a:ea typeface="+mn-ea"/>
                <a:cs typeface="+mn-cs"/>
              </a:rPr>
              <a:t>aastal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võetud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proovid</a:t>
            </a:r>
            <a:r>
              <a:rPr lang="en-GB" sz="1200" kern="1200" dirty="0" smtClean="0">
                <a:solidFill>
                  <a:schemeClr val="tx1"/>
                </a:solidFill>
                <a:effectLst/>
                <a:latin typeface="+mn-lt"/>
                <a:ea typeface="+mn-ea"/>
                <a:cs typeface="+mn-cs"/>
              </a:rPr>
              <a:t> (20 </a:t>
            </a:r>
            <a:r>
              <a:rPr lang="en-GB" sz="1200" kern="1200" dirty="0" err="1" smtClean="0">
                <a:solidFill>
                  <a:schemeClr val="tx1"/>
                </a:solidFill>
                <a:effectLst/>
                <a:latin typeface="+mn-lt"/>
                <a:ea typeface="+mn-ea"/>
                <a:cs typeface="+mn-cs"/>
              </a:rPr>
              <a:t>puurauku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näitasid</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orgaanikasisaldus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veidi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tõusnud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a:t>
            </a:r>
            <a:r>
              <a:rPr lang="en-GB" sz="1200" kern="1200" dirty="0" smtClean="0">
                <a:solidFill>
                  <a:schemeClr val="tx1"/>
                </a:solidFill>
                <a:effectLst/>
                <a:latin typeface="+mn-lt"/>
                <a:ea typeface="+mn-ea"/>
                <a:cs typeface="+mn-cs"/>
              </a:rPr>
              <a:t> on pea </a:t>
            </a:r>
            <a:r>
              <a:rPr lang="en-GB" sz="1200" kern="1200" dirty="0" err="1" smtClean="0">
                <a:solidFill>
                  <a:schemeClr val="tx1"/>
                </a:solidFill>
                <a:effectLst/>
                <a:latin typeface="+mn-lt"/>
                <a:ea typeface="+mn-ea"/>
                <a:cs typeface="+mn-cs"/>
              </a:rPr>
              <a:t>pooltes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proovivõtukohtades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varasemast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maksimumist</a:t>
            </a:r>
            <a:r>
              <a:rPr lang="en-GB" sz="1200" kern="1200" dirty="0" smtClean="0">
                <a:solidFill>
                  <a:schemeClr val="tx1"/>
                </a:solidFill>
                <a:effectLst/>
                <a:latin typeface="+mn-lt"/>
                <a:ea typeface="+mn-ea"/>
                <a:cs typeface="+mn-cs"/>
              </a:rPr>
              <a:t> (12.2%) </a:t>
            </a:r>
            <a:r>
              <a:rPr lang="en-GB" sz="1200" kern="1200" dirty="0" err="1" smtClean="0">
                <a:solidFill>
                  <a:schemeClr val="tx1"/>
                </a:solidFill>
                <a:effectLst/>
                <a:latin typeface="+mn-lt"/>
                <a:ea typeface="+mn-ea"/>
                <a:cs typeface="+mn-cs"/>
              </a:rPr>
              <a:t>kõrgem</a:t>
            </a:r>
            <a:r>
              <a:rPr lang="en-GB" sz="1200" kern="1200" dirty="0" smtClean="0">
                <a:solidFill>
                  <a:schemeClr val="tx1"/>
                </a:solidFill>
                <a:effectLst/>
                <a:latin typeface="+mn-lt"/>
                <a:ea typeface="+mn-ea"/>
                <a:cs typeface="+mn-cs"/>
              </a:rPr>
              <a:t> (3.3-15.1% </a:t>
            </a:r>
            <a:r>
              <a:rPr lang="en-GB" sz="1200" kern="1200" dirty="0" err="1" smtClean="0">
                <a:solidFill>
                  <a:schemeClr val="tx1"/>
                </a:solidFill>
                <a:effectLst/>
                <a:latin typeface="+mn-lt"/>
                <a:ea typeface="+mn-ea"/>
                <a:cs typeface="+mn-cs"/>
              </a:rPr>
              <a:t>kuivainest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Seega</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sisuliselt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varasemast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maksimaalsest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väärtusest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saanud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tänaseks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päevaks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keskmine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väärtus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Selline</a:t>
            </a:r>
            <a:r>
              <a:rPr lang="en-GB" sz="1200" kern="1200" dirty="0" smtClean="0">
                <a:solidFill>
                  <a:schemeClr val="tx1"/>
                </a:solidFill>
                <a:effectLst/>
                <a:latin typeface="+mn-lt"/>
                <a:ea typeface="+mn-ea"/>
                <a:cs typeface="+mn-cs"/>
              </a:rPr>
              <a:t> trend </a:t>
            </a:r>
            <a:r>
              <a:rPr lang="en-GB" sz="1200" kern="1200" dirty="0" err="1" smtClean="0">
                <a:solidFill>
                  <a:schemeClr val="tx1"/>
                </a:solidFill>
                <a:effectLst/>
                <a:latin typeface="+mn-lt"/>
                <a:ea typeface="+mn-ea"/>
                <a:cs typeface="+mn-cs"/>
              </a:rPr>
              <a:t>viitab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produktsiooni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suurenemisele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vetikate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taimestiku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vohamine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võimalikele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ohtudele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a:t>
            </a:r>
            <a:r>
              <a:rPr lang="en-GB" sz="1200" kern="1200" dirty="0" smtClean="0">
                <a:solidFill>
                  <a:schemeClr val="tx1"/>
                </a:solidFill>
                <a:effectLst/>
                <a:latin typeface="+mn-lt"/>
                <a:ea typeface="+mn-ea"/>
                <a:cs typeface="+mn-cs"/>
              </a:rPr>
              <a:t> ole </a:t>
            </a:r>
            <a:r>
              <a:rPr lang="en-GB" sz="1200" kern="1200" dirty="0" err="1" smtClean="0">
                <a:solidFill>
                  <a:schemeClr val="tx1"/>
                </a:solidFill>
                <a:effectLst/>
                <a:latin typeface="+mn-lt"/>
                <a:ea typeface="+mn-ea"/>
                <a:cs typeface="+mn-cs"/>
              </a:rPr>
              <a:t>teada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mudaga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koos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kaevandatava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taimestiku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mõju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raviomadustele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üldiselt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inimorganismile</a:t>
            </a:r>
            <a:r>
              <a:rPr lang="en-GB" sz="1200"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on juba </a:t>
            </a:r>
            <a:r>
              <a:rPr lang="en-GB" sz="1200" kern="1200" dirty="0" err="1" smtClean="0">
                <a:solidFill>
                  <a:schemeClr val="tx1"/>
                </a:solidFill>
                <a:effectLst/>
                <a:latin typeface="+mn-lt"/>
                <a:ea typeface="+mn-ea"/>
                <a:cs typeface="+mn-cs"/>
              </a:rPr>
              <a:t>varem</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täheldatud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kolilaadsete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bakterite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osakaalu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suurenemist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vähemalt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patogeense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mikrofloora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esinemine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õnneks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kontrolli</a:t>
            </a:r>
            <a:r>
              <a:rPr lang="en-GB" sz="1200" kern="1200" dirty="0" smtClean="0">
                <a:solidFill>
                  <a:schemeClr val="tx1"/>
                </a:solidFill>
                <a:effectLst/>
                <a:latin typeface="+mn-lt"/>
                <a:ea typeface="+mn-ea"/>
                <a:cs typeface="+mn-cs"/>
              </a:rPr>
              <a:t> all.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mudalabori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seadmed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lubavad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tulevikus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määrama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asuda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fotosünteesipigmentide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vetikatoksiinide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sisaldust</a:t>
            </a:r>
            <a:r>
              <a:rPr lang="en-GB" sz="1200"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endParaRPr lang="et-E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Raskemetallid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Cd) </a:t>
            </a:r>
            <a:r>
              <a:rPr lang="en-GB" sz="1200" kern="1200" dirty="0" err="1" smtClean="0">
                <a:solidFill>
                  <a:schemeClr val="tx1"/>
                </a:solidFill>
                <a:effectLst/>
                <a:latin typeface="+mn-lt"/>
                <a:ea typeface="+mn-ea"/>
                <a:cs typeface="+mn-cs"/>
              </a:rPr>
              <a:t>ehk</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toksiliste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lubatud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sisaldused</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Eestis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ära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määratud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seadusega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ravimudale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väljastatatud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vastavad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sertifikaadid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ära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toodud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erinevate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ühendite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lahe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ravimuda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sertifikaat</a:t>
            </a:r>
            <a:r>
              <a:rPr lang="en-GB" sz="1200" kern="1200" dirty="0" smtClean="0">
                <a:solidFill>
                  <a:schemeClr val="tx1"/>
                </a:solidFill>
                <a:effectLst/>
                <a:latin typeface="+mn-lt"/>
                <a:ea typeface="+mn-ea"/>
                <a:cs typeface="+mn-cs"/>
              </a:rPr>
              <a:t> 2002. </a:t>
            </a:r>
            <a:r>
              <a:rPr lang="en-GB" sz="1200" kern="1200" dirty="0" err="1" smtClean="0">
                <a:solidFill>
                  <a:schemeClr val="tx1"/>
                </a:solidFill>
                <a:effectLst/>
                <a:latin typeface="+mn-lt"/>
                <a:ea typeface="+mn-ea"/>
                <a:cs typeface="+mn-cs"/>
              </a:rPr>
              <a:t>aastast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näitab</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plii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kontsentratsioon</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olnud</a:t>
            </a:r>
            <a:r>
              <a:rPr lang="en-GB" sz="1200" kern="1200" dirty="0" smtClean="0">
                <a:solidFill>
                  <a:schemeClr val="tx1"/>
                </a:solidFill>
                <a:effectLst/>
                <a:latin typeface="+mn-lt"/>
                <a:ea typeface="+mn-ea"/>
                <a:cs typeface="+mn-cs"/>
              </a:rPr>
              <a:t> 23-35 mg/kg, </a:t>
            </a:r>
            <a:r>
              <a:rPr lang="en-GB" sz="1200" kern="1200" dirty="0" err="1" smtClean="0">
                <a:solidFill>
                  <a:schemeClr val="tx1"/>
                </a:solidFill>
                <a:effectLst/>
                <a:latin typeface="+mn-lt"/>
                <a:ea typeface="+mn-ea"/>
                <a:cs typeface="+mn-cs"/>
              </a:rPr>
              <a:t>mis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täiesti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looduslike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tasemete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piire</a:t>
            </a:r>
            <a:r>
              <a:rPr lang="en-GB" sz="1200" kern="1200" dirty="0" smtClean="0">
                <a:solidFill>
                  <a:schemeClr val="tx1"/>
                </a:solidFill>
                <a:effectLst/>
                <a:latin typeface="+mn-lt"/>
                <a:ea typeface="+mn-ea"/>
                <a:cs typeface="+mn-cs"/>
              </a:rPr>
              <a:t>. </a:t>
            </a:r>
            <a:endParaRPr lang="et-E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Samas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vaadata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analoogilise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sertifikaate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varasemast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aastates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siis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silma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sealt</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mõnede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elementide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sisaldused</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aasta-aastal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suurenenud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nagu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orgaanilise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meremudas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hoolimata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puhastussüsteemida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renoveerimisest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vähenenud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põllumajanduskoormusest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jms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näiteks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jääteedel</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võib</a:t>
            </a:r>
            <a:r>
              <a:rPr lang="en-GB" sz="1200" kern="1200" dirty="0" smtClean="0">
                <a:solidFill>
                  <a:schemeClr val="tx1"/>
                </a:solidFill>
                <a:effectLst/>
                <a:latin typeface="+mn-lt"/>
                <a:ea typeface="+mn-ea"/>
                <a:cs typeface="+mn-cs"/>
              </a:rPr>
              <a:t> olla </a:t>
            </a:r>
            <a:r>
              <a:rPr lang="en-GB" sz="1200" kern="1200" dirty="0" err="1" smtClean="0">
                <a:solidFill>
                  <a:schemeClr val="tx1"/>
                </a:solidFill>
                <a:effectLst/>
                <a:latin typeface="+mn-lt"/>
                <a:ea typeface="+mn-ea"/>
                <a:cs typeface="+mn-cs"/>
              </a:rPr>
              <a:t>raskemetallide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sisaldusele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mõju</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näidatud</a:t>
            </a:r>
            <a:r>
              <a:rPr lang="en-GB" sz="1200" kern="1200" dirty="0" smtClean="0">
                <a:solidFill>
                  <a:schemeClr val="tx1"/>
                </a:solidFill>
                <a:effectLst/>
                <a:latin typeface="+mn-lt"/>
                <a:ea typeface="+mn-ea"/>
                <a:cs typeface="+mn-cs"/>
              </a:rPr>
              <a:t>, et </a:t>
            </a:r>
            <a:r>
              <a:rPr lang="en-GB" sz="1200" kern="1200" dirty="0" err="1" smtClean="0">
                <a:solidFill>
                  <a:schemeClr val="tx1"/>
                </a:solidFill>
                <a:effectLst/>
                <a:latin typeface="+mn-lt"/>
                <a:ea typeface="+mn-ea"/>
                <a:cs typeface="+mn-cs"/>
              </a:rPr>
              <a:t>jääpangad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millele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kogunenud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autokütust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võivad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triivida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Tagalahele</a:t>
            </a:r>
            <a:r>
              <a:rPr lang="en-GB" sz="1200" kern="1200" dirty="0" smtClean="0">
                <a:solidFill>
                  <a:schemeClr val="tx1"/>
                </a:solidFill>
                <a:effectLst/>
                <a:latin typeface="+mn-lt"/>
                <a:ea typeface="+mn-ea"/>
                <a:cs typeface="+mn-cs"/>
              </a:rPr>
              <a:t>.</a:t>
            </a:r>
            <a:endParaRPr lang="et-EE" sz="1200" kern="1200" dirty="0" smtClean="0">
              <a:solidFill>
                <a:schemeClr val="tx1"/>
              </a:solidFill>
              <a:effectLst/>
              <a:latin typeface="+mn-lt"/>
              <a:ea typeface="+mn-ea"/>
              <a:cs typeface="+mn-cs"/>
            </a:endParaRPr>
          </a:p>
          <a:p>
            <a:r>
              <a:rPr lang="et-EE" dirty="0" smtClean="0"/>
              <a:t>l</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24</a:t>
            </a:fld>
            <a:endParaRPr lang="et-E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Thank</a:t>
            </a:r>
            <a:r>
              <a:rPr lang="et-EE" baseline="0" dirty="0" smtClean="0"/>
              <a:t> You for listening!</a:t>
            </a:r>
          </a:p>
          <a:p>
            <a:endParaRPr lang="et-EE" baseline="0" dirty="0" smtClean="0"/>
          </a:p>
          <a:p>
            <a:endParaRPr lang="et-EE" baseline="0" dirty="0" smtClean="0"/>
          </a:p>
          <a:p>
            <a:endParaRPr lang="et-EE" dirty="0"/>
          </a:p>
        </p:txBody>
      </p:sp>
      <p:sp>
        <p:nvSpPr>
          <p:cNvPr id="4" name="Slide Number Placeholder 3"/>
          <p:cNvSpPr>
            <a:spLocks noGrp="1"/>
          </p:cNvSpPr>
          <p:nvPr>
            <p:ph type="sldNum" sz="quarter" idx="10"/>
          </p:nvPr>
        </p:nvSpPr>
        <p:spPr/>
        <p:txBody>
          <a:bodyPr/>
          <a:lstStyle/>
          <a:p>
            <a:fld id="{FDE403FC-9EA0-4520-9527-4BFE4FB1333D}" type="slidenum">
              <a:rPr lang="et-EE" smtClean="0"/>
              <a:pPr/>
              <a:t>25</a:t>
            </a:fld>
            <a:endParaRPr lang="et-EE"/>
          </a:p>
        </p:txBody>
      </p:sp>
    </p:spTree>
    <p:extLst>
      <p:ext uri="{BB962C8B-B14F-4D97-AF65-F5344CB8AC3E}">
        <p14:creationId xmlns:p14="http://schemas.microsoft.com/office/powerpoint/2010/main" val="281244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t-EE" dirty="0" smtClean="0"/>
              <a:t>http://www.virtsu.ee/bka/kt/21/21sisu.html</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2</a:t>
            </a:fld>
            <a:endParaRPr lang="et-E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olen olemas kehtiv kaeveluba.</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3</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Kõrgsurvekromatorgraaf – orgaanika</a:t>
            </a:r>
          </a:p>
          <a:p>
            <a:pPr marL="0" marR="0" indent="0" algn="l" defTabSz="914400" rtl="0" eaLnBrk="1" fontAlgn="auto" latinLnBrk="0" hangingPunct="1">
              <a:lnSpc>
                <a:spcPct val="100000"/>
              </a:lnSpc>
              <a:spcBef>
                <a:spcPts val="0"/>
              </a:spcBef>
              <a:spcAft>
                <a:spcPts val="0"/>
              </a:spcAft>
              <a:buClrTx/>
              <a:buSzTx/>
              <a:buFontTx/>
              <a:buNone/>
              <a:tabLst/>
              <a:defRPr/>
            </a:pPr>
            <a:r>
              <a:rPr lang="et-EE" sz="1200" kern="1200" dirty="0" smtClean="0">
                <a:solidFill>
                  <a:schemeClr val="tx1"/>
                </a:solidFill>
                <a:effectLst/>
                <a:latin typeface="+mn-lt"/>
                <a:ea typeface="+mn-ea"/>
                <a:cs typeface="+mn-cs"/>
              </a:rPr>
              <a:t>Ravimuda orgaaniline aine komponent pärineb suurel määral fütoplanktonist. Fütoplanktonist pärinevate bioaktiivsete molekulide sisaldus mudas on väga mitmekesine. Fütoplanktonis sisalduvatest bioaktiivsetest molekulides on tuntud pigmendid, mis omavad antioksüdatiivset, põletikuvastast, kasvajavastast toimet (Heydarisadeh et al., 2013) (vt tabel). Viimase kümne aasta jooksul on tehnoloogia arengu kaasabil eraldatud puhtaid pigmente ja tõestatud nende kõrge farmatseutiline aktiivsus ja mõjusus rakule juba väga väikestes kogustes. </a:t>
            </a:r>
          </a:p>
          <a:p>
            <a:endParaRPr lang="et-EE" dirty="0" smtClean="0"/>
          </a:p>
          <a:p>
            <a:r>
              <a:rPr lang="et-EE" sz="1200" kern="1200" dirty="0" smtClean="0">
                <a:solidFill>
                  <a:schemeClr val="tx1"/>
                </a:solidFill>
                <a:effectLst/>
                <a:latin typeface="+mn-lt"/>
                <a:ea typeface="+mn-ea"/>
                <a:cs typeface="+mn-cs"/>
              </a:rPr>
              <a:t>Võiks muidugi haarata ka toksilised ained (PCP, PAH jms) aga see ei ole mudauuringute seisukohast vbl nii oluline. Või kui aus olla, siis tegelikult ma ei tea täpselt milliste ohtlike ainete leidumine nendes maardlates on tõenäoline ja millist metoodikat rakendada. Seega hetkel leian, et oluliseks muutuvad toksilised ained mingi partii muda puhul, mis läheb müüki ja siis peaks kontrollima mingite ainete sisaldust aga see pole vist otseselt kompetentsikeskuse rida. Aga võibolla just peaks nende väljaselgitamisega tegelema.... </a:t>
            </a:r>
          </a:p>
          <a:p>
            <a:r>
              <a:rPr lang="et-EE" sz="1200" kern="1200" dirty="0" smtClean="0">
                <a:solidFill>
                  <a:schemeClr val="tx1"/>
                </a:solidFill>
                <a:effectLst/>
                <a:latin typeface="+mn-lt"/>
                <a:ea typeface="+mn-ea"/>
                <a:cs typeface="+mn-cs"/>
              </a:rPr>
              <a:t> </a:t>
            </a:r>
          </a:p>
          <a:p>
            <a:r>
              <a:rPr lang="et-EE" sz="1200" kern="1200" dirty="0" smtClean="0">
                <a:solidFill>
                  <a:schemeClr val="tx1"/>
                </a:solidFill>
                <a:effectLst/>
                <a:latin typeface="+mn-lt"/>
                <a:ea typeface="+mn-ea"/>
                <a:cs typeface="+mn-cs"/>
              </a:rPr>
              <a:t>Millega veel võib tegelda, on sinivetikate poolt toodetavad toksiinid (nodulariin, mikrotsüstiin, anatoksiinid, saksiotoksiin- toodavad </a:t>
            </a:r>
            <a:r>
              <a:rPr lang="et-EE" sz="1200" i="1" kern="1200" dirty="0" smtClean="0">
                <a:solidFill>
                  <a:schemeClr val="tx1"/>
                </a:solidFill>
                <a:effectLst/>
                <a:latin typeface="+mn-lt"/>
                <a:ea typeface="+mn-ea"/>
                <a:cs typeface="+mn-cs"/>
              </a:rPr>
              <a:t>Nodularia</a:t>
            </a:r>
            <a:r>
              <a:rPr lang="et-EE" sz="1200" kern="1200" dirty="0" smtClean="0">
                <a:solidFill>
                  <a:schemeClr val="tx1"/>
                </a:solidFill>
                <a:effectLst/>
                <a:latin typeface="+mn-lt"/>
                <a:ea typeface="+mn-ea"/>
                <a:cs typeface="+mn-cs"/>
              </a:rPr>
              <a:t> </a:t>
            </a:r>
            <a:r>
              <a:rPr lang="et-EE" sz="1200" i="1" kern="1200" dirty="0" smtClean="0">
                <a:solidFill>
                  <a:schemeClr val="tx1"/>
                </a:solidFill>
                <a:effectLst/>
                <a:latin typeface="+mn-lt"/>
                <a:ea typeface="+mn-ea"/>
                <a:cs typeface="+mn-cs"/>
              </a:rPr>
              <a:t>spp</a:t>
            </a:r>
            <a:r>
              <a:rPr lang="et-EE" sz="1200" kern="1200" dirty="0" smtClean="0">
                <a:solidFill>
                  <a:schemeClr val="tx1"/>
                </a:solidFill>
                <a:effectLst/>
                <a:latin typeface="+mn-lt"/>
                <a:ea typeface="+mn-ea"/>
                <a:cs typeface="+mn-cs"/>
              </a:rPr>
              <a:t>, </a:t>
            </a:r>
            <a:r>
              <a:rPr lang="et-EE" sz="1200" i="1" kern="1200" dirty="0" smtClean="0">
                <a:solidFill>
                  <a:schemeClr val="tx1"/>
                </a:solidFill>
                <a:effectLst/>
                <a:latin typeface="+mn-lt"/>
                <a:ea typeface="+mn-ea"/>
                <a:cs typeface="+mn-cs"/>
              </a:rPr>
              <a:t>Anabaena spp, Aphanizomenon spp, Oscillatoria spp, Microcystis spp)</a:t>
            </a:r>
            <a:r>
              <a:rPr lang="et-EE" sz="1200" kern="1200" dirty="0" smtClean="0">
                <a:solidFill>
                  <a:schemeClr val="tx1"/>
                </a:solidFill>
                <a:effectLst/>
                <a:latin typeface="+mn-lt"/>
                <a:ea typeface="+mn-ea"/>
                <a:cs typeface="+mn-cs"/>
              </a:rPr>
              <a:t> ning Haapsalu lahes ja Peipsis on selliseid veeõitsenguid täheldatud. </a:t>
            </a:r>
          </a:p>
          <a:p>
            <a:endParaRPr lang="et-EE" dirty="0" smtClean="0"/>
          </a:p>
          <a:p>
            <a:r>
              <a:rPr lang="et-EE" dirty="0" smtClean="0"/>
              <a:t>Röngtenspektomeeter – mineraalaine</a:t>
            </a:r>
          </a:p>
          <a:p>
            <a:r>
              <a:rPr lang="et-EE" dirty="0" smtClean="0"/>
              <a:t>Kõlbab nii kvalitatiivseks kui ka kvantitatiivseks analüüsiks</a:t>
            </a:r>
          </a:p>
          <a:p>
            <a:r>
              <a:rPr lang="en-GB" sz="1200" kern="1200" dirty="0" smtClean="0">
                <a:solidFill>
                  <a:schemeClr val="tx1"/>
                </a:solidFill>
                <a:effectLst/>
                <a:latin typeface="+mn-lt"/>
                <a:ea typeface="+mn-ea"/>
                <a:cs typeface="+mn-cs"/>
              </a:rPr>
              <a:t>X-ray fluorescence (XRF) analysis is a chemical technique which measures general structure of the sediments – mostly its mineral inorganic components. It is very powerful method because it simultaneously measures broad range of elements which are important for understanding of the composition of sediment. </a:t>
            </a:r>
            <a:endParaRPr lang="et-E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Many chemical procedures are time consuming, require use of dangerous chemicals (strong acids) and measure only 1 compound per analysis. In contrast to this, XRF analysis does not require complicated sample preparation and it is quick and multi-elemental method. The XRF-instrument works like a powerful scanner – it directly scans the surface of a dry sediment sample and extracts quantitative information about 20-30 elements (depending what is in the sample). Looking into periodic table, the XRF analysis can capture elements ranging from Na to U.</a:t>
            </a:r>
            <a:endParaRPr lang="et-E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Of course, every methods it has its down-side. In this case it is the complicated calibration. If the instrument measures only 1 element per analysis, the precise calibration is relatively easy. However, the multi-elemental structure of sediment is very complicated, and to produce the precise calibration of the instrument is a process for a several weeks of work. </a:t>
            </a:r>
            <a:endParaRPr lang="et-E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 calibrate </a:t>
            </a:r>
            <a:r>
              <a:rPr lang="en-GB" sz="1200" kern="1200" dirty="0" err="1" smtClean="0">
                <a:solidFill>
                  <a:schemeClr val="tx1"/>
                </a:solidFill>
                <a:effectLst/>
                <a:latin typeface="+mn-lt"/>
                <a:ea typeface="+mn-ea"/>
                <a:cs typeface="+mn-cs"/>
              </a:rPr>
              <a:t>Haapsalu</a:t>
            </a:r>
            <a:r>
              <a:rPr lang="en-GB" sz="1200" kern="1200" dirty="0" smtClean="0">
                <a:solidFill>
                  <a:schemeClr val="tx1"/>
                </a:solidFill>
                <a:effectLst/>
                <a:latin typeface="+mn-lt"/>
                <a:ea typeface="+mn-ea"/>
                <a:cs typeface="+mn-cs"/>
              </a:rPr>
              <a:t> Laboratory XRF-instrument we have used combination of the powerful analytical </a:t>
            </a:r>
            <a:r>
              <a:rPr lang="en-GB" sz="1200" kern="1200" dirty="0" err="1" smtClean="0">
                <a:solidFill>
                  <a:schemeClr val="tx1"/>
                </a:solidFill>
                <a:effectLst/>
                <a:latin typeface="+mn-lt"/>
                <a:ea typeface="+mn-ea"/>
                <a:cs typeface="+mn-cs"/>
              </a:rPr>
              <a:t>softwer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Omnian</a:t>
            </a:r>
            <a:r>
              <a:rPr lang="en-GB" sz="1200" kern="1200" dirty="0" smtClean="0">
                <a:solidFill>
                  <a:schemeClr val="tx1"/>
                </a:solidFill>
                <a:effectLst/>
                <a:latin typeface="+mn-lt"/>
                <a:ea typeface="+mn-ea"/>
                <a:cs typeface="+mn-cs"/>
              </a:rPr>
              <a:t>) and our own calibration curve based on 12 certified standards of mud and sediments from around the world (our standards come from Canada to China). Also, the calibration process was supervised by the established specialist from Liverpool University, </a:t>
            </a:r>
            <a:r>
              <a:rPr lang="en-GB" sz="1200" kern="1200" dirty="0" err="1" smtClean="0">
                <a:solidFill>
                  <a:schemeClr val="tx1"/>
                </a:solidFill>
                <a:effectLst/>
                <a:latin typeface="+mn-lt"/>
                <a:ea typeface="+mn-ea"/>
                <a:cs typeface="+mn-cs"/>
              </a:rPr>
              <a:t>Dr.</a:t>
            </a:r>
            <a:r>
              <a:rPr lang="en-GB" sz="1200" kern="1200" dirty="0" smtClean="0">
                <a:solidFill>
                  <a:schemeClr val="tx1"/>
                </a:solidFill>
                <a:effectLst/>
                <a:latin typeface="+mn-lt"/>
                <a:ea typeface="+mn-ea"/>
                <a:cs typeface="+mn-cs"/>
              </a:rPr>
              <a:t> John Boyle.</a:t>
            </a:r>
            <a:endParaRPr lang="et-EE" sz="1200" kern="1200" dirty="0" smtClean="0">
              <a:solidFill>
                <a:schemeClr val="tx1"/>
              </a:solidFill>
              <a:effectLst/>
              <a:latin typeface="+mn-lt"/>
              <a:ea typeface="+mn-ea"/>
              <a:cs typeface="+mn-cs"/>
            </a:endParaRPr>
          </a:p>
          <a:p>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11</a:t>
            </a:fld>
            <a:endParaRPr lang="et-EE"/>
          </a:p>
        </p:txBody>
      </p:sp>
    </p:spTree>
    <p:extLst>
      <p:ext uri="{BB962C8B-B14F-4D97-AF65-F5344CB8AC3E}">
        <p14:creationId xmlns:p14="http://schemas.microsoft.com/office/powerpoint/2010/main" val="28279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12</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13</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14</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15</a:t>
            </a:fld>
            <a:endParaRPr lang="et-EE"/>
          </a:p>
        </p:txBody>
      </p:sp>
    </p:spTree>
    <p:extLst>
      <p:ext uri="{BB962C8B-B14F-4D97-AF65-F5344CB8AC3E}">
        <p14:creationId xmlns:p14="http://schemas.microsoft.com/office/powerpoint/2010/main" val="339322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Hetkel 5 maardlat, millest 4 olemas kehtiv kaeveluba.</a:t>
            </a:r>
          </a:p>
          <a:p>
            <a:r>
              <a:rPr lang="et-EE" sz="1200" b="0" i="0" u="none" strike="noStrike" kern="1200" dirty="0" smtClean="0">
                <a:solidFill>
                  <a:schemeClr val="tx1"/>
                </a:solidFill>
                <a:effectLst/>
                <a:latin typeface="+mn-lt"/>
                <a:ea typeface="+mn-ea"/>
                <a:cs typeface="+mn-cs"/>
              </a:rPr>
              <a:t>11.66%</a:t>
            </a:r>
            <a:r>
              <a:rPr lang="et-EE" dirty="0" smtClean="0"/>
              <a:t> </a:t>
            </a:r>
          </a:p>
          <a:p>
            <a:r>
              <a:rPr lang="et-EE" sz="1200" b="0" i="0" u="none" strike="noStrike" kern="1200" dirty="0" smtClean="0">
                <a:solidFill>
                  <a:schemeClr val="tx1"/>
                </a:solidFill>
                <a:effectLst/>
                <a:latin typeface="+mn-lt"/>
                <a:ea typeface="+mn-ea"/>
                <a:cs typeface="+mn-cs"/>
              </a:rPr>
              <a:t>38.92%</a:t>
            </a:r>
            <a:r>
              <a:rPr lang="et-EE" dirty="0" smtClean="0"/>
              <a:t> </a:t>
            </a:r>
          </a:p>
          <a:p>
            <a:r>
              <a:rPr lang="et-EE" sz="1200" b="0" i="0" u="none" strike="noStrike" kern="1200" dirty="0" smtClean="0">
                <a:solidFill>
                  <a:schemeClr val="tx1"/>
                </a:solidFill>
                <a:effectLst/>
                <a:latin typeface="+mn-lt"/>
                <a:ea typeface="+mn-ea"/>
                <a:cs typeface="+mn-cs"/>
              </a:rPr>
              <a:t>52.56%</a:t>
            </a:r>
            <a:r>
              <a:rPr lang="et-EE" dirty="0" smtClean="0"/>
              <a:t> </a:t>
            </a:r>
          </a:p>
          <a:p>
            <a:r>
              <a:rPr lang="et-EE" sz="1200" b="0" i="0" u="none" strike="noStrike" kern="1200" dirty="0" smtClean="0">
                <a:solidFill>
                  <a:schemeClr val="tx1"/>
                </a:solidFill>
                <a:effectLst/>
                <a:latin typeface="+mn-lt"/>
                <a:ea typeface="+mn-ea"/>
                <a:cs typeface="+mn-cs"/>
              </a:rPr>
              <a:t>6.41%</a:t>
            </a:r>
            <a:r>
              <a:rPr lang="et-EE" dirty="0" smtClean="0"/>
              <a:t> </a:t>
            </a:r>
          </a:p>
          <a:p>
            <a:r>
              <a:rPr lang="et-EE" sz="1200" b="0" i="0" u="none" strike="noStrike" kern="1200" dirty="0" smtClean="0">
                <a:solidFill>
                  <a:schemeClr val="tx1"/>
                </a:solidFill>
                <a:effectLst/>
                <a:latin typeface="+mn-lt"/>
                <a:ea typeface="+mn-ea"/>
                <a:cs typeface="+mn-cs"/>
              </a:rPr>
              <a:t>33.70%</a:t>
            </a:r>
            <a:r>
              <a:rPr lang="et-EE" dirty="0" smtClean="0"/>
              <a:t> </a:t>
            </a:r>
            <a:endParaRPr lang="et-EE" dirty="0"/>
          </a:p>
        </p:txBody>
      </p:sp>
      <p:sp>
        <p:nvSpPr>
          <p:cNvPr id="4" name="Slide Number Placeholder 3"/>
          <p:cNvSpPr>
            <a:spLocks noGrp="1"/>
          </p:cNvSpPr>
          <p:nvPr>
            <p:ph type="sldNum" sz="quarter" idx="10"/>
          </p:nvPr>
        </p:nvSpPr>
        <p:spPr/>
        <p:txBody>
          <a:bodyPr/>
          <a:lstStyle/>
          <a:p>
            <a:fld id="{2C554F4D-563B-4EB2-92EB-4CA00ADF0335}" type="slidenum">
              <a:rPr lang="et-EE" smtClean="0"/>
              <a:pPr/>
              <a:t>16</a:t>
            </a:fld>
            <a:endParaRPr lang="et-EE"/>
          </a:p>
        </p:txBody>
      </p:sp>
    </p:spTree>
    <p:extLst>
      <p:ext uri="{BB962C8B-B14F-4D97-AF65-F5344CB8AC3E}">
        <p14:creationId xmlns:p14="http://schemas.microsoft.com/office/powerpoint/2010/main" val="3393227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t-E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t-EE"/>
          </a:p>
        </p:txBody>
      </p:sp>
      <p:sp>
        <p:nvSpPr>
          <p:cNvPr id="4" name="Date Placeholder 3"/>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t-E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t-E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Date Placeholder 4"/>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t-E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7" name="Date Placeholder 6"/>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t-EE"/>
          </a:p>
        </p:txBody>
      </p:sp>
      <p:sp>
        <p:nvSpPr>
          <p:cNvPr id="3" name="Date Placeholder 2"/>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t-E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t-E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2D345-2802-499F-AAF6-92E7BD6EA59F}" type="datetimeFigureOut">
              <a:rPr lang="et-EE" smtClean="0"/>
              <a:pPr/>
              <a:t>27.01.2015</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2EF8B40F-894C-4FC3-81DE-56B6A6F735F2}" type="slidenum">
              <a:rPr lang="et-EE" smtClean="0"/>
              <a:pPr/>
              <a:t>‹#›</a:t>
            </a:fld>
            <a:endParaRPr lang="et-E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t-E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2D345-2802-499F-AAF6-92E7BD6EA59F}" type="datetimeFigureOut">
              <a:rPr lang="et-EE" smtClean="0"/>
              <a:pPr/>
              <a:t>27.01.2015</a:t>
            </a:fld>
            <a:endParaRPr lang="et-E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8B40F-894C-4FC3-81DE-56B6A6F735F2}" type="slidenum">
              <a:rPr lang="et-EE" smtClean="0"/>
              <a:pPr/>
              <a:t>‹#›</a:t>
            </a:fld>
            <a:endParaRPr lang="et-E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ChangeArrowheads="1"/>
          </p:cNvSpPr>
          <p:nvPr/>
        </p:nvSpPr>
        <p:spPr bwMode="auto">
          <a:xfrm>
            <a:off x="321468" y="2978457"/>
            <a:ext cx="8501063" cy="3724096"/>
          </a:xfrm>
          <a:prstGeom prst="rect">
            <a:avLst/>
          </a:prstGeom>
          <a:noFill/>
          <a:ln w="9525">
            <a:noFill/>
            <a:miter lim="800000"/>
            <a:headEnd/>
            <a:tailEnd/>
          </a:ln>
        </p:spPr>
        <p:txBody>
          <a:bodyPr wrap="square">
            <a:spAutoFit/>
          </a:bodyPr>
          <a:lstStyle/>
          <a:p>
            <a:pPr algn="r"/>
            <a:r>
              <a:rPr lang="et-EE" sz="2800" dirty="0">
                <a:latin typeface="Calibri" pitchFamily="34" charset="0"/>
              </a:rPr>
              <a:t>Jaanus </a:t>
            </a:r>
            <a:r>
              <a:rPr lang="et-EE" sz="2800" dirty="0" smtClean="0">
                <a:latin typeface="Calibri" pitchFamily="34" charset="0"/>
              </a:rPr>
              <a:t>Terasmaa </a:t>
            </a:r>
          </a:p>
          <a:p>
            <a:pPr algn="r"/>
            <a:r>
              <a:rPr lang="et-EE" sz="2800" dirty="0" smtClean="0">
                <a:latin typeface="Calibri" pitchFamily="34" charset="0"/>
              </a:rPr>
              <a:t>Agata Marzecova </a:t>
            </a:r>
          </a:p>
          <a:p>
            <a:pPr algn="r"/>
            <a:r>
              <a:rPr lang="et-EE" sz="2800" dirty="0">
                <a:latin typeface="Calibri" pitchFamily="34" charset="0"/>
              </a:rPr>
              <a:t>Sander Rautam</a:t>
            </a:r>
          </a:p>
          <a:p>
            <a:pPr algn="r"/>
            <a:r>
              <a:rPr lang="et-EE" sz="2800" dirty="0" smtClean="0">
                <a:latin typeface="Calibri" pitchFamily="34" charset="0"/>
              </a:rPr>
              <a:t>Galina Kapanen</a:t>
            </a:r>
          </a:p>
          <a:p>
            <a:pPr algn="r"/>
            <a:r>
              <a:rPr lang="et-EE" sz="2800" dirty="0" smtClean="0">
                <a:latin typeface="Calibri" pitchFamily="34" charset="0"/>
              </a:rPr>
              <a:t>Annika </a:t>
            </a:r>
            <a:r>
              <a:rPr lang="et-EE" sz="2800" dirty="0">
                <a:latin typeface="Calibri" pitchFamily="34" charset="0"/>
              </a:rPr>
              <a:t>Mikomägi</a:t>
            </a:r>
          </a:p>
          <a:p>
            <a:endParaRPr lang="et-EE" sz="1600" dirty="0" smtClean="0"/>
          </a:p>
          <a:p>
            <a:endParaRPr lang="et-EE" sz="1600" dirty="0"/>
          </a:p>
          <a:p>
            <a:pPr algn="r"/>
            <a:endParaRPr lang="et-EE" sz="1600" dirty="0" smtClean="0"/>
          </a:p>
          <a:p>
            <a:pPr algn="r"/>
            <a:endParaRPr lang="et-EE" sz="1600" i="1" dirty="0" smtClean="0"/>
          </a:p>
          <a:p>
            <a:pPr algn="r"/>
            <a:r>
              <a:rPr lang="et-EE" sz="1600" dirty="0" smtClean="0"/>
              <a:t>11.12</a:t>
            </a:r>
            <a:r>
              <a:rPr lang="en-US" sz="1600" dirty="0" smtClean="0"/>
              <a:t>.1</a:t>
            </a:r>
            <a:r>
              <a:rPr lang="et-EE" sz="1600" dirty="0" smtClean="0"/>
              <a:t>4</a:t>
            </a:r>
            <a:endParaRPr lang="en-US" sz="1600" dirty="0"/>
          </a:p>
          <a:p>
            <a:pPr algn="r"/>
            <a:r>
              <a:rPr lang="et-EE" sz="1600" dirty="0" smtClean="0"/>
              <a:t>Haapsalu</a:t>
            </a:r>
            <a:endParaRPr lang="en-US" sz="1600" dirty="0"/>
          </a:p>
        </p:txBody>
      </p:sp>
      <p:sp>
        <p:nvSpPr>
          <p:cNvPr id="2" name="Rectangle 1"/>
          <p:cNvSpPr/>
          <p:nvPr/>
        </p:nvSpPr>
        <p:spPr>
          <a:xfrm>
            <a:off x="0" y="908720"/>
            <a:ext cx="9144000" cy="1384995"/>
          </a:xfrm>
          <a:prstGeom prst="rect">
            <a:avLst/>
          </a:prstGeom>
          <a:solidFill>
            <a:srgbClr val="664C30"/>
          </a:solidFill>
          <a:effectLst>
            <a:reflection blurRad="6350" stA="50000" endA="300" endPos="55000" dir="5400000" sy="-100000" algn="bl" rotWithShape="0"/>
          </a:effectLst>
        </p:spPr>
        <p:txBody>
          <a:bodyPr wrap="square">
            <a:spAutoFit/>
          </a:bodyPr>
          <a:lstStyle/>
          <a:p>
            <a:pPr algn="ctr">
              <a:spcBef>
                <a:spcPts val="600"/>
              </a:spcBef>
              <a:spcAft>
                <a:spcPts val="600"/>
              </a:spcAft>
            </a:pPr>
            <a:r>
              <a:rPr lang="et-EE" sz="11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t-E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t-E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t-E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fi-FI"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Eesti ravimuda</a:t>
            </a:r>
            <a:r>
              <a:rPr lang="et-EE"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 ja nende seisund</a:t>
            </a:r>
          </a:p>
          <a:p>
            <a:pPr algn="ctr">
              <a:spcBef>
                <a:spcPts val="600"/>
              </a:spcBef>
              <a:spcAft>
                <a:spcPts val="600"/>
              </a:spcAft>
            </a:pP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2" descr="E:\dokumendid\Dropbox\docs\kompententsikeskus\ymarlaud\clip_image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20585"/>
            <a:ext cx="4441398" cy="1423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jaanus\Dropbox\docs\ettekanded\okoloogiakonverents2013\Eco_logo_loplik.png"/>
          <p:cNvPicPr>
            <a:picLocks noChangeAspect="1" noChangeArrowheads="1"/>
          </p:cNvPicPr>
          <p:nvPr/>
        </p:nvPicPr>
        <p:blipFill>
          <a:blip r:embed="rId4" cstate="print"/>
          <a:srcRect/>
          <a:stretch>
            <a:fillRect/>
          </a:stretch>
        </p:blipFill>
        <p:spPr bwMode="auto">
          <a:xfrm>
            <a:off x="4530900" y="4520636"/>
            <a:ext cx="905197" cy="82342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Terek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978" b="9017"/>
          <a:stretch/>
        </p:blipFill>
        <p:spPr bwMode="auto">
          <a:xfrm>
            <a:off x="0" y="5546596"/>
            <a:ext cx="5387230" cy="131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693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jaanus\Dropbox\docs\kompententsikeskus\Maardlate_kaardistus\eest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08720"/>
            <a:ext cx="9143999" cy="5388661"/>
          </a:xfrm>
          <a:prstGeom prst="rect">
            <a:avLst/>
          </a:prstGeom>
          <a:noFill/>
          <a:extLst>
            <a:ext uri="{909E8E84-426E-40DD-AFC4-6F175D3DCCD1}">
              <a14:hiddenFill xmlns:a14="http://schemas.microsoft.com/office/drawing/2010/main">
                <a:solidFill>
                  <a:srgbClr val="FFFFFF"/>
                </a:solidFill>
              </a14:hiddenFill>
            </a:ext>
          </a:extLst>
        </p:spPr>
      </p:pic>
      <p:sp>
        <p:nvSpPr>
          <p:cNvPr id="32" name="Oval 9"/>
          <p:cNvSpPr>
            <a:spLocks noChangeArrowheads="1"/>
          </p:cNvSpPr>
          <p:nvPr/>
        </p:nvSpPr>
        <p:spPr bwMode="auto">
          <a:xfrm>
            <a:off x="1105731" y="425540"/>
            <a:ext cx="572963" cy="564559"/>
          </a:xfrm>
          <a:prstGeom prst="ellipse">
            <a:avLst/>
          </a:pr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34" name="Freeform 66"/>
          <p:cNvSpPr>
            <a:spLocks/>
          </p:cNvSpPr>
          <p:nvPr/>
        </p:nvSpPr>
        <p:spPr bwMode="auto">
          <a:xfrm>
            <a:off x="7300793" y="19866"/>
            <a:ext cx="562243" cy="532561"/>
          </a:xfrm>
          <a:custGeom>
            <a:avLst/>
            <a:gdLst>
              <a:gd name="T0" fmla="*/ 43 w 43"/>
              <a:gd name="T1" fmla="*/ 23 h 42"/>
              <a:gd name="T2" fmla="*/ 42 w 43"/>
              <a:gd name="T3" fmla="*/ 27 h 42"/>
              <a:gd name="T4" fmla="*/ 40 w 43"/>
              <a:gd name="T5" fmla="*/ 31 h 42"/>
              <a:gd name="T6" fmla="*/ 38 w 43"/>
              <a:gd name="T7" fmla="*/ 34 h 42"/>
              <a:gd name="T8" fmla="*/ 35 w 43"/>
              <a:gd name="T9" fmla="*/ 37 h 42"/>
              <a:gd name="T10" fmla="*/ 32 w 43"/>
              <a:gd name="T11" fmla="*/ 39 h 42"/>
              <a:gd name="T12" fmla="*/ 28 w 43"/>
              <a:gd name="T13" fmla="*/ 41 h 42"/>
              <a:gd name="T14" fmla="*/ 24 w 43"/>
              <a:gd name="T15" fmla="*/ 42 h 42"/>
              <a:gd name="T16" fmla="*/ 19 w 43"/>
              <a:gd name="T17" fmla="*/ 42 h 42"/>
              <a:gd name="T18" fmla="*/ 15 w 43"/>
              <a:gd name="T19" fmla="*/ 41 h 42"/>
              <a:gd name="T20" fmla="*/ 12 w 43"/>
              <a:gd name="T21" fmla="*/ 39 h 42"/>
              <a:gd name="T22" fmla="*/ 8 w 43"/>
              <a:gd name="T23" fmla="*/ 37 h 42"/>
              <a:gd name="T24" fmla="*/ 5 w 43"/>
              <a:gd name="T25" fmla="*/ 34 h 42"/>
              <a:gd name="T26" fmla="*/ 3 w 43"/>
              <a:gd name="T27" fmla="*/ 31 h 42"/>
              <a:gd name="T28" fmla="*/ 1 w 43"/>
              <a:gd name="T29" fmla="*/ 27 h 42"/>
              <a:gd name="T30" fmla="*/ 1 w 43"/>
              <a:gd name="T31" fmla="*/ 23 h 42"/>
              <a:gd name="T32" fmla="*/ 1 w 43"/>
              <a:gd name="T33" fmla="*/ 19 h 42"/>
              <a:gd name="T34" fmla="*/ 1 w 43"/>
              <a:gd name="T35" fmla="*/ 14 h 42"/>
              <a:gd name="T36" fmla="*/ 3 w 43"/>
              <a:gd name="T37" fmla="*/ 11 h 42"/>
              <a:gd name="T38" fmla="*/ 5 w 43"/>
              <a:gd name="T39" fmla="*/ 7 h 42"/>
              <a:gd name="T40" fmla="*/ 8 w 43"/>
              <a:gd name="T41" fmla="*/ 4 h 42"/>
              <a:gd name="T42" fmla="*/ 12 w 43"/>
              <a:gd name="T43" fmla="*/ 2 h 42"/>
              <a:gd name="T44" fmla="*/ 15 w 43"/>
              <a:gd name="T45" fmla="*/ 1 h 42"/>
              <a:gd name="T46" fmla="*/ 19 w 43"/>
              <a:gd name="T47" fmla="*/ 0 h 42"/>
              <a:gd name="T48" fmla="*/ 24 w 43"/>
              <a:gd name="T49" fmla="*/ 0 h 42"/>
              <a:gd name="T50" fmla="*/ 28 w 43"/>
              <a:gd name="T51" fmla="*/ 1 h 42"/>
              <a:gd name="T52" fmla="*/ 32 w 43"/>
              <a:gd name="T53" fmla="*/ 2 h 42"/>
              <a:gd name="T54" fmla="*/ 35 w 43"/>
              <a:gd name="T55" fmla="*/ 4 h 42"/>
              <a:gd name="T56" fmla="*/ 38 w 43"/>
              <a:gd name="T57" fmla="*/ 7 h 42"/>
              <a:gd name="T58" fmla="*/ 40 w 43"/>
              <a:gd name="T59" fmla="*/ 11 h 42"/>
              <a:gd name="T60" fmla="*/ 42 w 43"/>
              <a:gd name="T61" fmla="*/ 14 h 42"/>
              <a:gd name="T62" fmla="*/ 43 w 43"/>
              <a:gd name="T63"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43" y="21"/>
                </a:moveTo>
                <a:lnTo>
                  <a:pt x="43" y="23"/>
                </a:lnTo>
                <a:lnTo>
                  <a:pt x="42" y="25"/>
                </a:lnTo>
                <a:lnTo>
                  <a:pt x="42" y="27"/>
                </a:lnTo>
                <a:lnTo>
                  <a:pt x="41" y="29"/>
                </a:lnTo>
                <a:lnTo>
                  <a:pt x="40" y="31"/>
                </a:lnTo>
                <a:lnTo>
                  <a:pt x="39" y="33"/>
                </a:lnTo>
                <a:lnTo>
                  <a:pt x="38" y="34"/>
                </a:lnTo>
                <a:lnTo>
                  <a:pt x="37" y="36"/>
                </a:lnTo>
                <a:lnTo>
                  <a:pt x="35" y="37"/>
                </a:lnTo>
                <a:lnTo>
                  <a:pt x="33" y="38"/>
                </a:lnTo>
                <a:lnTo>
                  <a:pt x="32" y="39"/>
                </a:lnTo>
                <a:lnTo>
                  <a:pt x="30" y="40"/>
                </a:lnTo>
                <a:lnTo>
                  <a:pt x="28" y="41"/>
                </a:lnTo>
                <a:lnTo>
                  <a:pt x="26" y="41"/>
                </a:lnTo>
                <a:lnTo>
                  <a:pt x="24" y="42"/>
                </a:lnTo>
                <a:lnTo>
                  <a:pt x="22" y="42"/>
                </a:lnTo>
                <a:lnTo>
                  <a:pt x="19" y="42"/>
                </a:lnTo>
                <a:lnTo>
                  <a:pt x="17" y="41"/>
                </a:lnTo>
                <a:lnTo>
                  <a:pt x="15" y="41"/>
                </a:lnTo>
                <a:lnTo>
                  <a:pt x="13" y="40"/>
                </a:lnTo>
                <a:lnTo>
                  <a:pt x="12" y="39"/>
                </a:lnTo>
                <a:lnTo>
                  <a:pt x="10" y="38"/>
                </a:lnTo>
                <a:lnTo>
                  <a:pt x="8" y="37"/>
                </a:lnTo>
                <a:lnTo>
                  <a:pt x="7" y="36"/>
                </a:lnTo>
                <a:lnTo>
                  <a:pt x="5" y="34"/>
                </a:lnTo>
                <a:lnTo>
                  <a:pt x="4" y="33"/>
                </a:lnTo>
                <a:lnTo>
                  <a:pt x="3" y="31"/>
                </a:lnTo>
                <a:lnTo>
                  <a:pt x="2" y="29"/>
                </a:lnTo>
                <a:lnTo>
                  <a:pt x="1" y="27"/>
                </a:lnTo>
                <a:lnTo>
                  <a:pt x="1" y="25"/>
                </a:lnTo>
                <a:lnTo>
                  <a:pt x="1" y="23"/>
                </a:lnTo>
                <a:lnTo>
                  <a:pt x="0" y="21"/>
                </a:lnTo>
                <a:lnTo>
                  <a:pt x="1" y="19"/>
                </a:lnTo>
                <a:lnTo>
                  <a:pt x="1" y="16"/>
                </a:lnTo>
                <a:lnTo>
                  <a:pt x="1" y="14"/>
                </a:lnTo>
                <a:lnTo>
                  <a:pt x="2" y="12"/>
                </a:lnTo>
                <a:lnTo>
                  <a:pt x="3" y="11"/>
                </a:lnTo>
                <a:lnTo>
                  <a:pt x="4" y="9"/>
                </a:lnTo>
                <a:lnTo>
                  <a:pt x="5" y="7"/>
                </a:lnTo>
                <a:lnTo>
                  <a:pt x="7" y="6"/>
                </a:lnTo>
                <a:lnTo>
                  <a:pt x="8" y="4"/>
                </a:lnTo>
                <a:lnTo>
                  <a:pt x="10" y="3"/>
                </a:lnTo>
                <a:lnTo>
                  <a:pt x="12" y="2"/>
                </a:lnTo>
                <a:lnTo>
                  <a:pt x="13" y="1"/>
                </a:lnTo>
                <a:lnTo>
                  <a:pt x="15" y="1"/>
                </a:lnTo>
                <a:lnTo>
                  <a:pt x="17" y="0"/>
                </a:lnTo>
                <a:lnTo>
                  <a:pt x="19" y="0"/>
                </a:lnTo>
                <a:lnTo>
                  <a:pt x="22" y="0"/>
                </a:lnTo>
                <a:lnTo>
                  <a:pt x="24" y="0"/>
                </a:lnTo>
                <a:lnTo>
                  <a:pt x="26" y="0"/>
                </a:lnTo>
                <a:lnTo>
                  <a:pt x="28" y="1"/>
                </a:lnTo>
                <a:lnTo>
                  <a:pt x="30" y="1"/>
                </a:lnTo>
                <a:lnTo>
                  <a:pt x="32" y="2"/>
                </a:lnTo>
                <a:lnTo>
                  <a:pt x="33" y="3"/>
                </a:lnTo>
                <a:lnTo>
                  <a:pt x="35" y="4"/>
                </a:lnTo>
                <a:lnTo>
                  <a:pt x="37" y="6"/>
                </a:lnTo>
                <a:lnTo>
                  <a:pt x="38" y="7"/>
                </a:lnTo>
                <a:lnTo>
                  <a:pt x="39" y="9"/>
                </a:lnTo>
                <a:lnTo>
                  <a:pt x="40" y="11"/>
                </a:lnTo>
                <a:lnTo>
                  <a:pt x="41" y="12"/>
                </a:lnTo>
                <a:lnTo>
                  <a:pt x="42" y="14"/>
                </a:lnTo>
                <a:lnTo>
                  <a:pt x="42" y="16"/>
                </a:lnTo>
                <a:lnTo>
                  <a:pt x="43" y="19"/>
                </a:lnTo>
                <a:lnTo>
                  <a:pt x="43" y="21"/>
                </a:lnTo>
                <a:close/>
              </a:path>
            </a:pathLst>
          </a:custGeom>
          <a:solidFill>
            <a:srgbClr val="845E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grpSp>
        <p:nvGrpSpPr>
          <p:cNvPr id="19" name="Group 18"/>
          <p:cNvGrpSpPr/>
          <p:nvPr/>
        </p:nvGrpSpPr>
        <p:grpSpPr>
          <a:xfrm>
            <a:off x="7220097" y="4348906"/>
            <a:ext cx="1590675" cy="1590675"/>
            <a:chOff x="7220097" y="4348906"/>
            <a:chExt cx="1590675" cy="1590675"/>
          </a:xfrm>
        </p:grpSpPr>
        <p:sp>
          <p:nvSpPr>
            <p:cNvPr id="9" name="Oval 10"/>
            <p:cNvSpPr>
              <a:spLocks noChangeArrowheads="1"/>
            </p:cNvSpPr>
            <p:nvPr/>
          </p:nvSpPr>
          <p:spPr bwMode="auto">
            <a:xfrm>
              <a:off x="7220097" y="4348906"/>
              <a:ext cx="1590675" cy="1590675"/>
            </a:xfrm>
            <a:prstGeom prst="ellipse">
              <a:avLst/>
            </a:pr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 name="Rectangle 11"/>
            <p:cNvSpPr>
              <a:spLocks noChangeArrowheads="1"/>
            </p:cNvSpPr>
            <p:nvPr/>
          </p:nvSpPr>
          <p:spPr bwMode="auto">
            <a:xfrm>
              <a:off x="7782073" y="5613400"/>
              <a:ext cx="4667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1067</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5" name="Rectangle 4"/>
          <p:cNvSpPr/>
          <p:nvPr/>
        </p:nvSpPr>
        <p:spPr>
          <a:xfrm>
            <a:off x="107504" y="11124"/>
            <a:ext cx="8784976" cy="954107"/>
          </a:xfrm>
          <a:prstGeom prst="rect">
            <a:avLst/>
          </a:prstGeom>
        </p:spPr>
        <p:txBody>
          <a:bodyPr wrap="square">
            <a:spAutoFit/>
          </a:bodyPr>
          <a:lstStyle/>
          <a:p>
            <a:r>
              <a:rPr lang="et-EE" sz="2800" dirty="0" smtClean="0">
                <a:latin typeface="Calibri" pitchFamily="34" charset="0"/>
              </a:rPr>
              <a:t>Raviotstarbelise muda aktiivse tarbevaru pindala (ha) ja maht (tuh. </a:t>
            </a:r>
            <a:r>
              <a:rPr lang="et-EE" sz="2800" dirty="0">
                <a:latin typeface="Calibri" pitchFamily="34" charset="0"/>
              </a:rPr>
              <a:t>t</a:t>
            </a:r>
            <a:r>
              <a:rPr lang="et-EE" sz="2800" dirty="0" smtClean="0">
                <a:latin typeface="Calibri" pitchFamily="34" charset="0"/>
              </a:rPr>
              <a:t>)</a:t>
            </a:r>
            <a:endParaRPr lang="et-EE" sz="2800" dirty="0"/>
          </a:p>
        </p:txBody>
      </p:sp>
      <p:grpSp>
        <p:nvGrpSpPr>
          <p:cNvPr id="5127" name="Group 5126"/>
          <p:cNvGrpSpPr/>
          <p:nvPr/>
        </p:nvGrpSpPr>
        <p:grpSpPr>
          <a:xfrm>
            <a:off x="7596336" y="4725144"/>
            <a:ext cx="838200" cy="838200"/>
            <a:chOff x="3081338" y="2057400"/>
            <a:chExt cx="838200" cy="838200"/>
          </a:xfrm>
        </p:grpSpPr>
        <p:sp>
          <p:nvSpPr>
            <p:cNvPr id="60" name="Freeform 60"/>
            <p:cNvSpPr>
              <a:spLocks/>
            </p:cNvSpPr>
            <p:nvPr/>
          </p:nvSpPr>
          <p:spPr bwMode="auto">
            <a:xfrm>
              <a:off x="3081338" y="2057400"/>
              <a:ext cx="838200" cy="838200"/>
            </a:xfrm>
            <a:custGeom>
              <a:avLst/>
              <a:gdLst>
                <a:gd name="T0" fmla="*/ 87 w 88"/>
                <a:gd name="T1" fmla="*/ 48 h 88"/>
                <a:gd name="T2" fmla="*/ 86 w 88"/>
                <a:gd name="T3" fmla="*/ 57 h 88"/>
                <a:gd name="T4" fmla="*/ 82 w 88"/>
                <a:gd name="T5" fmla="*/ 65 h 88"/>
                <a:gd name="T6" fmla="*/ 78 w 88"/>
                <a:gd name="T7" fmla="*/ 72 h 88"/>
                <a:gd name="T8" fmla="*/ 72 w 88"/>
                <a:gd name="T9" fmla="*/ 78 h 88"/>
                <a:gd name="T10" fmla="*/ 65 w 88"/>
                <a:gd name="T11" fmla="*/ 83 h 88"/>
                <a:gd name="T12" fmla="*/ 57 w 88"/>
                <a:gd name="T13" fmla="*/ 86 h 88"/>
                <a:gd name="T14" fmla="*/ 48 w 88"/>
                <a:gd name="T15" fmla="*/ 88 h 88"/>
                <a:gd name="T16" fmla="*/ 39 w 88"/>
                <a:gd name="T17" fmla="*/ 88 h 88"/>
                <a:gd name="T18" fmla="*/ 31 w 88"/>
                <a:gd name="T19" fmla="*/ 86 h 88"/>
                <a:gd name="T20" fmla="*/ 23 w 88"/>
                <a:gd name="T21" fmla="*/ 83 h 88"/>
                <a:gd name="T22" fmla="*/ 16 w 88"/>
                <a:gd name="T23" fmla="*/ 78 h 88"/>
                <a:gd name="T24" fmla="*/ 10 w 88"/>
                <a:gd name="T25" fmla="*/ 72 h 88"/>
                <a:gd name="T26" fmla="*/ 5 w 88"/>
                <a:gd name="T27" fmla="*/ 65 h 88"/>
                <a:gd name="T28" fmla="*/ 2 w 88"/>
                <a:gd name="T29" fmla="*/ 57 h 88"/>
                <a:gd name="T30" fmla="*/ 0 w 88"/>
                <a:gd name="T31" fmla="*/ 48 h 88"/>
                <a:gd name="T32" fmla="*/ 0 w 88"/>
                <a:gd name="T33" fmla="*/ 39 h 88"/>
                <a:gd name="T34" fmla="*/ 2 w 88"/>
                <a:gd name="T35" fmla="*/ 31 h 88"/>
                <a:gd name="T36" fmla="*/ 5 w 88"/>
                <a:gd name="T37" fmla="*/ 23 h 88"/>
                <a:gd name="T38" fmla="*/ 10 w 88"/>
                <a:gd name="T39" fmla="*/ 16 h 88"/>
                <a:gd name="T40" fmla="*/ 16 w 88"/>
                <a:gd name="T41" fmla="*/ 10 h 88"/>
                <a:gd name="T42" fmla="*/ 23 w 88"/>
                <a:gd name="T43" fmla="*/ 5 h 88"/>
                <a:gd name="T44" fmla="*/ 31 w 88"/>
                <a:gd name="T45" fmla="*/ 2 h 88"/>
                <a:gd name="T46" fmla="*/ 39 w 88"/>
                <a:gd name="T47" fmla="*/ 0 h 88"/>
                <a:gd name="T48" fmla="*/ 48 w 88"/>
                <a:gd name="T49" fmla="*/ 0 h 88"/>
                <a:gd name="T50" fmla="*/ 57 w 88"/>
                <a:gd name="T51" fmla="*/ 2 h 88"/>
                <a:gd name="T52" fmla="*/ 65 w 88"/>
                <a:gd name="T53" fmla="*/ 5 h 88"/>
                <a:gd name="T54" fmla="*/ 72 w 88"/>
                <a:gd name="T55" fmla="*/ 10 h 88"/>
                <a:gd name="T56" fmla="*/ 78 w 88"/>
                <a:gd name="T57" fmla="*/ 16 h 88"/>
                <a:gd name="T58" fmla="*/ 82 w 88"/>
                <a:gd name="T59" fmla="*/ 23 h 88"/>
                <a:gd name="T60" fmla="*/ 86 w 88"/>
                <a:gd name="T61" fmla="*/ 31 h 88"/>
                <a:gd name="T62" fmla="*/ 87 w 88"/>
                <a:gd name="T63" fmla="*/ 3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88">
                  <a:moveTo>
                    <a:pt x="88" y="44"/>
                  </a:moveTo>
                  <a:lnTo>
                    <a:pt x="87" y="48"/>
                  </a:lnTo>
                  <a:lnTo>
                    <a:pt x="87" y="53"/>
                  </a:lnTo>
                  <a:lnTo>
                    <a:pt x="86" y="57"/>
                  </a:lnTo>
                  <a:lnTo>
                    <a:pt x="84" y="61"/>
                  </a:lnTo>
                  <a:lnTo>
                    <a:pt x="82" y="65"/>
                  </a:lnTo>
                  <a:lnTo>
                    <a:pt x="80" y="69"/>
                  </a:lnTo>
                  <a:lnTo>
                    <a:pt x="78" y="72"/>
                  </a:lnTo>
                  <a:lnTo>
                    <a:pt x="75" y="75"/>
                  </a:lnTo>
                  <a:lnTo>
                    <a:pt x="72" y="78"/>
                  </a:lnTo>
                  <a:lnTo>
                    <a:pt x="68" y="80"/>
                  </a:lnTo>
                  <a:lnTo>
                    <a:pt x="65" y="83"/>
                  </a:lnTo>
                  <a:lnTo>
                    <a:pt x="61" y="84"/>
                  </a:lnTo>
                  <a:lnTo>
                    <a:pt x="57" y="86"/>
                  </a:lnTo>
                  <a:lnTo>
                    <a:pt x="53" y="87"/>
                  </a:lnTo>
                  <a:lnTo>
                    <a:pt x="48" y="88"/>
                  </a:lnTo>
                  <a:lnTo>
                    <a:pt x="44" y="88"/>
                  </a:lnTo>
                  <a:lnTo>
                    <a:pt x="39" y="88"/>
                  </a:lnTo>
                  <a:lnTo>
                    <a:pt x="35" y="87"/>
                  </a:lnTo>
                  <a:lnTo>
                    <a:pt x="31" y="86"/>
                  </a:lnTo>
                  <a:lnTo>
                    <a:pt x="27" y="84"/>
                  </a:lnTo>
                  <a:lnTo>
                    <a:pt x="23" y="83"/>
                  </a:lnTo>
                  <a:lnTo>
                    <a:pt x="19" y="80"/>
                  </a:lnTo>
                  <a:lnTo>
                    <a:pt x="16" y="78"/>
                  </a:lnTo>
                  <a:lnTo>
                    <a:pt x="13" y="75"/>
                  </a:lnTo>
                  <a:lnTo>
                    <a:pt x="10" y="72"/>
                  </a:lnTo>
                  <a:lnTo>
                    <a:pt x="8" y="69"/>
                  </a:lnTo>
                  <a:lnTo>
                    <a:pt x="5" y="65"/>
                  </a:lnTo>
                  <a:lnTo>
                    <a:pt x="4" y="61"/>
                  </a:lnTo>
                  <a:lnTo>
                    <a:pt x="2" y="57"/>
                  </a:lnTo>
                  <a:lnTo>
                    <a:pt x="1" y="53"/>
                  </a:lnTo>
                  <a:lnTo>
                    <a:pt x="0" y="48"/>
                  </a:lnTo>
                  <a:lnTo>
                    <a:pt x="0" y="44"/>
                  </a:lnTo>
                  <a:lnTo>
                    <a:pt x="0" y="39"/>
                  </a:lnTo>
                  <a:lnTo>
                    <a:pt x="1" y="35"/>
                  </a:lnTo>
                  <a:lnTo>
                    <a:pt x="2" y="31"/>
                  </a:lnTo>
                  <a:lnTo>
                    <a:pt x="4" y="27"/>
                  </a:lnTo>
                  <a:lnTo>
                    <a:pt x="5" y="23"/>
                  </a:lnTo>
                  <a:lnTo>
                    <a:pt x="8" y="19"/>
                  </a:lnTo>
                  <a:lnTo>
                    <a:pt x="10" y="16"/>
                  </a:lnTo>
                  <a:lnTo>
                    <a:pt x="13" y="13"/>
                  </a:lnTo>
                  <a:lnTo>
                    <a:pt x="16" y="10"/>
                  </a:lnTo>
                  <a:lnTo>
                    <a:pt x="19" y="8"/>
                  </a:lnTo>
                  <a:lnTo>
                    <a:pt x="23" y="5"/>
                  </a:lnTo>
                  <a:lnTo>
                    <a:pt x="27" y="4"/>
                  </a:lnTo>
                  <a:lnTo>
                    <a:pt x="31" y="2"/>
                  </a:lnTo>
                  <a:lnTo>
                    <a:pt x="35" y="1"/>
                  </a:lnTo>
                  <a:lnTo>
                    <a:pt x="39" y="0"/>
                  </a:lnTo>
                  <a:lnTo>
                    <a:pt x="44" y="0"/>
                  </a:lnTo>
                  <a:lnTo>
                    <a:pt x="48" y="0"/>
                  </a:lnTo>
                  <a:lnTo>
                    <a:pt x="53" y="1"/>
                  </a:lnTo>
                  <a:lnTo>
                    <a:pt x="57" y="2"/>
                  </a:lnTo>
                  <a:lnTo>
                    <a:pt x="61" y="4"/>
                  </a:lnTo>
                  <a:lnTo>
                    <a:pt x="65" y="5"/>
                  </a:lnTo>
                  <a:lnTo>
                    <a:pt x="68" y="8"/>
                  </a:lnTo>
                  <a:lnTo>
                    <a:pt x="72" y="10"/>
                  </a:lnTo>
                  <a:lnTo>
                    <a:pt x="75" y="13"/>
                  </a:lnTo>
                  <a:lnTo>
                    <a:pt x="78" y="16"/>
                  </a:lnTo>
                  <a:lnTo>
                    <a:pt x="80" y="19"/>
                  </a:lnTo>
                  <a:lnTo>
                    <a:pt x="82" y="23"/>
                  </a:lnTo>
                  <a:lnTo>
                    <a:pt x="84" y="27"/>
                  </a:lnTo>
                  <a:lnTo>
                    <a:pt x="86" y="31"/>
                  </a:lnTo>
                  <a:lnTo>
                    <a:pt x="87" y="35"/>
                  </a:lnTo>
                  <a:lnTo>
                    <a:pt x="87" y="39"/>
                  </a:lnTo>
                  <a:lnTo>
                    <a:pt x="88" y="44"/>
                  </a:lnTo>
                  <a:close/>
                </a:path>
              </a:pathLst>
            </a:custGeom>
            <a:solidFill>
              <a:srgbClr val="845E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1" name="Rectangle 61"/>
            <p:cNvSpPr>
              <a:spLocks noChangeArrowheads="1"/>
            </p:cNvSpPr>
            <p:nvPr/>
          </p:nvSpPr>
          <p:spPr bwMode="auto">
            <a:xfrm>
              <a:off x="3348038" y="2371725"/>
              <a:ext cx="4191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96.9</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5" name="Group 14"/>
          <p:cNvGrpSpPr/>
          <p:nvPr/>
        </p:nvGrpSpPr>
        <p:grpSpPr>
          <a:xfrm>
            <a:off x="3502529" y="4110037"/>
            <a:ext cx="411502" cy="390525"/>
            <a:chOff x="3502529" y="4110037"/>
            <a:chExt cx="411502" cy="390525"/>
          </a:xfrm>
        </p:grpSpPr>
        <p:sp>
          <p:nvSpPr>
            <p:cNvPr id="8" name="Oval 9"/>
            <p:cNvSpPr>
              <a:spLocks noChangeArrowheads="1"/>
            </p:cNvSpPr>
            <p:nvPr/>
          </p:nvSpPr>
          <p:spPr bwMode="auto">
            <a:xfrm>
              <a:off x="3502529" y="4110037"/>
              <a:ext cx="381000" cy="390525"/>
            </a:xfrm>
            <a:prstGeom prst="ellipse">
              <a:avLst/>
            </a:pr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1" name="Rectangle 12"/>
            <p:cNvSpPr>
              <a:spLocks noChangeArrowheads="1"/>
            </p:cNvSpPr>
            <p:nvPr/>
          </p:nvSpPr>
          <p:spPr bwMode="auto">
            <a:xfrm>
              <a:off x="3637806" y="4208189"/>
              <a:ext cx="2762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64</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8" name="Group 17"/>
          <p:cNvGrpSpPr/>
          <p:nvPr/>
        </p:nvGrpSpPr>
        <p:grpSpPr>
          <a:xfrm>
            <a:off x="834627" y="3829794"/>
            <a:ext cx="1476375" cy="1476375"/>
            <a:chOff x="834627" y="3829794"/>
            <a:chExt cx="1476375" cy="1476375"/>
          </a:xfrm>
        </p:grpSpPr>
        <p:sp>
          <p:nvSpPr>
            <p:cNvPr id="7" name="Oval 8"/>
            <p:cNvSpPr>
              <a:spLocks noChangeArrowheads="1"/>
            </p:cNvSpPr>
            <p:nvPr/>
          </p:nvSpPr>
          <p:spPr bwMode="auto">
            <a:xfrm>
              <a:off x="834627" y="3829794"/>
              <a:ext cx="1476375" cy="1476375"/>
            </a:xfrm>
            <a:prstGeom prst="ellipse">
              <a:avLst/>
            </a:pr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2" name="Rectangle 13"/>
            <p:cNvSpPr>
              <a:spLocks noChangeArrowheads="1"/>
            </p:cNvSpPr>
            <p:nvPr/>
          </p:nvSpPr>
          <p:spPr bwMode="auto">
            <a:xfrm>
              <a:off x="1392213" y="5010894"/>
              <a:ext cx="3714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919</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7" name="Group 16"/>
          <p:cNvGrpSpPr/>
          <p:nvPr/>
        </p:nvGrpSpPr>
        <p:grpSpPr>
          <a:xfrm>
            <a:off x="1583999" y="2836287"/>
            <a:ext cx="800100" cy="837510"/>
            <a:chOff x="1583999" y="2836287"/>
            <a:chExt cx="800100" cy="837510"/>
          </a:xfrm>
        </p:grpSpPr>
        <p:sp>
          <p:nvSpPr>
            <p:cNvPr id="6" name="Oval 7"/>
            <p:cNvSpPr>
              <a:spLocks noChangeArrowheads="1"/>
            </p:cNvSpPr>
            <p:nvPr/>
          </p:nvSpPr>
          <p:spPr bwMode="auto">
            <a:xfrm>
              <a:off x="1583999" y="2864172"/>
              <a:ext cx="800100" cy="809625"/>
            </a:xfrm>
            <a:prstGeom prst="ellipse">
              <a:avLst/>
            </a:pr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3" name="Rectangle 14"/>
            <p:cNvSpPr>
              <a:spLocks noChangeArrowheads="1"/>
            </p:cNvSpPr>
            <p:nvPr/>
          </p:nvSpPr>
          <p:spPr bwMode="auto">
            <a:xfrm>
              <a:off x="1816607" y="2836287"/>
              <a:ext cx="3714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274</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6" name="Group 15"/>
          <p:cNvGrpSpPr/>
          <p:nvPr/>
        </p:nvGrpSpPr>
        <p:grpSpPr>
          <a:xfrm>
            <a:off x="2632884" y="2480057"/>
            <a:ext cx="619125" cy="622930"/>
            <a:chOff x="2632884" y="2480057"/>
            <a:chExt cx="619125" cy="622930"/>
          </a:xfrm>
        </p:grpSpPr>
        <p:sp>
          <p:nvSpPr>
            <p:cNvPr id="4" name="Oval 6"/>
            <p:cNvSpPr>
              <a:spLocks noChangeArrowheads="1"/>
            </p:cNvSpPr>
            <p:nvPr/>
          </p:nvSpPr>
          <p:spPr bwMode="auto">
            <a:xfrm>
              <a:off x="2632884" y="2483862"/>
              <a:ext cx="619125" cy="619125"/>
            </a:xfrm>
            <a:prstGeom prst="ellipse">
              <a:avLst/>
            </a:prstGeom>
            <a:solidFill>
              <a:srgbClr val="99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4" name="Rectangle 15"/>
            <p:cNvSpPr>
              <a:spLocks noChangeArrowheads="1"/>
            </p:cNvSpPr>
            <p:nvPr/>
          </p:nvSpPr>
          <p:spPr bwMode="auto">
            <a:xfrm>
              <a:off x="2756708" y="2480057"/>
              <a:ext cx="3714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162</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5128" name="Group 5127"/>
          <p:cNvGrpSpPr/>
          <p:nvPr/>
        </p:nvGrpSpPr>
        <p:grpSpPr>
          <a:xfrm>
            <a:off x="1172766" y="4174128"/>
            <a:ext cx="800100" cy="800100"/>
            <a:chOff x="4262438" y="2390775"/>
            <a:chExt cx="800100" cy="800100"/>
          </a:xfrm>
        </p:grpSpPr>
        <p:sp>
          <p:nvSpPr>
            <p:cNvPr id="5120" name="Freeform 64"/>
            <p:cNvSpPr>
              <a:spLocks/>
            </p:cNvSpPr>
            <p:nvPr/>
          </p:nvSpPr>
          <p:spPr bwMode="auto">
            <a:xfrm>
              <a:off x="4262438" y="2390775"/>
              <a:ext cx="800100" cy="800100"/>
            </a:xfrm>
            <a:custGeom>
              <a:avLst/>
              <a:gdLst>
                <a:gd name="T0" fmla="*/ 84 w 84"/>
                <a:gd name="T1" fmla="*/ 46 h 84"/>
                <a:gd name="T2" fmla="*/ 82 w 84"/>
                <a:gd name="T3" fmla="*/ 55 h 84"/>
                <a:gd name="T4" fmla="*/ 79 w 84"/>
                <a:gd name="T5" fmla="*/ 62 h 84"/>
                <a:gd name="T6" fmla="*/ 74 w 84"/>
                <a:gd name="T7" fmla="*/ 69 h 84"/>
                <a:gd name="T8" fmla="*/ 68 w 84"/>
                <a:gd name="T9" fmla="*/ 75 h 84"/>
                <a:gd name="T10" fmla="*/ 62 w 84"/>
                <a:gd name="T11" fmla="*/ 79 h 84"/>
                <a:gd name="T12" fmla="*/ 54 w 84"/>
                <a:gd name="T13" fmla="*/ 82 h 84"/>
                <a:gd name="T14" fmla="*/ 46 w 84"/>
                <a:gd name="T15" fmla="*/ 84 h 84"/>
                <a:gd name="T16" fmla="*/ 37 w 84"/>
                <a:gd name="T17" fmla="*/ 84 h 84"/>
                <a:gd name="T18" fmla="*/ 29 w 84"/>
                <a:gd name="T19" fmla="*/ 82 h 84"/>
                <a:gd name="T20" fmla="*/ 22 w 84"/>
                <a:gd name="T21" fmla="*/ 79 h 84"/>
                <a:gd name="T22" fmla="*/ 15 w 84"/>
                <a:gd name="T23" fmla="*/ 75 h 84"/>
                <a:gd name="T24" fmla="*/ 9 w 84"/>
                <a:gd name="T25" fmla="*/ 69 h 84"/>
                <a:gd name="T26" fmla="*/ 5 w 84"/>
                <a:gd name="T27" fmla="*/ 62 h 84"/>
                <a:gd name="T28" fmla="*/ 2 w 84"/>
                <a:gd name="T29" fmla="*/ 55 h 84"/>
                <a:gd name="T30" fmla="*/ 0 w 84"/>
                <a:gd name="T31" fmla="*/ 46 h 84"/>
                <a:gd name="T32" fmla="*/ 0 w 84"/>
                <a:gd name="T33" fmla="*/ 38 h 84"/>
                <a:gd name="T34" fmla="*/ 2 w 84"/>
                <a:gd name="T35" fmla="*/ 30 h 84"/>
                <a:gd name="T36" fmla="*/ 5 w 84"/>
                <a:gd name="T37" fmla="*/ 22 h 84"/>
                <a:gd name="T38" fmla="*/ 9 w 84"/>
                <a:gd name="T39" fmla="*/ 15 h 84"/>
                <a:gd name="T40" fmla="*/ 15 w 84"/>
                <a:gd name="T41" fmla="*/ 10 h 84"/>
                <a:gd name="T42" fmla="*/ 22 w 84"/>
                <a:gd name="T43" fmla="*/ 5 h 84"/>
                <a:gd name="T44" fmla="*/ 29 w 84"/>
                <a:gd name="T45" fmla="*/ 2 h 84"/>
                <a:gd name="T46" fmla="*/ 37 w 84"/>
                <a:gd name="T47" fmla="*/ 0 h 84"/>
                <a:gd name="T48" fmla="*/ 46 w 84"/>
                <a:gd name="T49" fmla="*/ 0 h 84"/>
                <a:gd name="T50" fmla="*/ 54 w 84"/>
                <a:gd name="T51" fmla="*/ 2 h 84"/>
                <a:gd name="T52" fmla="*/ 62 w 84"/>
                <a:gd name="T53" fmla="*/ 5 h 84"/>
                <a:gd name="T54" fmla="*/ 68 w 84"/>
                <a:gd name="T55" fmla="*/ 10 h 84"/>
                <a:gd name="T56" fmla="*/ 74 w 84"/>
                <a:gd name="T57" fmla="*/ 15 h 84"/>
                <a:gd name="T58" fmla="*/ 79 w 84"/>
                <a:gd name="T59" fmla="*/ 22 h 84"/>
                <a:gd name="T60" fmla="*/ 82 w 84"/>
                <a:gd name="T61" fmla="*/ 30 h 84"/>
                <a:gd name="T62" fmla="*/ 84 w 84"/>
                <a:gd name="T63"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84">
                  <a:moveTo>
                    <a:pt x="84" y="42"/>
                  </a:moveTo>
                  <a:lnTo>
                    <a:pt x="84" y="46"/>
                  </a:lnTo>
                  <a:lnTo>
                    <a:pt x="83" y="51"/>
                  </a:lnTo>
                  <a:lnTo>
                    <a:pt x="82" y="55"/>
                  </a:lnTo>
                  <a:lnTo>
                    <a:pt x="80" y="59"/>
                  </a:lnTo>
                  <a:lnTo>
                    <a:pt x="79" y="62"/>
                  </a:lnTo>
                  <a:lnTo>
                    <a:pt x="77" y="66"/>
                  </a:lnTo>
                  <a:lnTo>
                    <a:pt x="74" y="69"/>
                  </a:lnTo>
                  <a:lnTo>
                    <a:pt x="71" y="72"/>
                  </a:lnTo>
                  <a:lnTo>
                    <a:pt x="68" y="75"/>
                  </a:lnTo>
                  <a:lnTo>
                    <a:pt x="65" y="77"/>
                  </a:lnTo>
                  <a:lnTo>
                    <a:pt x="62" y="79"/>
                  </a:lnTo>
                  <a:lnTo>
                    <a:pt x="58" y="81"/>
                  </a:lnTo>
                  <a:lnTo>
                    <a:pt x="54" y="82"/>
                  </a:lnTo>
                  <a:lnTo>
                    <a:pt x="50" y="83"/>
                  </a:lnTo>
                  <a:lnTo>
                    <a:pt x="46" y="84"/>
                  </a:lnTo>
                  <a:lnTo>
                    <a:pt x="42" y="84"/>
                  </a:lnTo>
                  <a:lnTo>
                    <a:pt x="37" y="84"/>
                  </a:lnTo>
                  <a:lnTo>
                    <a:pt x="33" y="83"/>
                  </a:lnTo>
                  <a:lnTo>
                    <a:pt x="29" y="82"/>
                  </a:lnTo>
                  <a:lnTo>
                    <a:pt x="25" y="81"/>
                  </a:lnTo>
                  <a:lnTo>
                    <a:pt x="22" y="79"/>
                  </a:lnTo>
                  <a:lnTo>
                    <a:pt x="18" y="77"/>
                  </a:lnTo>
                  <a:lnTo>
                    <a:pt x="15" y="75"/>
                  </a:lnTo>
                  <a:lnTo>
                    <a:pt x="12" y="72"/>
                  </a:lnTo>
                  <a:lnTo>
                    <a:pt x="9" y="69"/>
                  </a:lnTo>
                  <a:lnTo>
                    <a:pt x="7" y="66"/>
                  </a:lnTo>
                  <a:lnTo>
                    <a:pt x="5" y="62"/>
                  </a:lnTo>
                  <a:lnTo>
                    <a:pt x="3" y="59"/>
                  </a:lnTo>
                  <a:lnTo>
                    <a:pt x="2" y="55"/>
                  </a:lnTo>
                  <a:lnTo>
                    <a:pt x="0" y="51"/>
                  </a:lnTo>
                  <a:lnTo>
                    <a:pt x="0" y="46"/>
                  </a:lnTo>
                  <a:lnTo>
                    <a:pt x="0" y="42"/>
                  </a:lnTo>
                  <a:lnTo>
                    <a:pt x="0" y="38"/>
                  </a:lnTo>
                  <a:lnTo>
                    <a:pt x="0" y="34"/>
                  </a:lnTo>
                  <a:lnTo>
                    <a:pt x="2" y="30"/>
                  </a:lnTo>
                  <a:lnTo>
                    <a:pt x="3" y="26"/>
                  </a:lnTo>
                  <a:lnTo>
                    <a:pt x="5" y="22"/>
                  </a:lnTo>
                  <a:lnTo>
                    <a:pt x="7" y="19"/>
                  </a:lnTo>
                  <a:lnTo>
                    <a:pt x="9" y="15"/>
                  </a:lnTo>
                  <a:lnTo>
                    <a:pt x="12" y="12"/>
                  </a:lnTo>
                  <a:lnTo>
                    <a:pt x="15" y="10"/>
                  </a:lnTo>
                  <a:lnTo>
                    <a:pt x="18" y="7"/>
                  </a:lnTo>
                  <a:lnTo>
                    <a:pt x="22" y="5"/>
                  </a:lnTo>
                  <a:lnTo>
                    <a:pt x="25" y="3"/>
                  </a:lnTo>
                  <a:lnTo>
                    <a:pt x="29" y="2"/>
                  </a:lnTo>
                  <a:lnTo>
                    <a:pt x="33" y="1"/>
                  </a:lnTo>
                  <a:lnTo>
                    <a:pt x="37" y="0"/>
                  </a:lnTo>
                  <a:lnTo>
                    <a:pt x="42" y="0"/>
                  </a:lnTo>
                  <a:lnTo>
                    <a:pt x="46" y="0"/>
                  </a:lnTo>
                  <a:lnTo>
                    <a:pt x="50" y="1"/>
                  </a:lnTo>
                  <a:lnTo>
                    <a:pt x="54" y="2"/>
                  </a:lnTo>
                  <a:lnTo>
                    <a:pt x="58" y="3"/>
                  </a:lnTo>
                  <a:lnTo>
                    <a:pt x="62" y="5"/>
                  </a:lnTo>
                  <a:lnTo>
                    <a:pt x="65" y="7"/>
                  </a:lnTo>
                  <a:lnTo>
                    <a:pt x="68" y="10"/>
                  </a:lnTo>
                  <a:lnTo>
                    <a:pt x="71" y="12"/>
                  </a:lnTo>
                  <a:lnTo>
                    <a:pt x="74" y="15"/>
                  </a:lnTo>
                  <a:lnTo>
                    <a:pt x="77" y="19"/>
                  </a:lnTo>
                  <a:lnTo>
                    <a:pt x="79" y="22"/>
                  </a:lnTo>
                  <a:lnTo>
                    <a:pt x="80" y="26"/>
                  </a:lnTo>
                  <a:lnTo>
                    <a:pt x="82" y="30"/>
                  </a:lnTo>
                  <a:lnTo>
                    <a:pt x="83" y="34"/>
                  </a:lnTo>
                  <a:lnTo>
                    <a:pt x="84" y="38"/>
                  </a:lnTo>
                  <a:lnTo>
                    <a:pt x="84" y="42"/>
                  </a:lnTo>
                  <a:close/>
                </a:path>
              </a:pathLst>
            </a:custGeom>
            <a:solidFill>
              <a:srgbClr val="845E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121" name="Rectangle 65"/>
            <p:cNvSpPr>
              <a:spLocks noChangeArrowheads="1"/>
            </p:cNvSpPr>
            <p:nvPr/>
          </p:nvSpPr>
          <p:spPr bwMode="auto">
            <a:xfrm>
              <a:off x="4510088" y="2686050"/>
              <a:ext cx="4191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89.5</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5129" name="Group 5128"/>
          <p:cNvGrpSpPr/>
          <p:nvPr/>
        </p:nvGrpSpPr>
        <p:grpSpPr>
          <a:xfrm>
            <a:off x="1763688" y="3068960"/>
            <a:ext cx="476250" cy="400050"/>
            <a:chOff x="5033963" y="3971925"/>
            <a:chExt cx="476250" cy="400050"/>
          </a:xfrm>
        </p:grpSpPr>
        <p:sp>
          <p:nvSpPr>
            <p:cNvPr id="5123" name="Freeform 66"/>
            <p:cNvSpPr>
              <a:spLocks/>
            </p:cNvSpPr>
            <p:nvPr/>
          </p:nvSpPr>
          <p:spPr bwMode="auto">
            <a:xfrm>
              <a:off x="5033963" y="3971925"/>
              <a:ext cx="409575" cy="400050"/>
            </a:xfrm>
            <a:custGeom>
              <a:avLst/>
              <a:gdLst>
                <a:gd name="T0" fmla="*/ 43 w 43"/>
                <a:gd name="T1" fmla="*/ 23 h 42"/>
                <a:gd name="T2" fmla="*/ 42 w 43"/>
                <a:gd name="T3" fmla="*/ 27 h 42"/>
                <a:gd name="T4" fmla="*/ 40 w 43"/>
                <a:gd name="T5" fmla="*/ 31 h 42"/>
                <a:gd name="T6" fmla="*/ 38 w 43"/>
                <a:gd name="T7" fmla="*/ 34 h 42"/>
                <a:gd name="T8" fmla="*/ 35 w 43"/>
                <a:gd name="T9" fmla="*/ 37 h 42"/>
                <a:gd name="T10" fmla="*/ 32 w 43"/>
                <a:gd name="T11" fmla="*/ 39 h 42"/>
                <a:gd name="T12" fmla="*/ 28 w 43"/>
                <a:gd name="T13" fmla="*/ 41 h 42"/>
                <a:gd name="T14" fmla="*/ 24 w 43"/>
                <a:gd name="T15" fmla="*/ 42 h 42"/>
                <a:gd name="T16" fmla="*/ 19 w 43"/>
                <a:gd name="T17" fmla="*/ 42 h 42"/>
                <a:gd name="T18" fmla="*/ 15 w 43"/>
                <a:gd name="T19" fmla="*/ 41 h 42"/>
                <a:gd name="T20" fmla="*/ 12 w 43"/>
                <a:gd name="T21" fmla="*/ 39 h 42"/>
                <a:gd name="T22" fmla="*/ 8 w 43"/>
                <a:gd name="T23" fmla="*/ 37 h 42"/>
                <a:gd name="T24" fmla="*/ 5 w 43"/>
                <a:gd name="T25" fmla="*/ 34 h 42"/>
                <a:gd name="T26" fmla="*/ 3 w 43"/>
                <a:gd name="T27" fmla="*/ 31 h 42"/>
                <a:gd name="T28" fmla="*/ 1 w 43"/>
                <a:gd name="T29" fmla="*/ 27 h 42"/>
                <a:gd name="T30" fmla="*/ 1 w 43"/>
                <a:gd name="T31" fmla="*/ 23 h 42"/>
                <a:gd name="T32" fmla="*/ 1 w 43"/>
                <a:gd name="T33" fmla="*/ 19 h 42"/>
                <a:gd name="T34" fmla="*/ 1 w 43"/>
                <a:gd name="T35" fmla="*/ 14 h 42"/>
                <a:gd name="T36" fmla="*/ 3 w 43"/>
                <a:gd name="T37" fmla="*/ 11 h 42"/>
                <a:gd name="T38" fmla="*/ 5 w 43"/>
                <a:gd name="T39" fmla="*/ 7 h 42"/>
                <a:gd name="T40" fmla="*/ 8 w 43"/>
                <a:gd name="T41" fmla="*/ 4 h 42"/>
                <a:gd name="T42" fmla="*/ 12 w 43"/>
                <a:gd name="T43" fmla="*/ 2 h 42"/>
                <a:gd name="T44" fmla="*/ 15 w 43"/>
                <a:gd name="T45" fmla="*/ 1 h 42"/>
                <a:gd name="T46" fmla="*/ 19 w 43"/>
                <a:gd name="T47" fmla="*/ 0 h 42"/>
                <a:gd name="T48" fmla="*/ 24 w 43"/>
                <a:gd name="T49" fmla="*/ 0 h 42"/>
                <a:gd name="T50" fmla="*/ 28 w 43"/>
                <a:gd name="T51" fmla="*/ 1 h 42"/>
                <a:gd name="T52" fmla="*/ 32 w 43"/>
                <a:gd name="T53" fmla="*/ 2 h 42"/>
                <a:gd name="T54" fmla="*/ 35 w 43"/>
                <a:gd name="T55" fmla="*/ 4 h 42"/>
                <a:gd name="T56" fmla="*/ 38 w 43"/>
                <a:gd name="T57" fmla="*/ 7 h 42"/>
                <a:gd name="T58" fmla="*/ 40 w 43"/>
                <a:gd name="T59" fmla="*/ 11 h 42"/>
                <a:gd name="T60" fmla="*/ 42 w 43"/>
                <a:gd name="T61" fmla="*/ 14 h 42"/>
                <a:gd name="T62" fmla="*/ 43 w 43"/>
                <a:gd name="T63"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43" y="21"/>
                  </a:moveTo>
                  <a:lnTo>
                    <a:pt x="43" y="23"/>
                  </a:lnTo>
                  <a:lnTo>
                    <a:pt x="42" y="25"/>
                  </a:lnTo>
                  <a:lnTo>
                    <a:pt x="42" y="27"/>
                  </a:lnTo>
                  <a:lnTo>
                    <a:pt x="41" y="29"/>
                  </a:lnTo>
                  <a:lnTo>
                    <a:pt x="40" y="31"/>
                  </a:lnTo>
                  <a:lnTo>
                    <a:pt x="39" y="33"/>
                  </a:lnTo>
                  <a:lnTo>
                    <a:pt x="38" y="34"/>
                  </a:lnTo>
                  <a:lnTo>
                    <a:pt x="37" y="36"/>
                  </a:lnTo>
                  <a:lnTo>
                    <a:pt x="35" y="37"/>
                  </a:lnTo>
                  <a:lnTo>
                    <a:pt x="33" y="38"/>
                  </a:lnTo>
                  <a:lnTo>
                    <a:pt x="32" y="39"/>
                  </a:lnTo>
                  <a:lnTo>
                    <a:pt x="30" y="40"/>
                  </a:lnTo>
                  <a:lnTo>
                    <a:pt x="28" y="41"/>
                  </a:lnTo>
                  <a:lnTo>
                    <a:pt x="26" y="41"/>
                  </a:lnTo>
                  <a:lnTo>
                    <a:pt x="24" y="42"/>
                  </a:lnTo>
                  <a:lnTo>
                    <a:pt x="22" y="42"/>
                  </a:lnTo>
                  <a:lnTo>
                    <a:pt x="19" y="42"/>
                  </a:lnTo>
                  <a:lnTo>
                    <a:pt x="17" y="41"/>
                  </a:lnTo>
                  <a:lnTo>
                    <a:pt x="15" y="41"/>
                  </a:lnTo>
                  <a:lnTo>
                    <a:pt x="13" y="40"/>
                  </a:lnTo>
                  <a:lnTo>
                    <a:pt x="12" y="39"/>
                  </a:lnTo>
                  <a:lnTo>
                    <a:pt x="10" y="38"/>
                  </a:lnTo>
                  <a:lnTo>
                    <a:pt x="8" y="37"/>
                  </a:lnTo>
                  <a:lnTo>
                    <a:pt x="7" y="36"/>
                  </a:lnTo>
                  <a:lnTo>
                    <a:pt x="5" y="34"/>
                  </a:lnTo>
                  <a:lnTo>
                    <a:pt x="4" y="33"/>
                  </a:lnTo>
                  <a:lnTo>
                    <a:pt x="3" y="31"/>
                  </a:lnTo>
                  <a:lnTo>
                    <a:pt x="2" y="29"/>
                  </a:lnTo>
                  <a:lnTo>
                    <a:pt x="1" y="27"/>
                  </a:lnTo>
                  <a:lnTo>
                    <a:pt x="1" y="25"/>
                  </a:lnTo>
                  <a:lnTo>
                    <a:pt x="1" y="23"/>
                  </a:lnTo>
                  <a:lnTo>
                    <a:pt x="0" y="21"/>
                  </a:lnTo>
                  <a:lnTo>
                    <a:pt x="1" y="19"/>
                  </a:lnTo>
                  <a:lnTo>
                    <a:pt x="1" y="16"/>
                  </a:lnTo>
                  <a:lnTo>
                    <a:pt x="1" y="14"/>
                  </a:lnTo>
                  <a:lnTo>
                    <a:pt x="2" y="12"/>
                  </a:lnTo>
                  <a:lnTo>
                    <a:pt x="3" y="11"/>
                  </a:lnTo>
                  <a:lnTo>
                    <a:pt x="4" y="9"/>
                  </a:lnTo>
                  <a:lnTo>
                    <a:pt x="5" y="7"/>
                  </a:lnTo>
                  <a:lnTo>
                    <a:pt x="7" y="6"/>
                  </a:lnTo>
                  <a:lnTo>
                    <a:pt x="8" y="4"/>
                  </a:lnTo>
                  <a:lnTo>
                    <a:pt x="10" y="3"/>
                  </a:lnTo>
                  <a:lnTo>
                    <a:pt x="12" y="2"/>
                  </a:lnTo>
                  <a:lnTo>
                    <a:pt x="13" y="1"/>
                  </a:lnTo>
                  <a:lnTo>
                    <a:pt x="15" y="1"/>
                  </a:lnTo>
                  <a:lnTo>
                    <a:pt x="17" y="0"/>
                  </a:lnTo>
                  <a:lnTo>
                    <a:pt x="19" y="0"/>
                  </a:lnTo>
                  <a:lnTo>
                    <a:pt x="22" y="0"/>
                  </a:lnTo>
                  <a:lnTo>
                    <a:pt x="24" y="0"/>
                  </a:lnTo>
                  <a:lnTo>
                    <a:pt x="26" y="0"/>
                  </a:lnTo>
                  <a:lnTo>
                    <a:pt x="28" y="1"/>
                  </a:lnTo>
                  <a:lnTo>
                    <a:pt x="30" y="1"/>
                  </a:lnTo>
                  <a:lnTo>
                    <a:pt x="32" y="2"/>
                  </a:lnTo>
                  <a:lnTo>
                    <a:pt x="33" y="3"/>
                  </a:lnTo>
                  <a:lnTo>
                    <a:pt x="35" y="4"/>
                  </a:lnTo>
                  <a:lnTo>
                    <a:pt x="37" y="6"/>
                  </a:lnTo>
                  <a:lnTo>
                    <a:pt x="38" y="7"/>
                  </a:lnTo>
                  <a:lnTo>
                    <a:pt x="39" y="9"/>
                  </a:lnTo>
                  <a:lnTo>
                    <a:pt x="40" y="11"/>
                  </a:lnTo>
                  <a:lnTo>
                    <a:pt x="41" y="12"/>
                  </a:lnTo>
                  <a:lnTo>
                    <a:pt x="42" y="14"/>
                  </a:lnTo>
                  <a:lnTo>
                    <a:pt x="42" y="16"/>
                  </a:lnTo>
                  <a:lnTo>
                    <a:pt x="43" y="19"/>
                  </a:lnTo>
                  <a:lnTo>
                    <a:pt x="43" y="21"/>
                  </a:lnTo>
                  <a:close/>
                </a:path>
              </a:pathLst>
            </a:custGeom>
            <a:solidFill>
              <a:srgbClr val="845E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124" name="Rectangle 67"/>
            <p:cNvSpPr>
              <a:spLocks noChangeArrowheads="1"/>
            </p:cNvSpPr>
            <p:nvPr/>
          </p:nvSpPr>
          <p:spPr bwMode="auto">
            <a:xfrm>
              <a:off x="5091113" y="4067175"/>
              <a:ext cx="4191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22.4</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5131" name="Group 5130"/>
          <p:cNvGrpSpPr/>
          <p:nvPr/>
        </p:nvGrpSpPr>
        <p:grpSpPr>
          <a:xfrm>
            <a:off x="3275856" y="4148137"/>
            <a:ext cx="447675" cy="371475"/>
            <a:chOff x="3900488" y="4429125"/>
            <a:chExt cx="447675" cy="371475"/>
          </a:xfrm>
        </p:grpSpPr>
        <p:sp>
          <p:nvSpPr>
            <p:cNvPr id="62" name="Freeform 62"/>
            <p:cNvSpPr>
              <a:spLocks/>
            </p:cNvSpPr>
            <p:nvPr/>
          </p:nvSpPr>
          <p:spPr bwMode="auto">
            <a:xfrm>
              <a:off x="3900488" y="4429125"/>
              <a:ext cx="361950" cy="371475"/>
            </a:xfrm>
            <a:custGeom>
              <a:avLst/>
              <a:gdLst>
                <a:gd name="T0" fmla="*/ 38 w 38"/>
                <a:gd name="T1" fmla="*/ 22 h 39"/>
                <a:gd name="T2" fmla="*/ 37 w 38"/>
                <a:gd name="T3" fmla="*/ 25 h 39"/>
                <a:gd name="T4" fmla="*/ 36 w 38"/>
                <a:gd name="T5" fmla="*/ 29 h 39"/>
                <a:gd name="T6" fmla="*/ 34 w 38"/>
                <a:gd name="T7" fmla="*/ 32 h 39"/>
                <a:gd name="T8" fmla="*/ 31 w 38"/>
                <a:gd name="T9" fmla="*/ 35 h 39"/>
                <a:gd name="T10" fmla="*/ 28 w 38"/>
                <a:gd name="T11" fmla="*/ 37 h 39"/>
                <a:gd name="T12" fmla="*/ 24 w 38"/>
                <a:gd name="T13" fmla="*/ 38 h 39"/>
                <a:gd name="T14" fmla="*/ 21 w 38"/>
                <a:gd name="T15" fmla="*/ 39 h 39"/>
                <a:gd name="T16" fmla="*/ 17 w 38"/>
                <a:gd name="T17" fmla="*/ 39 h 39"/>
                <a:gd name="T18" fmla="*/ 13 w 38"/>
                <a:gd name="T19" fmla="*/ 38 h 39"/>
                <a:gd name="T20" fmla="*/ 10 w 38"/>
                <a:gd name="T21" fmla="*/ 37 h 39"/>
                <a:gd name="T22" fmla="*/ 7 w 38"/>
                <a:gd name="T23" fmla="*/ 35 h 39"/>
                <a:gd name="T24" fmla="*/ 4 w 38"/>
                <a:gd name="T25" fmla="*/ 32 h 39"/>
                <a:gd name="T26" fmla="*/ 2 w 38"/>
                <a:gd name="T27" fmla="*/ 29 h 39"/>
                <a:gd name="T28" fmla="*/ 1 w 38"/>
                <a:gd name="T29" fmla="*/ 25 h 39"/>
                <a:gd name="T30" fmla="*/ 0 w 38"/>
                <a:gd name="T31" fmla="*/ 22 h 39"/>
                <a:gd name="T32" fmla="*/ 0 w 38"/>
                <a:gd name="T33" fmla="*/ 18 h 39"/>
                <a:gd name="T34" fmla="*/ 1 w 38"/>
                <a:gd name="T35" fmla="*/ 14 h 39"/>
                <a:gd name="T36" fmla="*/ 2 w 38"/>
                <a:gd name="T37" fmla="*/ 11 h 39"/>
                <a:gd name="T38" fmla="*/ 4 w 38"/>
                <a:gd name="T39" fmla="*/ 7 h 39"/>
                <a:gd name="T40" fmla="*/ 7 w 38"/>
                <a:gd name="T41" fmla="*/ 5 h 39"/>
                <a:gd name="T42" fmla="*/ 10 w 38"/>
                <a:gd name="T43" fmla="*/ 3 h 39"/>
                <a:gd name="T44" fmla="*/ 13 w 38"/>
                <a:gd name="T45" fmla="*/ 1 h 39"/>
                <a:gd name="T46" fmla="*/ 17 w 38"/>
                <a:gd name="T47" fmla="*/ 1 h 39"/>
                <a:gd name="T48" fmla="*/ 21 w 38"/>
                <a:gd name="T49" fmla="*/ 1 h 39"/>
                <a:gd name="T50" fmla="*/ 24 w 38"/>
                <a:gd name="T51" fmla="*/ 1 h 39"/>
                <a:gd name="T52" fmla="*/ 28 w 38"/>
                <a:gd name="T53" fmla="*/ 3 h 39"/>
                <a:gd name="T54" fmla="*/ 31 w 38"/>
                <a:gd name="T55" fmla="*/ 5 h 39"/>
                <a:gd name="T56" fmla="*/ 34 w 38"/>
                <a:gd name="T57" fmla="*/ 7 h 39"/>
                <a:gd name="T58" fmla="*/ 36 w 38"/>
                <a:gd name="T59" fmla="*/ 11 h 39"/>
                <a:gd name="T60" fmla="*/ 37 w 38"/>
                <a:gd name="T61" fmla="*/ 14 h 39"/>
                <a:gd name="T62" fmla="*/ 38 w 38"/>
                <a:gd name="T6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39">
                  <a:moveTo>
                    <a:pt x="38" y="20"/>
                  </a:moveTo>
                  <a:lnTo>
                    <a:pt x="38" y="22"/>
                  </a:lnTo>
                  <a:lnTo>
                    <a:pt x="37" y="24"/>
                  </a:lnTo>
                  <a:lnTo>
                    <a:pt x="37" y="25"/>
                  </a:lnTo>
                  <a:lnTo>
                    <a:pt x="36" y="27"/>
                  </a:lnTo>
                  <a:lnTo>
                    <a:pt x="36" y="29"/>
                  </a:lnTo>
                  <a:lnTo>
                    <a:pt x="35" y="31"/>
                  </a:lnTo>
                  <a:lnTo>
                    <a:pt x="34" y="32"/>
                  </a:lnTo>
                  <a:lnTo>
                    <a:pt x="32" y="33"/>
                  </a:lnTo>
                  <a:lnTo>
                    <a:pt x="31" y="35"/>
                  </a:lnTo>
                  <a:lnTo>
                    <a:pt x="29" y="36"/>
                  </a:lnTo>
                  <a:lnTo>
                    <a:pt x="28" y="37"/>
                  </a:lnTo>
                  <a:lnTo>
                    <a:pt x="26" y="37"/>
                  </a:lnTo>
                  <a:lnTo>
                    <a:pt x="24" y="38"/>
                  </a:lnTo>
                  <a:lnTo>
                    <a:pt x="23" y="39"/>
                  </a:lnTo>
                  <a:lnTo>
                    <a:pt x="21" y="39"/>
                  </a:lnTo>
                  <a:lnTo>
                    <a:pt x="19" y="39"/>
                  </a:lnTo>
                  <a:lnTo>
                    <a:pt x="17" y="39"/>
                  </a:lnTo>
                  <a:lnTo>
                    <a:pt x="15" y="39"/>
                  </a:lnTo>
                  <a:lnTo>
                    <a:pt x="13" y="38"/>
                  </a:lnTo>
                  <a:lnTo>
                    <a:pt x="11" y="37"/>
                  </a:lnTo>
                  <a:lnTo>
                    <a:pt x="10" y="37"/>
                  </a:lnTo>
                  <a:lnTo>
                    <a:pt x="8" y="36"/>
                  </a:lnTo>
                  <a:lnTo>
                    <a:pt x="7" y="35"/>
                  </a:lnTo>
                  <a:lnTo>
                    <a:pt x="5" y="33"/>
                  </a:lnTo>
                  <a:lnTo>
                    <a:pt x="4" y="32"/>
                  </a:lnTo>
                  <a:lnTo>
                    <a:pt x="3" y="31"/>
                  </a:lnTo>
                  <a:lnTo>
                    <a:pt x="2" y="29"/>
                  </a:lnTo>
                  <a:lnTo>
                    <a:pt x="1" y="27"/>
                  </a:lnTo>
                  <a:lnTo>
                    <a:pt x="1" y="25"/>
                  </a:lnTo>
                  <a:lnTo>
                    <a:pt x="0" y="24"/>
                  </a:lnTo>
                  <a:lnTo>
                    <a:pt x="0" y="22"/>
                  </a:lnTo>
                  <a:lnTo>
                    <a:pt x="0" y="20"/>
                  </a:lnTo>
                  <a:lnTo>
                    <a:pt x="0" y="18"/>
                  </a:lnTo>
                  <a:lnTo>
                    <a:pt x="0" y="16"/>
                  </a:lnTo>
                  <a:lnTo>
                    <a:pt x="1" y="14"/>
                  </a:lnTo>
                  <a:lnTo>
                    <a:pt x="1" y="12"/>
                  </a:lnTo>
                  <a:lnTo>
                    <a:pt x="2" y="11"/>
                  </a:lnTo>
                  <a:lnTo>
                    <a:pt x="3" y="9"/>
                  </a:lnTo>
                  <a:lnTo>
                    <a:pt x="4" y="7"/>
                  </a:lnTo>
                  <a:lnTo>
                    <a:pt x="5" y="6"/>
                  </a:lnTo>
                  <a:lnTo>
                    <a:pt x="7" y="5"/>
                  </a:lnTo>
                  <a:lnTo>
                    <a:pt x="8" y="4"/>
                  </a:lnTo>
                  <a:lnTo>
                    <a:pt x="10" y="3"/>
                  </a:lnTo>
                  <a:lnTo>
                    <a:pt x="11" y="2"/>
                  </a:lnTo>
                  <a:lnTo>
                    <a:pt x="13" y="1"/>
                  </a:lnTo>
                  <a:lnTo>
                    <a:pt x="15" y="1"/>
                  </a:lnTo>
                  <a:lnTo>
                    <a:pt x="17" y="1"/>
                  </a:lnTo>
                  <a:lnTo>
                    <a:pt x="19" y="0"/>
                  </a:lnTo>
                  <a:lnTo>
                    <a:pt x="21" y="1"/>
                  </a:lnTo>
                  <a:lnTo>
                    <a:pt x="23" y="1"/>
                  </a:lnTo>
                  <a:lnTo>
                    <a:pt x="24" y="1"/>
                  </a:lnTo>
                  <a:lnTo>
                    <a:pt x="26" y="2"/>
                  </a:lnTo>
                  <a:lnTo>
                    <a:pt x="28" y="3"/>
                  </a:lnTo>
                  <a:lnTo>
                    <a:pt x="29" y="4"/>
                  </a:lnTo>
                  <a:lnTo>
                    <a:pt x="31" y="5"/>
                  </a:lnTo>
                  <a:lnTo>
                    <a:pt x="32" y="6"/>
                  </a:lnTo>
                  <a:lnTo>
                    <a:pt x="34" y="7"/>
                  </a:lnTo>
                  <a:lnTo>
                    <a:pt x="35" y="9"/>
                  </a:lnTo>
                  <a:lnTo>
                    <a:pt x="36" y="11"/>
                  </a:lnTo>
                  <a:lnTo>
                    <a:pt x="36" y="12"/>
                  </a:lnTo>
                  <a:lnTo>
                    <a:pt x="37" y="14"/>
                  </a:lnTo>
                  <a:lnTo>
                    <a:pt x="37" y="16"/>
                  </a:lnTo>
                  <a:lnTo>
                    <a:pt x="38" y="18"/>
                  </a:lnTo>
                  <a:lnTo>
                    <a:pt x="38" y="20"/>
                  </a:lnTo>
                  <a:close/>
                </a:path>
              </a:pathLst>
            </a:custGeom>
            <a:solidFill>
              <a:srgbClr val="845E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3" name="Rectangle 63"/>
            <p:cNvSpPr>
              <a:spLocks noChangeArrowheads="1"/>
            </p:cNvSpPr>
            <p:nvPr/>
          </p:nvSpPr>
          <p:spPr bwMode="auto">
            <a:xfrm>
              <a:off x="3929063" y="4514850"/>
              <a:ext cx="4191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18.5</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5130" name="Group 5129"/>
          <p:cNvGrpSpPr/>
          <p:nvPr/>
        </p:nvGrpSpPr>
        <p:grpSpPr>
          <a:xfrm>
            <a:off x="2699792" y="2697485"/>
            <a:ext cx="504825" cy="466725"/>
            <a:chOff x="5586413" y="4171950"/>
            <a:chExt cx="504825" cy="466725"/>
          </a:xfrm>
        </p:grpSpPr>
        <p:sp>
          <p:nvSpPr>
            <p:cNvPr id="5125" name="Freeform 68"/>
            <p:cNvSpPr>
              <a:spLocks/>
            </p:cNvSpPr>
            <p:nvPr/>
          </p:nvSpPr>
          <p:spPr bwMode="auto">
            <a:xfrm>
              <a:off x="5586413" y="4171950"/>
              <a:ext cx="466725" cy="466725"/>
            </a:xfrm>
            <a:custGeom>
              <a:avLst/>
              <a:gdLst>
                <a:gd name="T0" fmla="*/ 49 w 49"/>
                <a:gd name="T1" fmla="*/ 27 h 49"/>
                <a:gd name="T2" fmla="*/ 48 w 49"/>
                <a:gd name="T3" fmla="*/ 32 h 49"/>
                <a:gd name="T4" fmla="*/ 46 w 49"/>
                <a:gd name="T5" fmla="*/ 36 h 49"/>
                <a:gd name="T6" fmla="*/ 43 w 49"/>
                <a:gd name="T7" fmla="*/ 40 h 49"/>
                <a:gd name="T8" fmla="*/ 40 w 49"/>
                <a:gd name="T9" fmla="*/ 44 h 49"/>
                <a:gd name="T10" fmla="*/ 36 w 49"/>
                <a:gd name="T11" fmla="*/ 46 h 49"/>
                <a:gd name="T12" fmla="*/ 32 w 49"/>
                <a:gd name="T13" fmla="*/ 48 h 49"/>
                <a:gd name="T14" fmla="*/ 27 w 49"/>
                <a:gd name="T15" fmla="*/ 49 h 49"/>
                <a:gd name="T16" fmla="*/ 22 w 49"/>
                <a:gd name="T17" fmla="*/ 49 h 49"/>
                <a:gd name="T18" fmla="*/ 17 w 49"/>
                <a:gd name="T19" fmla="*/ 48 h 49"/>
                <a:gd name="T20" fmla="*/ 13 w 49"/>
                <a:gd name="T21" fmla="*/ 46 h 49"/>
                <a:gd name="T22" fmla="*/ 9 w 49"/>
                <a:gd name="T23" fmla="*/ 44 h 49"/>
                <a:gd name="T24" fmla="*/ 6 w 49"/>
                <a:gd name="T25" fmla="*/ 40 h 49"/>
                <a:gd name="T26" fmla="*/ 3 w 49"/>
                <a:gd name="T27" fmla="*/ 36 h 49"/>
                <a:gd name="T28" fmla="*/ 1 w 49"/>
                <a:gd name="T29" fmla="*/ 32 h 49"/>
                <a:gd name="T30" fmla="*/ 0 w 49"/>
                <a:gd name="T31" fmla="*/ 27 h 49"/>
                <a:gd name="T32" fmla="*/ 0 w 49"/>
                <a:gd name="T33" fmla="*/ 22 h 49"/>
                <a:gd name="T34" fmla="*/ 1 w 49"/>
                <a:gd name="T35" fmla="*/ 18 h 49"/>
                <a:gd name="T36" fmla="*/ 3 w 49"/>
                <a:gd name="T37" fmla="*/ 13 h 49"/>
                <a:gd name="T38" fmla="*/ 6 w 49"/>
                <a:gd name="T39" fmla="*/ 9 h 49"/>
                <a:gd name="T40" fmla="*/ 9 w 49"/>
                <a:gd name="T41" fmla="*/ 6 h 49"/>
                <a:gd name="T42" fmla="*/ 13 w 49"/>
                <a:gd name="T43" fmla="*/ 3 h 49"/>
                <a:gd name="T44" fmla="*/ 17 w 49"/>
                <a:gd name="T45" fmla="*/ 1 h 49"/>
                <a:gd name="T46" fmla="*/ 22 w 49"/>
                <a:gd name="T47" fmla="*/ 0 h 49"/>
                <a:gd name="T48" fmla="*/ 27 w 49"/>
                <a:gd name="T49" fmla="*/ 0 h 49"/>
                <a:gd name="T50" fmla="*/ 32 w 49"/>
                <a:gd name="T51" fmla="*/ 1 h 49"/>
                <a:gd name="T52" fmla="*/ 36 w 49"/>
                <a:gd name="T53" fmla="*/ 3 h 49"/>
                <a:gd name="T54" fmla="*/ 40 w 49"/>
                <a:gd name="T55" fmla="*/ 6 h 49"/>
                <a:gd name="T56" fmla="*/ 43 w 49"/>
                <a:gd name="T57" fmla="*/ 9 h 49"/>
                <a:gd name="T58" fmla="*/ 46 w 49"/>
                <a:gd name="T59" fmla="*/ 13 h 49"/>
                <a:gd name="T60" fmla="*/ 48 w 49"/>
                <a:gd name="T61" fmla="*/ 18 h 49"/>
                <a:gd name="T62" fmla="*/ 49 w 49"/>
                <a:gd name="T63"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lnTo>
                    <a:pt x="49" y="27"/>
                  </a:lnTo>
                  <a:lnTo>
                    <a:pt x="48" y="30"/>
                  </a:lnTo>
                  <a:lnTo>
                    <a:pt x="48" y="32"/>
                  </a:lnTo>
                  <a:lnTo>
                    <a:pt x="47" y="34"/>
                  </a:lnTo>
                  <a:lnTo>
                    <a:pt x="46" y="36"/>
                  </a:lnTo>
                  <a:lnTo>
                    <a:pt x="45" y="39"/>
                  </a:lnTo>
                  <a:lnTo>
                    <a:pt x="43" y="40"/>
                  </a:lnTo>
                  <a:lnTo>
                    <a:pt x="42" y="42"/>
                  </a:lnTo>
                  <a:lnTo>
                    <a:pt x="40" y="44"/>
                  </a:lnTo>
                  <a:lnTo>
                    <a:pt x="38" y="45"/>
                  </a:lnTo>
                  <a:lnTo>
                    <a:pt x="36" y="46"/>
                  </a:lnTo>
                  <a:lnTo>
                    <a:pt x="34" y="47"/>
                  </a:lnTo>
                  <a:lnTo>
                    <a:pt x="32" y="48"/>
                  </a:lnTo>
                  <a:lnTo>
                    <a:pt x="29" y="49"/>
                  </a:lnTo>
                  <a:lnTo>
                    <a:pt x="27" y="49"/>
                  </a:lnTo>
                  <a:lnTo>
                    <a:pt x="25" y="49"/>
                  </a:lnTo>
                  <a:lnTo>
                    <a:pt x="22" y="49"/>
                  </a:lnTo>
                  <a:lnTo>
                    <a:pt x="20" y="49"/>
                  </a:lnTo>
                  <a:lnTo>
                    <a:pt x="17" y="48"/>
                  </a:lnTo>
                  <a:lnTo>
                    <a:pt x="15" y="47"/>
                  </a:lnTo>
                  <a:lnTo>
                    <a:pt x="13" y="46"/>
                  </a:lnTo>
                  <a:lnTo>
                    <a:pt x="11" y="45"/>
                  </a:lnTo>
                  <a:lnTo>
                    <a:pt x="9" y="44"/>
                  </a:lnTo>
                  <a:lnTo>
                    <a:pt x="7" y="42"/>
                  </a:lnTo>
                  <a:lnTo>
                    <a:pt x="6" y="40"/>
                  </a:lnTo>
                  <a:lnTo>
                    <a:pt x="4" y="39"/>
                  </a:lnTo>
                  <a:lnTo>
                    <a:pt x="3" y="36"/>
                  </a:lnTo>
                  <a:lnTo>
                    <a:pt x="2" y="34"/>
                  </a:lnTo>
                  <a:lnTo>
                    <a:pt x="1" y="32"/>
                  </a:lnTo>
                  <a:lnTo>
                    <a:pt x="1" y="30"/>
                  </a:lnTo>
                  <a:lnTo>
                    <a:pt x="0" y="27"/>
                  </a:lnTo>
                  <a:lnTo>
                    <a:pt x="0" y="25"/>
                  </a:lnTo>
                  <a:lnTo>
                    <a:pt x="0" y="22"/>
                  </a:lnTo>
                  <a:lnTo>
                    <a:pt x="1" y="20"/>
                  </a:lnTo>
                  <a:lnTo>
                    <a:pt x="1" y="18"/>
                  </a:lnTo>
                  <a:lnTo>
                    <a:pt x="2" y="15"/>
                  </a:lnTo>
                  <a:lnTo>
                    <a:pt x="3" y="13"/>
                  </a:lnTo>
                  <a:lnTo>
                    <a:pt x="4" y="11"/>
                  </a:lnTo>
                  <a:lnTo>
                    <a:pt x="6" y="9"/>
                  </a:lnTo>
                  <a:lnTo>
                    <a:pt x="7" y="8"/>
                  </a:lnTo>
                  <a:lnTo>
                    <a:pt x="9" y="6"/>
                  </a:lnTo>
                  <a:lnTo>
                    <a:pt x="11" y="5"/>
                  </a:lnTo>
                  <a:lnTo>
                    <a:pt x="13" y="3"/>
                  </a:lnTo>
                  <a:lnTo>
                    <a:pt x="15" y="2"/>
                  </a:lnTo>
                  <a:lnTo>
                    <a:pt x="17" y="1"/>
                  </a:lnTo>
                  <a:lnTo>
                    <a:pt x="20" y="1"/>
                  </a:lnTo>
                  <a:lnTo>
                    <a:pt x="22" y="0"/>
                  </a:lnTo>
                  <a:lnTo>
                    <a:pt x="25" y="0"/>
                  </a:lnTo>
                  <a:lnTo>
                    <a:pt x="27" y="0"/>
                  </a:lnTo>
                  <a:lnTo>
                    <a:pt x="29" y="1"/>
                  </a:lnTo>
                  <a:lnTo>
                    <a:pt x="32" y="1"/>
                  </a:lnTo>
                  <a:lnTo>
                    <a:pt x="34" y="2"/>
                  </a:lnTo>
                  <a:lnTo>
                    <a:pt x="36" y="3"/>
                  </a:lnTo>
                  <a:lnTo>
                    <a:pt x="38" y="5"/>
                  </a:lnTo>
                  <a:lnTo>
                    <a:pt x="40" y="6"/>
                  </a:lnTo>
                  <a:lnTo>
                    <a:pt x="42" y="8"/>
                  </a:lnTo>
                  <a:lnTo>
                    <a:pt x="43" y="9"/>
                  </a:lnTo>
                  <a:lnTo>
                    <a:pt x="45" y="11"/>
                  </a:lnTo>
                  <a:lnTo>
                    <a:pt x="46" y="13"/>
                  </a:lnTo>
                  <a:lnTo>
                    <a:pt x="47" y="15"/>
                  </a:lnTo>
                  <a:lnTo>
                    <a:pt x="48" y="18"/>
                  </a:lnTo>
                  <a:lnTo>
                    <a:pt x="48" y="20"/>
                  </a:lnTo>
                  <a:lnTo>
                    <a:pt x="49" y="22"/>
                  </a:lnTo>
                  <a:lnTo>
                    <a:pt x="49" y="25"/>
                  </a:lnTo>
                  <a:close/>
                </a:path>
              </a:pathLst>
            </a:custGeom>
            <a:solidFill>
              <a:srgbClr val="845E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126" name="Rectangle 69"/>
            <p:cNvSpPr>
              <a:spLocks noChangeArrowheads="1"/>
            </p:cNvSpPr>
            <p:nvPr/>
          </p:nvSpPr>
          <p:spPr bwMode="auto">
            <a:xfrm>
              <a:off x="5672138" y="4305300"/>
              <a:ext cx="4191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0" i="0" u="none" strike="noStrike" cap="none" normalizeH="0" baseline="0" dirty="0" smtClean="0">
                  <a:ln>
                    <a:noFill/>
                  </a:ln>
                  <a:solidFill>
                    <a:srgbClr val="000000"/>
                  </a:solidFill>
                  <a:effectLst/>
                  <a:latin typeface="Calibri" pitchFamily="34" charset="0"/>
                  <a:cs typeface="Arial" pitchFamily="34" charset="0"/>
                </a:rPr>
                <a:t>30.1</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aphicFrame>
        <p:nvGraphicFramePr>
          <p:cNvPr id="41" name="Chart 40"/>
          <p:cNvGraphicFramePr>
            <a:graphicFrameLocks/>
          </p:cNvGraphicFramePr>
          <p:nvPr>
            <p:extLst>
              <p:ext uri="{D42A27DB-BD31-4B8C-83A1-F6EECF244321}">
                <p14:modId xmlns:p14="http://schemas.microsoft.com/office/powerpoint/2010/main" val="3050868208"/>
              </p:ext>
            </p:extLst>
          </p:nvPr>
        </p:nvGraphicFramePr>
        <p:xfrm>
          <a:off x="3347864" y="908720"/>
          <a:ext cx="5796136"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737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5130"/>
                                        </p:tgtEl>
                                        <p:attrNameLst>
                                          <p:attrName>style.visibility</p:attrName>
                                        </p:attrNameLst>
                                      </p:cBhvr>
                                      <p:to>
                                        <p:strVal val="visible"/>
                                      </p:to>
                                    </p:set>
                                    <p:animEffect transition="in" filter="fade">
                                      <p:cBhvr>
                                        <p:cTn id="10" dur="500"/>
                                        <p:tgtEl>
                                          <p:spTgt spid="5130"/>
                                        </p:tgtEl>
                                      </p:cBhvr>
                                    </p:animEffect>
                                  </p:childTnLst>
                                </p:cTn>
                              </p:par>
                              <p:par>
                                <p:cTn id="11" presetID="10" presetClass="entr" presetSubtype="0" fill="hold" nodeType="withEffect">
                                  <p:stCondLst>
                                    <p:cond delay="0"/>
                                  </p:stCondLst>
                                  <p:childTnLst>
                                    <p:set>
                                      <p:cBhvr>
                                        <p:cTn id="12" dur="1" fill="hold">
                                          <p:stCondLst>
                                            <p:cond delay="0"/>
                                          </p:stCondLst>
                                        </p:cTn>
                                        <p:tgtEl>
                                          <p:spTgt spid="5129"/>
                                        </p:tgtEl>
                                        <p:attrNameLst>
                                          <p:attrName>style.visibility</p:attrName>
                                        </p:attrNameLst>
                                      </p:cBhvr>
                                      <p:to>
                                        <p:strVal val="visible"/>
                                      </p:to>
                                    </p:set>
                                    <p:animEffect transition="in" filter="fade">
                                      <p:cBhvr>
                                        <p:cTn id="13" dur="500"/>
                                        <p:tgtEl>
                                          <p:spTgt spid="5129"/>
                                        </p:tgtEl>
                                      </p:cBhvr>
                                    </p:animEffect>
                                  </p:childTnLst>
                                </p:cTn>
                              </p:par>
                              <p:par>
                                <p:cTn id="14" presetID="10" presetClass="entr" presetSubtype="0" fill="hold" nodeType="withEffect">
                                  <p:stCondLst>
                                    <p:cond delay="0"/>
                                  </p:stCondLst>
                                  <p:childTnLst>
                                    <p:set>
                                      <p:cBhvr>
                                        <p:cTn id="15" dur="1" fill="hold">
                                          <p:stCondLst>
                                            <p:cond delay="0"/>
                                          </p:stCondLst>
                                        </p:cTn>
                                        <p:tgtEl>
                                          <p:spTgt spid="5128"/>
                                        </p:tgtEl>
                                        <p:attrNameLst>
                                          <p:attrName>style.visibility</p:attrName>
                                        </p:attrNameLst>
                                      </p:cBhvr>
                                      <p:to>
                                        <p:strVal val="visible"/>
                                      </p:to>
                                    </p:set>
                                    <p:animEffect transition="in" filter="fade">
                                      <p:cBhvr>
                                        <p:cTn id="16" dur="500"/>
                                        <p:tgtEl>
                                          <p:spTgt spid="5128"/>
                                        </p:tgtEl>
                                      </p:cBhvr>
                                    </p:animEffect>
                                  </p:childTnLst>
                                </p:cTn>
                              </p:par>
                              <p:par>
                                <p:cTn id="17" presetID="10" presetClass="entr" presetSubtype="0" fill="hold" nodeType="withEffect">
                                  <p:stCondLst>
                                    <p:cond delay="0"/>
                                  </p:stCondLst>
                                  <p:childTnLst>
                                    <p:set>
                                      <p:cBhvr>
                                        <p:cTn id="18" dur="1" fill="hold">
                                          <p:stCondLst>
                                            <p:cond delay="0"/>
                                          </p:stCondLst>
                                        </p:cTn>
                                        <p:tgtEl>
                                          <p:spTgt spid="5131"/>
                                        </p:tgtEl>
                                        <p:attrNameLst>
                                          <p:attrName>style.visibility</p:attrName>
                                        </p:attrNameLst>
                                      </p:cBhvr>
                                      <p:to>
                                        <p:strVal val="visible"/>
                                      </p:to>
                                    </p:set>
                                    <p:animEffect transition="in" filter="fade">
                                      <p:cBhvr>
                                        <p:cTn id="19" dur="500"/>
                                        <p:tgtEl>
                                          <p:spTgt spid="5131"/>
                                        </p:tgtEl>
                                      </p:cBhvr>
                                    </p:animEffect>
                                  </p:childTnLst>
                                </p:cTn>
                              </p:par>
                              <p:par>
                                <p:cTn id="20" presetID="10" presetClass="entr" presetSubtype="0" fill="hold" nodeType="withEffect">
                                  <p:stCondLst>
                                    <p:cond delay="0"/>
                                  </p:stCondLst>
                                  <p:childTnLst>
                                    <p:set>
                                      <p:cBhvr>
                                        <p:cTn id="21" dur="1" fill="hold">
                                          <p:stCondLst>
                                            <p:cond delay="0"/>
                                          </p:stCondLst>
                                        </p:cTn>
                                        <p:tgtEl>
                                          <p:spTgt spid="5127"/>
                                        </p:tgtEl>
                                        <p:attrNameLst>
                                          <p:attrName>style.visibility</p:attrName>
                                        </p:attrNameLst>
                                      </p:cBhvr>
                                      <p:to>
                                        <p:strVal val="visible"/>
                                      </p:to>
                                    </p:set>
                                    <p:animEffect transition="in" filter="fade">
                                      <p:cBhvr>
                                        <p:cTn id="22" dur="500"/>
                                        <p:tgtEl>
                                          <p:spTgt spid="51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Graphic spid="4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06" y="116630"/>
            <a:ext cx="8784976" cy="461665"/>
          </a:xfrm>
          <a:prstGeom prst="rect">
            <a:avLst/>
          </a:prstGeom>
        </p:spPr>
        <p:txBody>
          <a:bodyPr wrap="square">
            <a:spAutoFit/>
          </a:bodyPr>
          <a:lstStyle/>
          <a:p>
            <a:r>
              <a:rPr lang="et-EE" sz="2400" dirty="0" smtClean="0">
                <a:latin typeface="Calibri" pitchFamily="34" charset="0"/>
              </a:rPr>
              <a:t>Laboratoorium Haapsalus</a:t>
            </a:r>
            <a:endParaRPr lang="et-EE" sz="2400" dirty="0"/>
          </a:p>
        </p:txBody>
      </p:sp>
      <p:pic>
        <p:nvPicPr>
          <p:cNvPr id="1027" name="Picture 3" descr="E:\Copy\PhotoCopy\2013-02-19 22.34.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7504" y="4247872"/>
            <a:ext cx="2589914" cy="2508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04" y="686344"/>
            <a:ext cx="2611094" cy="346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96"/>
          <a:stretch/>
        </p:blipFill>
        <p:spPr bwMode="auto">
          <a:xfrm>
            <a:off x="2817539" y="2581916"/>
            <a:ext cx="3122613" cy="416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9245" y="2599377"/>
            <a:ext cx="2925763"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0733" y="4798016"/>
            <a:ext cx="2925763"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1645" y="116632"/>
            <a:ext cx="4043363" cy="234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822438" y="686344"/>
            <a:ext cx="2037594" cy="177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27584" y="980728"/>
            <a:ext cx="7848872" cy="5632311"/>
          </a:xfrm>
          <a:prstGeom prst="rect">
            <a:avLst/>
          </a:prstGeom>
          <a:solidFill>
            <a:schemeClr val="bg1">
              <a:alpha val="63000"/>
            </a:schemeClr>
          </a:solidFill>
        </p:spPr>
        <p:txBody>
          <a:bodyPr wrap="square">
            <a:spAutoFit/>
          </a:bodyPr>
          <a:lstStyle/>
          <a:p>
            <a:r>
              <a:rPr lang="et-EE" sz="2400" dirty="0" smtClean="0">
                <a:latin typeface="Calibri" pitchFamily="34" charset="0"/>
              </a:rPr>
              <a:t>XRF (r</a:t>
            </a:r>
            <a:r>
              <a:rPr lang="et-EE" sz="2400" dirty="0" smtClean="0"/>
              <a:t>öntgenfluorestsents  spektomeeter) mineraalse komponendi uurimiseks</a:t>
            </a:r>
          </a:p>
          <a:p>
            <a:pPr marL="342900" indent="-342900">
              <a:buFont typeface="Arial" panose="020B0604020202020204" pitchFamily="34" charset="0"/>
              <a:buChar char="•"/>
            </a:pPr>
            <a:r>
              <a:rPr lang="et-EE" sz="2400" dirty="0" smtClean="0"/>
              <a:t>Määrata saab suuremat osa elemente</a:t>
            </a:r>
          </a:p>
          <a:p>
            <a:pPr marL="342900" indent="-342900">
              <a:buFont typeface="Arial" panose="020B0604020202020204" pitchFamily="34" charset="0"/>
              <a:buChar char="•"/>
            </a:pPr>
            <a:r>
              <a:rPr lang="et-EE" sz="2400" dirty="0" smtClean="0"/>
              <a:t>Aluspõhjaga </a:t>
            </a:r>
            <a:r>
              <a:rPr lang="et-EE" sz="2400" dirty="0"/>
              <a:t>seotud</a:t>
            </a:r>
            <a:r>
              <a:rPr lang="en-GB" sz="2400" dirty="0"/>
              <a:t>: K, Ca, Fe, Ti, </a:t>
            </a:r>
            <a:r>
              <a:rPr lang="en-GB" sz="2400" dirty="0" err="1"/>
              <a:t>Zr</a:t>
            </a:r>
            <a:r>
              <a:rPr lang="en-GB" sz="2400" dirty="0"/>
              <a:t>, etc.</a:t>
            </a:r>
            <a:endParaRPr lang="et-EE" sz="2400" dirty="0"/>
          </a:p>
          <a:p>
            <a:pPr marL="342900" indent="-342900">
              <a:buFont typeface="Arial" panose="020B0604020202020204" pitchFamily="34" charset="0"/>
              <a:buChar char="•"/>
            </a:pPr>
            <a:r>
              <a:rPr lang="et-EE" sz="2400" dirty="0" smtClean="0"/>
              <a:t>Orgaanilistes kudedest pärit</a:t>
            </a:r>
            <a:r>
              <a:rPr lang="en-GB" sz="2400" dirty="0" smtClean="0"/>
              <a:t>: </a:t>
            </a:r>
            <a:r>
              <a:rPr lang="en-GB" sz="2400" dirty="0"/>
              <a:t>S, P</a:t>
            </a:r>
            <a:endParaRPr lang="et-EE" sz="2400" dirty="0"/>
          </a:p>
          <a:p>
            <a:pPr marL="342900" indent="-342900">
              <a:buFont typeface="Arial" panose="020B0604020202020204" pitchFamily="34" charset="0"/>
              <a:buChar char="•"/>
            </a:pPr>
            <a:r>
              <a:rPr lang="et-EE" sz="2400" dirty="0" smtClean="0"/>
              <a:t>Soolsusege seotud</a:t>
            </a:r>
            <a:r>
              <a:rPr lang="en-GB" sz="2400" dirty="0" smtClean="0"/>
              <a:t>: </a:t>
            </a:r>
            <a:r>
              <a:rPr lang="en-GB" sz="2400" dirty="0"/>
              <a:t>Cl</a:t>
            </a:r>
            <a:endParaRPr lang="et-EE" sz="2400" dirty="0"/>
          </a:p>
          <a:p>
            <a:pPr marL="342900" indent="-342900">
              <a:buFont typeface="Arial" panose="020B0604020202020204" pitchFamily="34" charset="0"/>
              <a:buChar char="•"/>
            </a:pPr>
            <a:r>
              <a:rPr lang="et-EE" sz="2400" dirty="0" smtClean="0"/>
              <a:t>Raskemetallid</a:t>
            </a:r>
            <a:r>
              <a:rPr lang="en-GB" sz="2400" dirty="0" smtClean="0"/>
              <a:t>: </a:t>
            </a:r>
            <a:r>
              <a:rPr lang="en-GB" sz="2400" dirty="0"/>
              <a:t>Cu, </a:t>
            </a:r>
            <a:r>
              <a:rPr lang="en-GB" sz="2400" dirty="0" err="1"/>
              <a:t>Pb</a:t>
            </a:r>
            <a:r>
              <a:rPr lang="en-GB" sz="2400" dirty="0"/>
              <a:t>, Hg, Cd, </a:t>
            </a:r>
            <a:r>
              <a:rPr lang="en-GB" sz="2400" dirty="0" smtClean="0"/>
              <a:t>Cr</a:t>
            </a:r>
            <a:endParaRPr lang="et-EE" sz="2400" dirty="0" smtClean="0"/>
          </a:p>
          <a:p>
            <a:pPr marL="342900" indent="-342900">
              <a:buFont typeface="Arial" panose="020B0604020202020204" pitchFamily="34" charset="0"/>
              <a:buChar char="•"/>
            </a:pPr>
            <a:endParaRPr lang="et-EE" sz="2400" dirty="0"/>
          </a:p>
          <a:p>
            <a:r>
              <a:rPr lang="et-EE" sz="2400" dirty="0">
                <a:latin typeface="Calibri" pitchFamily="34" charset="0"/>
              </a:rPr>
              <a:t>HPLC (</a:t>
            </a:r>
            <a:r>
              <a:rPr lang="et-EE" sz="2400" dirty="0" smtClean="0"/>
              <a:t>Kõrgsurve vedelik-kromatorgraaf </a:t>
            </a:r>
            <a:r>
              <a:rPr lang="et-EE" sz="2400" dirty="0" smtClean="0">
                <a:latin typeface="Calibri" pitchFamily="34" charset="0"/>
              </a:rPr>
              <a:t>) orgaanilise komponendi uurimiseks</a:t>
            </a:r>
            <a:endParaRPr lang="et-EE" sz="2400" dirty="0">
              <a:latin typeface="Calibri" pitchFamily="34" charset="0"/>
            </a:endParaRPr>
          </a:p>
          <a:p>
            <a:pPr marL="342900" indent="-342900">
              <a:buFont typeface="Arial" panose="020B0604020202020204" pitchFamily="34" charset="0"/>
              <a:buChar char="•"/>
            </a:pPr>
            <a:r>
              <a:rPr lang="et-EE" sz="2400" dirty="0">
                <a:latin typeface="Calibri" pitchFamily="34" charset="0"/>
              </a:rPr>
              <a:t>Pigmendid</a:t>
            </a:r>
          </a:p>
          <a:p>
            <a:pPr marL="342900" indent="-342900">
              <a:buFont typeface="Arial" panose="020B0604020202020204" pitchFamily="34" charset="0"/>
              <a:buChar char="•"/>
            </a:pPr>
            <a:r>
              <a:rPr lang="et-EE" sz="2400" dirty="0">
                <a:latin typeface="Calibri" pitchFamily="34" charset="0"/>
              </a:rPr>
              <a:t>PAH, PCP</a:t>
            </a:r>
          </a:p>
          <a:p>
            <a:pPr marL="342900" indent="-342900">
              <a:buFont typeface="Arial" panose="020B0604020202020204" pitchFamily="34" charset="0"/>
              <a:buChar char="•"/>
            </a:pPr>
            <a:r>
              <a:rPr lang="et-EE" sz="2400" dirty="0" smtClean="0">
                <a:latin typeface="Calibri" pitchFamily="34" charset="0"/>
              </a:rPr>
              <a:t>Toksiinid </a:t>
            </a:r>
          </a:p>
          <a:p>
            <a:pPr marL="342900" indent="-342900">
              <a:buFont typeface="Arial" panose="020B0604020202020204" pitchFamily="34" charset="0"/>
              <a:buChar char="•"/>
            </a:pPr>
            <a:r>
              <a:rPr lang="et-EE" sz="2400" dirty="0" smtClean="0">
                <a:latin typeface="Calibri" pitchFamily="34" charset="0"/>
              </a:rPr>
              <a:t>etc</a:t>
            </a:r>
            <a:endParaRPr lang="et-EE" sz="2400" dirty="0">
              <a:latin typeface="Calibri" pitchFamily="34" charset="0"/>
            </a:endParaRPr>
          </a:p>
          <a:p>
            <a:endParaRPr lang="et-EE" sz="2400" dirty="0"/>
          </a:p>
        </p:txBody>
      </p:sp>
    </p:spTree>
    <p:extLst>
      <p:ext uri="{BB962C8B-B14F-4D97-AF65-F5344CB8AC3E}">
        <p14:creationId xmlns:p14="http://schemas.microsoft.com/office/powerpoint/2010/main" val="195031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Haapsalu Tagalaht 24.08.2012 &amp; 23.05.2013</a:t>
            </a:r>
            <a:endParaRPr lang="et-EE" sz="2800" dirty="0"/>
          </a:p>
        </p:txBody>
      </p:sp>
      <p:pic>
        <p:nvPicPr>
          <p:cNvPr id="1028" name="Picture 4" descr="E:\dokumendid\Dropbox\j2rvede_pildibaas\ravimuda\haapsalu (9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39852"/>
            <a:ext cx="5515047" cy="3221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dokumendid\Dropbox\j2rvede_pildibaas\ravimuda\haapsalu (25).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10402" y="3627022"/>
            <a:ext cx="4307971" cy="323097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dokumendid\Dropbox\j2rvede_pildibaas\ravimuda\haapsalu (27).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420251" y="3881973"/>
            <a:ext cx="3401173" cy="25508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dokumendid\Dropbox\j2rvede_pildibaas\ravimuda\haapsalu (31).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246561" y="639852"/>
            <a:ext cx="4897439" cy="29871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dokumendid\Dropbox\j2rvede_pildibaas\ravimuda\haapsalu (16).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rot="16200000">
            <a:off x="5375511" y="3081863"/>
            <a:ext cx="3914969" cy="363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292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Värska laht 08.05.2014</a:t>
            </a:r>
            <a:endParaRPr lang="et-EE" sz="2800" dirty="0"/>
          </a:p>
        </p:txBody>
      </p:sp>
      <p:pic>
        <p:nvPicPr>
          <p:cNvPr id="2050" name="Picture 2" descr="E:\dokumendid\Dropbox\j2rvede_pildibaas\ravimuda\v2rska (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18546" y="611448"/>
            <a:ext cx="4825454" cy="361909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dokumendid\Dropbox\j2rvede_pildibaas\ravimuda\v2rska (2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72507" y="3608914"/>
            <a:ext cx="4471493" cy="3283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dokumendid\Dropbox\j2rvede_pildibaas\ravimuda\v2rska (22).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512" y="611449"/>
            <a:ext cx="4825454" cy="361909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dokumendid\Dropbox\j2rvede_pildibaas\ravimuda\v2rska (5).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27784" y="3605052"/>
            <a:ext cx="2460248" cy="32803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dokumendid\Dropbox\j2rvede_pildibaas\ravimuda\v2rska (10).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6512" y="3608914"/>
            <a:ext cx="2679762" cy="328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22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Ermistu järv 16.06.2014</a:t>
            </a:r>
            <a:endParaRPr lang="et-EE" sz="2800" dirty="0"/>
          </a:p>
        </p:txBody>
      </p:sp>
      <p:pic>
        <p:nvPicPr>
          <p:cNvPr id="1026" name="Picture 2" descr="E:\jaanus\Dropbox\j2rvede_pildibaas\ravimuda\ermistu.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9852"/>
            <a:ext cx="9144000" cy="16717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jaanus\Dropbox\j2rvede_pildibaas\ravimuda\ermistu (5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2387" y="3717032"/>
            <a:ext cx="5591613"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jaanus\Dropbox\j2rvede_pildibaas\ravimuda\ermistu (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291024"/>
            <a:ext cx="3552387" cy="199547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jaanus\Dropbox\j2rvede_pildibaas\ravimuda\ermistu (17).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19264" y="2289317"/>
            <a:ext cx="3324736" cy="20757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jaanus\Dropbox\j2rvede_pildibaas\ravimuda\ermistu (23).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552387" y="2289317"/>
            <a:ext cx="2266877" cy="20757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jaanus\Dropbox\j2rvede_pildibaas\ravimuda\ermistu (29).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393807" y="5530734"/>
            <a:ext cx="1743669" cy="133742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jaanus\Dropbox\j2rvede_pildibaas\ravimuda\ermistu (6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4286502"/>
            <a:ext cx="4620953" cy="259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463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Käina laht 01.09.2014</a:t>
            </a:r>
            <a:endParaRPr lang="et-EE" sz="2800" dirty="0"/>
          </a:p>
        </p:txBody>
      </p:sp>
      <p:pic>
        <p:nvPicPr>
          <p:cNvPr id="3075" name="Picture 3" descr="E:\dokumendid\Dropbox\j2rvede_pildibaas\ravimuda\k2ina (3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3290"/>
          <a:stretch/>
        </p:blipFill>
        <p:spPr bwMode="auto">
          <a:xfrm>
            <a:off x="4823520" y="4077072"/>
            <a:ext cx="4320480" cy="28097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okumendid\Dropbox\j2rvede_pildibaas\ravimuda\k2ina (2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50534" y="2276871"/>
            <a:ext cx="4093466" cy="228624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dokumendid\Dropbox\j2rvede_pildibaas\ravimuda\k2ina (4).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0" y="2708920"/>
            <a:ext cx="5152104" cy="41778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dokumendid\Dropbox\j2rvede_pildibaas\ravimuda\k2ina (34)_stitch.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606819"/>
            <a:ext cx="9144000" cy="217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127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E:\dokumendid\Dropbox\j2rvede_pildibaas\ravimuda\mullutu (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80" r="17286"/>
          <a:stretch/>
        </p:blipFill>
        <p:spPr bwMode="auto">
          <a:xfrm>
            <a:off x="3013087" y="2997218"/>
            <a:ext cx="3071081" cy="38884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Mullutu Suurlaht 08.10.2014</a:t>
            </a:r>
            <a:endParaRPr lang="et-EE" sz="2800" dirty="0"/>
          </a:p>
        </p:txBody>
      </p:sp>
      <p:pic>
        <p:nvPicPr>
          <p:cNvPr id="4098" name="Picture 2" descr="E:\dokumendid\Dropbox\j2rvede_pildibaas\ravimuda\mullutu (1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55" t="11303"/>
          <a:stretch/>
        </p:blipFill>
        <p:spPr bwMode="auto">
          <a:xfrm>
            <a:off x="5246150" y="587977"/>
            <a:ext cx="3920822" cy="278225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dokumendid\Dropbox\j2rvede_pildibaas\ravimuda\mullutu (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259"/>
          <a:stretch/>
        </p:blipFill>
        <p:spPr bwMode="auto">
          <a:xfrm>
            <a:off x="0" y="587977"/>
            <a:ext cx="5319252" cy="278225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E:\dokumendid\Dropbox\j2rvede_pildibaas\ravimuda\mullutu (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9" y="2564904"/>
            <a:ext cx="324036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dokumendid\Dropbox\j2rvede_pildibaas\ravimuda\mullutu (1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671" b="4247"/>
          <a:stretch/>
        </p:blipFill>
        <p:spPr bwMode="auto">
          <a:xfrm>
            <a:off x="3619" y="4960374"/>
            <a:ext cx="3240360" cy="18976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dokumendid\Dropbox\j2rvede_pildibaas\ravimuda\mullutu (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160" t="5486" r="11314" b="2031"/>
          <a:stretch/>
        </p:blipFill>
        <p:spPr bwMode="auto">
          <a:xfrm>
            <a:off x="5900251" y="3370231"/>
            <a:ext cx="3244646" cy="348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18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jaanus\Dropbox\docs\kompententsikeskus\Maardlate_kaardistus\eest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9143999" cy="53886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Keskmine orgaanikasisaldus (% kuivainest, n=145)</a:t>
            </a:r>
            <a:endParaRPr lang="et-EE" sz="2800" dirty="0"/>
          </a:p>
        </p:txBody>
      </p:sp>
      <p:sp>
        <p:nvSpPr>
          <p:cNvPr id="58" name="Oval 56"/>
          <p:cNvSpPr>
            <a:spLocks noChangeArrowheads="1"/>
          </p:cNvSpPr>
          <p:nvPr/>
        </p:nvSpPr>
        <p:spPr bwMode="auto">
          <a:xfrm>
            <a:off x="2771800" y="2685256"/>
            <a:ext cx="404813" cy="404813"/>
          </a:xfrm>
          <a:prstGeom prst="ellipse">
            <a:avLst/>
          </a:prstGeom>
          <a:solidFill>
            <a:schemeClr val="bg2">
              <a:lumMod val="50000"/>
            </a:schemeClr>
          </a:solidFill>
          <a:ln w="15875">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59" name="Oval 57"/>
          <p:cNvSpPr>
            <a:spLocks noChangeArrowheads="1"/>
          </p:cNvSpPr>
          <p:nvPr/>
        </p:nvSpPr>
        <p:spPr bwMode="auto">
          <a:xfrm>
            <a:off x="7597607" y="4797152"/>
            <a:ext cx="739775" cy="738188"/>
          </a:xfrm>
          <a:prstGeom prst="ellipse">
            <a:avLst/>
          </a:prstGeom>
          <a:solidFill>
            <a:schemeClr val="bg2">
              <a:lumMod val="50000"/>
            </a:schemeClr>
          </a:solidFill>
          <a:ln w="15875">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60" name="Oval 58"/>
          <p:cNvSpPr>
            <a:spLocks noChangeArrowheads="1"/>
          </p:cNvSpPr>
          <p:nvPr/>
        </p:nvSpPr>
        <p:spPr bwMode="auto">
          <a:xfrm>
            <a:off x="3184498" y="3917212"/>
            <a:ext cx="858838" cy="858838"/>
          </a:xfrm>
          <a:prstGeom prst="ellipse">
            <a:avLst/>
          </a:prstGeom>
          <a:solidFill>
            <a:schemeClr val="bg2">
              <a:lumMod val="50000"/>
            </a:schemeClr>
          </a:solidFill>
          <a:ln w="15875">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61" name="Oval 59"/>
          <p:cNvSpPr>
            <a:spLocks noChangeArrowheads="1"/>
          </p:cNvSpPr>
          <p:nvPr/>
        </p:nvSpPr>
        <p:spPr bwMode="auto">
          <a:xfrm>
            <a:off x="1876599" y="3130550"/>
            <a:ext cx="300038" cy="300038"/>
          </a:xfrm>
          <a:prstGeom prst="ellipse">
            <a:avLst/>
          </a:prstGeom>
          <a:solidFill>
            <a:schemeClr val="bg2">
              <a:lumMod val="50000"/>
            </a:schemeClr>
          </a:solidFill>
          <a:ln w="15875">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62" name="Oval 60"/>
          <p:cNvSpPr>
            <a:spLocks noChangeArrowheads="1"/>
          </p:cNvSpPr>
          <p:nvPr/>
        </p:nvSpPr>
        <p:spPr bwMode="auto">
          <a:xfrm>
            <a:off x="1187624" y="4221088"/>
            <a:ext cx="688975" cy="688975"/>
          </a:xfrm>
          <a:prstGeom prst="ellipse">
            <a:avLst/>
          </a:prstGeom>
          <a:solidFill>
            <a:schemeClr val="bg2">
              <a:lumMod val="50000"/>
            </a:schemeClr>
          </a:solidFill>
          <a:ln w="15875">
            <a:solidFill>
              <a:schemeClr val="bg2">
                <a:lumMod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051" name="Rectangle 1050"/>
          <p:cNvSpPr/>
          <p:nvPr/>
        </p:nvSpPr>
        <p:spPr>
          <a:xfrm>
            <a:off x="1184272" y="4380909"/>
            <a:ext cx="782155" cy="369332"/>
          </a:xfrm>
          <a:prstGeom prst="rect">
            <a:avLst/>
          </a:prstGeom>
        </p:spPr>
        <p:txBody>
          <a:bodyPr wrap="square">
            <a:spAutoFit/>
          </a:bodyPr>
          <a:lstStyle/>
          <a:p>
            <a:r>
              <a:rPr lang="et-EE" dirty="0" smtClean="0"/>
              <a:t>33.7% </a:t>
            </a:r>
            <a:endParaRPr lang="et-EE" dirty="0"/>
          </a:p>
        </p:txBody>
      </p:sp>
      <p:sp>
        <p:nvSpPr>
          <p:cNvPr id="1052" name="Rectangle 1051"/>
          <p:cNvSpPr/>
          <p:nvPr/>
        </p:nvSpPr>
        <p:spPr>
          <a:xfrm>
            <a:off x="2555776" y="2348880"/>
            <a:ext cx="811441" cy="369332"/>
          </a:xfrm>
          <a:prstGeom prst="rect">
            <a:avLst/>
          </a:prstGeom>
        </p:spPr>
        <p:txBody>
          <a:bodyPr wrap="none">
            <a:spAutoFit/>
          </a:bodyPr>
          <a:lstStyle/>
          <a:p>
            <a:r>
              <a:rPr lang="et-EE" dirty="0" smtClean="0"/>
              <a:t>11.7% </a:t>
            </a:r>
            <a:endParaRPr lang="et-EE" dirty="0"/>
          </a:p>
        </p:txBody>
      </p:sp>
      <p:sp>
        <p:nvSpPr>
          <p:cNvPr id="1053" name="Rectangle 1052"/>
          <p:cNvSpPr/>
          <p:nvPr/>
        </p:nvSpPr>
        <p:spPr>
          <a:xfrm>
            <a:off x="7597607" y="5025094"/>
            <a:ext cx="811441" cy="369332"/>
          </a:xfrm>
          <a:prstGeom prst="rect">
            <a:avLst/>
          </a:prstGeom>
        </p:spPr>
        <p:txBody>
          <a:bodyPr wrap="none">
            <a:spAutoFit/>
          </a:bodyPr>
          <a:lstStyle/>
          <a:p>
            <a:r>
              <a:rPr lang="et-EE" dirty="0" smtClean="0"/>
              <a:t>38.9% </a:t>
            </a:r>
            <a:endParaRPr lang="et-EE" dirty="0"/>
          </a:p>
        </p:txBody>
      </p:sp>
      <p:sp>
        <p:nvSpPr>
          <p:cNvPr id="1054" name="Rectangle 1053"/>
          <p:cNvSpPr/>
          <p:nvPr/>
        </p:nvSpPr>
        <p:spPr>
          <a:xfrm>
            <a:off x="3231895" y="4170275"/>
            <a:ext cx="811441" cy="369332"/>
          </a:xfrm>
          <a:prstGeom prst="rect">
            <a:avLst/>
          </a:prstGeom>
        </p:spPr>
        <p:txBody>
          <a:bodyPr wrap="none">
            <a:spAutoFit/>
          </a:bodyPr>
          <a:lstStyle/>
          <a:p>
            <a:r>
              <a:rPr lang="et-EE" dirty="0" smtClean="0"/>
              <a:t>52.6% </a:t>
            </a:r>
            <a:endParaRPr lang="et-EE" dirty="0"/>
          </a:p>
        </p:txBody>
      </p:sp>
      <p:sp>
        <p:nvSpPr>
          <p:cNvPr id="1055" name="Rectangle 1054"/>
          <p:cNvSpPr/>
          <p:nvPr/>
        </p:nvSpPr>
        <p:spPr>
          <a:xfrm>
            <a:off x="1532111" y="2843644"/>
            <a:ext cx="694421" cy="369332"/>
          </a:xfrm>
          <a:prstGeom prst="rect">
            <a:avLst/>
          </a:prstGeom>
        </p:spPr>
        <p:txBody>
          <a:bodyPr wrap="none">
            <a:spAutoFit/>
          </a:bodyPr>
          <a:lstStyle/>
          <a:p>
            <a:r>
              <a:rPr lang="et-EE" dirty="0" smtClean="0"/>
              <a:t>6.4% </a:t>
            </a:r>
            <a:endParaRPr lang="et-EE" dirty="0"/>
          </a:p>
        </p:txBody>
      </p:sp>
      <p:graphicFrame>
        <p:nvGraphicFramePr>
          <p:cNvPr id="1056" name="Table 1055"/>
          <p:cNvGraphicFramePr>
            <a:graphicFrameLocks noGrp="1"/>
          </p:cNvGraphicFramePr>
          <p:nvPr>
            <p:extLst>
              <p:ext uri="{D42A27DB-BD31-4B8C-83A1-F6EECF244321}">
                <p14:modId xmlns:p14="http://schemas.microsoft.com/office/powerpoint/2010/main" val="221936966"/>
              </p:ext>
            </p:extLst>
          </p:nvPr>
        </p:nvGraphicFramePr>
        <p:xfrm>
          <a:off x="4067943" y="908719"/>
          <a:ext cx="4968553" cy="2521870"/>
        </p:xfrm>
        <a:graphic>
          <a:graphicData uri="http://schemas.openxmlformats.org/drawingml/2006/table">
            <a:tbl>
              <a:tblPr firstRow="1" bandRow="1">
                <a:tableStyleId>{69CF1AB2-1976-4502-BF36-3FF5EA218861}</a:tableStyleId>
              </a:tblPr>
              <a:tblGrid>
                <a:gridCol w="1468964"/>
                <a:gridCol w="1814602"/>
                <a:gridCol w="1684987"/>
              </a:tblGrid>
              <a:tr h="630466">
                <a:tc rowSpan="2">
                  <a:txBody>
                    <a:bodyPr/>
                    <a:lstStyle/>
                    <a:p>
                      <a:pPr algn="ctr" fontAlgn="ctr"/>
                      <a:r>
                        <a:rPr lang="et-EE" sz="1800" u="none" strike="noStrike" dirty="0">
                          <a:effectLst/>
                        </a:rPr>
                        <a:t>Maardla</a:t>
                      </a:r>
                      <a:endParaRPr lang="et-EE" sz="1800" b="0" i="0" u="none" strike="noStrike" dirty="0">
                        <a:solidFill>
                          <a:srgbClr val="000000"/>
                        </a:solidFill>
                        <a:effectLst/>
                        <a:latin typeface="Calibri"/>
                      </a:endParaRPr>
                    </a:p>
                  </a:txBody>
                  <a:tcPr marL="0" marR="0" marT="0" marB="0" anchor="ctr"/>
                </a:tc>
                <a:tc gridSpan="2">
                  <a:txBody>
                    <a:bodyPr/>
                    <a:lstStyle/>
                    <a:p>
                      <a:pPr algn="ctr" fontAlgn="b"/>
                      <a:r>
                        <a:rPr lang="et-EE" sz="1800" u="none" strike="noStrike" dirty="0">
                          <a:effectLst/>
                        </a:rPr>
                        <a:t>Orgaanikasisaldus, %</a:t>
                      </a:r>
                      <a:br>
                        <a:rPr lang="et-EE" sz="1800" u="none" strike="noStrike" dirty="0">
                          <a:effectLst/>
                        </a:rPr>
                      </a:br>
                      <a:r>
                        <a:rPr lang="et-EE" sz="1800" u="none" strike="noStrike" dirty="0">
                          <a:effectLst/>
                        </a:rPr>
                        <a:t>keskm. (min - max)</a:t>
                      </a:r>
                      <a:endParaRPr lang="et-EE" sz="1800" b="0" i="0" u="none" strike="noStrike" dirty="0">
                        <a:solidFill>
                          <a:srgbClr val="000000"/>
                        </a:solidFill>
                        <a:effectLst/>
                        <a:latin typeface="Calibri"/>
                      </a:endParaRPr>
                    </a:p>
                  </a:txBody>
                  <a:tcPr marL="0" marR="0" marT="0" marB="0" anchor="b"/>
                </a:tc>
                <a:tc hMerge="1">
                  <a:txBody>
                    <a:bodyPr/>
                    <a:lstStyle/>
                    <a:p>
                      <a:endParaRPr lang="et-EE"/>
                    </a:p>
                  </a:txBody>
                  <a:tcPr/>
                </a:tc>
              </a:tr>
              <a:tr h="315234">
                <a:tc vMerge="1">
                  <a:txBody>
                    <a:bodyPr/>
                    <a:lstStyle/>
                    <a:p>
                      <a:endParaRPr lang="et-EE"/>
                    </a:p>
                  </a:txBody>
                  <a:tcPr/>
                </a:tc>
                <a:tc>
                  <a:txBody>
                    <a:bodyPr/>
                    <a:lstStyle/>
                    <a:p>
                      <a:pPr algn="ctr" fontAlgn="b"/>
                      <a:r>
                        <a:rPr lang="et-EE" sz="1800" u="none" strike="noStrike">
                          <a:effectLst/>
                        </a:rPr>
                        <a:t>2013-2014</a:t>
                      </a:r>
                      <a:endParaRPr lang="et-EE" sz="1800" b="0" i="0" u="none" strike="noStrike">
                        <a:solidFill>
                          <a:srgbClr val="000000"/>
                        </a:solidFill>
                        <a:effectLst/>
                        <a:latin typeface="Calibri"/>
                      </a:endParaRPr>
                    </a:p>
                  </a:txBody>
                  <a:tcPr marL="0" marR="0" marT="0" marB="0" anchor="b"/>
                </a:tc>
                <a:tc>
                  <a:txBody>
                    <a:bodyPr/>
                    <a:lstStyle/>
                    <a:p>
                      <a:pPr algn="ctr" fontAlgn="b"/>
                      <a:r>
                        <a:rPr lang="et-EE" sz="1800" u="none" strike="noStrike" dirty="0">
                          <a:effectLst/>
                        </a:rPr>
                        <a:t>1995-1997</a:t>
                      </a:r>
                      <a:endParaRPr lang="et-EE" sz="1800" b="0" i="0" u="none" strike="noStrike" dirty="0">
                        <a:solidFill>
                          <a:srgbClr val="000000"/>
                        </a:solidFill>
                        <a:effectLst/>
                        <a:latin typeface="Calibri"/>
                      </a:endParaRPr>
                    </a:p>
                  </a:txBody>
                  <a:tcPr marL="0" marR="0" marT="0" marB="0" anchor="b"/>
                </a:tc>
              </a:tr>
              <a:tr h="315234">
                <a:tc>
                  <a:txBody>
                    <a:bodyPr/>
                    <a:lstStyle/>
                    <a:p>
                      <a:pPr marL="88900" indent="0" algn="l" fontAlgn="b"/>
                      <a:r>
                        <a:rPr lang="et-EE" sz="1800" u="none" strike="noStrike" dirty="0">
                          <a:effectLst/>
                        </a:rPr>
                        <a:t>Haapsalu</a:t>
                      </a:r>
                      <a:endParaRPr lang="et-EE" sz="1800" b="0" i="0" u="none" strike="noStrike" dirty="0">
                        <a:solidFill>
                          <a:srgbClr val="000000"/>
                        </a:solidFill>
                        <a:effectLst/>
                        <a:latin typeface="Calibri"/>
                      </a:endParaRPr>
                    </a:p>
                  </a:txBody>
                  <a:tcPr marL="0" marR="0" marT="0" marB="0" anchor="b"/>
                </a:tc>
                <a:tc>
                  <a:txBody>
                    <a:bodyPr/>
                    <a:lstStyle/>
                    <a:p>
                      <a:pPr marL="0" indent="88900" algn="l" fontAlgn="b"/>
                      <a:r>
                        <a:rPr lang="et-EE" sz="1800" u="none" strike="noStrike" dirty="0" smtClean="0">
                          <a:effectLst/>
                        </a:rPr>
                        <a:t>11.7 </a:t>
                      </a:r>
                      <a:r>
                        <a:rPr lang="et-EE" sz="1800" u="none" strike="noStrike" dirty="0">
                          <a:effectLst/>
                        </a:rPr>
                        <a:t>(</a:t>
                      </a:r>
                      <a:r>
                        <a:rPr lang="et-EE" sz="1800" u="none" strike="noStrike" dirty="0" smtClean="0">
                          <a:effectLst/>
                        </a:rPr>
                        <a:t>7.2 </a:t>
                      </a:r>
                      <a:r>
                        <a:rPr lang="et-EE" sz="1800" u="none" strike="noStrike" dirty="0">
                          <a:effectLst/>
                        </a:rPr>
                        <a:t>- </a:t>
                      </a:r>
                      <a:r>
                        <a:rPr lang="et-EE" sz="1800" u="none" strike="noStrike" dirty="0" smtClean="0">
                          <a:effectLst/>
                        </a:rPr>
                        <a:t>14.9)</a:t>
                      </a:r>
                      <a:endParaRPr lang="et-EE" sz="1800" b="0" i="0" u="none" strike="noStrike" dirty="0">
                        <a:solidFill>
                          <a:srgbClr val="000000"/>
                        </a:solidFill>
                        <a:effectLst/>
                        <a:latin typeface="Calibri"/>
                      </a:endParaRPr>
                    </a:p>
                  </a:txBody>
                  <a:tcPr marL="0" marR="0" marT="0" marB="0" anchor="b"/>
                </a:tc>
                <a:tc>
                  <a:txBody>
                    <a:bodyPr/>
                    <a:lstStyle/>
                    <a:p>
                      <a:pPr marL="0" indent="88900" algn="l" fontAlgn="b"/>
                      <a:r>
                        <a:rPr lang="et-EE" sz="1800" u="none" strike="noStrike" dirty="0">
                          <a:effectLst/>
                        </a:rPr>
                        <a:t>8.1 (7 - 9.2)</a:t>
                      </a:r>
                      <a:endParaRPr lang="et-EE" sz="1800" b="0" i="0" u="none" strike="noStrike" dirty="0">
                        <a:solidFill>
                          <a:srgbClr val="000000"/>
                        </a:solidFill>
                        <a:effectLst/>
                        <a:latin typeface="Calibri"/>
                      </a:endParaRPr>
                    </a:p>
                  </a:txBody>
                  <a:tcPr marL="0" marR="0" marT="0" marB="0" anchor="b"/>
                </a:tc>
              </a:tr>
              <a:tr h="315234">
                <a:tc>
                  <a:txBody>
                    <a:bodyPr/>
                    <a:lstStyle/>
                    <a:p>
                      <a:pPr marL="0" indent="88900" algn="l" fontAlgn="b"/>
                      <a:r>
                        <a:rPr lang="et-EE" sz="1800" u="none" strike="noStrike" kern="1200" dirty="0">
                          <a:solidFill>
                            <a:schemeClr val="dk1"/>
                          </a:solidFill>
                          <a:effectLst/>
                          <a:latin typeface="+mn-lt"/>
                          <a:ea typeface="+mn-ea"/>
                          <a:cs typeface="+mn-cs"/>
                        </a:rPr>
                        <a:t>Värska</a:t>
                      </a:r>
                    </a:p>
                  </a:txBody>
                  <a:tcPr marL="0" marR="0" marT="0" marB="0" anchor="b"/>
                </a:tc>
                <a:tc>
                  <a:txBody>
                    <a:bodyPr/>
                    <a:lstStyle/>
                    <a:p>
                      <a:pPr marL="0" indent="88900" algn="l" fontAlgn="b"/>
                      <a:r>
                        <a:rPr lang="et-EE" sz="1800" u="none" strike="noStrike" dirty="0" smtClean="0">
                          <a:effectLst/>
                        </a:rPr>
                        <a:t>38.9 </a:t>
                      </a:r>
                      <a:r>
                        <a:rPr lang="et-EE" sz="1800" u="none" strike="noStrike" dirty="0">
                          <a:effectLst/>
                        </a:rPr>
                        <a:t>(</a:t>
                      </a:r>
                      <a:r>
                        <a:rPr lang="et-EE" sz="1800" u="none" strike="noStrike" dirty="0" smtClean="0">
                          <a:effectLst/>
                        </a:rPr>
                        <a:t>36.4 </a:t>
                      </a:r>
                      <a:r>
                        <a:rPr lang="et-EE" sz="1800" u="none" strike="noStrike" dirty="0">
                          <a:effectLst/>
                        </a:rPr>
                        <a:t>- </a:t>
                      </a:r>
                      <a:r>
                        <a:rPr lang="et-EE" sz="1800" u="none" strike="noStrike" dirty="0" smtClean="0">
                          <a:effectLst/>
                        </a:rPr>
                        <a:t>45.7)</a:t>
                      </a:r>
                      <a:endParaRPr lang="et-EE" sz="1800" b="0" i="0" u="none" strike="noStrike" dirty="0">
                        <a:solidFill>
                          <a:srgbClr val="000000"/>
                        </a:solidFill>
                        <a:effectLst/>
                        <a:latin typeface="Calibri"/>
                      </a:endParaRPr>
                    </a:p>
                  </a:txBody>
                  <a:tcPr marL="0" marR="0" marT="0" marB="0" anchor="b"/>
                </a:tc>
                <a:tc>
                  <a:txBody>
                    <a:bodyPr/>
                    <a:lstStyle/>
                    <a:p>
                      <a:pPr marL="0" indent="88900" algn="l" fontAlgn="b"/>
                      <a:r>
                        <a:rPr lang="et-EE" sz="1800" u="none" strike="noStrike" dirty="0" smtClean="0">
                          <a:effectLst/>
                        </a:rPr>
                        <a:t>41.2 </a:t>
                      </a:r>
                      <a:r>
                        <a:rPr lang="et-EE" sz="1800" u="none" strike="noStrike" dirty="0">
                          <a:effectLst/>
                        </a:rPr>
                        <a:t>(40.7 - 41.6)</a:t>
                      </a:r>
                      <a:endParaRPr lang="et-EE" sz="1800" b="0" i="0" u="none" strike="noStrike" dirty="0">
                        <a:solidFill>
                          <a:srgbClr val="000000"/>
                        </a:solidFill>
                        <a:effectLst/>
                        <a:latin typeface="Calibri"/>
                      </a:endParaRPr>
                    </a:p>
                  </a:txBody>
                  <a:tcPr marL="0" marR="0" marT="0" marB="0" anchor="b"/>
                </a:tc>
              </a:tr>
              <a:tr h="315234">
                <a:tc>
                  <a:txBody>
                    <a:bodyPr/>
                    <a:lstStyle/>
                    <a:p>
                      <a:pPr marL="0" indent="88900" algn="l" fontAlgn="b"/>
                      <a:r>
                        <a:rPr lang="et-EE" sz="1800" u="none" strike="noStrike" kern="1200" dirty="0">
                          <a:solidFill>
                            <a:schemeClr val="dk1"/>
                          </a:solidFill>
                          <a:effectLst/>
                          <a:latin typeface="+mn-lt"/>
                          <a:ea typeface="+mn-ea"/>
                          <a:cs typeface="+mn-cs"/>
                        </a:rPr>
                        <a:t>Ermistu</a:t>
                      </a:r>
                    </a:p>
                  </a:txBody>
                  <a:tcPr marL="0" marR="0" marT="0" marB="0" anchor="b"/>
                </a:tc>
                <a:tc>
                  <a:txBody>
                    <a:bodyPr/>
                    <a:lstStyle/>
                    <a:p>
                      <a:pPr marL="0" indent="88900" algn="l" fontAlgn="b"/>
                      <a:r>
                        <a:rPr lang="et-EE" sz="1800" u="none" strike="noStrike" dirty="0" smtClean="0">
                          <a:effectLst/>
                        </a:rPr>
                        <a:t>52.6 </a:t>
                      </a:r>
                      <a:r>
                        <a:rPr lang="et-EE" sz="1800" u="none" strike="noStrike" dirty="0">
                          <a:effectLst/>
                        </a:rPr>
                        <a:t>(</a:t>
                      </a:r>
                      <a:r>
                        <a:rPr lang="et-EE" sz="1800" u="none" strike="noStrike" dirty="0" smtClean="0">
                          <a:effectLst/>
                        </a:rPr>
                        <a:t>48.1 </a:t>
                      </a:r>
                      <a:r>
                        <a:rPr lang="et-EE" sz="1800" u="none" strike="noStrike" dirty="0">
                          <a:effectLst/>
                        </a:rPr>
                        <a:t>- </a:t>
                      </a:r>
                      <a:r>
                        <a:rPr lang="et-EE" sz="1800" u="none" strike="noStrike" dirty="0" smtClean="0">
                          <a:effectLst/>
                        </a:rPr>
                        <a:t>56.2)</a:t>
                      </a:r>
                      <a:endParaRPr lang="et-EE" sz="1800" b="0" i="0" u="none" strike="noStrike" dirty="0">
                        <a:solidFill>
                          <a:srgbClr val="000000"/>
                        </a:solidFill>
                        <a:effectLst/>
                        <a:latin typeface="Calibri"/>
                      </a:endParaRPr>
                    </a:p>
                  </a:txBody>
                  <a:tcPr marL="0" marR="0" marT="0" marB="0" anchor="b"/>
                </a:tc>
                <a:tc>
                  <a:txBody>
                    <a:bodyPr/>
                    <a:lstStyle/>
                    <a:p>
                      <a:pPr marL="0" indent="88900" algn="l" fontAlgn="b"/>
                      <a:r>
                        <a:rPr lang="et-EE" sz="1800" u="none" strike="noStrike" dirty="0" smtClean="0">
                          <a:effectLst/>
                        </a:rPr>
                        <a:t>61.9 </a:t>
                      </a:r>
                      <a:r>
                        <a:rPr lang="et-EE" sz="1800" u="none" strike="noStrike" dirty="0">
                          <a:effectLst/>
                        </a:rPr>
                        <a:t>(60.7 - 63)</a:t>
                      </a:r>
                      <a:endParaRPr lang="et-EE" sz="1800" b="0" i="0" u="none" strike="noStrike" dirty="0">
                        <a:solidFill>
                          <a:srgbClr val="000000"/>
                        </a:solidFill>
                        <a:effectLst/>
                        <a:latin typeface="Calibri"/>
                      </a:endParaRPr>
                    </a:p>
                  </a:txBody>
                  <a:tcPr marL="0" marR="0" marT="0" marB="0" anchor="b"/>
                </a:tc>
              </a:tr>
              <a:tr h="315234">
                <a:tc>
                  <a:txBody>
                    <a:bodyPr/>
                    <a:lstStyle/>
                    <a:p>
                      <a:pPr marL="0" indent="88900" algn="l" fontAlgn="b"/>
                      <a:r>
                        <a:rPr lang="et-EE" sz="1800" u="none" strike="noStrike" kern="1200" dirty="0">
                          <a:solidFill>
                            <a:schemeClr val="dk1"/>
                          </a:solidFill>
                          <a:effectLst/>
                          <a:latin typeface="+mn-lt"/>
                          <a:ea typeface="+mn-ea"/>
                          <a:cs typeface="+mn-cs"/>
                        </a:rPr>
                        <a:t>Käina</a:t>
                      </a:r>
                    </a:p>
                  </a:txBody>
                  <a:tcPr marL="0" marR="0" marT="0" marB="0" anchor="b"/>
                </a:tc>
                <a:tc>
                  <a:txBody>
                    <a:bodyPr/>
                    <a:lstStyle/>
                    <a:p>
                      <a:pPr marL="0" indent="88900" algn="l" fontAlgn="b"/>
                      <a:r>
                        <a:rPr lang="et-EE" sz="1800" u="none" strike="noStrike" dirty="0" smtClean="0">
                          <a:effectLst/>
                        </a:rPr>
                        <a:t>6.4 </a:t>
                      </a:r>
                      <a:r>
                        <a:rPr lang="et-EE" sz="1800" u="none" strike="noStrike" dirty="0">
                          <a:effectLst/>
                        </a:rPr>
                        <a:t>(3.1 - </a:t>
                      </a:r>
                      <a:r>
                        <a:rPr lang="et-EE" sz="1800" u="none" strike="noStrike" dirty="0" smtClean="0">
                          <a:effectLst/>
                        </a:rPr>
                        <a:t>9.9)</a:t>
                      </a:r>
                      <a:endParaRPr lang="et-EE" sz="1800" b="0" i="0" u="none" strike="noStrike" dirty="0">
                        <a:solidFill>
                          <a:srgbClr val="000000"/>
                        </a:solidFill>
                        <a:effectLst/>
                        <a:latin typeface="Calibri"/>
                      </a:endParaRPr>
                    </a:p>
                  </a:txBody>
                  <a:tcPr marL="0" marR="0" marT="0" marB="0" anchor="b"/>
                </a:tc>
                <a:tc>
                  <a:txBody>
                    <a:bodyPr/>
                    <a:lstStyle/>
                    <a:p>
                      <a:pPr marL="0" indent="88900" algn="l" fontAlgn="b"/>
                      <a:r>
                        <a:rPr lang="et-EE" sz="1800" u="none" strike="noStrike" dirty="0" smtClean="0">
                          <a:effectLst/>
                        </a:rPr>
                        <a:t>4.8 </a:t>
                      </a:r>
                      <a:r>
                        <a:rPr lang="et-EE" sz="1800" u="none" strike="noStrike" dirty="0">
                          <a:effectLst/>
                        </a:rPr>
                        <a:t>(2 - 7.5)</a:t>
                      </a:r>
                      <a:endParaRPr lang="et-EE" sz="1800" b="0" i="0" u="none" strike="noStrike" dirty="0">
                        <a:solidFill>
                          <a:srgbClr val="000000"/>
                        </a:solidFill>
                        <a:effectLst/>
                        <a:latin typeface="Calibri"/>
                      </a:endParaRPr>
                    </a:p>
                  </a:txBody>
                  <a:tcPr marL="0" marR="0" marT="0" marB="0" anchor="b"/>
                </a:tc>
              </a:tr>
              <a:tr h="315234">
                <a:tc>
                  <a:txBody>
                    <a:bodyPr/>
                    <a:lstStyle/>
                    <a:p>
                      <a:pPr marL="0" indent="88900" algn="l" fontAlgn="b"/>
                      <a:r>
                        <a:rPr lang="et-EE" sz="1800" u="none" strike="noStrike" kern="1200" dirty="0">
                          <a:solidFill>
                            <a:schemeClr val="dk1"/>
                          </a:solidFill>
                          <a:effectLst/>
                          <a:latin typeface="+mn-lt"/>
                          <a:ea typeface="+mn-ea"/>
                          <a:cs typeface="+mn-cs"/>
                        </a:rPr>
                        <a:t>Mullutu</a:t>
                      </a:r>
                    </a:p>
                  </a:txBody>
                  <a:tcPr marL="0" marR="0" marT="0" marB="0" anchor="b"/>
                </a:tc>
                <a:tc>
                  <a:txBody>
                    <a:bodyPr/>
                    <a:lstStyle/>
                    <a:p>
                      <a:pPr marL="0" indent="88900" algn="l" fontAlgn="b"/>
                      <a:r>
                        <a:rPr lang="et-EE" sz="1800" u="none" strike="noStrike" dirty="0">
                          <a:effectLst/>
                        </a:rPr>
                        <a:t>33.7 (</a:t>
                      </a:r>
                      <a:r>
                        <a:rPr lang="et-EE" sz="1800" u="none" strike="noStrike" dirty="0" smtClean="0">
                          <a:effectLst/>
                        </a:rPr>
                        <a:t>15 </a:t>
                      </a:r>
                      <a:r>
                        <a:rPr lang="et-EE" sz="1800" u="none" strike="noStrike" dirty="0">
                          <a:effectLst/>
                        </a:rPr>
                        <a:t>- </a:t>
                      </a:r>
                      <a:r>
                        <a:rPr lang="et-EE" sz="1800" u="none" strike="noStrike" dirty="0" smtClean="0">
                          <a:effectLst/>
                        </a:rPr>
                        <a:t>40.7)</a:t>
                      </a:r>
                      <a:endParaRPr lang="et-EE" sz="1800" b="0" i="0" u="none" strike="noStrike" dirty="0">
                        <a:solidFill>
                          <a:srgbClr val="000000"/>
                        </a:solidFill>
                        <a:effectLst/>
                        <a:latin typeface="Calibri"/>
                      </a:endParaRPr>
                    </a:p>
                  </a:txBody>
                  <a:tcPr marL="0" marR="0" marT="0" marB="0" anchor="b"/>
                </a:tc>
                <a:tc>
                  <a:txBody>
                    <a:bodyPr/>
                    <a:lstStyle/>
                    <a:p>
                      <a:pPr marL="0" indent="88900" algn="l" fontAlgn="b"/>
                      <a:r>
                        <a:rPr lang="et-EE" sz="1800" u="none" strike="noStrike" dirty="0">
                          <a:effectLst/>
                        </a:rPr>
                        <a:t>27.6 (15 - 40.2)</a:t>
                      </a:r>
                      <a:endParaRPr lang="et-EE" sz="18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1616325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E:\jaanus\Dropbox\docs\kompententsikeskus\Maardlate_kaardistus\Haapsalu_LOI_Pb_P_LE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2" t="1305" r="2953" b="2309"/>
          <a:stretch/>
        </p:blipFill>
        <p:spPr bwMode="auto">
          <a:xfrm>
            <a:off x="6660232" y="606563"/>
            <a:ext cx="1114426" cy="3379698"/>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E:\jaanus\Dropbox\docs\kompententsikeskus\Maardlate_kaardistus\Haapsalu_LOI_Pb_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3" y="639852"/>
            <a:ext cx="6571310" cy="62181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Haapsalu Tagalaht</a:t>
            </a:r>
            <a:endParaRPr lang="et-EE" sz="2800" dirty="0"/>
          </a:p>
        </p:txBody>
      </p:sp>
      <p:grpSp>
        <p:nvGrpSpPr>
          <p:cNvPr id="24" name="Group 23"/>
          <p:cNvGrpSpPr/>
          <p:nvPr/>
        </p:nvGrpSpPr>
        <p:grpSpPr>
          <a:xfrm>
            <a:off x="6840000" y="4320000"/>
            <a:ext cx="2089687" cy="2392360"/>
            <a:chOff x="899592" y="543997"/>
            <a:chExt cx="1308621" cy="1498163"/>
          </a:xfrm>
        </p:grpSpPr>
        <p:sp>
          <p:nvSpPr>
            <p:cNvPr id="25" name="Freeform 10"/>
            <p:cNvSpPr>
              <a:spLocks/>
            </p:cNvSpPr>
            <p:nvPr/>
          </p:nvSpPr>
          <p:spPr bwMode="auto">
            <a:xfrm>
              <a:off x="1371600" y="1093788"/>
              <a:ext cx="554037" cy="403225"/>
            </a:xfrm>
            <a:custGeom>
              <a:avLst/>
              <a:gdLst>
                <a:gd name="T0" fmla="*/ 244 w 699"/>
                <a:gd name="T1" fmla="*/ 161 h 509"/>
                <a:gd name="T2" fmla="*/ 699 w 699"/>
                <a:gd name="T3" fmla="*/ 0 h 509"/>
                <a:gd name="T4" fmla="*/ 666 w 699"/>
                <a:gd name="T5" fmla="*/ 509 h 509"/>
                <a:gd name="T6" fmla="*/ 244 w 699"/>
                <a:gd name="T7" fmla="*/ 351 h 509"/>
                <a:gd name="T8" fmla="*/ 0 w 699"/>
                <a:gd name="T9" fmla="*/ 405 h 509"/>
                <a:gd name="T10" fmla="*/ 123 w 699"/>
                <a:gd name="T11" fmla="*/ 194 h 509"/>
                <a:gd name="T12" fmla="*/ 244 w 699"/>
                <a:gd name="T13" fmla="*/ 161 h 509"/>
              </a:gdLst>
              <a:ahLst/>
              <a:cxnLst>
                <a:cxn ang="0">
                  <a:pos x="T0" y="T1"/>
                </a:cxn>
                <a:cxn ang="0">
                  <a:pos x="T2" y="T3"/>
                </a:cxn>
                <a:cxn ang="0">
                  <a:pos x="T4" y="T5"/>
                </a:cxn>
                <a:cxn ang="0">
                  <a:pos x="T6" y="T7"/>
                </a:cxn>
                <a:cxn ang="0">
                  <a:pos x="T8" y="T9"/>
                </a:cxn>
                <a:cxn ang="0">
                  <a:pos x="T10" y="T11"/>
                </a:cxn>
                <a:cxn ang="0">
                  <a:pos x="T12" y="T13"/>
                </a:cxn>
              </a:cxnLst>
              <a:rect l="0" t="0" r="r" b="b"/>
              <a:pathLst>
                <a:path w="699" h="509">
                  <a:moveTo>
                    <a:pt x="244" y="161"/>
                  </a:moveTo>
                  <a:lnTo>
                    <a:pt x="699" y="0"/>
                  </a:lnTo>
                  <a:lnTo>
                    <a:pt x="666" y="509"/>
                  </a:lnTo>
                  <a:lnTo>
                    <a:pt x="244" y="351"/>
                  </a:lnTo>
                  <a:lnTo>
                    <a:pt x="0" y="405"/>
                  </a:lnTo>
                  <a:lnTo>
                    <a:pt x="123" y="194"/>
                  </a:lnTo>
                  <a:lnTo>
                    <a:pt x="244" y="161"/>
                  </a:ln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endParaRPr lang="et-EE"/>
            </a:p>
          </p:txBody>
        </p:sp>
        <p:sp>
          <p:nvSpPr>
            <p:cNvPr id="26" name="Freeform 9"/>
            <p:cNvSpPr>
              <a:spLocks noEditPoints="1"/>
            </p:cNvSpPr>
            <p:nvPr/>
          </p:nvSpPr>
          <p:spPr bwMode="auto">
            <a:xfrm>
              <a:off x="1066800" y="728663"/>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7" name="Freeform 11"/>
            <p:cNvSpPr>
              <a:spLocks noEditPoints="1"/>
            </p:cNvSpPr>
            <p:nvPr/>
          </p:nvSpPr>
          <p:spPr bwMode="auto">
            <a:xfrm>
              <a:off x="944563" y="590550"/>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8" name="Rectangle 12"/>
            <p:cNvSpPr>
              <a:spLocks noChangeArrowheads="1"/>
            </p:cNvSpPr>
            <p:nvPr/>
          </p:nvSpPr>
          <p:spPr bwMode="auto">
            <a:xfrm>
              <a:off x="1437479" y="1120875"/>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9" name="Rectangle 13"/>
            <p:cNvSpPr>
              <a:spLocks noChangeArrowheads="1"/>
            </p:cNvSpPr>
            <p:nvPr/>
          </p:nvSpPr>
          <p:spPr bwMode="auto">
            <a:xfrm>
              <a:off x="1308574" y="87201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30" name="Rectangle 14"/>
            <p:cNvSpPr>
              <a:spLocks noChangeArrowheads="1"/>
            </p:cNvSpPr>
            <p:nvPr/>
          </p:nvSpPr>
          <p:spPr bwMode="auto">
            <a:xfrm>
              <a:off x="1308574" y="603350"/>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31" name="Rectangle 15"/>
            <p:cNvSpPr>
              <a:spLocks noChangeArrowheads="1"/>
            </p:cNvSpPr>
            <p:nvPr/>
          </p:nvSpPr>
          <p:spPr bwMode="auto">
            <a:xfrm>
              <a:off x="1581292" y="543997"/>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16"/>
            <p:cNvSpPr>
              <a:spLocks noChangeArrowheads="1"/>
            </p:cNvSpPr>
            <p:nvPr/>
          </p:nvSpPr>
          <p:spPr bwMode="auto">
            <a:xfrm>
              <a:off x="2084781" y="1001455"/>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17"/>
            <p:cNvSpPr>
              <a:spLocks noChangeArrowheads="1"/>
            </p:cNvSpPr>
            <p:nvPr/>
          </p:nvSpPr>
          <p:spPr bwMode="auto">
            <a:xfrm>
              <a:off x="1992567" y="1663205"/>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18"/>
            <p:cNvSpPr>
              <a:spLocks noChangeArrowheads="1"/>
            </p:cNvSpPr>
            <p:nvPr/>
          </p:nvSpPr>
          <p:spPr bwMode="auto">
            <a:xfrm>
              <a:off x="1407159" y="1857494"/>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19"/>
            <p:cNvSpPr>
              <a:spLocks noChangeArrowheads="1"/>
            </p:cNvSpPr>
            <p:nvPr/>
          </p:nvSpPr>
          <p:spPr bwMode="auto">
            <a:xfrm>
              <a:off x="899592" y="1423472"/>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20"/>
            <p:cNvSpPr>
              <a:spLocks noChangeArrowheads="1"/>
            </p:cNvSpPr>
            <p:nvPr/>
          </p:nvSpPr>
          <p:spPr bwMode="auto">
            <a:xfrm>
              <a:off x="947071" y="802125"/>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4088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Värska laht</a:t>
            </a:r>
            <a:endParaRPr lang="et-EE" sz="2800" dirty="0"/>
          </a:p>
        </p:txBody>
      </p:sp>
      <p:pic>
        <p:nvPicPr>
          <p:cNvPr id="8" name="Picture 8" descr="E:\jaanus\Dropbox\docs\kompententsikeskus\Maardlate_kaardistus\V2rska_LOI_Pb_P_LE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7" t="1992" r="976" b="2570"/>
          <a:stretch/>
        </p:blipFill>
        <p:spPr bwMode="auto">
          <a:xfrm>
            <a:off x="6657976" y="570116"/>
            <a:ext cx="1066799" cy="3341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E:\jaanus\Dropbox\docs\kompententsikeskus\Maardlate_kaardistus\V2rska_LOI_Pb_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0116"/>
            <a:ext cx="6571309" cy="63152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840000" y="4320000"/>
            <a:ext cx="2060560" cy="2392361"/>
            <a:chOff x="4056956" y="2425859"/>
            <a:chExt cx="1290380" cy="1498163"/>
          </a:xfrm>
        </p:grpSpPr>
        <p:sp>
          <p:nvSpPr>
            <p:cNvPr id="12" name="Freeform 25"/>
            <p:cNvSpPr>
              <a:spLocks/>
            </p:cNvSpPr>
            <p:nvPr/>
          </p:nvSpPr>
          <p:spPr bwMode="auto">
            <a:xfrm>
              <a:off x="4555402" y="3047227"/>
              <a:ext cx="561975" cy="373062"/>
            </a:xfrm>
            <a:custGeom>
              <a:avLst/>
              <a:gdLst>
                <a:gd name="T0" fmla="*/ 94 w 354"/>
                <a:gd name="T1" fmla="*/ 0 h 235"/>
                <a:gd name="T2" fmla="*/ 234 w 354"/>
                <a:gd name="T3" fmla="*/ 5 h 235"/>
                <a:gd name="T4" fmla="*/ 354 w 354"/>
                <a:gd name="T5" fmla="*/ 235 h 235"/>
                <a:gd name="T6" fmla="*/ 94 w 354"/>
                <a:gd name="T7" fmla="*/ 162 h 235"/>
                <a:gd name="T8" fmla="*/ 0 w 354"/>
                <a:gd name="T9" fmla="*/ 140 h 235"/>
                <a:gd name="T10" fmla="*/ 22 w 354"/>
                <a:gd name="T11" fmla="*/ 44 h 235"/>
                <a:gd name="T12" fmla="*/ 94 w 354"/>
                <a:gd name="T13" fmla="*/ 0 h 235"/>
              </a:gdLst>
              <a:ahLst/>
              <a:cxnLst>
                <a:cxn ang="0">
                  <a:pos x="T0" y="T1"/>
                </a:cxn>
                <a:cxn ang="0">
                  <a:pos x="T2" y="T3"/>
                </a:cxn>
                <a:cxn ang="0">
                  <a:pos x="T4" y="T5"/>
                </a:cxn>
                <a:cxn ang="0">
                  <a:pos x="T6" y="T7"/>
                </a:cxn>
                <a:cxn ang="0">
                  <a:pos x="T8" y="T9"/>
                </a:cxn>
                <a:cxn ang="0">
                  <a:pos x="T10" y="T11"/>
                </a:cxn>
                <a:cxn ang="0">
                  <a:pos x="T12" y="T13"/>
                </a:cxn>
              </a:cxnLst>
              <a:rect l="0" t="0" r="r" b="b"/>
              <a:pathLst>
                <a:path w="354" h="235">
                  <a:moveTo>
                    <a:pt x="94" y="0"/>
                  </a:moveTo>
                  <a:lnTo>
                    <a:pt x="234" y="5"/>
                  </a:lnTo>
                  <a:lnTo>
                    <a:pt x="354" y="235"/>
                  </a:lnTo>
                  <a:lnTo>
                    <a:pt x="94" y="162"/>
                  </a:lnTo>
                  <a:lnTo>
                    <a:pt x="0" y="140"/>
                  </a:lnTo>
                  <a:lnTo>
                    <a:pt x="22" y="44"/>
                  </a:lnTo>
                  <a:lnTo>
                    <a:pt x="94" y="0"/>
                  </a:lnTo>
                  <a:close/>
                </a:path>
              </a:pathLst>
            </a:custGeom>
            <a:solidFill>
              <a:srgbClr val="993366"/>
            </a:solidFill>
            <a:ln>
              <a:noFill/>
            </a:ln>
          </p:spPr>
          <p:txBody>
            <a:bodyPr vert="horz" wrap="square" lIns="91440" tIns="45720" rIns="91440" bIns="45720" numCol="1" anchor="t" anchorCtr="0" compatLnSpc="1">
              <a:prstTxWarp prst="textNoShape">
                <a:avLst/>
              </a:prstTxWarp>
            </a:bodyPr>
            <a:lstStyle/>
            <a:p>
              <a:endParaRPr lang="et-EE"/>
            </a:p>
          </p:txBody>
        </p:sp>
        <p:sp>
          <p:nvSpPr>
            <p:cNvPr id="13" name="Freeform 9"/>
            <p:cNvSpPr>
              <a:spLocks noEditPoints="1"/>
            </p:cNvSpPr>
            <p:nvPr/>
          </p:nvSpPr>
          <p:spPr bwMode="auto">
            <a:xfrm>
              <a:off x="4205923" y="2610525"/>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158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4" name="Freeform 11"/>
            <p:cNvSpPr>
              <a:spLocks noEditPoints="1"/>
            </p:cNvSpPr>
            <p:nvPr/>
          </p:nvSpPr>
          <p:spPr bwMode="auto">
            <a:xfrm>
              <a:off x="4083686" y="2472412"/>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158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5" name="Rectangle 12"/>
            <p:cNvSpPr>
              <a:spLocks noChangeArrowheads="1"/>
            </p:cNvSpPr>
            <p:nvPr/>
          </p:nvSpPr>
          <p:spPr bwMode="auto">
            <a:xfrm>
              <a:off x="4576602" y="3002737"/>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6" name="Rectangle 13"/>
            <p:cNvSpPr>
              <a:spLocks noChangeArrowheads="1"/>
            </p:cNvSpPr>
            <p:nvPr/>
          </p:nvSpPr>
          <p:spPr bwMode="auto">
            <a:xfrm>
              <a:off x="4447697" y="2753876"/>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7" name="Rectangle 14"/>
            <p:cNvSpPr>
              <a:spLocks noChangeArrowheads="1"/>
            </p:cNvSpPr>
            <p:nvPr/>
          </p:nvSpPr>
          <p:spPr bwMode="auto">
            <a:xfrm>
              <a:off x="4447697" y="248521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8" name="Rectangle 15"/>
            <p:cNvSpPr>
              <a:spLocks noChangeArrowheads="1"/>
            </p:cNvSpPr>
            <p:nvPr/>
          </p:nvSpPr>
          <p:spPr bwMode="auto">
            <a:xfrm>
              <a:off x="4720415" y="2425859"/>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6"/>
            <p:cNvSpPr>
              <a:spLocks noChangeArrowheads="1"/>
            </p:cNvSpPr>
            <p:nvPr/>
          </p:nvSpPr>
          <p:spPr bwMode="auto">
            <a:xfrm>
              <a:off x="5223904" y="2883317"/>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17"/>
            <p:cNvSpPr>
              <a:spLocks noChangeArrowheads="1"/>
            </p:cNvSpPr>
            <p:nvPr/>
          </p:nvSpPr>
          <p:spPr bwMode="auto">
            <a:xfrm>
              <a:off x="5131690" y="3545067"/>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8"/>
            <p:cNvSpPr>
              <a:spLocks noChangeArrowheads="1"/>
            </p:cNvSpPr>
            <p:nvPr/>
          </p:nvSpPr>
          <p:spPr bwMode="auto">
            <a:xfrm>
              <a:off x="4546282" y="3739356"/>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19"/>
            <p:cNvSpPr>
              <a:spLocks noChangeArrowheads="1"/>
            </p:cNvSpPr>
            <p:nvPr/>
          </p:nvSpPr>
          <p:spPr bwMode="auto">
            <a:xfrm>
              <a:off x="4056956" y="3290451"/>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20"/>
            <p:cNvSpPr>
              <a:spLocks noChangeArrowheads="1"/>
            </p:cNvSpPr>
            <p:nvPr/>
          </p:nvSpPr>
          <p:spPr bwMode="auto">
            <a:xfrm>
              <a:off x="4086194" y="2683987"/>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330067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424936" cy="5724644"/>
          </a:xfrm>
          <a:prstGeom prst="rect">
            <a:avLst/>
          </a:prstGeom>
        </p:spPr>
        <p:txBody>
          <a:bodyPr wrap="square">
            <a:spAutoFit/>
          </a:bodyPr>
          <a:lstStyle/>
          <a:p>
            <a:pPr>
              <a:spcAft>
                <a:spcPts val="600"/>
              </a:spcAft>
              <a:buFont typeface="Arial" pitchFamily="34" charset="0"/>
              <a:buChar char="•"/>
            </a:pPr>
            <a:r>
              <a:rPr lang="et-EE" sz="2800" dirty="0" smtClean="0"/>
              <a:t> Enamik kasutusel olevaid (/olnud) Eesti ravimuda leiukohti paikneb suhteliselt madala veega merelahtedes (</a:t>
            </a:r>
            <a:r>
              <a:rPr lang="et-EE" sz="2800" b="1" dirty="0" smtClean="0"/>
              <a:t>Haapsalu</a:t>
            </a:r>
            <a:r>
              <a:rPr lang="et-EE" sz="2800" dirty="0" smtClean="0"/>
              <a:t>, </a:t>
            </a:r>
            <a:r>
              <a:rPr lang="et-EE" sz="2800" b="1" dirty="0" smtClean="0"/>
              <a:t>Käina</a:t>
            </a:r>
            <a:r>
              <a:rPr lang="et-EE" sz="2800" dirty="0" smtClean="0"/>
              <a:t>, </a:t>
            </a:r>
            <a:r>
              <a:rPr lang="et-EE" sz="2800" b="1" dirty="0" smtClean="0"/>
              <a:t>Mullutu-Suurlaht</a:t>
            </a:r>
            <a:r>
              <a:rPr lang="et-EE" sz="2800" dirty="0" smtClean="0"/>
              <a:t>, Voosi jne).</a:t>
            </a:r>
          </a:p>
          <a:p>
            <a:pPr>
              <a:spcAft>
                <a:spcPts val="600"/>
              </a:spcAft>
              <a:buFont typeface="Arial" pitchFamily="34" charset="0"/>
              <a:buChar char="•"/>
            </a:pPr>
            <a:r>
              <a:rPr lang="et-EE" sz="2800" dirty="0" smtClean="0"/>
              <a:t> Järvemuda – </a:t>
            </a:r>
            <a:r>
              <a:rPr lang="et-EE" sz="2800" b="1" dirty="0" smtClean="0"/>
              <a:t>Värska laht</a:t>
            </a:r>
            <a:r>
              <a:rPr lang="et-EE" sz="2800" dirty="0" smtClean="0"/>
              <a:t>, </a:t>
            </a:r>
            <a:r>
              <a:rPr lang="et-EE" sz="2800" b="1" dirty="0" smtClean="0"/>
              <a:t>Ermistu järv</a:t>
            </a:r>
            <a:r>
              <a:rPr lang="et-EE" sz="2800" dirty="0" smtClean="0"/>
              <a:t>, Kahala järv.</a:t>
            </a:r>
          </a:p>
          <a:p>
            <a:pPr>
              <a:spcAft>
                <a:spcPts val="600"/>
              </a:spcAft>
              <a:buFont typeface="Arial" pitchFamily="34" charset="0"/>
              <a:buChar char="•"/>
            </a:pPr>
            <a:r>
              <a:rPr lang="et-EE" sz="2800" dirty="0" smtClean="0"/>
              <a:t> Suuremad Eesti ravimuda maardlad ravi otstarbel kasutusel juba möödunud sajandist: </a:t>
            </a:r>
          </a:p>
          <a:p>
            <a:pPr>
              <a:spcAft>
                <a:spcPts val="600"/>
              </a:spcAft>
            </a:pPr>
            <a:r>
              <a:rPr lang="et-EE" sz="2800" dirty="0" smtClean="0"/>
              <a:t>- Saaremaal 1824, </a:t>
            </a:r>
          </a:p>
          <a:p>
            <a:pPr>
              <a:spcAft>
                <a:spcPts val="600"/>
              </a:spcAft>
            </a:pPr>
            <a:r>
              <a:rPr lang="et-EE" sz="2800" dirty="0" smtClean="0"/>
              <a:t>- Haapsalus 1825, </a:t>
            </a:r>
          </a:p>
          <a:p>
            <a:pPr>
              <a:spcAft>
                <a:spcPts val="600"/>
              </a:spcAft>
            </a:pPr>
            <a:r>
              <a:rPr lang="et-EE" sz="2800" dirty="0" smtClean="0"/>
              <a:t>- Pärnus 1838. </a:t>
            </a:r>
          </a:p>
          <a:p>
            <a:pPr>
              <a:spcAft>
                <a:spcPts val="600"/>
              </a:spcAft>
              <a:buFont typeface="Arial" pitchFamily="34" charset="0"/>
              <a:buChar char="•"/>
            </a:pPr>
            <a:r>
              <a:rPr lang="et-EE" sz="2800" dirty="0" smtClean="0"/>
              <a:t> Esimene moodne ja kaasaegse ravikorraldusega muda- ja vesiravila ehitati Haapsalus 1845. aastal Ungen-Sternbergi rahadega.</a:t>
            </a:r>
          </a:p>
        </p:txBody>
      </p:sp>
    </p:spTree>
    <p:extLst>
      <p:ext uri="{BB962C8B-B14F-4D97-AF65-F5344CB8AC3E}">
        <p14:creationId xmlns:p14="http://schemas.microsoft.com/office/powerpoint/2010/main" val="707371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Ermistu järv</a:t>
            </a:r>
            <a:endParaRPr lang="et-EE" sz="2800" dirty="0"/>
          </a:p>
        </p:txBody>
      </p:sp>
      <p:pic>
        <p:nvPicPr>
          <p:cNvPr id="10" name="Picture 6" descr="E:\jaanus\Dropbox\docs\kompententsikeskus\Maardlate_kaardistus\Ermistu_LOI_Pb_P_LE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4" t="1945" r="5135" b="2441"/>
          <a:stretch/>
        </p:blipFill>
        <p:spPr bwMode="auto">
          <a:xfrm>
            <a:off x="6681563" y="552822"/>
            <a:ext cx="1071563" cy="32368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E:\jaanus\Dropbox\docs\kompententsikeskus\Maardlate_kaardistus\Ermistu_LOI_Pb_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52822"/>
            <a:ext cx="6571310" cy="630517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840000" y="4320000"/>
            <a:ext cx="2065893" cy="2385357"/>
            <a:chOff x="6948264" y="2776320"/>
            <a:chExt cx="1293720" cy="1493777"/>
          </a:xfrm>
        </p:grpSpPr>
        <p:grpSp>
          <p:nvGrpSpPr>
            <p:cNvPr id="14" name="Group 13"/>
            <p:cNvGrpSpPr/>
            <p:nvPr/>
          </p:nvGrpSpPr>
          <p:grpSpPr>
            <a:xfrm>
              <a:off x="6948264" y="2818487"/>
              <a:ext cx="1293720" cy="1451610"/>
              <a:chOff x="6948264" y="2818487"/>
              <a:chExt cx="1293720" cy="1451610"/>
            </a:xfrm>
          </p:grpSpPr>
          <p:sp>
            <p:nvSpPr>
              <p:cNvPr id="16" name="Freeform 40"/>
              <p:cNvSpPr>
                <a:spLocks/>
              </p:cNvSpPr>
              <p:nvPr/>
            </p:nvSpPr>
            <p:spPr bwMode="auto">
              <a:xfrm>
                <a:off x="7495999" y="3393996"/>
                <a:ext cx="682625" cy="474662"/>
              </a:xfrm>
              <a:custGeom>
                <a:avLst/>
                <a:gdLst>
                  <a:gd name="T0" fmla="*/ 61 w 430"/>
                  <a:gd name="T1" fmla="*/ 0 h 299"/>
                  <a:gd name="T2" fmla="*/ 159 w 430"/>
                  <a:gd name="T3" fmla="*/ 29 h 299"/>
                  <a:gd name="T4" fmla="*/ 430 w 430"/>
                  <a:gd name="T5" fmla="*/ 299 h 299"/>
                  <a:gd name="T6" fmla="*/ 61 w 430"/>
                  <a:gd name="T7" fmla="*/ 123 h 299"/>
                  <a:gd name="T8" fmla="*/ 0 w 430"/>
                  <a:gd name="T9" fmla="*/ 121 h 299"/>
                  <a:gd name="T10" fmla="*/ 19 w 430"/>
                  <a:gd name="T11" fmla="*/ 61 h 299"/>
                  <a:gd name="T12" fmla="*/ 61 w 430"/>
                  <a:gd name="T13" fmla="*/ 0 h 299"/>
                </a:gdLst>
                <a:ahLst/>
                <a:cxnLst>
                  <a:cxn ang="0">
                    <a:pos x="T0" y="T1"/>
                  </a:cxn>
                  <a:cxn ang="0">
                    <a:pos x="T2" y="T3"/>
                  </a:cxn>
                  <a:cxn ang="0">
                    <a:pos x="T4" y="T5"/>
                  </a:cxn>
                  <a:cxn ang="0">
                    <a:pos x="T6" y="T7"/>
                  </a:cxn>
                  <a:cxn ang="0">
                    <a:pos x="T8" y="T9"/>
                  </a:cxn>
                  <a:cxn ang="0">
                    <a:pos x="T10" y="T11"/>
                  </a:cxn>
                  <a:cxn ang="0">
                    <a:pos x="T12" y="T13"/>
                  </a:cxn>
                </a:cxnLst>
                <a:rect l="0" t="0" r="r" b="b"/>
                <a:pathLst>
                  <a:path w="430" h="299">
                    <a:moveTo>
                      <a:pt x="61" y="0"/>
                    </a:moveTo>
                    <a:lnTo>
                      <a:pt x="159" y="29"/>
                    </a:lnTo>
                    <a:lnTo>
                      <a:pt x="430" y="299"/>
                    </a:lnTo>
                    <a:lnTo>
                      <a:pt x="61" y="123"/>
                    </a:lnTo>
                    <a:lnTo>
                      <a:pt x="0" y="121"/>
                    </a:lnTo>
                    <a:lnTo>
                      <a:pt x="19" y="61"/>
                    </a:lnTo>
                    <a:lnTo>
                      <a:pt x="61" y="0"/>
                    </a:lnTo>
                    <a:close/>
                  </a:path>
                </a:pathLst>
              </a:custGeom>
              <a:solidFill>
                <a:srgbClr val="FF6633"/>
              </a:solidFill>
              <a:ln>
                <a:noFill/>
              </a:ln>
            </p:spPr>
            <p:txBody>
              <a:bodyPr vert="horz" wrap="square" lIns="91440" tIns="45720" rIns="91440" bIns="45720" numCol="1" anchor="t" anchorCtr="0" compatLnSpc="1">
                <a:prstTxWarp prst="textNoShape">
                  <a:avLst/>
                </a:prstTxWarp>
              </a:bodyPr>
              <a:lstStyle/>
              <a:p>
                <a:endParaRPr lang="et-EE"/>
              </a:p>
            </p:txBody>
          </p:sp>
          <p:sp>
            <p:nvSpPr>
              <p:cNvPr id="17" name="Freeform 9"/>
              <p:cNvSpPr>
                <a:spLocks noEditPoints="1"/>
              </p:cNvSpPr>
              <p:nvPr/>
            </p:nvSpPr>
            <p:spPr bwMode="auto">
              <a:xfrm>
                <a:off x="7100571" y="2956600"/>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8" name="Freeform 11"/>
              <p:cNvSpPr>
                <a:spLocks noEditPoints="1"/>
              </p:cNvSpPr>
              <p:nvPr/>
            </p:nvSpPr>
            <p:spPr bwMode="auto">
              <a:xfrm>
                <a:off x="6978334" y="2818487"/>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9" name="Rectangle 12"/>
              <p:cNvSpPr>
                <a:spLocks noChangeArrowheads="1"/>
              </p:cNvSpPr>
              <p:nvPr/>
            </p:nvSpPr>
            <p:spPr bwMode="auto">
              <a:xfrm>
                <a:off x="7471250" y="334881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0" name="Rectangle 13"/>
              <p:cNvSpPr>
                <a:spLocks noChangeArrowheads="1"/>
              </p:cNvSpPr>
              <p:nvPr/>
            </p:nvSpPr>
            <p:spPr bwMode="auto">
              <a:xfrm>
                <a:off x="7342345" y="3099951"/>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1" name="Rectangle 14"/>
              <p:cNvSpPr>
                <a:spLocks noChangeArrowheads="1"/>
              </p:cNvSpPr>
              <p:nvPr/>
            </p:nvSpPr>
            <p:spPr bwMode="auto">
              <a:xfrm>
                <a:off x="7342345" y="2831287"/>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2" name="Rectangle 16"/>
              <p:cNvSpPr>
                <a:spLocks noChangeArrowheads="1"/>
              </p:cNvSpPr>
              <p:nvPr/>
            </p:nvSpPr>
            <p:spPr bwMode="auto">
              <a:xfrm>
                <a:off x="8118552" y="3229392"/>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17"/>
              <p:cNvSpPr>
                <a:spLocks noChangeArrowheads="1"/>
              </p:cNvSpPr>
              <p:nvPr/>
            </p:nvSpPr>
            <p:spPr bwMode="auto">
              <a:xfrm>
                <a:off x="8026338" y="3891142"/>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18"/>
              <p:cNvSpPr>
                <a:spLocks noChangeArrowheads="1"/>
              </p:cNvSpPr>
              <p:nvPr/>
            </p:nvSpPr>
            <p:spPr bwMode="auto">
              <a:xfrm>
                <a:off x="7440930" y="4085431"/>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19"/>
              <p:cNvSpPr>
                <a:spLocks noChangeArrowheads="1"/>
              </p:cNvSpPr>
              <p:nvPr/>
            </p:nvSpPr>
            <p:spPr bwMode="auto">
              <a:xfrm>
                <a:off x="6948264" y="3651409"/>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0"/>
              <p:cNvSpPr>
                <a:spLocks noChangeArrowheads="1"/>
              </p:cNvSpPr>
              <p:nvPr/>
            </p:nvSpPr>
            <p:spPr bwMode="auto">
              <a:xfrm>
                <a:off x="6980842" y="3030062"/>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5" name="Rectangle 15"/>
            <p:cNvSpPr>
              <a:spLocks noChangeArrowheads="1"/>
            </p:cNvSpPr>
            <p:nvPr/>
          </p:nvSpPr>
          <p:spPr bwMode="auto">
            <a:xfrm>
              <a:off x="7610586" y="2776320"/>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6459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Käina laht</a:t>
            </a:r>
            <a:endParaRPr lang="et-EE" sz="2800" dirty="0"/>
          </a:p>
        </p:txBody>
      </p:sp>
      <p:pic>
        <p:nvPicPr>
          <p:cNvPr id="7" name="Picture 4" descr="E:\jaanus\Dropbox\docs\kompententsikeskus\Maardlate_kaardistus\K2ina_LOI_Pb_P_LE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89" t="1990" r="7536" b="25800"/>
          <a:stretch/>
        </p:blipFill>
        <p:spPr bwMode="auto">
          <a:xfrm>
            <a:off x="6602508" y="548759"/>
            <a:ext cx="923925" cy="2531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E:\jaanus\Dropbox\docs\kompententsikeskus\Maardlate_kaardistus\K2ina_LOI_Pb_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7" y="548759"/>
            <a:ext cx="6571309" cy="631526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840000" y="4320000"/>
            <a:ext cx="2041487" cy="2376055"/>
            <a:chOff x="2685435" y="4553795"/>
            <a:chExt cx="1278436" cy="1487952"/>
          </a:xfrm>
        </p:grpSpPr>
        <p:grpSp>
          <p:nvGrpSpPr>
            <p:cNvPr id="11" name="Group 10"/>
            <p:cNvGrpSpPr/>
            <p:nvPr/>
          </p:nvGrpSpPr>
          <p:grpSpPr>
            <a:xfrm>
              <a:off x="2685435" y="4590137"/>
              <a:ext cx="1278436" cy="1451610"/>
              <a:chOff x="2685435" y="4590137"/>
              <a:chExt cx="1278436" cy="1451610"/>
            </a:xfrm>
          </p:grpSpPr>
          <p:sp>
            <p:nvSpPr>
              <p:cNvPr id="13" name="Freeform 55"/>
              <p:cNvSpPr>
                <a:spLocks/>
              </p:cNvSpPr>
              <p:nvPr/>
            </p:nvSpPr>
            <p:spPr bwMode="auto">
              <a:xfrm>
                <a:off x="3261402" y="5138266"/>
                <a:ext cx="333375" cy="234950"/>
              </a:xfrm>
              <a:custGeom>
                <a:avLst/>
                <a:gdLst>
                  <a:gd name="T0" fmla="*/ 33 w 210"/>
                  <a:gd name="T1" fmla="*/ 82 h 148"/>
                  <a:gd name="T2" fmla="*/ 210 w 210"/>
                  <a:gd name="T3" fmla="*/ 0 h 148"/>
                  <a:gd name="T4" fmla="*/ 112 w 210"/>
                  <a:gd name="T5" fmla="*/ 148 h 148"/>
                  <a:gd name="T6" fmla="*/ 33 w 210"/>
                  <a:gd name="T7" fmla="*/ 104 h 148"/>
                  <a:gd name="T8" fmla="*/ 0 w 210"/>
                  <a:gd name="T9" fmla="*/ 122 h 148"/>
                  <a:gd name="T10" fmla="*/ 19 w 210"/>
                  <a:gd name="T11" fmla="*/ 94 h 148"/>
                  <a:gd name="T12" fmla="*/ 33 w 210"/>
                  <a:gd name="T13" fmla="*/ 82 h 148"/>
                </a:gdLst>
                <a:ahLst/>
                <a:cxnLst>
                  <a:cxn ang="0">
                    <a:pos x="T0" y="T1"/>
                  </a:cxn>
                  <a:cxn ang="0">
                    <a:pos x="T2" y="T3"/>
                  </a:cxn>
                  <a:cxn ang="0">
                    <a:pos x="T4" y="T5"/>
                  </a:cxn>
                  <a:cxn ang="0">
                    <a:pos x="T6" y="T7"/>
                  </a:cxn>
                  <a:cxn ang="0">
                    <a:pos x="T8" y="T9"/>
                  </a:cxn>
                  <a:cxn ang="0">
                    <a:pos x="T10" y="T11"/>
                  </a:cxn>
                  <a:cxn ang="0">
                    <a:pos x="T12" y="T13"/>
                  </a:cxn>
                </a:cxnLst>
                <a:rect l="0" t="0" r="r" b="b"/>
                <a:pathLst>
                  <a:path w="210" h="148">
                    <a:moveTo>
                      <a:pt x="33" y="82"/>
                    </a:moveTo>
                    <a:lnTo>
                      <a:pt x="210" y="0"/>
                    </a:lnTo>
                    <a:lnTo>
                      <a:pt x="112" y="148"/>
                    </a:lnTo>
                    <a:lnTo>
                      <a:pt x="33" y="104"/>
                    </a:lnTo>
                    <a:lnTo>
                      <a:pt x="0" y="122"/>
                    </a:lnTo>
                    <a:lnTo>
                      <a:pt x="19" y="94"/>
                    </a:lnTo>
                    <a:lnTo>
                      <a:pt x="33" y="82"/>
                    </a:lnTo>
                    <a:close/>
                  </a:path>
                </a:pathLst>
              </a:custGeom>
              <a:solidFill>
                <a:srgbClr val="FF950E"/>
              </a:solidFill>
              <a:ln>
                <a:noFill/>
              </a:ln>
            </p:spPr>
            <p:txBody>
              <a:bodyPr vert="horz" wrap="square" lIns="91440" tIns="45720" rIns="91440" bIns="45720" numCol="1" anchor="t" anchorCtr="0" compatLnSpc="1">
                <a:prstTxWarp prst="textNoShape">
                  <a:avLst/>
                </a:prstTxWarp>
              </a:bodyPr>
              <a:lstStyle/>
              <a:p>
                <a:endParaRPr lang="et-EE"/>
              </a:p>
            </p:txBody>
          </p:sp>
          <p:sp>
            <p:nvSpPr>
              <p:cNvPr id="14" name="Freeform 9"/>
              <p:cNvSpPr>
                <a:spLocks noEditPoints="1"/>
              </p:cNvSpPr>
              <p:nvPr/>
            </p:nvSpPr>
            <p:spPr bwMode="auto">
              <a:xfrm>
                <a:off x="2822458" y="4728250"/>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158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5" name="Freeform 11"/>
              <p:cNvSpPr>
                <a:spLocks noEditPoints="1"/>
              </p:cNvSpPr>
              <p:nvPr/>
            </p:nvSpPr>
            <p:spPr bwMode="auto">
              <a:xfrm>
                <a:off x="2700221" y="4590137"/>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6" name="Rectangle 12"/>
              <p:cNvSpPr>
                <a:spLocks noChangeArrowheads="1"/>
              </p:cNvSpPr>
              <p:nvPr/>
            </p:nvSpPr>
            <p:spPr bwMode="auto">
              <a:xfrm>
                <a:off x="3193137" y="512046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7" name="Rectangle 13"/>
              <p:cNvSpPr>
                <a:spLocks noChangeArrowheads="1"/>
              </p:cNvSpPr>
              <p:nvPr/>
            </p:nvSpPr>
            <p:spPr bwMode="auto">
              <a:xfrm>
                <a:off x="3064232" y="4871601"/>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8" name="Rectangle 14"/>
              <p:cNvSpPr>
                <a:spLocks noChangeArrowheads="1"/>
              </p:cNvSpPr>
              <p:nvPr/>
            </p:nvSpPr>
            <p:spPr bwMode="auto">
              <a:xfrm>
                <a:off x="3064232" y="4602937"/>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9" name="Rectangle 16"/>
              <p:cNvSpPr>
                <a:spLocks noChangeArrowheads="1"/>
              </p:cNvSpPr>
              <p:nvPr/>
            </p:nvSpPr>
            <p:spPr bwMode="auto">
              <a:xfrm>
                <a:off x="3840439" y="5001042"/>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17"/>
              <p:cNvSpPr>
                <a:spLocks noChangeArrowheads="1"/>
              </p:cNvSpPr>
              <p:nvPr/>
            </p:nvSpPr>
            <p:spPr bwMode="auto">
              <a:xfrm>
                <a:off x="3748225" y="5662792"/>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8"/>
              <p:cNvSpPr>
                <a:spLocks noChangeArrowheads="1"/>
              </p:cNvSpPr>
              <p:nvPr/>
            </p:nvSpPr>
            <p:spPr bwMode="auto">
              <a:xfrm>
                <a:off x="3162817" y="5857081"/>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19"/>
              <p:cNvSpPr>
                <a:spLocks noChangeArrowheads="1"/>
              </p:cNvSpPr>
              <p:nvPr/>
            </p:nvSpPr>
            <p:spPr bwMode="auto">
              <a:xfrm>
                <a:off x="2685435" y="5415680"/>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20"/>
              <p:cNvSpPr>
                <a:spLocks noChangeArrowheads="1"/>
              </p:cNvSpPr>
              <p:nvPr/>
            </p:nvSpPr>
            <p:spPr bwMode="auto">
              <a:xfrm>
                <a:off x="2702729" y="4801712"/>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2" name="Rectangle 15"/>
            <p:cNvSpPr>
              <a:spLocks noChangeArrowheads="1"/>
            </p:cNvSpPr>
            <p:nvPr/>
          </p:nvSpPr>
          <p:spPr bwMode="auto">
            <a:xfrm>
              <a:off x="3347939" y="4553795"/>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9303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Mullutu Suurlaht</a:t>
            </a:r>
            <a:endParaRPr lang="et-EE" sz="2800" dirty="0"/>
          </a:p>
        </p:txBody>
      </p:sp>
      <p:pic>
        <p:nvPicPr>
          <p:cNvPr id="9" name="Picture 3" descr="E:\jaanus\Dropbox\docs\kompententsikeskus\Maardlate_kaardistus\Mullutu_LO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0116"/>
            <a:ext cx="6571309" cy="6315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E:\jaanus\Dropbox\docs\kompententsikeskus\Maardlate_kaardistus\Mullutu_LOI_LEG.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6" t="5035" r="6230" b="6362"/>
          <a:stretch/>
        </p:blipFill>
        <p:spPr bwMode="auto">
          <a:xfrm>
            <a:off x="6667500" y="570116"/>
            <a:ext cx="1076326" cy="122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3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116632"/>
            <a:ext cx="8928992" cy="830997"/>
          </a:xfrm>
          <a:prstGeom prst="rect">
            <a:avLst/>
          </a:prstGeom>
        </p:spPr>
        <p:txBody>
          <a:bodyPr wrap="square">
            <a:spAutoFit/>
          </a:bodyPr>
          <a:lstStyle/>
          <a:p>
            <a:r>
              <a:rPr lang="et-EE" sz="2400" dirty="0" smtClean="0">
                <a:latin typeface="Calibri" pitchFamily="34" charset="0"/>
              </a:rPr>
              <a:t>Potentsiaalselt toksiliste raskemetallide levik Eesti ravimudades</a:t>
            </a:r>
          </a:p>
          <a:p>
            <a:r>
              <a:rPr lang="et-EE" sz="2400" dirty="0" smtClean="0">
                <a:latin typeface="Calibri" pitchFamily="34" charset="0"/>
              </a:rPr>
              <a:t>võrreledes rahvusvaheliste lubatud tasemetega settes ja mullas</a:t>
            </a:r>
            <a:endParaRPr lang="et-EE" sz="2400" dirty="0"/>
          </a:p>
        </p:txBody>
      </p:sp>
      <p:sp>
        <p:nvSpPr>
          <p:cNvPr id="4" name="AutoShape 5"/>
          <p:cNvSpPr>
            <a:spLocks noChangeAspect="1" noChangeArrowheads="1" noTextEdit="1"/>
          </p:cNvSpPr>
          <p:nvPr/>
        </p:nvSpPr>
        <p:spPr bwMode="auto">
          <a:xfrm>
            <a:off x="0" y="1052513"/>
            <a:ext cx="9039225"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 name="Rectangle 7"/>
          <p:cNvSpPr>
            <a:spLocks noChangeArrowheads="1"/>
          </p:cNvSpPr>
          <p:nvPr/>
        </p:nvSpPr>
        <p:spPr bwMode="auto">
          <a:xfrm>
            <a:off x="0" y="1052513"/>
            <a:ext cx="9039225"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 name="Freeform 8"/>
          <p:cNvSpPr>
            <a:spLocks/>
          </p:cNvSpPr>
          <p:nvPr/>
        </p:nvSpPr>
        <p:spPr bwMode="auto">
          <a:xfrm>
            <a:off x="0" y="1052513"/>
            <a:ext cx="9039225" cy="5811837"/>
          </a:xfrm>
          <a:custGeom>
            <a:avLst/>
            <a:gdLst>
              <a:gd name="T0" fmla="*/ 2847 w 5694"/>
              <a:gd name="T1" fmla="*/ 3661 h 3661"/>
              <a:gd name="T2" fmla="*/ 0 w 5694"/>
              <a:gd name="T3" fmla="*/ 3661 h 3661"/>
              <a:gd name="T4" fmla="*/ 0 w 5694"/>
              <a:gd name="T5" fmla="*/ 0 h 3661"/>
              <a:gd name="T6" fmla="*/ 5694 w 5694"/>
              <a:gd name="T7" fmla="*/ 0 h 3661"/>
              <a:gd name="T8" fmla="*/ 5694 w 5694"/>
              <a:gd name="T9" fmla="*/ 3661 h 3661"/>
              <a:gd name="T10" fmla="*/ 2847 w 5694"/>
              <a:gd name="T11" fmla="*/ 3661 h 3661"/>
            </a:gdLst>
            <a:ahLst/>
            <a:cxnLst>
              <a:cxn ang="0">
                <a:pos x="T0" y="T1"/>
              </a:cxn>
              <a:cxn ang="0">
                <a:pos x="T2" y="T3"/>
              </a:cxn>
              <a:cxn ang="0">
                <a:pos x="T4" y="T5"/>
              </a:cxn>
              <a:cxn ang="0">
                <a:pos x="T6" y="T7"/>
              </a:cxn>
              <a:cxn ang="0">
                <a:pos x="T8" y="T9"/>
              </a:cxn>
              <a:cxn ang="0">
                <a:pos x="T10" y="T11"/>
              </a:cxn>
            </a:cxnLst>
            <a:rect l="0" t="0" r="r" b="b"/>
            <a:pathLst>
              <a:path w="5694" h="3661">
                <a:moveTo>
                  <a:pt x="2847" y="3661"/>
                </a:moveTo>
                <a:lnTo>
                  <a:pt x="0" y="3661"/>
                </a:lnTo>
                <a:lnTo>
                  <a:pt x="0" y="0"/>
                </a:lnTo>
                <a:lnTo>
                  <a:pt x="5694" y="0"/>
                </a:lnTo>
                <a:lnTo>
                  <a:pt x="5694" y="3661"/>
                </a:lnTo>
                <a:lnTo>
                  <a:pt x="2847" y="36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7" name="Freeform 9"/>
          <p:cNvSpPr>
            <a:spLocks/>
          </p:cNvSpPr>
          <p:nvPr/>
        </p:nvSpPr>
        <p:spPr bwMode="auto">
          <a:xfrm>
            <a:off x="987425" y="1287463"/>
            <a:ext cx="7602538" cy="4879975"/>
          </a:xfrm>
          <a:custGeom>
            <a:avLst/>
            <a:gdLst>
              <a:gd name="T0" fmla="*/ 2396 w 4789"/>
              <a:gd name="T1" fmla="*/ 3074 h 3074"/>
              <a:gd name="T2" fmla="*/ 0 w 4789"/>
              <a:gd name="T3" fmla="*/ 3074 h 3074"/>
              <a:gd name="T4" fmla="*/ 0 w 4789"/>
              <a:gd name="T5" fmla="*/ 0 h 3074"/>
              <a:gd name="T6" fmla="*/ 4789 w 4789"/>
              <a:gd name="T7" fmla="*/ 0 h 3074"/>
              <a:gd name="T8" fmla="*/ 4789 w 4789"/>
              <a:gd name="T9" fmla="*/ 3074 h 3074"/>
              <a:gd name="T10" fmla="*/ 2396 w 4789"/>
              <a:gd name="T11" fmla="*/ 3074 h 3074"/>
            </a:gdLst>
            <a:ahLst/>
            <a:cxnLst>
              <a:cxn ang="0">
                <a:pos x="T0" y="T1"/>
              </a:cxn>
              <a:cxn ang="0">
                <a:pos x="T2" y="T3"/>
              </a:cxn>
              <a:cxn ang="0">
                <a:pos x="T4" y="T5"/>
              </a:cxn>
              <a:cxn ang="0">
                <a:pos x="T6" y="T7"/>
              </a:cxn>
              <a:cxn ang="0">
                <a:pos x="T8" y="T9"/>
              </a:cxn>
              <a:cxn ang="0">
                <a:pos x="T10" y="T11"/>
              </a:cxn>
            </a:cxnLst>
            <a:rect l="0" t="0" r="r" b="b"/>
            <a:pathLst>
              <a:path w="4789" h="3074">
                <a:moveTo>
                  <a:pt x="2396" y="3074"/>
                </a:moveTo>
                <a:lnTo>
                  <a:pt x="0" y="3074"/>
                </a:lnTo>
                <a:lnTo>
                  <a:pt x="0" y="0"/>
                </a:lnTo>
                <a:lnTo>
                  <a:pt x="4789" y="0"/>
                </a:lnTo>
                <a:lnTo>
                  <a:pt x="4789" y="3074"/>
                </a:lnTo>
                <a:lnTo>
                  <a:pt x="2396" y="3074"/>
                </a:lnTo>
              </a:path>
            </a:pathLst>
          </a:custGeom>
          <a:noFill/>
          <a:ln w="0">
            <a:solidFill>
              <a:srgbClr val="B3B3B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8" name="Line 10"/>
          <p:cNvSpPr>
            <a:spLocks noChangeShapeType="1"/>
          </p:cNvSpPr>
          <p:nvPr/>
        </p:nvSpPr>
        <p:spPr bwMode="auto">
          <a:xfrm flipH="1">
            <a:off x="987425" y="6167438"/>
            <a:ext cx="7602538"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9" name="Line 11"/>
          <p:cNvSpPr>
            <a:spLocks noChangeShapeType="1"/>
          </p:cNvSpPr>
          <p:nvPr/>
        </p:nvSpPr>
        <p:spPr bwMode="auto">
          <a:xfrm flipH="1">
            <a:off x="987425" y="5472113"/>
            <a:ext cx="7602538"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0" name="Line 12"/>
          <p:cNvSpPr>
            <a:spLocks noChangeShapeType="1"/>
          </p:cNvSpPr>
          <p:nvPr/>
        </p:nvSpPr>
        <p:spPr bwMode="auto">
          <a:xfrm flipH="1">
            <a:off x="987425" y="4768850"/>
            <a:ext cx="7602538"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1" name="Line 13"/>
          <p:cNvSpPr>
            <a:spLocks noChangeShapeType="1"/>
          </p:cNvSpPr>
          <p:nvPr/>
        </p:nvSpPr>
        <p:spPr bwMode="auto">
          <a:xfrm flipH="1">
            <a:off x="987425" y="4071938"/>
            <a:ext cx="7602538"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2" name="Line 14"/>
          <p:cNvSpPr>
            <a:spLocks noChangeShapeType="1"/>
          </p:cNvSpPr>
          <p:nvPr/>
        </p:nvSpPr>
        <p:spPr bwMode="auto">
          <a:xfrm flipH="1">
            <a:off x="987425" y="3376613"/>
            <a:ext cx="7602538"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5" name="Line 17"/>
          <p:cNvSpPr>
            <a:spLocks noChangeShapeType="1"/>
          </p:cNvSpPr>
          <p:nvPr/>
        </p:nvSpPr>
        <p:spPr bwMode="auto">
          <a:xfrm flipH="1">
            <a:off x="987425" y="1287463"/>
            <a:ext cx="7602538"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6" name="Line 18"/>
          <p:cNvSpPr>
            <a:spLocks noChangeShapeType="1"/>
          </p:cNvSpPr>
          <p:nvPr/>
        </p:nvSpPr>
        <p:spPr bwMode="auto">
          <a:xfrm flipV="1">
            <a:off x="987425"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7" name="Line 19"/>
          <p:cNvSpPr>
            <a:spLocks noChangeShapeType="1"/>
          </p:cNvSpPr>
          <p:nvPr/>
        </p:nvSpPr>
        <p:spPr bwMode="auto">
          <a:xfrm flipV="1">
            <a:off x="987425"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8" name="Line 20"/>
          <p:cNvSpPr>
            <a:spLocks noChangeShapeType="1"/>
          </p:cNvSpPr>
          <p:nvPr/>
        </p:nvSpPr>
        <p:spPr bwMode="auto">
          <a:xfrm flipV="1">
            <a:off x="2506663"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19" name="Line 21"/>
          <p:cNvSpPr>
            <a:spLocks noChangeShapeType="1"/>
          </p:cNvSpPr>
          <p:nvPr/>
        </p:nvSpPr>
        <p:spPr bwMode="auto">
          <a:xfrm flipV="1">
            <a:off x="2506663"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0" name="Line 22"/>
          <p:cNvSpPr>
            <a:spLocks noChangeShapeType="1"/>
          </p:cNvSpPr>
          <p:nvPr/>
        </p:nvSpPr>
        <p:spPr bwMode="auto">
          <a:xfrm flipV="1">
            <a:off x="4025900"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1" name="Line 23"/>
          <p:cNvSpPr>
            <a:spLocks noChangeShapeType="1"/>
          </p:cNvSpPr>
          <p:nvPr/>
        </p:nvSpPr>
        <p:spPr bwMode="auto">
          <a:xfrm flipV="1">
            <a:off x="4025900"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2" name="Line 24"/>
          <p:cNvSpPr>
            <a:spLocks noChangeShapeType="1"/>
          </p:cNvSpPr>
          <p:nvPr/>
        </p:nvSpPr>
        <p:spPr bwMode="auto">
          <a:xfrm flipV="1">
            <a:off x="5551488"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3" name="Line 25"/>
          <p:cNvSpPr>
            <a:spLocks noChangeShapeType="1"/>
          </p:cNvSpPr>
          <p:nvPr/>
        </p:nvSpPr>
        <p:spPr bwMode="auto">
          <a:xfrm flipV="1">
            <a:off x="5551488"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4" name="Line 26"/>
          <p:cNvSpPr>
            <a:spLocks noChangeShapeType="1"/>
          </p:cNvSpPr>
          <p:nvPr/>
        </p:nvSpPr>
        <p:spPr bwMode="auto">
          <a:xfrm flipV="1">
            <a:off x="7070725"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5" name="Line 27"/>
          <p:cNvSpPr>
            <a:spLocks noChangeShapeType="1"/>
          </p:cNvSpPr>
          <p:nvPr/>
        </p:nvSpPr>
        <p:spPr bwMode="auto">
          <a:xfrm flipV="1">
            <a:off x="7070725"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6" name="Line 28"/>
          <p:cNvSpPr>
            <a:spLocks noChangeShapeType="1"/>
          </p:cNvSpPr>
          <p:nvPr/>
        </p:nvSpPr>
        <p:spPr bwMode="auto">
          <a:xfrm flipV="1">
            <a:off x="8589963"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7" name="Line 29"/>
          <p:cNvSpPr>
            <a:spLocks noChangeShapeType="1"/>
          </p:cNvSpPr>
          <p:nvPr/>
        </p:nvSpPr>
        <p:spPr bwMode="auto">
          <a:xfrm flipV="1">
            <a:off x="8589963" y="6167438"/>
            <a:ext cx="0" cy="3175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8" name="Line 30"/>
          <p:cNvSpPr>
            <a:spLocks noChangeShapeType="1"/>
          </p:cNvSpPr>
          <p:nvPr/>
        </p:nvSpPr>
        <p:spPr bwMode="auto">
          <a:xfrm>
            <a:off x="987425" y="6167438"/>
            <a:ext cx="7602538"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29" name="Line 31"/>
          <p:cNvSpPr>
            <a:spLocks noChangeShapeType="1"/>
          </p:cNvSpPr>
          <p:nvPr/>
        </p:nvSpPr>
        <p:spPr bwMode="auto">
          <a:xfrm>
            <a:off x="949325" y="6167438"/>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0" name="Line 32"/>
          <p:cNvSpPr>
            <a:spLocks noChangeShapeType="1"/>
          </p:cNvSpPr>
          <p:nvPr/>
        </p:nvSpPr>
        <p:spPr bwMode="auto">
          <a:xfrm>
            <a:off x="949325" y="6167438"/>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1" name="Line 33"/>
          <p:cNvSpPr>
            <a:spLocks noChangeShapeType="1"/>
          </p:cNvSpPr>
          <p:nvPr/>
        </p:nvSpPr>
        <p:spPr bwMode="auto">
          <a:xfrm>
            <a:off x="949325" y="5472113"/>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2" name="Line 34"/>
          <p:cNvSpPr>
            <a:spLocks noChangeShapeType="1"/>
          </p:cNvSpPr>
          <p:nvPr/>
        </p:nvSpPr>
        <p:spPr bwMode="auto">
          <a:xfrm>
            <a:off x="949325" y="5472113"/>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3" name="Line 35"/>
          <p:cNvSpPr>
            <a:spLocks noChangeShapeType="1"/>
          </p:cNvSpPr>
          <p:nvPr/>
        </p:nvSpPr>
        <p:spPr bwMode="auto">
          <a:xfrm>
            <a:off x="949325" y="4768850"/>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4" name="Line 36"/>
          <p:cNvSpPr>
            <a:spLocks noChangeShapeType="1"/>
          </p:cNvSpPr>
          <p:nvPr/>
        </p:nvSpPr>
        <p:spPr bwMode="auto">
          <a:xfrm>
            <a:off x="949325" y="4768850"/>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5" name="Line 37"/>
          <p:cNvSpPr>
            <a:spLocks noChangeShapeType="1"/>
          </p:cNvSpPr>
          <p:nvPr/>
        </p:nvSpPr>
        <p:spPr bwMode="auto">
          <a:xfrm>
            <a:off x="949325" y="4071938"/>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6" name="Line 38"/>
          <p:cNvSpPr>
            <a:spLocks noChangeShapeType="1"/>
          </p:cNvSpPr>
          <p:nvPr/>
        </p:nvSpPr>
        <p:spPr bwMode="auto">
          <a:xfrm>
            <a:off x="949325" y="4071938"/>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7" name="Line 39"/>
          <p:cNvSpPr>
            <a:spLocks noChangeShapeType="1"/>
          </p:cNvSpPr>
          <p:nvPr/>
        </p:nvSpPr>
        <p:spPr bwMode="auto">
          <a:xfrm>
            <a:off x="949325" y="3376613"/>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8" name="Line 40"/>
          <p:cNvSpPr>
            <a:spLocks noChangeShapeType="1"/>
          </p:cNvSpPr>
          <p:nvPr/>
        </p:nvSpPr>
        <p:spPr bwMode="auto">
          <a:xfrm>
            <a:off x="949325" y="3376613"/>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39" name="Line 41"/>
          <p:cNvSpPr>
            <a:spLocks noChangeShapeType="1"/>
          </p:cNvSpPr>
          <p:nvPr/>
        </p:nvSpPr>
        <p:spPr bwMode="auto">
          <a:xfrm>
            <a:off x="949325" y="2679700"/>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40" name="Line 42"/>
          <p:cNvSpPr>
            <a:spLocks noChangeShapeType="1"/>
          </p:cNvSpPr>
          <p:nvPr/>
        </p:nvSpPr>
        <p:spPr bwMode="auto">
          <a:xfrm>
            <a:off x="949325" y="2679700"/>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41" name="Line 43"/>
          <p:cNvSpPr>
            <a:spLocks noChangeShapeType="1"/>
          </p:cNvSpPr>
          <p:nvPr/>
        </p:nvSpPr>
        <p:spPr bwMode="auto">
          <a:xfrm>
            <a:off x="949325" y="1982788"/>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42" name="Line 44"/>
          <p:cNvSpPr>
            <a:spLocks noChangeShapeType="1"/>
          </p:cNvSpPr>
          <p:nvPr/>
        </p:nvSpPr>
        <p:spPr bwMode="auto">
          <a:xfrm>
            <a:off x="949325" y="1982788"/>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43" name="Line 45"/>
          <p:cNvSpPr>
            <a:spLocks noChangeShapeType="1"/>
          </p:cNvSpPr>
          <p:nvPr/>
        </p:nvSpPr>
        <p:spPr bwMode="auto">
          <a:xfrm>
            <a:off x="949325" y="1287463"/>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44" name="Line 46"/>
          <p:cNvSpPr>
            <a:spLocks noChangeShapeType="1"/>
          </p:cNvSpPr>
          <p:nvPr/>
        </p:nvSpPr>
        <p:spPr bwMode="auto">
          <a:xfrm>
            <a:off x="949325" y="1287463"/>
            <a:ext cx="38100" cy="0"/>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45" name="Line 47"/>
          <p:cNvSpPr>
            <a:spLocks noChangeShapeType="1"/>
          </p:cNvSpPr>
          <p:nvPr/>
        </p:nvSpPr>
        <p:spPr bwMode="auto">
          <a:xfrm flipV="1">
            <a:off x="987425" y="1287463"/>
            <a:ext cx="0" cy="4879975"/>
          </a:xfrm>
          <a:prstGeom prst="line">
            <a:avLst/>
          </a:prstGeom>
          <a:noFill/>
          <a:ln w="0">
            <a:solidFill>
              <a:srgbClr val="B3B3B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t-EE"/>
          </a:p>
        </p:txBody>
      </p:sp>
      <p:sp>
        <p:nvSpPr>
          <p:cNvPr id="46" name="Rectangle 48"/>
          <p:cNvSpPr>
            <a:spLocks noChangeArrowheads="1"/>
          </p:cNvSpPr>
          <p:nvPr/>
        </p:nvSpPr>
        <p:spPr bwMode="auto">
          <a:xfrm>
            <a:off x="7140575" y="4275138"/>
            <a:ext cx="139700" cy="18923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47" name="Rectangle 49"/>
          <p:cNvSpPr>
            <a:spLocks noChangeArrowheads="1"/>
          </p:cNvSpPr>
          <p:nvPr/>
        </p:nvSpPr>
        <p:spPr bwMode="auto">
          <a:xfrm>
            <a:off x="5621338" y="5762625"/>
            <a:ext cx="139700" cy="404812"/>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48" name="Rectangle 50"/>
          <p:cNvSpPr>
            <a:spLocks noChangeArrowheads="1"/>
          </p:cNvSpPr>
          <p:nvPr/>
        </p:nvSpPr>
        <p:spPr bwMode="auto">
          <a:xfrm>
            <a:off x="4095750" y="5826125"/>
            <a:ext cx="139700" cy="341312"/>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49" name="Rectangle 51"/>
          <p:cNvSpPr>
            <a:spLocks noChangeArrowheads="1"/>
          </p:cNvSpPr>
          <p:nvPr/>
        </p:nvSpPr>
        <p:spPr bwMode="auto">
          <a:xfrm>
            <a:off x="2576513" y="5629275"/>
            <a:ext cx="139700" cy="538162"/>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0" name="Rectangle 52"/>
          <p:cNvSpPr>
            <a:spLocks noChangeArrowheads="1"/>
          </p:cNvSpPr>
          <p:nvPr/>
        </p:nvSpPr>
        <p:spPr bwMode="auto">
          <a:xfrm>
            <a:off x="1057275" y="5072063"/>
            <a:ext cx="139700" cy="1095375"/>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1" name="Rectangle 53"/>
          <p:cNvSpPr>
            <a:spLocks noChangeArrowheads="1"/>
          </p:cNvSpPr>
          <p:nvPr/>
        </p:nvSpPr>
        <p:spPr bwMode="auto">
          <a:xfrm>
            <a:off x="7280275" y="3838575"/>
            <a:ext cx="138113" cy="232886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2" name="Rectangle 54"/>
          <p:cNvSpPr>
            <a:spLocks noChangeArrowheads="1"/>
          </p:cNvSpPr>
          <p:nvPr/>
        </p:nvSpPr>
        <p:spPr bwMode="auto">
          <a:xfrm>
            <a:off x="5761038" y="5503863"/>
            <a:ext cx="131763" cy="663575"/>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3" name="Rectangle 55"/>
          <p:cNvSpPr>
            <a:spLocks noChangeArrowheads="1"/>
          </p:cNvSpPr>
          <p:nvPr/>
        </p:nvSpPr>
        <p:spPr bwMode="auto">
          <a:xfrm>
            <a:off x="4235450" y="5578475"/>
            <a:ext cx="138113" cy="588962"/>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4" name="Rectangle 56"/>
          <p:cNvSpPr>
            <a:spLocks noChangeArrowheads="1"/>
          </p:cNvSpPr>
          <p:nvPr/>
        </p:nvSpPr>
        <p:spPr bwMode="auto">
          <a:xfrm>
            <a:off x="2716213" y="5516563"/>
            <a:ext cx="138113" cy="650875"/>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5" name="Rectangle 57"/>
          <p:cNvSpPr>
            <a:spLocks noChangeArrowheads="1"/>
          </p:cNvSpPr>
          <p:nvPr/>
        </p:nvSpPr>
        <p:spPr bwMode="auto">
          <a:xfrm>
            <a:off x="1196975" y="5326063"/>
            <a:ext cx="131763" cy="841375"/>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6" name="Rectangle 58"/>
          <p:cNvSpPr>
            <a:spLocks noChangeArrowheads="1"/>
          </p:cNvSpPr>
          <p:nvPr/>
        </p:nvSpPr>
        <p:spPr bwMode="auto">
          <a:xfrm>
            <a:off x="7418388" y="2857500"/>
            <a:ext cx="139700" cy="3309937"/>
          </a:xfrm>
          <a:prstGeom prst="rect">
            <a:avLst/>
          </a:prstGeom>
          <a:solidFill>
            <a:srgbClr val="FF66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7" name="Rectangle 59"/>
          <p:cNvSpPr>
            <a:spLocks noChangeArrowheads="1"/>
          </p:cNvSpPr>
          <p:nvPr/>
        </p:nvSpPr>
        <p:spPr bwMode="auto">
          <a:xfrm>
            <a:off x="5892800" y="5497513"/>
            <a:ext cx="139700" cy="669925"/>
          </a:xfrm>
          <a:prstGeom prst="rect">
            <a:avLst/>
          </a:prstGeom>
          <a:solidFill>
            <a:srgbClr val="FF66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8" name="Rectangle 60"/>
          <p:cNvSpPr>
            <a:spLocks noChangeArrowheads="1"/>
          </p:cNvSpPr>
          <p:nvPr/>
        </p:nvSpPr>
        <p:spPr bwMode="auto">
          <a:xfrm>
            <a:off x="4373563" y="5876925"/>
            <a:ext cx="139700" cy="290512"/>
          </a:xfrm>
          <a:prstGeom prst="rect">
            <a:avLst/>
          </a:prstGeom>
          <a:solidFill>
            <a:srgbClr val="FF66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59" name="Rectangle 61"/>
          <p:cNvSpPr>
            <a:spLocks noChangeArrowheads="1"/>
          </p:cNvSpPr>
          <p:nvPr/>
        </p:nvSpPr>
        <p:spPr bwMode="auto">
          <a:xfrm>
            <a:off x="2854325" y="5781675"/>
            <a:ext cx="139700" cy="385762"/>
          </a:xfrm>
          <a:prstGeom prst="rect">
            <a:avLst/>
          </a:prstGeom>
          <a:solidFill>
            <a:srgbClr val="FF66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0" name="Rectangle 62"/>
          <p:cNvSpPr>
            <a:spLocks noChangeArrowheads="1"/>
          </p:cNvSpPr>
          <p:nvPr/>
        </p:nvSpPr>
        <p:spPr bwMode="auto">
          <a:xfrm>
            <a:off x="1328738" y="5610225"/>
            <a:ext cx="139700" cy="557212"/>
          </a:xfrm>
          <a:prstGeom prst="rect">
            <a:avLst/>
          </a:prstGeom>
          <a:solidFill>
            <a:srgbClr val="FF66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1" name="Rectangle 63"/>
          <p:cNvSpPr>
            <a:spLocks noChangeArrowheads="1"/>
          </p:cNvSpPr>
          <p:nvPr/>
        </p:nvSpPr>
        <p:spPr bwMode="auto">
          <a:xfrm>
            <a:off x="7558088" y="5459413"/>
            <a:ext cx="133350" cy="708025"/>
          </a:xfrm>
          <a:prstGeom prst="rect">
            <a:avLst/>
          </a:prstGeom>
          <a:solidFill>
            <a:srgbClr val="FF9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2" name="Rectangle 64"/>
          <p:cNvSpPr>
            <a:spLocks noChangeArrowheads="1"/>
          </p:cNvSpPr>
          <p:nvPr/>
        </p:nvSpPr>
        <p:spPr bwMode="auto">
          <a:xfrm>
            <a:off x="6032500" y="6010275"/>
            <a:ext cx="139700" cy="157162"/>
          </a:xfrm>
          <a:prstGeom prst="rect">
            <a:avLst/>
          </a:prstGeom>
          <a:solidFill>
            <a:srgbClr val="FF9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63" name="Rectangle 65"/>
          <p:cNvSpPr>
            <a:spLocks noChangeArrowheads="1"/>
          </p:cNvSpPr>
          <p:nvPr/>
        </p:nvSpPr>
        <p:spPr bwMode="auto">
          <a:xfrm>
            <a:off x="4513263" y="6154738"/>
            <a:ext cx="139700" cy="12700"/>
          </a:xfrm>
          <a:prstGeom prst="rect">
            <a:avLst/>
          </a:prstGeom>
          <a:solidFill>
            <a:srgbClr val="FF9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24" name="Rectangle 66"/>
          <p:cNvSpPr>
            <a:spLocks noChangeArrowheads="1"/>
          </p:cNvSpPr>
          <p:nvPr/>
        </p:nvSpPr>
        <p:spPr bwMode="auto">
          <a:xfrm>
            <a:off x="2994025" y="6042025"/>
            <a:ext cx="133350" cy="125412"/>
          </a:xfrm>
          <a:prstGeom prst="rect">
            <a:avLst/>
          </a:prstGeom>
          <a:solidFill>
            <a:srgbClr val="FF9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25" name="Rectangle 67"/>
          <p:cNvSpPr>
            <a:spLocks noChangeArrowheads="1"/>
          </p:cNvSpPr>
          <p:nvPr/>
        </p:nvSpPr>
        <p:spPr bwMode="auto">
          <a:xfrm>
            <a:off x="1468438" y="5864225"/>
            <a:ext cx="139700" cy="303212"/>
          </a:xfrm>
          <a:prstGeom prst="rect">
            <a:avLst/>
          </a:prstGeom>
          <a:solidFill>
            <a:srgbClr val="FF9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26" name="Rectangle 68"/>
          <p:cNvSpPr>
            <a:spLocks noChangeArrowheads="1"/>
          </p:cNvSpPr>
          <p:nvPr/>
        </p:nvSpPr>
        <p:spPr bwMode="auto">
          <a:xfrm>
            <a:off x="7691438" y="4768850"/>
            <a:ext cx="138113" cy="1398587"/>
          </a:xfrm>
          <a:prstGeom prst="rect">
            <a:avLst/>
          </a:prstGeom>
          <a:solidFill>
            <a:srgbClr val="3140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28" name="Rectangle 69"/>
          <p:cNvSpPr>
            <a:spLocks noChangeArrowheads="1"/>
          </p:cNvSpPr>
          <p:nvPr/>
        </p:nvSpPr>
        <p:spPr bwMode="auto">
          <a:xfrm>
            <a:off x="6172200" y="5610225"/>
            <a:ext cx="138113" cy="557212"/>
          </a:xfrm>
          <a:prstGeom prst="rect">
            <a:avLst/>
          </a:prstGeom>
          <a:solidFill>
            <a:srgbClr val="3140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29" name="Rectangle 70"/>
          <p:cNvSpPr>
            <a:spLocks noChangeArrowheads="1"/>
          </p:cNvSpPr>
          <p:nvPr/>
        </p:nvSpPr>
        <p:spPr bwMode="auto">
          <a:xfrm>
            <a:off x="4652963" y="5889625"/>
            <a:ext cx="138113" cy="277812"/>
          </a:xfrm>
          <a:prstGeom prst="rect">
            <a:avLst/>
          </a:prstGeom>
          <a:solidFill>
            <a:srgbClr val="3140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0" name="Rectangle 71"/>
          <p:cNvSpPr>
            <a:spLocks noChangeArrowheads="1"/>
          </p:cNvSpPr>
          <p:nvPr/>
        </p:nvSpPr>
        <p:spPr bwMode="auto">
          <a:xfrm>
            <a:off x="3127375" y="5749925"/>
            <a:ext cx="138113" cy="417512"/>
          </a:xfrm>
          <a:prstGeom prst="rect">
            <a:avLst/>
          </a:prstGeom>
          <a:solidFill>
            <a:srgbClr val="3140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1" name="Rectangle 72"/>
          <p:cNvSpPr>
            <a:spLocks noChangeArrowheads="1"/>
          </p:cNvSpPr>
          <p:nvPr/>
        </p:nvSpPr>
        <p:spPr bwMode="auto">
          <a:xfrm>
            <a:off x="1608138" y="5610225"/>
            <a:ext cx="139700" cy="557212"/>
          </a:xfrm>
          <a:prstGeom prst="rect">
            <a:avLst/>
          </a:prstGeom>
          <a:solidFill>
            <a:srgbClr val="3140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2" name="Rectangle 73"/>
          <p:cNvSpPr>
            <a:spLocks noChangeArrowheads="1"/>
          </p:cNvSpPr>
          <p:nvPr/>
        </p:nvSpPr>
        <p:spPr bwMode="auto">
          <a:xfrm>
            <a:off x="7829550" y="4768850"/>
            <a:ext cx="139700" cy="1398587"/>
          </a:xfrm>
          <a:prstGeom prst="rect">
            <a:avLst/>
          </a:prstGeom>
          <a:solidFill>
            <a:srgbClr val="B3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3" name="Rectangle 74"/>
          <p:cNvSpPr>
            <a:spLocks noChangeArrowheads="1"/>
          </p:cNvSpPr>
          <p:nvPr/>
        </p:nvSpPr>
        <p:spPr bwMode="auto">
          <a:xfrm>
            <a:off x="6310313" y="5610225"/>
            <a:ext cx="139700" cy="557212"/>
          </a:xfrm>
          <a:prstGeom prst="rect">
            <a:avLst/>
          </a:prstGeom>
          <a:solidFill>
            <a:srgbClr val="B3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4" name="Rectangle 75"/>
          <p:cNvSpPr>
            <a:spLocks noChangeArrowheads="1"/>
          </p:cNvSpPr>
          <p:nvPr/>
        </p:nvSpPr>
        <p:spPr bwMode="auto">
          <a:xfrm>
            <a:off x="4791075" y="5889625"/>
            <a:ext cx="133350" cy="277812"/>
          </a:xfrm>
          <a:prstGeom prst="rect">
            <a:avLst/>
          </a:prstGeom>
          <a:solidFill>
            <a:srgbClr val="B3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5" name="Rectangle 76"/>
          <p:cNvSpPr>
            <a:spLocks noChangeArrowheads="1"/>
          </p:cNvSpPr>
          <p:nvPr/>
        </p:nvSpPr>
        <p:spPr bwMode="auto">
          <a:xfrm>
            <a:off x="3265488" y="5749925"/>
            <a:ext cx="139700" cy="417512"/>
          </a:xfrm>
          <a:prstGeom prst="rect">
            <a:avLst/>
          </a:prstGeom>
          <a:solidFill>
            <a:srgbClr val="B3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6" name="Rectangle 77"/>
          <p:cNvSpPr>
            <a:spLocks noChangeArrowheads="1"/>
          </p:cNvSpPr>
          <p:nvPr/>
        </p:nvSpPr>
        <p:spPr bwMode="auto">
          <a:xfrm>
            <a:off x="1747838" y="5192713"/>
            <a:ext cx="138113" cy="974725"/>
          </a:xfrm>
          <a:prstGeom prst="rect">
            <a:avLst/>
          </a:prstGeom>
          <a:solidFill>
            <a:srgbClr val="B3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7" name="Rectangle 78"/>
          <p:cNvSpPr>
            <a:spLocks noChangeArrowheads="1"/>
          </p:cNvSpPr>
          <p:nvPr/>
        </p:nvSpPr>
        <p:spPr bwMode="auto">
          <a:xfrm>
            <a:off x="7969250" y="5230813"/>
            <a:ext cx="139700" cy="93662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8" name="Rectangle 79"/>
          <p:cNvSpPr>
            <a:spLocks noChangeArrowheads="1"/>
          </p:cNvSpPr>
          <p:nvPr/>
        </p:nvSpPr>
        <p:spPr bwMode="auto">
          <a:xfrm>
            <a:off x="6450013" y="5972175"/>
            <a:ext cx="139700" cy="19526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39" name="Rectangle 80"/>
          <p:cNvSpPr>
            <a:spLocks noChangeArrowheads="1"/>
          </p:cNvSpPr>
          <p:nvPr/>
        </p:nvSpPr>
        <p:spPr bwMode="auto">
          <a:xfrm>
            <a:off x="4924425" y="6016625"/>
            <a:ext cx="139700" cy="1508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0" name="Rectangle 81"/>
          <p:cNvSpPr>
            <a:spLocks noChangeArrowheads="1"/>
          </p:cNvSpPr>
          <p:nvPr/>
        </p:nvSpPr>
        <p:spPr bwMode="auto">
          <a:xfrm>
            <a:off x="3405188" y="6054725"/>
            <a:ext cx="139700" cy="112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1" name="Rectangle 82"/>
          <p:cNvSpPr>
            <a:spLocks noChangeArrowheads="1"/>
          </p:cNvSpPr>
          <p:nvPr/>
        </p:nvSpPr>
        <p:spPr bwMode="auto">
          <a:xfrm>
            <a:off x="1885950" y="5927725"/>
            <a:ext cx="139700" cy="239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2" name="Rectangle 83"/>
          <p:cNvSpPr>
            <a:spLocks noChangeArrowheads="1"/>
          </p:cNvSpPr>
          <p:nvPr/>
        </p:nvSpPr>
        <p:spPr bwMode="auto">
          <a:xfrm>
            <a:off x="8108950" y="3376613"/>
            <a:ext cx="139700" cy="279082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3" name="Rectangle 84"/>
          <p:cNvSpPr>
            <a:spLocks noChangeArrowheads="1"/>
          </p:cNvSpPr>
          <p:nvPr/>
        </p:nvSpPr>
        <p:spPr bwMode="auto">
          <a:xfrm>
            <a:off x="6589713" y="4768850"/>
            <a:ext cx="133350" cy="1398587"/>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4" name="Rectangle 85"/>
          <p:cNvSpPr>
            <a:spLocks noChangeArrowheads="1"/>
          </p:cNvSpPr>
          <p:nvPr/>
        </p:nvSpPr>
        <p:spPr bwMode="auto">
          <a:xfrm>
            <a:off x="5064125" y="5472113"/>
            <a:ext cx="139700" cy="69532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5" name="Rectangle 86"/>
          <p:cNvSpPr>
            <a:spLocks noChangeArrowheads="1"/>
          </p:cNvSpPr>
          <p:nvPr/>
        </p:nvSpPr>
        <p:spPr bwMode="auto">
          <a:xfrm>
            <a:off x="3544888" y="5332413"/>
            <a:ext cx="139700" cy="835025"/>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6" name="Rectangle 87"/>
          <p:cNvSpPr>
            <a:spLocks noChangeArrowheads="1"/>
          </p:cNvSpPr>
          <p:nvPr/>
        </p:nvSpPr>
        <p:spPr bwMode="auto">
          <a:xfrm>
            <a:off x="2025650" y="4768850"/>
            <a:ext cx="133350" cy="1398587"/>
          </a:xfrm>
          <a:prstGeom prst="rect">
            <a:avLst/>
          </a:prstGeom>
          <a:solidFill>
            <a:srgbClr val="00B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7" name="Rectangle 88"/>
          <p:cNvSpPr>
            <a:spLocks noChangeArrowheads="1"/>
          </p:cNvSpPr>
          <p:nvPr/>
        </p:nvSpPr>
        <p:spPr bwMode="auto">
          <a:xfrm>
            <a:off x="8248650" y="1287463"/>
            <a:ext cx="138113" cy="4879975"/>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8" name="Rectangle 89"/>
          <p:cNvSpPr>
            <a:spLocks noChangeArrowheads="1"/>
          </p:cNvSpPr>
          <p:nvPr/>
        </p:nvSpPr>
        <p:spPr bwMode="auto">
          <a:xfrm>
            <a:off x="6723063" y="4629150"/>
            <a:ext cx="138113" cy="1538287"/>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49" name="Rectangle 90"/>
          <p:cNvSpPr>
            <a:spLocks noChangeArrowheads="1"/>
          </p:cNvSpPr>
          <p:nvPr/>
        </p:nvSpPr>
        <p:spPr bwMode="auto">
          <a:xfrm>
            <a:off x="5203825" y="5541963"/>
            <a:ext cx="138113" cy="625475"/>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0" name="Rectangle 91"/>
          <p:cNvSpPr>
            <a:spLocks noChangeArrowheads="1"/>
          </p:cNvSpPr>
          <p:nvPr/>
        </p:nvSpPr>
        <p:spPr bwMode="auto">
          <a:xfrm>
            <a:off x="3684588" y="5332413"/>
            <a:ext cx="138113" cy="835025"/>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1" name="Rectangle 92"/>
          <p:cNvSpPr>
            <a:spLocks noChangeArrowheads="1"/>
          </p:cNvSpPr>
          <p:nvPr/>
        </p:nvSpPr>
        <p:spPr bwMode="auto">
          <a:xfrm>
            <a:off x="2159000" y="4489450"/>
            <a:ext cx="138113" cy="1677987"/>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2" name="Rectangle 93"/>
          <p:cNvSpPr>
            <a:spLocks noChangeArrowheads="1"/>
          </p:cNvSpPr>
          <p:nvPr/>
        </p:nvSpPr>
        <p:spPr bwMode="auto">
          <a:xfrm>
            <a:off x="8386763" y="3376613"/>
            <a:ext cx="133350" cy="2790825"/>
          </a:xfrm>
          <a:prstGeom prst="rect">
            <a:avLst/>
          </a:prstGeom>
          <a:solidFill>
            <a:srgbClr val="004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3" name="Rectangle 94"/>
          <p:cNvSpPr>
            <a:spLocks noChangeArrowheads="1"/>
          </p:cNvSpPr>
          <p:nvPr/>
        </p:nvSpPr>
        <p:spPr bwMode="auto">
          <a:xfrm>
            <a:off x="6861175" y="5472113"/>
            <a:ext cx="139700" cy="695325"/>
          </a:xfrm>
          <a:prstGeom prst="rect">
            <a:avLst/>
          </a:prstGeom>
          <a:solidFill>
            <a:srgbClr val="004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4" name="Rectangle 95"/>
          <p:cNvSpPr>
            <a:spLocks noChangeArrowheads="1"/>
          </p:cNvSpPr>
          <p:nvPr/>
        </p:nvSpPr>
        <p:spPr bwMode="auto">
          <a:xfrm>
            <a:off x="5341938" y="5472113"/>
            <a:ext cx="139700" cy="695325"/>
          </a:xfrm>
          <a:prstGeom prst="rect">
            <a:avLst/>
          </a:prstGeom>
          <a:solidFill>
            <a:srgbClr val="004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5" name="Rectangle 96"/>
          <p:cNvSpPr>
            <a:spLocks noChangeArrowheads="1"/>
          </p:cNvSpPr>
          <p:nvPr/>
        </p:nvSpPr>
        <p:spPr bwMode="auto">
          <a:xfrm>
            <a:off x="3822700" y="4768850"/>
            <a:ext cx="133350" cy="1398587"/>
          </a:xfrm>
          <a:prstGeom prst="rect">
            <a:avLst/>
          </a:prstGeom>
          <a:solidFill>
            <a:srgbClr val="004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6" name="Rectangle 97"/>
          <p:cNvSpPr>
            <a:spLocks noChangeArrowheads="1"/>
          </p:cNvSpPr>
          <p:nvPr/>
        </p:nvSpPr>
        <p:spPr bwMode="auto">
          <a:xfrm>
            <a:off x="2297113" y="4768850"/>
            <a:ext cx="139700" cy="1398587"/>
          </a:xfrm>
          <a:prstGeom prst="rect">
            <a:avLst/>
          </a:prstGeom>
          <a:solidFill>
            <a:srgbClr val="0047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57" name="Rectangle 98"/>
          <p:cNvSpPr>
            <a:spLocks noChangeArrowheads="1"/>
          </p:cNvSpPr>
          <p:nvPr/>
        </p:nvSpPr>
        <p:spPr bwMode="auto">
          <a:xfrm>
            <a:off x="1646238" y="6224588"/>
            <a:ext cx="2778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Cr</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58" name="Rectangle 99"/>
          <p:cNvSpPr>
            <a:spLocks noChangeArrowheads="1"/>
          </p:cNvSpPr>
          <p:nvPr/>
        </p:nvSpPr>
        <p:spPr bwMode="auto">
          <a:xfrm>
            <a:off x="3152775" y="6224588"/>
            <a:ext cx="315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Cu</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59" name="Rectangle 100"/>
          <p:cNvSpPr>
            <a:spLocks noChangeArrowheads="1"/>
          </p:cNvSpPr>
          <p:nvPr/>
        </p:nvSpPr>
        <p:spPr bwMode="auto">
          <a:xfrm>
            <a:off x="4703763" y="6224588"/>
            <a:ext cx="258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Ni</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0" name="Rectangle 101"/>
          <p:cNvSpPr>
            <a:spLocks noChangeArrowheads="1"/>
          </p:cNvSpPr>
          <p:nvPr/>
        </p:nvSpPr>
        <p:spPr bwMode="auto">
          <a:xfrm>
            <a:off x="6197600" y="6224588"/>
            <a:ext cx="3032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Pb</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1" name="Rectangle 102"/>
          <p:cNvSpPr>
            <a:spLocks noChangeArrowheads="1"/>
          </p:cNvSpPr>
          <p:nvPr/>
        </p:nvSpPr>
        <p:spPr bwMode="auto">
          <a:xfrm>
            <a:off x="7723188" y="6224588"/>
            <a:ext cx="2968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Zn</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2" name="Rectangle 103"/>
          <p:cNvSpPr>
            <a:spLocks noChangeArrowheads="1"/>
          </p:cNvSpPr>
          <p:nvPr/>
        </p:nvSpPr>
        <p:spPr bwMode="auto">
          <a:xfrm>
            <a:off x="828675" y="6065838"/>
            <a:ext cx="1841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3" name="Rectangle 104"/>
          <p:cNvSpPr>
            <a:spLocks noChangeArrowheads="1"/>
          </p:cNvSpPr>
          <p:nvPr/>
        </p:nvSpPr>
        <p:spPr bwMode="auto">
          <a:xfrm>
            <a:off x="735013" y="5370513"/>
            <a:ext cx="2841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50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4" name="Rectangle 105"/>
          <p:cNvSpPr>
            <a:spLocks noChangeArrowheads="1"/>
          </p:cNvSpPr>
          <p:nvPr/>
        </p:nvSpPr>
        <p:spPr bwMode="auto">
          <a:xfrm>
            <a:off x="639763" y="4667250"/>
            <a:ext cx="385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100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5" name="Rectangle 106"/>
          <p:cNvSpPr>
            <a:spLocks noChangeArrowheads="1"/>
          </p:cNvSpPr>
          <p:nvPr/>
        </p:nvSpPr>
        <p:spPr bwMode="auto">
          <a:xfrm>
            <a:off x="639763" y="3970338"/>
            <a:ext cx="385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150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6" name="Rectangle 107"/>
          <p:cNvSpPr>
            <a:spLocks noChangeArrowheads="1"/>
          </p:cNvSpPr>
          <p:nvPr/>
        </p:nvSpPr>
        <p:spPr bwMode="auto">
          <a:xfrm>
            <a:off x="639763" y="3273425"/>
            <a:ext cx="385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200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7" name="Rectangle 108"/>
          <p:cNvSpPr>
            <a:spLocks noChangeArrowheads="1"/>
          </p:cNvSpPr>
          <p:nvPr/>
        </p:nvSpPr>
        <p:spPr bwMode="auto">
          <a:xfrm>
            <a:off x="639763" y="2578100"/>
            <a:ext cx="385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250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8" name="Rectangle 109"/>
          <p:cNvSpPr>
            <a:spLocks noChangeArrowheads="1"/>
          </p:cNvSpPr>
          <p:nvPr/>
        </p:nvSpPr>
        <p:spPr bwMode="auto">
          <a:xfrm>
            <a:off x="639763" y="1881188"/>
            <a:ext cx="385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300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69" name="Rectangle 110"/>
          <p:cNvSpPr>
            <a:spLocks noChangeArrowheads="1"/>
          </p:cNvSpPr>
          <p:nvPr/>
        </p:nvSpPr>
        <p:spPr bwMode="auto">
          <a:xfrm>
            <a:off x="639763" y="1184275"/>
            <a:ext cx="385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350</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055" name="Group 2054"/>
          <p:cNvGrpSpPr/>
          <p:nvPr/>
        </p:nvGrpSpPr>
        <p:grpSpPr>
          <a:xfrm>
            <a:off x="1057028" y="1311275"/>
            <a:ext cx="1988592" cy="2536826"/>
            <a:chOff x="1057028" y="1311275"/>
            <a:chExt cx="1988592" cy="2536826"/>
          </a:xfrm>
        </p:grpSpPr>
        <p:sp>
          <p:nvSpPr>
            <p:cNvPr id="1070" name="Freeform 111"/>
            <p:cNvSpPr>
              <a:spLocks/>
            </p:cNvSpPr>
            <p:nvPr/>
          </p:nvSpPr>
          <p:spPr bwMode="auto">
            <a:xfrm>
              <a:off x="1057028" y="1311275"/>
              <a:ext cx="1988592" cy="2525712"/>
            </a:xfrm>
            <a:custGeom>
              <a:avLst/>
              <a:gdLst>
                <a:gd name="T0" fmla="*/ 969 w 1942"/>
                <a:gd name="T1" fmla="*/ 1591 h 1591"/>
                <a:gd name="T2" fmla="*/ 0 w 1942"/>
                <a:gd name="T3" fmla="*/ 1591 h 1591"/>
                <a:gd name="T4" fmla="*/ 0 w 1942"/>
                <a:gd name="T5" fmla="*/ 0 h 1591"/>
                <a:gd name="T6" fmla="*/ 1942 w 1942"/>
                <a:gd name="T7" fmla="*/ 0 h 1591"/>
                <a:gd name="T8" fmla="*/ 1942 w 1942"/>
                <a:gd name="T9" fmla="*/ 1591 h 1591"/>
                <a:gd name="T10" fmla="*/ 969 w 1942"/>
                <a:gd name="T11" fmla="*/ 1591 h 1591"/>
              </a:gdLst>
              <a:ahLst/>
              <a:cxnLst>
                <a:cxn ang="0">
                  <a:pos x="T0" y="T1"/>
                </a:cxn>
                <a:cxn ang="0">
                  <a:pos x="T2" y="T3"/>
                </a:cxn>
                <a:cxn ang="0">
                  <a:pos x="T4" y="T5"/>
                </a:cxn>
                <a:cxn ang="0">
                  <a:pos x="T6" y="T7"/>
                </a:cxn>
                <a:cxn ang="0">
                  <a:pos x="T8" y="T9"/>
                </a:cxn>
                <a:cxn ang="0">
                  <a:pos x="T10" y="T11"/>
                </a:cxn>
              </a:cxnLst>
              <a:rect l="0" t="0" r="r" b="b"/>
              <a:pathLst>
                <a:path w="1942" h="1591">
                  <a:moveTo>
                    <a:pt x="969" y="1591"/>
                  </a:moveTo>
                  <a:lnTo>
                    <a:pt x="0" y="1591"/>
                  </a:lnTo>
                  <a:lnTo>
                    <a:pt x="0" y="0"/>
                  </a:lnTo>
                  <a:lnTo>
                    <a:pt x="1942" y="0"/>
                  </a:lnTo>
                  <a:lnTo>
                    <a:pt x="1942" y="1591"/>
                  </a:lnTo>
                  <a:lnTo>
                    <a:pt x="969" y="159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t-EE"/>
            </a:p>
          </p:txBody>
        </p:sp>
        <p:sp>
          <p:nvSpPr>
            <p:cNvPr id="1071" name="Freeform 112"/>
            <p:cNvSpPr>
              <a:spLocks/>
            </p:cNvSpPr>
            <p:nvPr/>
          </p:nvSpPr>
          <p:spPr bwMode="auto">
            <a:xfrm>
              <a:off x="1134269" y="1473201"/>
              <a:ext cx="95250" cy="88900"/>
            </a:xfrm>
            <a:custGeom>
              <a:avLst/>
              <a:gdLst>
                <a:gd name="T0" fmla="*/ 28 w 60"/>
                <a:gd name="T1" fmla="*/ 56 h 56"/>
                <a:gd name="T2" fmla="*/ 0 w 60"/>
                <a:gd name="T3" fmla="*/ 56 h 56"/>
                <a:gd name="T4" fmla="*/ 0 w 60"/>
                <a:gd name="T5" fmla="*/ 0 h 56"/>
                <a:gd name="T6" fmla="*/ 60 w 60"/>
                <a:gd name="T7" fmla="*/ 0 h 56"/>
                <a:gd name="T8" fmla="*/ 60 w 60"/>
                <a:gd name="T9" fmla="*/ 56 h 56"/>
                <a:gd name="T10" fmla="*/ 28 w 60"/>
                <a:gd name="T11" fmla="*/ 56 h 56"/>
              </a:gdLst>
              <a:ahLst/>
              <a:cxnLst>
                <a:cxn ang="0">
                  <a:pos x="T0" y="T1"/>
                </a:cxn>
                <a:cxn ang="0">
                  <a:pos x="T2" y="T3"/>
                </a:cxn>
                <a:cxn ang="0">
                  <a:pos x="T4" y="T5"/>
                </a:cxn>
                <a:cxn ang="0">
                  <a:pos x="T6" y="T7"/>
                </a:cxn>
                <a:cxn ang="0">
                  <a:pos x="T8" y="T9"/>
                </a:cxn>
                <a:cxn ang="0">
                  <a:pos x="T10" y="T11"/>
                </a:cxn>
              </a:cxnLst>
              <a:rect l="0" t="0" r="r" b="b"/>
              <a:pathLst>
                <a:path w="60" h="56">
                  <a:moveTo>
                    <a:pt x="28" y="56"/>
                  </a:moveTo>
                  <a:lnTo>
                    <a:pt x="0" y="56"/>
                  </a:lnTo>
                  <a:lnTo>
                    <a:pt x="0" y="0"/>
                  </a:lnTo>
                  <a:lnTo>
                    <a:pt x="60" y="0"/>
                  </a:lnTo>
                  <a:lnTo>
                    <a:pt x="60" y="56"/>
                  </a:lnTo>
                  <a:lnTo>
                    <a:pt x="28" y="56"/>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2" name="Freeform 113"/>
            <p:cNvSpPr>
              <a:spLocks/>
            </p:cNvSpPr>
            <p:nvPr/>
          </p:nvSpPr>
          <p:spPr bwMode="auto">
            <a:xfrm>
              <a:off x="1134269" y="1714501"/>
              <a:ext cx="95250" cy="95250"/>
            </a:xfrm>
            <a:custGeom>
              <a:avLst/>
              <a:gdLst>
                <a:gd name="T0" fmla="*/ 28 w 60"/>
                <a:gd name="T1" fmla="*/ 60 h 60"/>
                <a:gd name="T2" fmla="*/ 0 w 60"/>
                <a:gd name="T3" fmla="*/ 60 h 60"/>
                <a:gd name="T4" fmla="*/ 0 w 60"/>
                <a:gd name="T5" fmla="*/ 0 h 60"/>
                <a:gd name="T6" fmla="*/ 60 w 60"/>
                <a:gd name="T7" fmla="*/ 0 h 60"/>
                <a:gd name="T8" fmla="*/ 60 w 60"/>
                <a:gd name="T9" fmla="*/ 60 h 60"/>
                <a:gd name="T10" fmla="*/ 28 w 60"/>
                <a:gd name="T11" fmla="*/ 60 h 60"/>
              </a:gdLst>
              <a:ahLst/>
              <a:cxnLst>
                <a:cxn ang="0">
                  <a:pos x="T0" y="T1"/>
                </a:cxn>
                <a:cxn ang="0">
                  <a:pos x="T2" y="T3"/>
                </a:cxn>
                <a:cxn ang="0">
                  <a:pos x="T4" y="T5"/>
                </a:cxn>
                <a:cxn ang="0">
                  <a:pos x="T6" y="T7"/>
                </a:cxn>
                <a:cxn ang="0">
                  <a:pos x="T8" y="T9"/>
                </a:cxn>
                <a:cxn ang="0">
                  <a:pos x="T10" y="T11"/>
                </a:cxn>
              </a:cxnLst>
              <a:rect l="0" t="0" r="r" b="b"/>
              <a:pathLst>
                <a:path w="60" h="60">
                  <a:moveTo>
                    <a:pt x="28" y="60"/>
                  </a:moveTo>
                  <a:lnTo>
                    <a:pt x="0" y="60"/>
                  </a:lnTo>
                  <a:lnTo>
                    <a:pt x="0" y="0"/>
                  </a:lnTo>
                  <a:lnTo>
                    <a:pt x="60" y="0"/>
                  </a:lnTo>
                  <a:lnTo>
                    <a:pt x="60" y="60"/>
                  </a:lnTo>
                  <a:lnTo>
                    <a:pt x="28" y="60"/>
                  </a:lnTo>
                  <a:close/>
                </a:path>
              </a:pathLst>
            </a:cu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3" name="Freeform 114"/>
            <p:cNvSpPr>
              <a:spLocks/>
            </p:cNvSpPr>
            <p:nvPr/>
          </p:nvSpPr>
          <p:spPr bwMode="auto">
            <a:xfrm>
              <a:off x="1134269" y="1960564"/>
              <a:ext cx="95250" cy="88900"/>
            </a:xfrm>
            <a:custGeom>
              <a:avLst/>
              <a:gdLst>
                <a:gd name="T0" fmla="*/ 28 w 60"/>
                <a:gd name="T1" fmla="*/ 56 h 56"/>
                <a:gd name="T2" fmla="*/ 0 w 60"/>
                <a:gd name="T3" fmla="*/ 56 h 56"/>
                <a:gd name="T4" fmla="*/ 0 w 60"/>
                <a:gd name="T5" fmla="*/ 0 h 56"/>
                <a:gd name="T6" fmla="*/ 60 w 60"/>
                <a:gd name="T7" fmla="*/ 0 h 56"/>
                <a:gd name="T8" fmla="*/ 60 w 60"/>
                <a:gd name="T9" fmla="*/ 56 h 56"/>
                <a:gd name="T10" fmla="*/ 28 w 60"/>
                <a:gd name="T11" fmla="*/ 56 h 56"/>
              </a:gdLst>
              <a:ahLst/>
              <a:cxnLst>
                <a:cxn ang="0">
                  <a:pos x="T0" y="T1"/>
                </a:cxn>
                <a:cxn ang="0">
                  <a:pos x="T2" y="T3"/>
                </a:cxn>
                <a:cxn ang="0">
                  <a:pos x="T4" y="T5"/>
                </a:cxn>
                <a:cxn ang="0">
                  <a:pos x="T6" y="T7"/>
                </a:cxn>
                <a:cxn ang="0">
                  <a:pos x="T8" y="T9"/>
                </a:cxn>
                <a:cxn ang="0">
                  <a:pos x="T10" y="T11"/>
                </a:cxn>
              </a:cxnLst>
              <a:rect l="0" t="0" r="r" b="b"/>
              <a:pathLst>
                <a:path w="60" h="56">
                  <a:moveTo>
                    <a:pt x="28" y="56"/>
                  </a:moveTo>
                  <a:lnTo>
                    <a:pt x="0" y="56"/>
                  </a:lnTo>
                  <a:lnTo>
                    <a:pt x="0" y="0"/>
                  </a:lnTo>
                  <a:lnTo>
                    <a:pt x="60" y="0"/>
                  </a:lnTo>
                  <a:lnTo>
                    <a:pt x="60" y="56"/>
                  </a:lnTo>
                  <a:lnTo>
                    <a:pt x="28" y="56"/>
                  </a:ln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4" name="Freeform 115"/>
            <p:cNvSpPr>
              <a:spLocks/>
            </p:cNvSpPr>
            <p:nvPr/>
          </p:nvSpPr>
          <p:spPr bwMode="auto">
            <a:xfrm>
              <a:off x="1134269" y="2208214"/>
              <a:ext cx="95250" cy="88900"/>
            </a:xfrm>
            <a:custGeom>
              <a:avLst/>
              <a:gdLst>
                <a:gd name="T0" fmla="*/ 28 w 60"/>
                <a:gd name="T1" fmla="*/ 56 h 56"/>
                <a:gd name="T2" fmla="*/ 0 w 60"/>
                <a:gd name="T3" fmla="*/ 56 h 56"/>
                <a:gd name="T4" fmla="*/ 0 w 60"/>
                <a:gd name="T5" fmla="*/ 0 h 56"/>
                <a:gd name="T6" fmla="*/ 60 w 60"/>
                <a:gd name="T7" fmla="*/ 0 h 56"/>
                <a:gd name="T8" fmla="*/ 60 w 60"/>
                <a:gd name="T9" fmla="*/ 56 h 56"/>
                <a:gd name="T10" fmla="*/ 28 w 60"/>
                <a:gd name="T11" fmla="*/ 56 h 56"/>
              </a:gdLst>
              <a:ahLst/>
              <a:cxnLst>
                <a:cxn ang="0">
                  <a:pos x="T0" y="T1"/>
                </a:cxn>
                <a:cxn ang="0">
                  <a:pos x="T2" y="T3"/>
                </a:cxn>
                <a:cxn ang="0">
                  <a:pos x="T4" y="T5"/>
                </a:cxn>
                <a:cxn ang="0">
                  <a:pos x="T6" y="T7"/>
                </a:cxn>
                <a:cxn ang="0">
                  <a:pos x="T8" y="T9"/>
                </a:cxn>
                <a:cxn ang="0">
                  <a:pos x="T10" y="T11"/>
                </a:cxn>
              </a:cxnLst>
              <a:rect l="0" t="0" r="r" b="b"/>
              <a:pathLst>
                <a:path w="60" h="56">
                  <a:moveTo>
                    <a:pt x="28" y="56"/>
                  </a:moveTo>
                  <a:lnTo>
                    <a:pt x="0" y="56"/>
                  </a:lnTo>
                  <a:lnTo>
                    <a:pt x="0" y="0"/>
                  </a:lnTo>
                  <a:lnTo>
                    <a:pt x="60" y="0"/>
                  </a:lnTo>
                  <a:lnTo>
                    <a:pt x="60" y="56"/>
                  </a:lnTo>
                  <a:lnTo>
                    <a:pt x="28" y="56"/>
                  </a:lnTo>
                  <a:close/>
                </a:path>
              </a:pathLst>
            </a:custGeom>
            <a:solidFill>
              <a:srgbClr val="FF95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5" name="Freeform 116"/>
            <p:cNvSpPr>
              <a:spLocks/>
            </p:cNvSpPr>
            <p:nvPr/>
          </p:nvSpPr>
          <p:spPr bwMode="auto">
            <a:xfrm>
              <a:off x="1134269" y="2454276"/>
              <a:ext cx="95250" cy="88900"/>
            </a:xfrm>
            <a:custGeom>
              <a:avLst/>
              <a:gdLst>
                <a:gd name="T0" fmla="*/ 28 w 60"/>
                <a:gd name="T1" fmla="*/ 56 h 56"/>
                <a:gd name="T2" fmla="*/ 0 w 60"/>
                <a:gd name="T3" fmla="*/ 56 h 56"/>
                <a:gd name="T4" fmla="*/ 0 w 60"/>
                <a:gd name="T5" fmla="*/ 0 h 56"/>
                <a:gd name="T6" fmla="*/ 60 w 60"/>
                <a:gd name="T7" fmla="*/ 0 h 56"/>
                <a:gd name="T8" fmla="*/ 60 w 60"/>
                <a:gd name="T9" fmla="*/ 56 h 56"/>
                <a:gd name="T10" fmla="*/ 28 w 60"/>
                <a:gd name="T11" fmla="*/ 56 h 56"/>
              </a:gdLst>
              <a:ahLst/>
              <a:cxnLst>
                <a:cxn ang="0">
                  <a:pos x="T0" y="T1"/>
                </a:cxn>
                <a:cxn ang="0">
                  <a:pos x="T2" y="T3"/>
                </a:cxn>
                <a:cxn ang="0">
                  <a:pos x="T4" y="T5"/>
                </a:cxn>
                <a:cxn ang="0">
                  <a:pos x="T6" y="T7"/>
                </a:cxn>
                <a:cxn ang="0">
                  <a:pos x="T8" y="T9"/>
                </a:cxn>
                <a:cxn ang="0">
                  <a:pos x="T10" y="T11"/>
                </a:cxn>
              </a:cxnLst>
              <a:rect l="0" t="0" r="r" b="b"/>
              <a:pathLst>
                <a:path w="60" h="56">
                  <a:moveTo>
                    <a:pt x="28" y="56"/>
                  </a:moveTo>
                  <a:lnTo>
                    <a:pt x="0" y="56"/>
                  </a:lnTo>
                  <a:lnTo>
                    <a:pt x="0" y="0"/>
                  </a:lnTo>
                  <a:lnTo>
                    <a:pt x="60" y="0"/>
                  </a:lnTo>
                  <a:lnTo>
                    <a:pt x="60" y="56"/>
                  </a:lnTo>
                  <a:lnTo>
                    <a:pt x="28" y="56"/>
                  </a:lnTo>
                  <a:close/>
                </a:path>
              </a:pathLst>
            </a:custGeom>
            <a:solidFill>
              <a:srgbClr val="3140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6" name="Freeform 117"/>
            <p:cNvSpPr>
              <a:spLocks/>
            </p:cNvSpPr>
            <p:nvPr/>
          </p:nvSpPr>
          <p:spPr bwMode="auto">
            <a:xfrm>
              <a:off x="1134269" y="2695576"/>
              <a:ext cx="95250" cy="95250"/>
            </a:xfrm>
            <a:custGeom>
              <a:avLst/>
              <a:gdLst>
                <a:gd name="T0" fmla="*/ 28 w 60"/>
                <a:gd name="T1" fmla="*/ 60 h 60"/>
                <a:gd name="T2" fmla="*/ 0 w 60"/>
                <a:gd name="T3" fmla="*/ 60 h 60"/>
                <a:gd name="T4" fmla="*/ 0 w 60"/>
                <a:gd name="T5" fmla="*/ 0 h 60"/>
                <a:gd name="T6" fmla="*/ 60 w 60"/>
                <a:gd name="T7" fmla="*/ 0 h 60"/>
                <a:gd name="T8" fmla="*/ 60 w 60"/>
                <a:gd name="T9" fmla="*/ 60 h 60"/>
                <a:gd name="T10" fmla="*/ 28 w 60"/>
                <a:gd name="T11" fmla="*/ 60 h 60"/>
              </a:gdLst>
              <a:ahLst/>
              <a:cxnLst>
                <a:cxn ang="0">
                  <a:pos x="T0" y="T1"/>
                </a:cxn>
                <a:cxn ang="0">
                  <a:pos x="T2" y="T3"/>
                </a:cxn>
                <a:cxn ang="0">
                  <a:pos x="T4" y="T5"/>
                </a:cxn>
                <a:cxn ang="0">
                  <a:pos x="T6" y="T7"/>
                </a:cxn>
                <a:cxn ang="0">
                  <a:pos x="T8" y="T9"/>
                </a:cxn>
                <a:cxn ang="0">
                  <a:pos x="T10" y="T11"/>
                </a:cxn>
              </a:cxnLst>
              <a:rect l="0" t="0" r="r" b="b"/>
              <a:pathLst>
                <a:path w="60" h="60">
                  <a:moveTo>
                    <a:pt x="28" y="60"/>
                  </a:moveTo>
                  <a:lnTo>
                    <a:pt x="0" y="60"/>
                  </a:lnTo>
                  <a:lnTo>
                    <a:pt x="0" y="0"/>
                  </a:lnTo>
                  <a:lnTo>
                    <a:pt x="60" y="0"/>
                  </a:lnTo>
                  <a:lnTo>
                    <a:pt x="60" y="60"/>
                  </a:lnTo>
                  <a:lnTo>
                    <a:pt x="28" y="60"/>
                  </a:lnTo>
                  <a:close/>
                </a:path>
              </a:pathLst>
            </a:custGeom>
            <a:solidFill>
              <a:srgbClr val="B3B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7" name="Freeform 118"/>
            <p:cNvSpPr>
              <a:spLocks/>
            </p:cNvSpPr>
            <p:nvPr/>
          </p:nvSpPr>
          <p:spPr bwMode="auto">
            <a:xfrm>
              <a:off x="1134269" y="2943226"/>
              <a:ext cx="95250" cy="87312"/>
            </a:xfrm>
            <a:custGeom>
              <a:avLst/>
              <a:gdLst>
                <a:gd name="T0" fmla="*/ 28 w 60"/>
                <a:gd name="T1" fmla="*/ 55 h 55"/>
                <a:gd name="T2" fmla="*/ 0 w 60"/>
                <a:gd name="T3" fmla="*/ 55 h 55"/>
                <a:gd name="T4" fmla="*/ 0 w 60"/>
                <a:gd name="T5" fmla="*/ 0 h 55"/>
                <a:gd name="T6" fmla="*/ 60 w 60"/>
                <a:gd name="T7" fmla="*/ 0 h 55"/>
                <a:gd name="T8" fmla="*/ 60 w 60"/>
                <a:gd name="T9" fmla="*/ 55 h 55"/>
                <a:gd name="T10" fmla="*/ 28 w 60"/>
                <a:gd name="T11" fmla="*/ 55 h 55"/>
              </a:gdLst>
              <a:ahLst/>
              <a:cxnLst>
                <a:cxn ang="0">
                  <a:pos x="T0" y="T1"/>
                </a:cxn>
                <a:cxn ang="0">
                  <a:pos x="T2" y="T3"/>
                </a:cxn>
                <a:cxn ang="0">
                  <a:pos x="T4" y="T5"/>
                </a:cxn>
                <a:cxn ang="0">
                  <a:pos x="T6" y="T7"/>
                </a:cxn>
                <a:cxn ang="0">
                  <a:pos x="T8" y="T9"/>
                </a:cxn>
                <a:cxn ang="0">
                  <a:pos x="T10" y="T11"/>
                </a:cxn>
              </a:cxnLst>
              <a:rect l="0" t="0" r="r" b="b"/>
              <a:pathLst>
                <a:path w="60" h="55">
                  <a:moveTo>
                    <a:pt x="28" y="55"/>
                  </a:moveTo>
                  <a:lnTo>
                    <a:pt x="0" y="55"/>
                  </a:lnTo>
                  <a:lnTo>
                    <a:pt x="0" y="0"/>
                  </a:lnTo>
                  <a:lnTo>
                    <a:pt x="60" y="0"/>
                  </a:lnTo>
                  <a:lnTo>
                    <a:pt x="60" y="55"/>
                  </a:lnTo>
                  <a:lnTo>
                    <a:pt x="28" y="55"/>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8" name="Freeform 119"/>
            <p:cNvSpPr>
              <a:spLocks/>
            </p:cNvSpPr>
            <p:nvPr/>
          </p:nvSpPr>
          <p:spPr bwMode="auto">
            <a:xfrm>
              <a:off x="1134269" y="3189289"/>
              <a:ext cx="95250" cy="88900"/>
            </a:xfrm>
            <a:custGeom>
              <a:avLst/>
              <a:gdLst>
                <a:gd name="T0" fmla="*/ 28 w 60"/>
                <a:gd name="T1" fmla="*/ 56 h 56"/>
                <a:gd name="T2" fmla="*/ 0 w 60"/>
                <a:gd name="T3" fmla="*/ 56 h 56"/>
                <a:gd name="T4" fmla="*/ 0 w 60"/>
                <a:gd name="T5" fmla="*/ 0 h 56"/>
                <a:gd name="T6" fmla="*/ 60 w 60"/>
                <a:gd name="T7" fmla="*/ 0 h 56"/>
                <a:gd name="T8" fmla="*/ 60 w 60"/>
                <a:gd name="T9" fmla="*/ 56 h 56"/>
                <a:gd name="T10" fmla="*/ 28 w 60"/>
                <a:gd name="T11" fmla="*/ 56 h 56"/>
              </a:gdLst>
              <a:ahLst/>
              <a:cxnLst>
                <a:cxn ang="0">
                  <a:pos x="T0" y="T1"/>
                </a:cxn>
                <a:cxn ang="0">
                  <a:pos x="T2" y="T3"/>
                </a:cxn>
                <a:cxn ang="0">
                  <a:pos x="T4" y="T5"/>
                </a:cxn>
                <a:cxn ang="0">
                  <a:pos x="T6" y="T7"/>
                </a:cxn>
                <a:cxn ang="0">
                  <a:pos x="T8" y="T9"/>
                </a:cxn>
                <a:cxn ang="0">
                  <a:pos x="T10" y="T11"/>
                </a:cxn>
              </a:cxnLst>
              <a:rect l="0" t="0" r="r" b="b"/>
              <a:pathLst>
                <a:path w="60" h="56">
                  <a:moveTo>
                    <a:pt x="28" y="56"/>
                  </a:moveTo>
                  <a:lnTo>
                    <a:pt x="0" y="56"/>
                  </a:lnTo>
                  <a:lnTo>
                    <a:pt x="0" y="0"/>
                  </a:lnTo>
                  <a:lnTo>
                    <a:pt x="60" y="0"/>
                  </a:lnTo>
                  <a:lnTo>
                    <a:pt x="60" y="56"/>
                  </a:lnTo>
                  <a:lnTo>
                    <a:pt x="28" y="56"/>
                  </a:lnTo>
                  <a:close/>
                </a:path>
              </a:pathLst>
            </a:custGeom>
            <a:solidFill>
              <a:srgbClr val="00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79" name="Freeform 120"/>
            <p:cNvSpPr>
              <a:spLocks/>
            </p:cNvSpPr>
            <p:nvPr/>
          </p:nvSpPr>
          <p:spPr bwMode="auto">
            <a:xfrm>
              <a:off x="1134269" y="3436939"/>
              <a:ext cx="95250" cy="87312"/>
            </a:xfrm>
            <a:custGeom>
              <a:avLst/>
              <a:gdLst>
                <a:gd name="T0" fmla="*/ 28 w 60"/>
                <a:gd name="T1" fmla="*/ 55 h 55"/>
                <a:gd name="T2" fmla="*/ 0 w 60"/>
                <a:gd name="T3" fmla="*/ 55 h 55"/>
                <a:gd name="T4" fmla="*/ 0 w 60"/>
                <a:gd name="T5" fmla="*/ 0 h 55"/>
                <a:gd name="T6" fmla="*/ 60 w 60"/>
                <a:gd name="T7" fmla="*/ 0 h 55"/>
                <a:gd name="T8" fmla="*/ 60 w 60"/>
                <a:gd name="T9" fmla="*/ 55 h 55"/>
                <a:gd name="T10" fmla="*/ 28 w 60"/>
                <a:gd name="T11" fmla="*/ 55 h 55"/>
              </a:gdLst>
              <a:ahLst/>
              <a:cxnLst>
                <a:cxn ang="0">
                  <a:pos x="T0" y="T1"/>
                </a:cxn>
                <a:cxn ang="0">
                  <a:pos x="T2" y="T3"/>
                </a:cxn>
                <a:cxn ang="0">
                  <a:pos x="T4" y="T5"/>
                </a:cxn>
                <a:cxn ang="0">
                  <a:pos x="T6" y="T7"/>
                </a:cxn>
                <a:cxn ang="0">
                  <a:pos x="T8" y="T9"/>
                </a:cxn>
                <a:cxn ang="0">
                  <a:pos x="T10" y="T11"/>
                </a:cxn>
              </a:cxnLst>
              <a:rect l="0" t="0" r="r" b="b"/>
              <a:pathLst>
                <a:path w="60" h="55">
                  <a:moveTo>
                    <a:pt x="28" y="55"/>
                  </a:moveTo>
                  <a:lnTo>
                    <a:pt x="0" y="55"/>
                  </a:lnTo>
                  <a:lnTo>
                    <a:pt x="0" y="0"/>
                  </a:lnTo>
                  <a:lnTo>
                    <a:pt x="60" y="0"/>
                  </a:lnTo>
                  <a:lnTo>
                    <a:pt x="60" y="55"/>
                  </a:lnTo>
                  <a:lnTo>
                    <a:pt x="28" y="5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80" name="Freeform 121"/>
            <p:cNvSpPr>
              <a:spLocks/>
            </p:cNvSpPr>
            <p:nvPr/>
          </p:nvSpPr>
          <p:spPr bwMode="auto">
            <a:xfrm>
              <a:off x="1134269" y="3676651"/>
              <a:ext cx="95250" cy="95250"/>
            </a:xfrm>
            <a:custGeom>
              <a:avLst/>
              <a:gdLst>
                <a:gd name="T0" fmla="*/ 28 w 60"/>
                <a:gd name="T1" fmla="*/ 60 h 60"/>
                <a:gd name="T2" fmla="*/ 0 w 60"/>
                <a:gd name="T3" fmla="*/ 60 h 60"/>
                <a:gd name="T4" fmla="*/ 0 w 60"/>
                <a:gd name="T5" fmla="*/ 0 h 60"/>
                <a:gd name="T6" fmla="*/ 60 w 60"/>
                <a:gd name="T7" fmla="*/ 0 h 60"/>
                <a:gd name="T8" fmla="*/ 60 w 60"/>
                <a:gd name="T9" fmla="*/ 60 h 60"/>
                <a:gd name="T10" fmla="*/ 28 w 60"/>
                <a:gd name="T11" fmla="*/ 60 h 60"/>
              </a:gdLst>
              <a:ahLst/>
              <a:cxnLst>
                <a:cxn ang="0">
                  <a:pos x="T0" y="T1"/>
                </a:cxn>
                <a:cxn ang="0">
                  <a:pos x="T2" y="T3"/>
                </a:cxn>
                <a:cxn ang="0">
                  <a:pos x="T4" y="T5"/>
                </a:cxn>
                <a:cxn ang="0">
                  <a:pos x="T6" y="T7"/>
                </a:cxn>
                <a:cxn ang="0">
                  <a:pos x="T8" y="T9"/>
                </a:cxn>
                <a:cxn ang="0">
                  <a:pos x="T10" y="T11"/>
                </a:cxn>
              </a:cxnLst>
              <a:rect l="0" t="0" r="r" b="b"/>
              <a:pathLst>
                <a:path w="60" h="60">
                  <a:moveTo>
                    <a:pt x="28" y="60"/>
                  </a:moveTo>
                  <a:lnTo>
                    <a:pt x="0" y="60"/>
                  </a:lnTo>
                  <a:lnTo>
                    <a:pt x="0" y="0"/>
                  </a:lnTo>
                  <a:lnTo>
                    <a:pt x="60" y="0"/>
                  </a:lnTo>
                  <a:lnTo>
                    <a:pt x="60" y="60"/>
                  </a:lnTo>
                  <a:lnTo>
                    <a:pt x="28" y="60"/>
                  </a:lnTo>
                  <a:close/>
                </a:path>
              </a:pathLst>
            </a:custGeom>
            <a:solidFill>
              <a:srgbClr val="004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81" name="Rectangle 122"/>
            <p:cNvSpPr>
              <a:spLocks noChangeArrowheads="1"/>
            </p:cNvSpPr>
            <p:nvPr/>
          </p:nvSpPr>
          <p:spPr bwMode="auto">
            <a:xfrm>
              <a:off x="1261269" y="1428751"/>
              <a:ext cx="12033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Haapsalu (n=17)</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82" name="Rectangle 123"/>
            <p:cNvSpPr>
              <a:spLocks noChangeArrowheads="1"/>
            </p:cNvSpPr>
            <p:nvPr/>
          </p:nvSpPr>
          <p:spPr bwMode="auto">
            <a:xfrm>
              <a:off x="1261269" y="1676401"/>
              <a:ext cx="10191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Arial" pitchFamily="34" charset="0"/>
                  <a:cs typeface="Arial" pitchFamily="34" charset="0"/>
                </a:rPr>
                <a:t>Värska (n=28)</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3" name="Rectangle 124"/>
            <p:cNvSpPr>
              <a:spLocks noChangeArrowheads="1"/>
            </p:cNvSpPr>
            <p:nvPr/>
          </p:nvSpPr>
          <p:spPr bwMode="auto">
            <a:xfrm>
              <a:off x="1261269" y="1922464"/>
              <a:ext cx="10763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Ermistu (n=19)</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84" name="Rectangle 125"/>
            <p:cNvSpPr>
              <a:spLocks noChangeArrowheads="1"/>
            </p:cNvSpPr>
            <p:nvPr/>
          </p:nvSpPr>
          <p:spPr bwMode="auto">
            <a:xfrm>
              <a:off x="1261269" y="2170114"/>
              <a:ext cx="9429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Käina (n=28)</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85" name="Rectangle 126"/>
            <p:cNvSpPr>
              <a:spLocks noChangeArrowheads="1"/>
            </p:cNvSpPr>
            <p:nvPr/>
          </p:nvSpPr>
          <p:spPr bwMode="auto">
            <a:xfrm>
              <a:off x="1261269" y="2409826"/>
              <a:ext cx="12096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Mullutu-Suurlaht</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86" name="Rectangle 127"/>
            <p:cNvSpPr>
              <a:spLocks noChangeArrowheads="1"/>
            </p:cNvSpPr>
            <p:nvPr/>
          </p:nvSpPr>
          <p:spPr bwMode="auto">
            <a:xfrm>
              <a:off x="1261269" y="2657476"/>
              <a:ext cx="9556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Prangli (n=3)</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1087" name="Rectangle 128"/>
            <p:cNvSpPr>
              <a:spLocks noChangeArrowheads="1"/>
            </p:cNvSpPr>
            <p:nvPr/>
          </p:nvSpPr>
          <p:spPr bwMode="auto">
            <a:xfrm>
              <a:off x="1261269" y="2903539"/>
              <a:ext cx="17478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Belgian reference values</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2048" name="Rectangle 129"/>
            <p:cNvSpPr>
              <a:spLocks noChangeArrowheads="1"/>
            </p:cNvSpPr>
            <p:nvPr/>
          </p:nvSpPr>
          <p:spPr bwMode="auto">
            <a:xfrm>
              <a:off x="1261269" y="3144839"/>
              <a:ext cx="17843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German reference values</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2049" name="Rectangle 130"/>
            <p:cNvSpPr>
              <a:spLocks noChangeArrowheads="1"/>
            </p:cNvSpPr>
            <p:nvPr/>
          </p:nvSpPr>
          <p:spPr bwMode="auto">
            <a:xfrm>
              <a:off x="1261269" y="3390901"/>
              <a:ext cx="168433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Dutch reference values </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sp>
          <p:nvSpPr>
            <p:cNvPr id="2052" name="Rectangle 131"/>
            <p:cNvSpPr>
              <a:spLocks noChangeArrowheads="1"/>
            </p:cNvSpPr>
            <p:nvPr/>
          </p:nvSpPr>
          <p:spPr bwMode="auto">
            <a:xfrm>
              <a:off x="1261269" y="3638551"/>
              <a:ext cx="10128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smtClean="0">
                  <a:ln>
                    <a:noFill/>
                  </a:ln>
                  <a:solidFill>
                    <a:srgbClr val="000000"/>
                  </a:solidFill>
                  <a:effectLst/>
                  <a:latin typeface="Arial" pitchFamily="34" charset="0"/>
                  <a:cs typeface="Arial" pitchFamily="34" charset="0"/>
                </a:rPr>
                <a:t>Estonian soils</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053" name="Rectangle 132"/>
          <p:cNvSpPr>
            <a:spLocks noChangeArrowheads="1"/>
          </p:cNvSpPr>
          <p:nvPr/>
        </p:nvSpPr>
        <p:spPr bwMode="auto">
          <a:xfrm>
            <a:off x="127000" y="3724275"/>
            <a:ext cx="4683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400" b="1" i="0" u="none" strike="noStrike" cap="none" normalizeH="0" baseline="0" smtClean="0">
                <a:ln>
                  <a:noFill/>
                </a:ln>
                <a:solidFill>
                  <a:srgbClr val="000000"/>
                </a:solidFill>
                <a:effectLst/>
                <a:latin typeface="Arial" pitchFamily="34" charset="0"/>
                <a:cs typeface="Arial" pitchFamily="34" charset="0"/>
              </a:rPr>
              <a:t>PPM</a:t>
            </a:r>
            <a:endParaRPr kumimoji="0" lang="et-EE" altLang="et-EE"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056" name="Group 2055"/>
          <p:cNvGrpSpPr/>
          <p:nvPr/>
        </p:nvGrpSpPr>
        <p:grpSpPr>
          <a:xfrm>
            <a:off x="2893731" y="1352120"/>
            <a:ext cx="4711107" cy="1321535"/>
            <a:chOff x="2893731" y="1352120"/>
            <a:chExt cx="4711107" cy="1321535"/>
          </a:xfrm>
        </p:grpSpPr>
        <p:grpSp>
          <p:nvGrpSpPr>
            <p:cNvPr id="187" name="Group 186"/>
            <p:cNvGrpSpPr/>
            <p:nvPr/>
          </p:nvGrpSpPr>
          <p:grpSpPr>
            <a:xfrm>
              <a:off x="2893731" y="1370490"/>
              <a:ext cx="1138293" cy="1303165"/>
              <a:chOff x="899592" y="543997"/>
              <a:chExt cx="1308621" cy="1498163"/>
            </a:xfrm>
          </p:grpSpPr>
          <p:sp>
            <p:nvSpPr>
              <p:cNvPr id="188" name="Freeform 10"/>
              <p:cNvSpPr>
                <a:spLocks/>
              </p:cNvSpPr>
              <p:nvPr/>
            </p:nvSpPr>
            <p:spPr bwMode="auto">
              <a:xfrm>
                <a:off x="1371600" y="1093788"/>
                <a:ext cx="554037" cy="403225"/>
              </a:xfrm>
              <a:custGeom>
                <a:avLst/>
                <a:gdLst>
                  <a:gd name="T0" fmla="*/ 244 w 699"/>
                  <a:gd name="T1" fmla="*/ 161 h 509"/>
                  <a:gd name="T2" fmla="*/ 699 w 699"/>
                  <a:gd name="T3" fmla="*/ 0 h 509"/>
                  <a:gd name="T4" fmla="*/ 666 w 699"/>
                  <a:gd name="T5" fmla="*/ 509 h 509"/>
                  <a:gd name="T6" fmla="*/ 244 w 699"/>
                  <a:gd name="T7" fmla="*/ 351 h 509"/>
                  <a:gd name="T8" fmla="*/ 0 w 699"/>
                  <a:gd name="T9" fmla="*/ 405 h 509"/>
                  <a:gd name="T10" fmla="*/ 123 w 699"/>
                  <a:gd name="T11" fmla="*/ 194 h 509"/>
                  <a:gd name="T12" fmla="*/ 244 w 699"/>
                  <a:gd name="T13" fmla="*/ 161 h 509"/>
                </a:gdLst>
                <a:ahLst/>
                <a:cxnLst>
                  <a:cxn ang="0">
                    <a:pos x="T0" y="T1"/>
                  </a:cxn>
                  <a:cxn ang="0">
                    <a:pos x="T2" y="T3"/>
                  </a:cxn>
                  <a:cxn ang="0">
                    <a:pos x="T4" y="T5"/>
                  </a:cxn>
                  <a:cxn ang="0">
                    <a:pos x="T6" y="T7"/>
                  </a:cxn>
                  <a:cxn ang="0">
                    <a:pos x="T8" y="T9"/>
                  </a:cxn>
                  <a:cxn ang="0">
                    <a:pos x="T10" y="T11"/>
                  </a:cxn>
                  <a:cxn ang="0">
                    <a:pos x="T12" y="T13"/>
                  </a:cxn>
                </a:cxnLst>
                <a:rect l="0" t="0" r="r" b="b"/>
                <a:pathLst>
                  <a:path w="699" h="509">
                    <a:moveTo>
                      <a:pt x="244" y="161"/>
                    </a:moveTo>
                    <a:lnTo>
                      <a:pt x="699" y="0"/>
                    </a:lnTo>
                    <a:lnTo>
                      <a:pt x="666" y="509"/>
                    </a:lnTo>
                    <a:lnTo>
                      <a:pt x="244" y="351"/>
                    </a:lnTo>
                    <a:lnTo>
                      <a:pt x="0" y="405"/>
                    </a:lnTo>
                    <a:lnTo>
                      <a:pt x="123" y="194"/>
                    </a:lnTo>
                    <a:lnTo>
                      <a:pt x="244" y="161"/>
                    </a:ln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endParaRPr lang="et-EE"/>
              </a:p>
            </p:txBody>
          </p:sp>
          <p:sp>
            <p:nvSpPr>
              <p:cNvPr id="189" name="Freeform 9"/>
              <p:cNvSpPr>
                <a:spLocks noEditPoints="1"/>
              </p:cNvSpPr>
              <p:nvPr/>
            </p:nvSpPr>
            <p:spPr bwMode="auto">
              <a:xfrm>
                <a:off x="1066800" y="728663"/>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90" name="Freeform 11"/>
              <p:cNvSpPr>
                <a:spLocks noEditPoints="1"/>
              </p:cNvSpPr>
              <p:nvPr/>
            </p:nvSpPr>
            <p:spPr bwMode="auto">
              <a:xfrm>
                <a:off x="944563" y="590550"/>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191" name="Rectangle 12"/>
              <p:cNvSpPr>
                <a:spLocks noChangeArrowheads="1"/>
              </p:cNvSpPr>
              <p:nvPr/>
            </p:nvSpPr>
            <p:spPr bwMode="auto">
              <a:xfrm>
                <a:off x="1437479" y="1120875"/>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92" name="Rectangle 13"/>
              <p:cNvSpPr>
                <a:spLocks noChangeArrowheads="1"/>
              </p:cNvSpPr>
              <p:nvPr/>
            </p:nvSpPr>
            <p:spPr bwMode="auto">
              <a:xfrm>
                <a:off x="1308574" y="872014"/>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93" name="Rectangle 14"/>
              <p:cNvSpPr>
                <a:spLocks noChangeArrowheads="1"/>
              </p:cNvSpPr>
              <p:nvPr/>
            </p:nvSpPr>
            <p:spPr bwMode="auto">
              <a:xfrm>
                <a:off x="1308574" y="603350"/>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194" name="Rectangle 15"/>
              <p:cNvSpPr>
                <a:spLocks noChangeArrowheads="1"/>
              </p:cNvSpPr>
              <p:nvPr/>
            </p:nvSpPr>
            <p:spPr bwMode="auto">
              <a:xfrm>
                <a:off x="1581292" y="543997"/>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5" name="Rectangle 16"/>
              <p:cNvSpPr>
                <a:spLocks noChangeArrowheads="1"/>
              </p:cNvSpPr>
              <p:nvPr/>
            </p:nvSpPr>
            <p:spPr bwMode="auto">
              <a:xfrm>
                <a:off x="2084781" y="1001455"/>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6" name="Rectangle 17"/>
              <p:cNvSpPr>
                <a:spLocks noChangeArrowheads="1"/>
              </p:cNvSpPr>
              <p:nvPr/>
            </p:nvSpPr>
            <p:spPr bwMode="auto">
              <a:xfrm>
                <a:off x="1992567" y="1663205"/>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7" name="Rectangle 18"/>
              <p:cNvSpPr>
                <a:spLocks noChangeArrowheads="1"/>
              </p:cNvSpPr>
              <p:nvPr/>
            </p:nvSpPr>
            <p:spPr bwMode="auto">
              <a:xfrm>
                <a:off x="1407159" y="1857494"/>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8" name="Rectangle 19"/>
              <p:cNvSpPr>
                <a:spLocks noChangeArrowheads="1"/>
              </p:cNvSpPr>
              <p:nvPr/>
            </p:nvSpPr>
            <p:spPr bwMode="auto">
              <a:xfrm>
                <a:off x="899592" y="1423472"/>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9" name="Rectangle 20"/>
              <p:cNvSpPr>
                <a:spLocks noChangeArrowheads="1"/>
              </p:cNvSpPr>
              <p:nvPr/>
            </p:nvSpPr>
            <p:spPr bwMode="auto">
              <a:xfrm>
                <a:off x="947071" y="802125"/>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00" name="Group 199"/>
            <p:cNvGrpSpPr/>
            <p:nvPr/>
          </p:nvGrpSpPr>
          <p:grpSpPr>
            <a:xfrm>
              <a:off x="4095750" y="1352120"/>
              <a:ext cx="1122426" cy="1303164"/>
              <a:chOff x="4056956" y="2425859"/>
              <a:chExt cx="1290380" cy="1498163"/>
            </a:xfrm>
          </p:grpSpPr>
          <p:sp>
            <p:nvSpPr>
              <p:cNvPr id="201" name="Freeform 25"/>
              <p:cNvSpPr>
                <a:spLocks/>
              </p:cNvSpPr>
              <p:nvPr/>
            </p:nvSpPr>
            <p:spPr bwMode="auto">
              <a:xfrm>
                <a:off x="4555402" y="3047227"/>
                <a:ext cx="561975" cy="373062"/>
              </a:xfrm>
              <a:custGeom>
                <a:avLst/>
                <a:gdLst>
                  <a:gd name="T0" fmla="*/ 94 w 354"/>
                  <a:gd name="T1" fmla="*/ 0 h 235"/>
                  <a:gd name="T2" fmla="*/ 234 w 354"/>
                  <a:gd name="T3" fmla="*/ 5 h 235"/>
                  <a:gd name="T4" fmla="*/ 354 w 354"/>
                  <a:gd name="T5" fmla="*/ 235 h 235"/>
                  <a:gd name="T6" fmla="*/ 94 w 354"/>
                  <a:gd name="T7" fmla="*/ 162 h 235"/>
                  <a:gd name="T8" fmla="*/ 0 w 354"/>
                  <a:gd name="T9" fmla="*/ 140 h 235"/>
                  <a:gd name="T10" fmla="*/ 22 w 354"/>
                  <a:gd name="T11" fmla="*/ 44 h 235"/>
                  <a:gd name="T12" fmla="*/ 94 w 354"/>
                  <a:gd name="T13" fmla="*/ 0 h 235"/>
                </a:gdLst>
                <a:ahLst/>
                <a:cxnLst>
                  <a:cxn ang="0">
                    <a:pos x="T0" y="T1"/>
                  </a:cxn>
                  <a:cxn ang="0">
                    <a:pos x="T2" y="T3"/>
                  </a:cxn>
                  <a:cxn ang="0">
                    <a:pos x="T4" y="T5"/>
                  </a:cxn>
                  <a:cxn ang="0">
                    <a:pos x="T6" y="T7"/>
                  </a:cxn>
                  <a:cxn ang="0">
                    <a:pos x="T8" y="T9"/>
                  </a:cxn>
                  <a:cxn ang="0">
                    <a:pos x="T10" y="T11"/>
                  </a:cxn>
                  <a:cxn ang="0">
                    <a:pos x="T12" y="T13"/>
                  </a:cxn>
                </a:cxnLst>
                <a:rect l="0" t="0" r="r" b="b"/>
                <a:pathLst>
                  <a:path w="354" h="235">
                    <a:moveTo>
                      <a:pt x="94" y="0"/>
                    </a:moveTo>
                    <a:lnTo>
                      <a:pt x="234" y="5"/>
                    </a:lnTo>
                    <a:lnTo>
                      <a:pt x="354" y="235"/>
                    </a:lnTo>
                    <a:lnTo>
                      <a:pt x="94" y="162"/>
                    </a:lnTo>
                    <a:lnTo>
                      <a:pt x="0" y="140"/>
                    </a:lnTo>
                    <a:lnTo>
                      <a:pt x="22" y="44"/>
                    </a:lnTo>
                    <a:lnTo>
                      <a:pt x="94" y="0"/>
                    </a:lnTo>
                    <a:close/>
                  </a:path>
                </a:pathLst>
              </a:custGeom>
              <a:solidFill>
                <a:srgbClr val="993366"/>
              </a:solidFill>
              <a:ln>
                <a:noFill/>
              </a:ln>
            </p:spPr>
            <p:txBody>
              <a:bodyPr vert="horz" wrap="square" lIns="91440" tIns="45720" rIns="91440" bIns="45720" numCol="1" anchor="t" anchorCtr="0" compatLnSpc="1">
                <a:prstTxWarp prst="textNoShape">
                  <a:avLst/>
                </a:prstTxWarp>
              </a:bodyPr>
              <a:lstStyle/>
              <a:p>
                <a:endParaRPr lang="et-EE"/>
              </a:p>
            </p:txBody>
          </p:sp>
          <p:sp>
            <p:nvSpPr>
              <p:cNvPr id="202" name="Freeform 9"/>
              <p:cNvSpPr>
                <a:spLocks noEditPoints="1"/>
              </p:cNvSpPr>
              <p:nvPr/>
            </p:nvSpPr>
            <p:spPr bwMode="auto">
              <a:xfrm>
                <a:off x="4205923" y="2610525"/>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158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03" name="Freeform 11"/>
              <p:cNvSpPr>
                <a:spLocks noEditPoints="1"/>
              </p:cNvSpPr>
              <p:nvPr/>
            </p:nvSpPr>
            <p:spPr bwMode="auto">
              <a:xfrm>
                <a:off x="4083686" y="2472412"/>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158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04" name="Rectangle 12"/>
              <p:cNvSpPr>
                <a:spLocks noChangeArrowheads="1"/>
              </p:cNvSpPr>
              <p:nvPr/>
            </p:nvSpPr>
            <p:spPr bwMode="auto">
              <a:xfrm>
                <a:off x="4576602" y="3002737"/>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05" name="Rectangle 13"/>
              <p:cNvSpPr>
                <a:spLocks noChangeArrowheads="1"/>
              </p:cNvSpPr>
              <p:nvPr/>
            </p:nvSpPr>
            <p:spPr bwMode="auto">
              <a:xfrm>
                <a:off x="4447697" y="2753876"/>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06" name="Rectangle 14"/>
              <p:cNvSpPr>
                <a:spLocks noChangeArrowheads="1"/>
              </p:cNvSpPr>
              <p:nvPr/>
            </p:nvSpPr>
            <p:spPr bwMode="auto">
              <a:xfrm>
                <a:off x="4447697" y="2485212"/>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07" name="Rectangle 15"/>
              <p:cNvSpPr>
                <a:spLocks noChangeArrowheads="1"/>
              </p:cNvSpPr>
              <p:nvPr/>
            </p:nvSpPr>
            <p:spPr bwMode="auto">
              <a:xfrm>
                <a:off x="4720415" y="2425859"/>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8" name="Rectangle 16"/>
              <p:cNvSpPr>
                <a:spLocks noChangeArrowheads="1"/>
              </p:cNvSpPr>
              <p:nvPr/>
            </p:nvSpPr>
            <p:spPr bwMode="auto">
              <a:xfrm>
                <a:off x="5223904" y="2883317"/>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9" name="Rectangle 17"/>
              <p:cNvSpPr>
                <a:spLocks noChangeArrowheads="1"/>
              </p:cNvSpPr>
              <p:nvPr/>
            </p:nvSpPr>
            <p:spPr bwMode="auto">
              <a:xfrm>
                <a:off x="5131690" y="3545067"/>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0" name="Rectangle 18"/>
              <p:cNvSpPr>
                <a:spLocks noChangeArrowheads="1"/>
              </p:cNvSpPr>
              <p:nvPr/>
            </p:nvSpPr>
            <p:spPr bwMode="auto">
              <a:xfrm>
                <a:off x="4546282" y="3739356"/>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1" name="Rectangle 19"/>
              <p:cNvSpPr>
                <a:spLocks noChangeArrowheads="1"/>
              </p:cNvSpPr>
              <p:nvPr/>
            </p:nvSpPr>
            <p:spPr bwMode="auto">
              <a:xfrm>
                <a:off x="4056956" y="3290451"/>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2" name="Rectangle 20"/>
              <p:cNvSpPr>
                <a:spLocks noChangeArrowheads="1"/>
              </p:cNvSpPr>
              <p:nvPr/>
            </p:nvSpPr>
            <p:spPr bwMode="auto">
              <a:xfrm>
                <a:off x="4086194" y="2683987"/>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13" name="Group 212"/>
            <p:cNvGrpSpPr/>
            <p:nvPr/>
          </p:nvGrpSpPr>
          <p:grpSpPr>
            <a:xfrm>
              <a:off x="5272881" y="1353042"/>
              <a:ext cx="1125332" cy="1299350"/>
              <a:chOff x="6948264" y="2776320"/>
              <a:chExt cx="1293720" cy="1493777"/>
            </a:xfrm>
          </p:grpSpPr>
          <p:grpSp>
            <p:nvGrpSpPr>
              <p:cNvPr id="214" name="Group 213"/>
              <p:cNvGrpSpPr/>
              <p:nvPr/>
            </p:nvGrpSpPr>
            <p:grpSpPr>
              <a:xfrm>
                <a:off x="6948264" y="2818487"/>
                <a:ext cx="1293720" cy="1451610"/>
                <a:chOff x="6948264" y="2818487"/>
                <a:chExt cx="1293720" cy="1451610"/>
              </a:xfrm>
            </p:grpSpPr>
            <p:sp>
              <p:nvSpPr>
                <p:cNvPr id="216" name="Freeform 40"/>
                <p:cNvSpPr>
                  <a:spLocks/>
                </p:cNvSpPr>
                <p:nvPr/>
              </p:nvSpPr>
              <p:spPr bwMode="auto">
                <a:xfrm>
                  <a:off x="7495999" y="3393996"/>
                  <a:ext cx="682625" cy="474662"/>
                </a:xfrm>
                <a:custGeom>
                  <a:avLst/>
                  <a:gdLst>
                    <a:gd name="T0" fmla="*/ 61 w 430"/>
                    <a:gd name="T1" fmla="*/ 0 h 299"/>
                    <a:gd name="T2" fmla="*/ 159 w 430"/>
                    <a:gd name="T3" fmla="*/ 29 h 299"/>
                    <a:gd name="T4" fmla="*/ 430 w 430"/>
                    <a:gd name="T5" fmla="*/ 299 h 299"/>
                    <a:gd name="T6" fmla="*/ 61 w 430"/>
                    <a:gd name="T7" fmla="*/ 123 h 299"/>
                    <a:gd name="T8" fmla="*/ 0 w 430"/>
                    <a:gd name="T9" fmla="*/ 121 h 299"/>
                    <a:gd name="T10" fmla="*/ 19 w 430"/>
                    <a:gd name="T11" fmla="*/ 61 h 299"/>
                    <a:gd name="T12" fmla="*/ 61 w 430"/>
                    <a:gd name="T13" fmla="*/ 0 h 299"/>
                  </a:gdLst>
                  <a:ahLst/>
                  <a:cxnLst>
                    <a:cxn ang="0">
                      <a:pos x="T0" y="T1"/>
                    </a:cxn>
                    <a:cxn ang="0">
                      <a:pos x="T2" y="T3"/>
                    </a:cxn>
                    <a:cxn ang="0">
                      <a:pos x="T4" y="T5"/>
                    </a:cxn>
                    <a:cxn ang="0">
                      <a:pos x="T6" y="T7"/>
                    </a:cxn>
                    <a:cxn ang="0">
                      <a:pos x="T8" y="T9"/>
                    </a:cxn>
                    <a:cxn ang="0">
                      <a:pos x="T10" y="T11"/>
                    </a:cxn>
                    <a:cxn ang="0">
                      <a:pos x="T12" y="T13"/>
                    </a:cxn>
                  </a:cxnLst>
                  <a:rect l="0" t="0" r="r" b="b"/>
                  <a:pathLst>
                    <a:path w="430" h="299">
                      <a:moveTo>
                        <a:pt x="61" y="0"/>
                      </a:moveTo>
                      <a:lnTo>
                        <a:pt x="159" y="29"/>
                      </a:lnTo>
                      <a:lnTo>
                        <a:pt x="430" y="299"/>
                      </a:lnTo>
                      <a:lnTo>
                        <a:pt x="61" y="123"/>
                      </a:lnTo>
                      <a:lnTo>
                        <a:pt x="0" y="121"/>
                      </a:lnTo>
                      <a:lnTo>
                        <a:pt x="19" y="61"/>
                      </a:lnTo>
                      <a:lnTo>
                        <a:pt x="61" y="0"/>
                      </a:lnTo>
                      <a:close/>
                    </a:path>
                  </a:pathLst>
                </a:custGeom>
                <a:solidFill>
                  <a:srgbClr val="FF6633"/>
                </a:solidFill>
                <a:ln>
                  <a:noFill/>
                </a:ln>
              </p:spPr>
              <p:txBody>
                <a:bodyPr vert="horz" wrap="square" lIns="91440" tIns="45720" rIns="91440" bIns="45720" numCol="1" anchor="t" anchorCtr="0" compatLnSpc="1">
                  <a:prstTxWarp prst="textNoShape">
                    <a:avLst/>
                  </a:prstTxWarp>
                </a:bodyPr>
                <a:lstStyle/>
                <a:p>
                  <a:endParaRPr lang="et-EE"/>
                </a:p>
              </p:txBody>
            </p:sp>
            <p:sp>
              <p:nvSpPr>
                <p:cNvPr id="217" name="Freeform 9"/>
                <p:cNvSpPr>
                  <a:spLocks noEditPoints="1"/>
                </p:cNvSpPr>
                <p:nvPr/>
              </p:nvSpPr>
              <p:spPr bwMode="auto">
                <a:xfrm>
                  <a:off x="7100571" y="2956600"/>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18" name="Freeform 11"/>
                <p:cNvSpPr>
                  <a:spLocks noEditPoints="1"/>
                </p:cNvSpPr>
                <p:nvPr/>
              </p:nvSpPr>
              <p:spPr bwMode="auto">
                <a:xfrm>
                  <a:off x="6978334" y="2818487"/>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19" name="Rectangle 12"/>
                <p:cNvSpPr>
                  <a:spLocks noChangeArrowheads="1"/>
                </p:cNvSpPr>
                <p:nvPr/>
              </p:nvSpPr>
              <p:spPr bwMode="auto">
                <a:xfrm>
                  <a:off x="7471250" y="334881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20" name="Rectangle 13"/>
                <p:cNvSpPr>
                  <a:spLocks noChangeArrowheads="1"/>
                </p:cNvSpPr>
                <p:nvPr/>
              </p:nvSpPr>
              <p:spPr bwMode="auto">
                <a:xfrm>
                  <a:off x="7342345" y="3099951"/>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21" name="Rectangle 14"/>
                <p:cNvSpPr>
                  <a:spLocks noChangeArrowheads="1"/>
                </p:cNvSpPr>
                <p:nvPr/>
              </p:nvSpPr>
              <p:spPr bwMode="auto">
                <a:xfrm>
                  <a:off x="7342345" y="2831287"/>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22" name="Rectangle 16"/>
                <p:cNvSpPr>
                  <a:spLocks noChangeArrowheads="1"/>
                </p:cNvSpPr>
                <p:nvPr/>
              </p:nvSpPr>
              <p:spPr bwMode="auto">
                <a:xfrm>
                  <a:off x="8118552" y="3229392"/>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3" name="Rectangle 17"/>
                <p:cNvSpPr>
                  <a:spLocks noChangeArrowheads="1"/>
                </p:cNvSpPr>
                <p:nvPr/>
              </p:nvSpPr>
              <p:spPr bwMode="auto">
                <a:xfrm>
                  <a:off x="8026338" y="3891142"/>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4" name="Rectangle 18"/>
                <p:cNvSpPr>
                  <a:spLocks noChangeArrowheads="1"/>
                </p:cNvSpPr>
                <p:nvPr/>
              </p:nvSpPr>
              <p:spPr bwMode="auto">
                <a:xfrm>
                  <a:off x="7440930" y="4085431"/>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 name="Rectangle 19"/>
                <p:cNvSpPr>
                  <a:spLocks noChangeArrowheads="1"/>
                </p:cNvSpPr>
                <p:nvPr/>
              </p:nvSpPr>
              <p:spPr bwMode="auto">
                <a:xfrm>
                  <a:off x="6948264" y="3651409"/>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6" name="Rectangle 20"/>
                <p:cNvSpPr>
                  <a:spLocks noChangeArrowheads="1"/>
                </p:cNvSpPr>
                <p:nvPr/>
              </p:nvSpPr>
              <p:spPr bwMode="auto">
                <a:xfrm>
                  <a:off x="6980842" y="3030062"/>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15" name="Rectangle 15"/>
              <p:cNvSpPr>
                <a:spLocks noChangeArrowheads="1"/>
              </p:cNvSpPr>
              <p:nvPr/>
            </p:nvSpPr>
            <p:spPr bwMode="auto">
              <a:xfrm>
                <a:off x="7610586" y="2776320"/>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27" name="Group 226"/>
            <p:cNvGrpSpPr/>
            <p:nvPr/>
          </p:nvGrpSpPr>
          <p:grpSpPr>
            <a:xfrm>
              <a:off x="6492801" y="1352120"/>
              <a:ext cx="1112037" cy="1296223"/>
              <a:chOff x="2685435" y="4551564"/>
              <a:chExt cx="1278436" cy="1490183"/>
            </a:xfrm>
          </p:grpSpPr>
          <p:grpSp>
            <p:nvGrpSpPr>
              <p:cNvPr id="228" name="Group 227"/>
              <p:cNvGrpSpPr/>
              <p:nvPr/>
            </p:nvGrpSpPr>
            <p:grpSpPr>
              <a:xfrm>
                <a:off x="2685435" y="4590137"/>
                <a:ext cx="1278436" cy="1451610"/>
                <a:chOff x="2685435" y="4590137"/>
                <a:chExt cx="1278436" cy="1451610"/>
              </a:xfrm>
            </p:grpSpPr>
            <p:sp>
              <p:nvSpPr>
                <p:cNvPr id="230" name="Freeform 55"/>
                <p:cNvSpPr>
                  <a:spLocks/>
                </p:cNvSpPr>
                <p:nvPr/>
              </p:nvSpPr>
              <p:spPr bwMode="auto">
                <a:xfrm>
                  <a:off x="3261402" y="5138266"/>
                  <a:ext cx="333375" cy="234950"/>
                </a:xfrm>
                <a:custGeom>
                  <a:avLst/>
                  <a:gdLst>
                    <a:gd name="T0" fmla="*/ 33 w 210"/>
                    <a:gd name="T1" fmla="*/ 82 h 148"/>
                    <a:gd name="T2" fmla="*/ 210 w 210"/>
                    <a:gd name="T3" fmla="*/ 0 h 148"/>
                    <a:gd name="T4" fmla="*/ 112 w 210"/>
                    <a:gd name="T5" fmla="*/ 148 h 148"/>
                    <a:gd name="T6" fmla="*/ 33 w 210"/>
                    <a:gd name="T7" fmla="*/ 104 h 148"/>
                    <a:gd name="T8" fmla="*/ 0 w 210"/>
                    <a:gd name="T9" fmla="*/ 122 h 148"/>
                    <a:gd name="T10" fmla="*/ 19 w 210"/>
                    <a:gd name="T11" fmla="*/ 94 h 148"/>
                    <a:gd name="T12" fmla="*/ 33 w 210"/>
                    <a:gd name="T13" fmla="*/ 82 h 148"/>
                  </a:gdLst>
                  <a:ahLst/>
                  <a:cxnLst>
                    <a:cxn ang="0">
                      <a:pos x="T0" y="T1"/>
                    </a:cxn>
                    <a:cxn ang="0">
                      <a:pos x="T2" y="T3"/>
                    </a:cxn>
                    <a:cxn ang="0">
                      <a:pos x="T4" y="T5"/>
                    </a:cxn>
                    <a:cxn ang="0">
                      <a:pos x="T6" y="T7"/>
                    </a:cxn>
                    <a:cxn ang="0">
                      <a:pos x="T8" y="T9"/>
                    </a:cxn>
                    <a:cxn ang="0">
                      <a:pos x="T10" y="T11"/>
                    </a:cxn>
                    <a:cxn ang="0">
                      <a:pos x="T12" y="T13"/>
                    </a:cxn>
                  </a:cxnLst>
                  <a:rect l="0" t="0" r="r" b="b"/>
                  <a:pathLst>
                    <a:path w="210" h="148">
                      <a:moveTo>
                        <a:pt x="33" y="82"/>
                      </a:moveTo>
                      <a:lnTo>
                        <a:pt x="210" y="0"/>
                      </a:lnTo>
                      <a:lnTo>
                        <a:pt x="112" y="148"/>
                      </a:lnTo>
                      <a:lnTo>
                        <a:pt x="33" y="104"/>
                      </a:lnTo>
                      <a:lnTo>
                        <a:pt x="0" y="122"/>
                      </a:lnTo>
                      <a:lnTo>
                        <a:pt x="19" y="94"/>
                      </a:lnTo>
                      <a:lnTo>
                        <a:pt x="33" y="82"/>
                      </a:lnTo>
                      <a:close/>
                    </a:path>
                  </a:pathLst>
                </a:custGeom>
                <a:solidFill>
                  <a:srgbClr val="FF950E"/>
                </a:solidFill>
                <a:ln>
                  <a:noFill/>
                </a:ln>
              </p:spPr>
              <p:txBody>
                <a:bodyPr vert="horz" wrap="square" lIns="91440" tIns="45720" rIns="91440" bIns="45720" numCol="1" anchor="t" anchorCtr="0" compatLnSpc="1">
                  <a:prstTxWarp prst="textNoShape">
                    <a:avLst/>
                  </a:prstTxWarp>
                </a:bodyPr>
                <a:lstStyle/>
                <a:p>
                  <a:endParaRPr lang="et-EE"/>
                </a:p>
              </p:txBody>
            </p:sp>
            <p:sp>
              <p:nvSpPr>
                <p:cNvPr id="231" name="Freeform 9"/>
                <p:cNvSpPr>
                  <a:spLocks noEditPoints="1"/>
                </p:cNvSpPr>
                <p:nvPr/>
              </p:nvSpPr>
              <p:spPr bwMode="auto">
                <a:xfrm>
                  <a:off x="2822458" y="4728250"/>
                  <a:ext cx="995362" cy="1147762"/>
                </a:xfrm>
                <a:custGeom>
                  <a:avLst/>
                  <a:gdLst>
                    <a:gd name="T0" fmla="*/ 630 w 1256"/>
                    <a:gd name="T1" fmla="*/ 359 h 1446"/>
                    <a:gd name="T2" fmla="*/ 941 w 1256"/>
                    <a:gd name="T3" fmla="*/ 538 h 1446"/>
                    <a:gd name="T4" fmla="*/ 945 w 1256"/>
                    <a:gd name="T5" fmla="*/ 543 h 1446"/>
                    <a:gd name="T6" fmla="*/ 945 w 1256"/>
                    <a:gd name="T7" fmla="*/ 904 h 1446"/>
                    <a:gd name="T8" fmla="*/ 941 w 1256"/>
                    <a:gd name="T9" fmla="*/ 908 h 1446"/>
                    <a:gd name="T10" fmla="*/ 630 w 1256"/>
                    <a:gd name="T11" fmla="*/ 1087 h 1446"/>
                    <a:gd name="T12" fmla="*/ 624 w 1256"/>
                    <a:gd name="T13" fmla="*/ 1087 h 1446"/>
                    <a:gd name="T14" fmla="*/ 313 w 1256"/>
                    <a:gd name="T15" fmla="*/ 908 h 1446"/>
                    <a:gd name="T16" fmla="*/ 311 w 1256"/>
                    <a:gd name="T17" fmla="*/ 904 h 1446"/>
                    <a:gd name="T18" fmla="*/ 311 w 1256"/>
                    <a:gd name="T19" fmla="*/ 543 h 1446"/>
                    <a:gd name="T20" fmla="*/ 313 w 1256"/>
                    <a:gd name="T21" fmla="*/ 538 h 1446"/>
                    <a:gd name="T22" fmla="*/ 624 w 1256"/>
                    <a:gd name="T23" fmla="*/ 359 h 1446"/>
                    <a:gd name="T24" fmla="*/ 630 w 1256"/>
                    <a:gd name="T25" fmla="*/ 369 h 1446"/>
                    <a:gd name="T26" fmla="*/ 319 w 1256"/>
                    <a:gd name="T27" fmla="*/ 547 h 1446"/>
                    <a:gd name="T28" fmla="*/ 323 w 1256"/>
                    <a:gd name="T29" fmla="*/ 543 h 1446"/>
                    <a:gd name="T30" fmla="*/ 323 w 1256"/>
                    <a:gd name="T31" fmla="*/ 904 h 1446"/>
                    <a:gd name="T32" fmla="*/ 319 w 1256"/>
                    <a:gd name="T33" fmla="*/ 899 h 1446"/>
                    <a:gd name="T34" fmla="*/ 630 w 1256"/>
                    <a:gd name="T35" fmla="*/ 1077 h 1446"/>
                    <a:gd name="T36" fmla="*/ 624 w 1256"/>
                    <a:gd name="T37" fmla="*/ 1077 h 1446"/>
                    <a:gd name="T38" fmla="*/ 935 w 1256"/>
                    <a:gd name="T39" fmla="*/ 899 h 1446"/>
                    <a:gd name="T40" fmla="*/ 933 w 1256"/>
                    <a:gd name="T41" fmla="*/ 904 h 1446"/>
                    <a:gd name="T42" fmla="*/ 933 w 1256"/>
                    <a:gd name="T43" fmla="*/ 543 h 1446"/>
                    <a:gd name="T44" fmla="*/ 935 w 1256"/>
                    <a:gd name="T45" fmla="*/ 547 h 1446"/>
                    <a:gd name="T46" fmla="*/ 624 w 1256"/>
                    <a:gd name="T47" fmla="*/ 369 h 1446"/>
                    <a:gd name="T48" fmla="*/ 630 w 1256"/>
                    <a:gd name="T49" fmla="*/ 359 h 1446"/>
                    <a:gd name="T50" fmla="*/ 630 w 1256"/>
                    <a:gd name="T51" fmla="*/ 0 h 1446"/>
                    <a:gd name="T52" fmla="*/ 1252 w 1256"/>
                    <a:gd name="T53" fmla="*/ 359 h 1446"/>
                    <a:gd name="T54" fmla="*/ 1256 w 1256"/>
                    <a:gd name="T55" fmla="*/ 365 h 1446"/>
                    <a:gd name="T56" fmla="*/ 1256 w 1256"/>
                    <a:gd name="T57" fmla="*/ 1083 h 1446"/>
                    <a:gd name="T58" fmla="*/ 1252 w 1256"/>
                    <a:gd name="T59" fmla="*/ 1087 h 1446"/>
                    <a:gd name="T60" fmla="*/ 630 w 1256"/>
                    <a:gd name="T61" fmla="*/ 1446 h 1446"/>
                    <a:gd name="T62" fmla="*/ 624 w 1256"/>
                    <a:gd name="T63" fmla="*/ 1446 h 1446"/>
                    <a:gd name="T64" fmla="*/ 2 w 1256"/>
                    <a:gd name="T65" fmla="*/ 1087 h 1446"/>
                    <a:gd name="T66" fmla="*/ 0 w 1256"/>
                    <a:gd name="T67" fmla="*/ 1083 h 1446"/>
                    <a:gd name="T68" fmla="*/ 0 w 1256"/>
                    <a:gd name="T69" fmla="*/ 365 h 1446"/>
                    <a:gd name="T70" fmla="*/ 2 w 1256"/>
                    <a:gd name="T71" fmla="*/ 359 h 1446"/>
                    <a:gd name="T72" fmla="*/ 624 w 1256"/>
                    <a:gd name="T73" fmla="*/ 0 h 1446"/>
                    <a:gd name="T74" fmla="*/ 630 w 1256"/>
                    <a:gd name="T75" fmla="*/ 10 h 1446"/>
                    <a:gd name="T76" fmla="*/ 8 w 1256"/>
                    <a:gd name="T77" fmla="*/ 369 h 1446"/>
                    <a:gd name="T78" fmla="*/ 12 w 1256"/>
                    <a:gd name="T79" fmla="*/ 365 h 1446"/>
                    <a:gd name="T80" fmla="*/ 12 w 1256"/>
                    <a:gd name="T81" fmla="*/ 1083 h 1446"/>
                    <a:gd name="T82" fmla="*/ 8 w 1256"/>
                    <a:gd name="T83" fmla="*/ 1077 h 1446"/>
                    <a:gd name="T84" fmla="*/ 630 w 1256"/>
                    <a:gd name="T85" fmla="*/ 1436 h 1446"/>
                    <a:gd name="T86" fmla="*/ 624 w 1256"/>
                    <a:gd name="T87" fmla="*/ 1436 h 1446"/>
                    <a:gd name="T88" fmla="*/ 1246 w 1256"/>
                    <a:gd name="T89" fmla="*/ 1077 h 1446"/>
                    <a:gd name="T90" fmla="*/ 1244 w 1256"/>
                    <a:gd name="T91" fmla="*/ 1083 h 1446"/>
                    <a:gd name="T92" fmla="*/ 1244 w 1256"/>
                    <a:gd name="T93" fmla="*/ 365 h 1446"/>
                    <a:gd name="T94" fmla="*/ 1246 w 1256"/>
                    <a:gd name="T95" fmla="*/ 369 h 1446"/>
                    <a:gd name="T96" fmla="*/ 624 w 1256"/>
                    <a:gd name="T97" fmla="*/ 10 h 1446"/>
                    <a:gd name="T98" fmla="*/ 630 w 1256"/>
                    <a:gd name="T99"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6" h="1446">
                      <a:moveTo>
                        <a:pt x="630" y="359"/>
                      </a:moveTo>
                      <a:lnTo>
                        <a:pt x="941" y="538"/>
                      </a:lnTo>
                      <a:lnTo>
                        <a:pt x="945" y="543"/>
                      </a:lnTo>
                      <a:lnTo>
                        <a:pt x="945" y="904"/>
                      </a:lnTo>
                      <a:lnTo>
                        <a:pt x="941" y="908"/>
                      </a:lnTo>
                      <a:lnTo>
                        <a:pt x="630" y="1087"/>
                      </a:lnTo>
                      <a:lnTo>
                        <a:pt x="624" y="1087"/>
                      </a:lnTo>
                      <a:lnTo>
                        <a:pt x="313" y="908"/>
                      </a:lnTo>
                      <a:lnTo>
                        <a:pt x="311" y="904"/>
                      </a:lnTo>
                      <a:lnTo>
                        <a:pt x="311" y="543"/>
                      </a:lnTo>
                      <a:lnTo>
                        <a:pt x="313" y="538"/>
                      </a:lnTo>
                      <a:lnTo>
                        <a:pt x="624" y="359"/>
                      </a:lnTo>
                      <a:lnTo>
                        <a:pt x="630" y="369"/>
                      </a:lnTo>
                      <a:lnTo>
                        <a:pt x="319" y="547"/>
                      </a:lnTo>
                      <a:lnTo>
                        <a:pt x="323" y="543"/>
                      </a:lnTo>
                      <a:lnTo>
                        <a:pt x="323" y="904"/>
                      </a:lnTo>
                      <a:lnTo>
                        <a:pt x="319" y="899"/>
                      </a:lnTo>
                      <a:lnTo>
                        <a:pt x="630" y="1077"/>
                      </a:lnTo>
                      <a:lnTo>
                        <a:pt x="624" y="1077"/>
                      </a:lnTo>
                      <a:lnTo>
                        <a:pt x="935" y="899"/>
                      </a:lnTo>
                      <a:lnTo>
                        <a:pt x="933" y="904"/>
                      </a:lnTo>
                      <a:lnTo>
                        <a:pt x="933" y="543"/>
                      </a:lnTo>
                      <a:lnTo>
                        <a:pt x="935" y="547"/>
                      </a:lnTo>
                      <a:lnTo>
                        <a:pt x="624" y="369"/>
                      </a:lnTo>
                      <a:lnTo>
                        <a:pt x="630" y="359"/>
                      </a:lnTo>
                      <a:close/>
                      <a:moveTo>
                        <a:pt x="630" y="0"/>
                      </a:moveTo>
                      <a:lnTo>
                        <a:pt x="1252" y="359"/>
                      </a:lnTo>
                      <a:lnTo>
                        <a:pt x="1256" y="365"/>
                      </a:lnTo>
                      <a:lnTo>
                        <a:pt x="1256" y="1083"/>
                      </a:lnTo>
                      <a:lnTo>
                        <a:pt x="1252" y="1087"/>
                      </a:lnTo>
                      <a:lnTo>
                        <a:pt x="630" y="1446"/>
                      </a:lnTo>
                      <a:lnTo>
                        <a:pt x="624" y="1446"/>
                      </a:lnTo>
                      <a:lnTo>
                        <a:pt x="2" y="1087"/>
                      </a:lnTo>
                      <a:lnTo>
                        <a:pt x="0" y="1083"/>
                      </a:lnTo>
                      <a:lnTo>
                        <a:pt x="0" y="365"/>
                      </a:lnTo>
                      <a:lnTo>
                        <a:pt x="2" y="359"/>
                      </a:lnTo>
                      <a:lnTo>
                        <a:pt x="624" y="0"/>
                      </a:lnTo>
                      <a:lnTo>
                        <a:pt x="630" y="10"/>
                      </a:lnTo>
                      <a:lnTo>
                        <a:pt x="8" y="369"/>
                      </a:lnTo>
                      <a:lnTo>
                        <a:pt x="12" y="365"/>
                      </a:lnTo>
                      <a:lnTo>
                        <a:pt x="12" y="1083"/>
                      </a:lnTo>
                      <a:lnTo>
                        <a:pt x="8" y="1077"/>
                      </a:lnTo>
                      <a:lnTo>
                        <a:pt x="630" y="1436"/>
                      </a:lnTo>
                      <a:lnTo>
                        <a:pt x="624" y="1436"/>
                      </a:lnTo>
                      <a:lnTo>
                        <a:pt x="1246" y="1077"/>
                      </a:lnTo>
                      <a:lnTo>
                        <a:pt x="1244" y="1083"/>
                      </a:lnTo>
                      <a:lnTo>
                        <a:pt x="1244" y="365"/>
                      </a:lnTo>
                      <a:lnTo>
                        <a:pt x="1246" y="369"/>
                      </a:lnTo>
                      <a:lnTo>
                        <a:pt x="624" y="10"/>
                      </a:lnTo>
                      <a:lnTo>
                        <a:pt x="630" y="0"/>
                      </a:lnTo>
                      <a:close/>
                    </a:path>
                  </a:pathLst>
                </a:custGeom>
                <a:noFill/>
                <a:ln w="1588">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32" name="Freeform 11"/>
                <p:cNvSpPr>
                  <a:spLocks noEditPoints="1"/>
                </p:cNvSpPr>
                <p:nvPr/>
              </p:nvSpPr>
              <p:spPr bwMode="auto">
                <a:xfrm>
                  <a:off x="2700221" y="4590137"/>
                  <a:ext cx="1238250" cy="1425575"/>
                </a:xfrm>
                <a:custGeom>
                  <a:avLst/>
                  <a:gdLst>
                    <a:gd name="T0" fmla="*/ 775 w 1560"/>
                    <a:gd name="T1" fmla="*/ 899 h 1797"/>
                    <a:gd name="T2" fmla="*/ 775 w 1560"/>
                    <a:gd name="T3" fmla="*/ 0 h 1797"/>
                    <a:gd name="T4" fmla="*/ 787 w 1560"/>
                    <a:gd name="T5" fmla="*/ 0 h 1797"/>
                    <a:gd name="T6" fmla="*/ 787 w 1560"/>
                    <a:gd name="T7" fmla="*/ 899 h 1797"/>
                    <a:gd name="T8" fmla="*/ 775 w 1560"/>
                    <a:gd name="T9" fmla="*/ 899 h 1797"/>
                    <a:gd name="T10" fmla="*/ 777 w 1560"/>
                    <a:gd name="T11" fmla="*/ 893 h 1797"/>
                    <a:gd name="T12" fmla="*/ 1555 w 1560"/>
                    <a:gd name="T13" fmla="*/ 444 h 1797"/>
                    <a:gd name="T14" fmla="*/ 1560 w 1560"/>
                    <a:gd name="T15" fmla="*/ 454 h 1797"/>
                    <a:gd name="T16" fmla="*/ 783 w 1560"/>
                    <a:gd name="T17" fmla="*/ 903 h 1797"/>
                    <a:gd name="T18" fmla="*/ 777 w 1560"/>
                    <a:gd name="T19" fmla="*/ 893 h 1797"/>
                    <a:gd name="T20" fmla="*/ 783 w 1560"/>
                    <a:gd name="T21" fmla="*/ 893 h 1797"/>
                    <a:gd name="T22" fmla="*/ 1560 w 1560"/>
                    <a:gd name="T23" fmla="*/ 1342 h 1797"/>
                    <a:gd name="T24" fmla="*/ 1555 w 1560"/>
                    <a:gd name="T25" fmla="*/ 1352 h 1797"/>
                    <a:gd name="T26" fmla="*/ 777 w 1560"/>
                    <a:gd name="T27" fmla="*/ 903 h 1797"/>
                    <a:gd name="T28" fmla="*/ 783 w 1560"/>
                    <a:gd name="T29" fmla="*/ 893 h 1797"/>
                    <a:gd name="T30" fmla="*/ 787 w 1560"/>
                    <a:gd name="T31" fmla="*/ 899 h 1797"/>
                    <a:gd name="T32" fmla="*/ 787 w 1560"/>
                    <a:gd name="T33" fmla="*/ 1797 h 1797"/>
                    <a:gd name="T34" fmla="*/ 775 w 1560"/>
                    <a:gd name="T35" fmla="*/ 1797 h 1797"/>
                    <a:gd name="T36" fmla="*/ 775 w 1560"/>
                    <a:gd name="T37" fmla="*/ 899 h 1797"/>
                    <a:gd name="T38" fmla="*/ 787 w 1560"/>
                    <a:gd name="T39" fmla="*/ 899 h 1797"/>
                    <a:gd name="T40" fmla="*/ 783 w 1560"/>
                    <a:gd name="T41" fmla="*/ 903 h 1797"/>
                    <a:gd name="T42" fmla="*/ 5 w 1560"/>
                    <a:gd name="T43" fmla="*/ 1352 h 1797"/>
                    <a:gd name="T44" fmla="*/ 0 w 1560"/>
                    <a:gd name="T45" fmla="*/ 1342 h 1797"/>
                    <a:gd name="T46" fmla="*/ 777 w 1560"/>
                    <a:gd name="T47" fmla="*/ 893 h 1797"/>
                    <a:gd name="T48" fmla="*/ 783 w 1560"/>
                    <a:gd name="T49" fmla="*/ 903 h 1797"/>
                    <a:gd name="T50" fmla="*/ 777 w 1560"/>
                    <a:gd name="T51" fmla="*/ 903 h 1797"/>
                    <a:gd name="T52" fmla="*/ 0 w 1560"/>
                    <a:gd name="T53" fmla="*/ 454 h 1797"/>
                    <a:gd name="T54" fmla="*/ 5 w 1560"/>
                    <a:gd name="T55" fmla="*/ 444 h 1797"/>
                    <a:gd name="T56" fmla="*/ 783 w 1560"/>
                    <a:gd name="T57" fmla="*/ 893 h 1797"/>
                    <a:gd name="T58" fmla="*/ 777 w 1560"/>
                    <a:gd name="T59" fmla="*/ 903 h 1797"/>
                    <a:gd name="T60" fmla="*/ 775 w 1560"/>
                    <a:gd name="T61" fmla="*/ 899 h 1797"/>
                    <a:gd name="T62" fmla="*/ 775 w 1560"/>
                    <a:gd name="T63" fmla="*/ 0 h 1797"/>
                    <a:gd name="T64" fmla="*/ 787 w 1560"/>
                    <a:gd name="T65" fmla="*/ 0 h 1797"/>
                    <a:gd name="T66" fmla="*/ 787 w 1560"/>
                    <a:gd name="T67" fmla="*/ 899 h 1797"/>
                    <a:gd name="T68" fmla="*/ 775 w 1560"/>
                    <a:gd name="T69" fmla="*/ 899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0" h="1797">
                      <a:moveTo>
                        <a:pt x="775" y="899"/>
                      </a:moveTo>
                      <a:lnTo>
                        <a:pt x="775" y="0"/>
                      </a:lnTo>
                      <a:lnTo>
                        <a:pt x="787" y="0"/>
                      </a:lnTo>
                      <a:lnTo>
                        <a:pt x="787" y="899"/>
                      </a:lnTo>
                      <a:lnTo>
                        <a:pt x="775" y="899"/>
                      </a:lnTo>
                      <a:close/>
                      <a:moveTo>
                        <a:pt x="777" y="893"/>
                      </a:moveTo>
                      <a:lnTo>
                        <a:pt x="1555" y="444"/>
                      </a:lnTo>
                      <a:lnTo>
                        <a:pt x="1560" y="454"/>
                      </a:lnTo>
                      <a:lnTo>
                        <a:pt x="783" y="903"/>
                      </a:lnTo>
                      <a:lnTo>
                        <a:pt x="777" y="893"/>
                      </a:lnTo>
                      <a:close/>
                      <a:moveTo>
                        <a:pt x="783" y="893"/>
                      </a:moveTo>
                      <a:lnTo>
                        <a:pt x="1560" y="1342"/>
                      </a:lnTo>
                      <a:lnTo>
                        <a:pt x="1555" y="1352"/>
                      </a:lnTo>
                      <a:lnTo>
                        <a:pt x="777" y="903"/>
                      </a:lnTo>
                      <a:lnTo>
                        <a:pt x="783" y="893"/>
                      </a:lnTo>
                      <a:close/>
                      <a:moveTo>
                        <a:pt x="787" y="899"/>
                      </a:moveTo>
                      <a:lnTo>
                        <a:pt x="787" y="1797"/>
                      </a:lnTo>
                      <a:lnTo>
                        <a:pt x="775" y="1797"/>
                      </a:lnTo>
                      <a:lnTo>
                        <a:pt x="775" y="899"/>
                      </a:lnTo>
                      <a:lnTo>
                        <a:pt x="787" y="899"/>
                      </a:lnTo>
                      <a:close/>
                      <a:moveTo>
                        <a:pt x="783" y="903"/>
                      </a:moveTo>
                      <a:lnTo>
                        <a:pt x="5" y="1352"/>
                      </a:lnTo>
                      <a:lnTo>
                        <a:pt x="0" y="1342"/>
                      </a:lnTo>
                      <a:lnTo>
                        <a:pt x="777" y="893"/>
                      </a:lnTo>
                      <a:lnTo>
                        <a:pt x="783" y="903"/>
                      </a:lnTo>
                      <a:close/>
                      <a:moveTo>
                        <a:pt x="777" y="903"/>
                      </a:moveTo>
                      <a:lnTo>
                        <a:pt x="0" y="454"/>
                      </a:lnTo>
                      <a:lnTo>
                        <a:pt x="5" y="444"/>
                      </a:lnTo>
                      <a:lnTo>
                        <a:pt x="783" y="893"/>
                      </a:lnTo>
                      <a:lnTo>
                        <a:pt x="777" y="903"/>
                      </a:lnTo>
                      <a:close/>
                      <a:moveTo>
                        <a:pt x="775" y="899"/>
                      </a:moveTo>
                      <a:lnTo>
                        <a:pt x="775" y="0"/>
                      </a:lnTo>
                      <a:lnTo>
                        <a:pt x="787" y="0"/>
                      </a:lnTo>
                      <a:lnTo>
                        <a:pt x="787" y="899"/>
                      </a:lnTo>
                      <a:lnTo>
                        <a:pt x="775" y="899"/>
                      </a:lnTo>
                      <a:close/>
                    </a:path>
                  </a:pathLst>
                </a:custGeom>
                <a:noFill/>
                <a:ln w="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t-EE"/>
                </a:p>
              </p:txBody>
            </p:sp>
            <p:sp>
              <p:nvSpPr>
                <p:cNvPr id="233" name="Rectangle 12"/>
                <p:cNvSpPr>
                  <a:spLocks noChangeArrowheads="1"/>
                </p:cNvSpPr>
                <p:nvPr/>
              </p:nvSpPr>
              <p:spPr bwMode="auto">
                <a:xfrm>
                  <a:off x="3193137" y="5120462"/>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34" name="Rectangle 13"/>
                <p:cNvSpPr>
                  <a:spLocks noChangeArrowheads="1"/>
                </p:cNvSpPr>
                <p:nvPr/>
              </p:nvSpPr>
              <p:spPr bwMode="auto">
                <a:xfrm>
                  <a:off x="3064232" y="4871601"/>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100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35" name="Rectangle 14"/>
                <p:cNvSpPr>
                  <a:spLocks noChangeArrowheads="1"/>
                </p:cNvSpPr>
                <p:nvPr/>
              </p:nvSpPr>
              <p:spPr bwMode="auto">
                <a:xfrm>
                  <a:off x="3064232" y="4602937"/>
                  <a:ext cx="1971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000" b="0" i="0" u="none" strike="noStrike" cap="none" normalizeH="0" baseline="0" dirty="0" smtClean="0">
                      <a:ln>
                        <a:noFill/>
                      </a:ln>
                      <a:solidFill>
                        <a:srgbClr val="000000"/>
                      </a:solidFill>
                      <a:effectLst/>
                      <a:latin typeface="Calibri" pitchFamily="34" charset="0"/>
                      <a:cs typeface="Arial" pitchFamily="34" charset="0"/>
                    </a:rPr>
                    <a:t>200</a:t>
                  </a:r>
                  <a:endParaRPr kumimoji="0" lang="et-EE" altLang="et-EE" sz="1000" b="0" i="0" u="none" strike="noStrike" cap="none" normalizeH="0" baseline="0" dirty="0" smtClean="0">
                    <a:ln>
                      <a:noFill/>
                    </a:ln>
                    <a:solidFill>
                      <a:schemeClr val="tx1"/>
                    </a:solidFill>
                    <a:effectLst/>
                    <a:cs typeface="Arial" pitchFamily="34" charset="0"/>
                  </a:endParaRPr>
                </a:p>
              </p:txBody>
            </p:sp>
            <p:sp>
              <p:nvSpPr>
                <p:cNvPr id="236" name="Rectangle 16"/>
                <p:cNvSpPr>
                  <a:spLocks noChangeArrowheads="1"/>
                </p:cNvSpPr>
                <p:nvPr/>
              </p:nvSpPr>
              <p:spPr bwMode="auto">
                <a:xfrm>
                  <a:off x="3840439" y="5001042"/>
                  <a:ext cx="1234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Sr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7" name="Rectangle 17"/>
                <p:cNvSpPr>
                  <a:spLocks noChangeArrowheads="1"/>
                </p:cNvSpPr>
                <p:nvPr/>
              </p:nvSpPr>
              <p:spPr bwMode="auto">
                <a:xfrm>
                  <a:off x="3748225" y="5662792"/>
                  <a:ext cx="15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Zn</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8" name="Rectangle 18"/>
                <p:cNvSpPr>
                  <a:spLocks noChangeArrowheads="1"/>
                </p:cNvSpPr>
                <p:nvPr/>
              </p:nvSpPr>
              <p:spPr bwMode="auto">
                <a:xfrm>
                  <a:off x="3162817" y="5857081"/>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Ni</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9" name="Rectangle 19"/>
                <p:cNvSpPr>
                  <a:spLocks noChangeArrowheads="1"/>
                </p:cNvSpPr>
                <p:nvPr/>
              </p:nvSpPr>
              <p:spPr bwMode="auto">
                <a:xfrm>
                  <a:off x="2685435" y="5415680"/>
                  <a:ext cx="1346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Cr</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0" name="Rectangle 20"/>
                <p:cNvSpPr>
                  <a:spLocks noChangeArrowheads="1"/>
                </p:cNvSpPr>
                <p:nvPr/>
              </p:nvSpPr>
              <p:spPr bwMode="auto">
                <a:xfrm>
                  <a:off x="2702729" y="4801712"/>
                  <a:ext cx="1619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Cu</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29" name="Rectangle 15"/>
              <p:cNvSpPr>
                <a:spLocks noChangeArrowheads="1"/>
              </p:cNvSpPr>
              <p:nvPr/>
            </p:nvSpPr>
            <p:spPr bwMode="auto">
              <a:xfrm>
                <a:off x="3323953" y="4551564"/>
                <a:ext cx="160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t-EE" sz="1200" b="0" i="0" u="none" strike="noStrike" cap="none" normalizeH="0" baseline="0" dirty="0" smtClean="0">
                    <a:ln>
                      <a:noFill/>
                    </a:ln>
                    <a:solidFill>
                      <a:srgbClr val="000000"/>
                    </a:solidFill>
                    <a:effectLst/>
                    <a:latin typeface="Calibri" pitchFamily="34" charset="0"/>
                    <a:cs typeface="Arial" pitchFamily="34" charset="0"/>
                  </a:rPr>
                  <a:t>Pb</a:t>
                </a:r>
                <a:endParaRPr kumimoji="0" lang="et-EE" altLang="et-EE" sz="1800" b="0" i="0" u="none" strike="noStrike" cap="none" normalizeH="0" baseline="0" dirty="0" smtClean="0">
                  <a:ln>
                    <a:noFill/>
                  </a:ln>
                  <a:solidFill>
                    <a:schemeClr val="tx1"/>
                  </a:solidFill>
                  <a:effectLst/>
                  <a:latin typeface="Arial" pitchFamily="34" charset="0"/>
                  <a:cs typeface="Arial" pitchFamily="34" charset="0"/>
                </a:endParaRPr>
              </a:p>
            </p:txBody>
          </p:sp>
        </p:grpSp>
      </p:grpSp>
    </p:spTree>
    <p:extLst>
      <p:ext uri="{BB962C8B-B14F-4D97-AF65-F5344CB8AC3E}">
        <p14:creationId xmlns:p14="http://schemas.microsoft.com/office/powerpoint/2010/main" val="36429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686" y="764704"/>
            <a:ext cx="8784976" cy="5601533"/>
          </a:xfrm>
          <a:prstGeom prst="rect">
            <a:avLst/>
          </a:prstGeom>
        </p:spPr>
        <p:txBody>
          <a:bodyPr wrap="square">
            <a:spAutoFit/>
          </a:bodyPr>
          <a:lstStyle/>
          <a:p>
            <a:pPr>
              <a:spcAft>
                <a:spcPts val="1200"/>
              </a:spcAft>
              <a:buFont typeface="Arial" pitchFamily="34" charset="0"/>
              <a:buChar char="•"/>
            </a:pPr>
            <a:r>
              <a:rPr lang="et-EE" sz="2200" dirty="0" smtClean="0">
                <a:latin typeface="+mj-lt"/>
              </a:rPr>
              <a:t> Suurim raviotstarbelise järvemuda aktiivne tarbevaru on Värskas </a:t>
            </a:r>
            <a:br>
              <a:rPr lang="et-EE" sz="2200" dirty="0" smtClean="0">
                <a:latin typeface="+mj-lt"/>
              </a:rPr>
            </a:br>
            <a:r>
              <a:rPr lang="et-EE" sz="2200" dirty="0" smtClean="0">
                <a:latin typeface="+mj-lt"/>
              </a:rPr>
              <a:t>(1007 tuh. t), väikseim Ermistus (64 tuh. t). Suurima meremuda varuga maardla on Mullutu Suurlaht (919 tuh. t), järgnevad Käina (274 tuh. t) ja Haapsalu (162 tuh. t).</a:t>
            </a:r>
          </a:p>
          <a:p>
            <a:pPr>
              <a:spcAft>
                <a:spcPts val="1200"/>
              </a:spcAft>
              <a:buFont typeface="Arial" pitchFamily="34" charset="0"/>
              <a:buChar char="•"/>
            </a:pPr>
            <a:r>
              <a:rPr lang="et-EE" sz="2200" dirty="0">
                <a:latin typeface="+mj-lt"/>
              </a:rPr>
              <a:t> </a:t>
            </a:r>
            <a:r>
              <a:rPr lang="et-EE" sz="2200" dirty="0" smtClean="0">
                <a:latin typeface="+mj-lt"/>
              </a:rPr>
              <a:t>Kaevandamisloaga ravimuda tarbevaru Eestis on kokku üle 600 tuh. t. </a:t>
            </a:r>
          </a:p>
          <a:p>
            <a:pPr>
              <a:spcAft>
                <a:spcPts val="1200"/>
              </a:spcAft>
              <a:buFont typeface="Arial" pitchFamily="34" charset="0"/>
              <a:buChar char="•"/>
            </a:pPr>
            <a:r>
              <a:rPr lang="et-EE" sz="2200" dirty="0" smtClean="0">
                <a:latin typeface="+mj-lt"/>
              </a:rPr>
              <a:t> Endistes ja praegustes merelahtedes on </a:t>
            </a:r>
            <a:r>
              <a:rPr lang="et-EE" sz="2200" dirty="0">
                <a:latin typeface="+mj-lt"/>
              </a:rPr>
              <a:t>90-ndatega võrreldes</a:t>
            </a:r>
            <a:r>
              <a:rPr lang="et-EE" sz="2200" dirty="0" smtClean="0">
                <a:latin typeface="+mj-lt"/>
              </a:rPr>
              <a:t> orgaanikasisaldus mudas keskmiselt tõusnud. Enim Haapsalu Tagalahes.  Järvemaardlates on trend vastupidine.</a:t>
            </a:r>
          </a:p>
          <a:p>
            <a:pPr>
              <a:spcAft>
                <a:spcPts val="1200"/>
              </a:spcAft>
              <a:buFont typeface="Arial" pitchFamily="34" charset="0"/>
              <a:buChar char="•"/>
            </a:pPr>
            <a:r>
              <a:rPr lang="et-EE" sz="2200" dirty="0">
                <a:latin typeface="+mj-lt"/>
              </a:rPr>
              <a:t> Esialgsete tulemuste järgi ei ületa </a:t>
            </a:r>
            <a:r>
              <a:rPr lang="et-EE" sz="2200" dirty="0" smtClean="0">
                <a:latin typeface="+mj-lt"/>
              </a:rPr>
              <a:t>maardlates </a:t>
            </a:r>
            <a:r>
              <a:rPr lang="et-EE" sz="2200" dirty="0">
                <a:latin typeface="+mj-lt"/>
              </a:rPr>
              <a:t>potsentsiaalselt toksiliste raskemetallide sisaldus </a:t>
            </a:r>
            <a:r>
              <a:rPr lang="et-EE" sz="2200" dirty="0" smtClean="0">
                <a:latin typeface="+mj-lt"/>
              </a:rPr>
              <a:t>piirväärtuseid (v.a. tsink Ermistus).</a:t>
            </a:r>
          </a:p>
          <a:p>
            <a:pPr>
              <a:spcAft>
                <a:spcPts val="1200"/>
              </a:spcAft>
              <a:buFont typeface="Arial" pitchFamily="34" charset="0"/>
              <a:buChar char="•"/>
            </a:pPr>
            <a:r>
              <a:rPr lang="et-EE" sz="2200" dirty="0">
                <a:latin typeface="+mj-lt"/>
              </a:rPr>
              <a:t> </a:t>
            </a:r>
            <a:r>
              <a:rPr lang="et-EE" sz="2200" dirty="0" smtClean="0">
                <a:latin typeface="+mj-lt"/>
              </a:rPr>
              <a:t>Kõige suurem plii sisalduse variatiivsus on Ermistu järves (10-90 ppm), kõige suurem fosfori variatiivsus Värska lahes (0.23-0.34 %).</a:t>
            </a:r>
          </a:p>
          <a:p>
            <a:pPr>
              <a:spcAft>
                <a:spcPts val="1200"/>
              </a:spcAft>
              <a:buFont typeface="Arial" pitchFamily="34" charset="0"/>
              <a:buChar char="•"/>
            </a:pPr>
            <a:r>
              <a:rPr lang="et-EE" sz="2200" dirty="0">
                <a:latin typeface="+mj-lt"/>
              </a:rPr>
              <a:t> </a:t>
            </a:r>
            <a:r>
              <a:rPr lang="et-EE" sz="2200" dirty="0" smtClean="0">
                <a:latin typeface="+mj-lt"/>
              </a:rPr>
              <a:t>Ökoloogiliselt kõige puhtam on Käina laht (väikseim potentsiaalselt </a:t>
            </a:r>
            <a:r>
              <a:rPr lang="et-EE" sz="2200" dirty="0">
                <a:latin typeface="+mj-lt"/>
              </a:rPr>
              <a:t>toksiliste</a:t>
            </a:r>
            <a:r>
              <a:rPr lang="et-EE" sz="2200" dirty="0" smtClean="0">
                <a:latin typeface="+mj-lt"/>
              </a:rPr>
              <a:t> raskemetallide sisaldus).</a:t>
            </a:r>
          </a:p>
        </p:txBody>
      </p:sp>
      <p:sp>
        <p:nvSpPr>
          <p:cNvPr id="3" name="Rectangle 2"/>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Kokkuvõte</a:t>
            </a:r>
            <a:endParaRPr lang="et-EE" sz="2800" dirty="0"/>
          </a:p>
        </p:txBody>
      </p:sp>
    </p:spTree>
    <p:extLst>
      <p:ext uri="{BB962C8B-B14F-4D97-AF65-F5344CB8AC3E}">
        <p14:creationId xmlns:p14="http://schemas.microsoft.com/office/powerpoint/2010/main" val="1101583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okumendid\Dropbox\j2rvede_pildibaas\ravimuda\voosi (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196752"/>
            <a:ext cx="9163039" cy="769441"/>
          </a:xfrm>
          <a:prstGeom prst="rect">
            <a:avLst/>
          </a:prstGeom>
          <a:solidFill>
            <a:srgbClr val="664C30"/>
          </a:solidFill>
          <a:effectLst>
            <a:reflection blurRad="6350" stA="50000" endA="300" endPos="55000" dir="5400000" sy="-100000" algn="bl" rotWithShape="0"/>
          </a:effectLst>
        </p:spPr>
        <p:txBody>
          <a:bodyPr wrap="square">
            <a:spAutoFit/>
          </a:bodyPr>
          <a:lstStyle/>
          <a:p>
            <a:pPr algn="ctr"/>
            <a:r>
              <a:rPr lang="et-EE"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Suur tänu!</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1"/>
          <p:cNvSpPr/>
          <p:nvPr/>
        </p:nvSpPr>
        <p:spPr>
          <a:xfrm>
            <a:off x="0" y="5661248"/>
            <a:ext cx="5652120" cy="11967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9" name="Picture 2" descr="E:\jaanus\Dropbox\docs\ettekanded\okoloogiakonverents2013\EL_Regionaalareng_horisonta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5900192"/>
            <a:ext cx="2084388"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E:\jaanus\Dropbox\docs\KURTNA\water2014\TLU-logo-pilt-vrv-ing-suur.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7267" t="22097" r="79049" b="27454"/>
          <a:stretch/>
        </p:blipFill>
        <p:spPr bwMode="auto">
          <a:xfrm>
            <a:off x="107504" y="5824870"/>
            <a:ext cx="720080" cy="954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jaanus\Dropbox\docs\ettekanded\okoloogiakonverents2013\Eco_logo_loplik.png"/>
          <p:cNvPicPr>
            <a:picLocks noChangeAspect="1" noChangeArrowheads="1"/>
          </p:cNvPicPr>
          <p:nvPr/>
        </p:nvPicPr>
        <p:blipFill>
          <a:blip r:embed="rId7" cstate="print"/>
          <a:srcRect/>
          <a:stretch>
            <a:fillRect/>
          </a:stretch>
        </p:blipFill>
        <p:spPr bwMode="auto">
          <a:xfrm>
            <a:off x="2132717" y="5900192"/>
            <a:ext cx="883834" cy="80511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18" name="Picture 2" descr="E:\jaanus\Dropbox\docs\kompententsikeskus\Maardlate_kaardistus\tere_kk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608" y="5900192"/>
            <a:ext cx="864096" cy="8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844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jaanus\Dropbox\docs\kompententsikeskus\Maardlate_kaardistus\eest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0659"/>
            <a:ext cx="9143999" cy="53886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504" y="116632"/>
            <a:ext cx="8784976" cy="523220"/>
          </a:xfrm>
          <a:prstGeom prst="rect">
            <a:avLst/>
          </a:prstGeom>
        </p:spPr>
        <p:txBody>
          <a:bodyPr wrap="square">
            <a:spAutoFit/>
          </a:bodyPr>
          <a:lstStyle/>
          <a:p>
            <a:r>
              <a:rPr lang="et-EE" sz="2800" dirty="0" smtClean="0">
                <a:latin typeface="Calibri" pitchFamily="34" charset="0"/>
              </a:rPr>
              <a:t>Eesti ravimuda maardlad</a:t>
            </a:r>
            <a:endParaRPr lang="et-EE" sz="2800" dirty="0"/>
          </a:p>
        </p:txBody>
      </p:sp>
      <p:sp>
        <p:nvSpPr>
          <p:cNvPr id="2" name="Oval 1"/>
          <p:cNvSpPr/>
          <p:nvPr/>
        </p:nvSpPr>
        <p:spPr>
          <a:xfrm>
            <a:off x="2699792" y="27485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6" name="Oval 5"/>
          <p:cNvSpPr/>
          <p:nvPr/>
        </p:nvSpPr>
        <p:spPr>
          <a:xfrm>
            <a:off x="1752680" y="304342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7" name="Oval 6"/>
          <p:cNvSpPr/>
          <p:nvPr/>
        </p:nvSpPr>
        <p:spPr>
          <a:xfrm>
            <a:off x="1331640" y="436510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8" name="Oval 7"/>
          <p:cNvSpPr/>
          <p:nvPr/>
        </p:nvSpPr>
        <p:spPr>
          <a:xfrm>
            <a:off x="3232056" y="4077072"/>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9" name="Oval 8"/>
          <p:cNvSpPr/>
          <p:nvPr/>
        </p:nvSpPr>
        <p:spPr>
          <a:xfrm>
            <a:off x="7785318" y="4831412"/>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284696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600"/>
                                        <p:tgtEl>
                                          <p:spTgt spid="8"/>
                                        </p:tgtEl>
                                      </p:cBhvr>
                                    </p:animEffect>
                                  </p:childTnLst>
                                </p:cTn>
                              </p:par>
                            </p:childTnLst>
                          </p:cTn>
                        </p:par>
                        <p:par>
                          <p:cTn id="12" fill="hold">
                            <p:stCondLst>
                              <p:cond delay="1100"/>
                            </p:stCondLst>
                            <p:childTnLst>
                              <p:par>
                                <p:cTn id="13" presetID="21"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700"/>
                                        <p:tgtEl>
                                          <p:spTgt spid="7"/>
                                        </p:tgtEl>
                                      </p:cBhvr>
                                    </p:animEffect>
                                  </p:childTnLst>
                                </p:cTn>
                              </p:par>
                            </p:childTnLst>
                          </p:cTn>
                        </p:par>
                        <p:par>
                          <p:cTn id="16" fill="hold">
                            <p:stCondLst>
                              <p:cond delay="1800"/>
                            </p:stCondLst>
                            <p:childTnLst>
                              <p:par>
                                <p:cTn id="17" presetID="21"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500"/>
                                        <p:tgtEl>
                                          <p:spTgt spid="6"/>
                                        </p:tgtEl>
                                      </p:cBhvr>
                                    </p:animEffect>
                                  </p:childTnLst>
                                </p:cTn>
                              </p:par>
                            </p:childTnLst>
                          </p:cTn>
                        </p:par>
                        <p:par>
                          <p:cTn id="20" fill="hold">
                            <p:stCondLst>
                              <p:cond delay="2300"/>
                            </p:stCondLst>
                            <p:childTnLst>
                              <p:par>
                                <p:cTn id="21" presetID="21"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1)">
                                      <p:cBhvr>
                                        <p:cTn id="2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461665"/>
          </a:xfrm>
          <a:prstGeom prst="rect">
            <a:avLst/>
          </a:prstGeom>
        </p:spPr>
        <p:txBody>
          <a:bodyPr wrap="square">
            <a:spAutoFit/>
          </a:bodyPr>
          <a:lstStyle/>
          <a:p>
            <a:r>
              <a:rPr lang="et-EE" sz="2400" dirty="0" smtClean="0">
                <a:latin typeface="Calibri" pitchFamily="34" charset="0"/>
              </a:rPr>
              <a:t>Värska järvemuda maardla</a:t>
            </a:r>
            <a:endParaRPr lang="et-EE" sz="2400" dirty="0"/>
          </a:p>
        </p:txBody>
      </p:sp>
      <p:pic>
        <p:nvPicPr>
          <p:cNvPr id="4" name="Picture 5" descr="E:\jaanus\Dropbox\docs\kompententsikeskus\Maardlate_kaardistus\v2rska_2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9144000" cy="5388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82769"/>
            <a:ext cx="1005841" cy="39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684" y="5954521"/>
            <a:ext cx="1988820" cy="42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871" b="32565"/>
          <a:stretch/>
        </p:blipFill>
        <p:spPr bwMode="auto">
          <a:xfrm>
            <a:off x="4077206" y="5961366"/>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436"/>
          <a:stretch/>
        </p:blipFill>
        <p:spPr bwMode="auto">
          <a:xfrm>
            <a:off x="6040205" y="5967890"/>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5541"/>
          <a:stretch/>
        </p:blipFill>
        <p:spPr bwMode="auto">
          <a:xfrm>
            <a:off x="2082916" y="5937341"/>
            <a:ext cx="1962999" cy="60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1179552997"/>
              </p:ext>
            </p:extLst>
          </p:nvPr>
        </p:nvGraphicFramePr>
        <p:xfrm>
          <a:off x="5059554" y="764704"/>
          <a:ext cx="3924300" cy="1394460"/>
        </p:xfrm>
        <a:graphic>
          <a:graphicData uri="http://schemas.openxmlformats.org/drawingml/2006/table">
            <a:tbl>
              <a:tblPr>
                <a:tableStyleId>{B301B821-A1FF-4177-AEE7-76D212191A09}</a:tableStyleId>
              </a:tblPr>
              <a:tblGrid>
                <a:gridCol w="2284152"/>
                <a:gridCol w="789936"/>
                <a:gridCol w="850212"/>
              </a:tblGrid>
              <a:tr h="428625">
                <a:tc>
                  <a:txBody>
                    <a:bodyPr/>
                    <a:lstStyle/>
                    <a:p>
                      <a:pPr algn="l" fontAlgn="ctr"/>
                      <a:r>
                        <a:rPr lang="fi-FI" sz="1200" u="none" strike="noStrike" dirty="0">
                          <a:effectLst/>
                        </a:rPr>
                        <a:t>Ploki nimi (varu liik, </a:t>
                      </a:r>
                      <a:r>
                        <a:rPr lang="fi-FI" sz="1200" u="none" strike="noStrike" dirty="0" smtClean="0">
                          <a:effectLst/>
                        </a:rPr>
                        <a:t>maardla </a:t>
                      </a:r>
                      <a:r>
                        <a:rPr lang="fi-FI" sz="1200" u="none" strike="noStrike" dirty="0">
                          <a:effectLst/>
                        </a:rPr>
                        <a:t>nimetus)</a:t>
                      </a:r>
                      <a:endParaRPr lang="fi-FI" sz="1200" b="0" i="0" u="none" strike="noStrike" dirty="0">
                        <a:solidFill>
                          <a:srgbClr val="000000"/>
                        </a:solidFill>
                        <a:effectLst/>
                        <a:latin typeface="Calibri"/>
                      </a:endParaRPr>
                    </a:p>
                  </a:txBody>
                  <a:tcPr marL="9525" marR="9525" marT="9525" marB="0" anchor="ctr"/>
                </a:tc>
                <a:tc>
                  <a:txBody>
                    <a:bodyPr/>
                    <a:lstStyle/>
                    <a:p>
                      <a:pPr algn="l" fontAlgn="ctr"/>
                      <a:r>
                        <a:rPr lang="et-EE" sz="1200" u="none" strike="noStrike">
                          <a:effectLst/>
                        </a:rPr>
                        <a:t>Pindala (ha)</a:t>
                      </a:r>
                      <a:endParaRPr lang="et-EE" sz="1200" b="0" i="0" u="none" strike="noStrike">
                        <a:solidFill>
                          <a:srgbClr val="000000"/>
                        </a:solidFill>
                        <a:effectLst/>
                        <a:latin typeface="Calibri"/>
                      </a:endParaRPr>
                    </a:p>
                  </a:txBody>
                  <a:tcPr marL="9525" marR="9525" marT="9525" marB="0" anchor="ctr"/>
                </a:tc>
                <a:tc>
                  <a:txBody>
                    <a:bodyPr/>
                    <a:lstStyle/>
                    <a:p>
                      <a:pPr algn="l" fontAlgn="ctr"/>
                      <a:r>
                        <a:rPr lang="et-EE" sz="1200" u="none" strike="noStrike">
                          <a:effectLst/>
                        </a:rPr>
                        <a:t>Varu (tuh. T)</a:t>
                      </a:r>
                      <a:endParaRPr lang="et-EE" sz="1200" b="0" i="0" u="none" strike="noStrike">
                        <a:solidFill>
                          <a:srgbClr val="000000"/>
                        </a:solidFill>
                        <a:effectLst/>
                        <a:latin typeface="Calibri"/>
                      </a:endParaRPr>
                    </a:p>
                  </a:txBody>
                  <a:tcPr marL="9525" marR="9525" marT="9525" marB="0" anchor="ctr"/>
                </a:tc>
              </a:tr>
              <a:tr h="381000">
                <a:tc>
                  <a:txBody>
                    <a:bodyPr/>
                    <a:lstStyle/>
                    <a:p>
                      <a:pPr algn="l" fontAlgn="ctr"/>
                      <a:r>
                        <a:rPr lang="et-EE" sz="1200" u="none" strike="noStrike" dirty="0">
                          <a:effectLst/>
                        </a:rPr>
                        <a:t>Värska plokk 1 (aktiivne tarbevaru, Värska ravimudakarjäär)</a:t>
                      </a:r>
                      <a:endParaRPr lang="et-EE" sz="1200" b="0" i="0" u="none" strike="noStrike" dirty="0">
                        <a:solidFill>
                          <a:srgbClr val="000000"/>
                        </a:solidFill>
                        <a:effectLst/>
                        <a:latin typeface="Calibri"/>
                      </a:endParaRPr>
                    </a:p>
                  </a:txBody>
                  <a:tcPr marL="9525" marR="9525" marT="9525" marB="0" anchor="ctr"/>
                </a:tc>
                <a:tc>
                  <a:txBody>
                    <a:bodyPr/>
                    <a:lstStyle/>
                    <a:p>
                      <a:pPr algn="r" fontAlgn="ctr"/>
                      <a:r>
                        <a:rPr lang="et-EE" sz="1200" u="none" strike="noStrike">
                          <a:effectLst/>
                        </a:rPr>
                        <a:t>25.96</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337.92</a:t>
                      </a:r>
                      <a:endParaRPr lang="et-EE" sz="1200" b="0" i="0" u="none" strike="noStrike">
                        <a:solidFill>
                          <a:srgbClr val="000000"/>
                        </a:solidFill>
                        <a:effectLst/>
                        <a:latin typeface="Calibri"/>
                      </a:endParaRPr>
                    </a:p>
                  </a:txBody>
                  <a:tcPr marL="9525" marR="9525" marT="9525" marB="0" anchor="ctr"/>
                </a:tc>
              </a:tr>
              <a:tr h="190500">
                <a:tc>
                  <a:txBody>
                    <a:bodyPr/>
                    <a:lstStyle/>
                    <a:p>
                      <a:pPr algn="l" fontAlgn="ctr"/>
                      <a:r>
                        <a:rPr lang="et-EE" sz="1200" u="none" strike="noStrike">
                          <a:effectLst/>
                        </a:rPr>
                        <a:t>Värska 2 plokk (aktiivne tarbevaru)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50.46</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670</a:t>
                      </a:r>
                      <a:endParaRPr lang="et-EE" sz="1200" b="0" i="0" u="none" strike="noStrike">
                        <a:solidFill>
                          <a:srgbClr val="000000"/>
                        </a:solidFill>
                        <a:effectLst/>
                        <a:latin typeface="Calibri"/>
                      </a:endParaRPr>
                    </a:p>
                  </a:txBody>
                  <a:tcPr marL="9525" marR="9525" marT="9525" marB="0" anchor="ctr"/>
                </a:tc>
              </a:tr>
              <a:tr h="190500">
                <a:tc>
                  <a:txBody>
                    <a:bodyPr/>
                    <a:lstStyle/>
                    <a:p>
                      <a:pPr algn="l" fontAlgn="ctr"/>
                      <a:r>
                        <a:rPr lang="et-EE" sz="1200" u="none" strike="noStrike">
                          <a:effectLst/>
                        </a:rPr>
                        <a:t>Värska 3 plokk (aktiivne tarbevaru)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20.47</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59</a:t>
                      </a:r>
                      <a:endParaRPr lang="et-EE" sz="1200" b="0" i="0" u="none" strike="noStrike">
                        <a:solidFill>
                          <a:srgbClr val="000000"/>
                        </a:solidFill>
                        <a:effectLst/>
                        <a:latin typeface="Calibri"/>
                      </a:endParaRPr>
                    </a:p>
                  </a:txBody>
                  <a:tcPr marL="9525" marR="9525" marT="9525" marB="0" anchor="ctr"/>
                </a:tc>
              </a:tr>
              <a:tr h="200025">
                <a:tc>
                  <a:txBody>
                    <a:bodyPr/>
                    <a:lstStyle/>
                    <a:p>
                      <a:pPr algn="l" fontAlgn="ctr"/>
                      <a:r>
                        <a:rPr lang="et-EE" sz="1200" u="none" strike="noStrike">
                          <a:effectLst/>
                        </a:rPr>
                        <a:t>Värska 4 plokk (prognoosvaru)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49.43</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dirty="0">
                          <a:effectLst/>
                        </a:rPr>
                        <a:t>343</a:t>
                      </a:r>
                      <a:endParaRPr lang="et-EE" sz="12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42889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461665"/>
          </a:xfrm>
          <a:prstGeom prst="rect">
            <a:avLst/>
          </a:prstGeom>
        </p:spPr>
        <p:txBody>
          <a:bodyPr wrap="square">
            <a:spAutoFit/>
          </a:bodyPr>
          <a:lstStyle/>
          <a:p>
            <a:r>
              <a:rPr lang="et-EE" sz="2400" dirty="0" smtClean="0">
                <a:latin typeface="Calibri" pitchFamily="34" charset="0"/>
              </a:rPr>
              <a:t>Ermistu järvemuda maardla</a:t>
            </a:r>
            <a:endParaRPr lang="et-EE" sz="2400" dirty="0"/>
          </a:p>
        </p:txBody>
      </p:sp>
      <p:pic>
        <p:nvPicPr>
          <p:cNvPr id="4" name="Picture 4" descr="E:\jaanus\Dropbox\docs\kompententsikeskus\Maardlate_kaardistus\ermistu_2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9144000" cy="5388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82769"/>
            <a:ext cx="1005841" cy="39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684" y="5954521"/>
            <a:ext cx="1988820" cy="42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871" b="32565"/>
          <a:stretch/>
        </p:blipFill>
        <p:spPr bwMode="auto">
          <a:xfrm>
            <a:off x="4077206" y="5961366"/>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436"/>
          <a:stretch/>
        </p:blipFill>
        <p:spPr bwMode="auto">
          <a:xfrm>
            <a:off x="6040205" y="5967890"/>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5541"/>
          <a:stretch/>
        </p:blipFill>
        <p:spPr bwMode="auto">
          <a:xfrm>
            <a:off x="2082916" y="5937341"/>
            <a:ext cx="1962999" cy="60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797499107"/>
              </p:ext>
            </p:extLst>
          </p:nvPr>
        </p:nvGraphicFramePr>
        <p:xfrm>
          <a:off x="48354" y="690310"/>
          <a:ext cx="3924300" cy="1586865"/>
        </p:xfrm>
        <a:graphic>
          <a:graphicData uri="http://schemas.openxmlformats.org/drawingml/2006/table">
            <a:tbl>
              <a:tblPr>
                <a:tableStyleId>{B301B821-A1FF-4177-AEE7-76D212191A09}</a:tableStyleId>
              </a:tblPr>
              <a:tblGrid>
                <a:gridCol w="2284152"/>
                <a:gridCol w="789936"/>
                <a:gridCol w="850212"/>
              </a:tblGrid>
              <a:tr h="428625">
                <a:tc>
                  <a:txBody>
                    <a:bodyPr/>
                    <a:lstStyle/>
                    <a:p>
                      <a:pPr algn="l" fontAlgn="ctr"/>
                      <a:r>
                        <a:rPr lang="fi-FI" sz="1200" u="none" strike="noStrike" dirty="0">
                          <a:effectLst/>
                        </a:rPr>
                        <a:t>Ploki nimi (varu liik, maardla nimetus)</a:t>
                      </a:r>
                      <a:endParaRPr lang="fi-FI" sz="1200" b="0" i="0" u="none" strike="noStrike" dirty="0">
                        <a:solidFill>
                          <a:srgbClr val="000000"/>
                        </a:solidFill>
                        <a:effectLst/>
                        <a:latin typeface="Calibri"/>
                      </a:endParaRPr>
                    </a:p>
                  </a:txBody>
                  <a:tcPr marL="9525" marR="9525" marT="9525" marB="0" anchor="ctr"/>
                </a:tc>
                <a:tc>
                  <a:txBody>
                    <a:bodyPr/>
                    <a:lstStyle/>
                    <a:p>
                      <a:pPr algn="l" fontAlgn="ctr"/>
                      <a:r>
                        <a:rPr lang="et-EE" sz="1200" u="none" strike="noStrike">
                          <a:effectLst/>
                        </a:rPr>
                        <a:t>Pindala (ha)</a:t>
                      </a:r>
                      <a:endParaRPr lang="et-EE" sz="1200" b="0" i="0" u="none" strike="noStrike">
                        <a:solidFill>
                          <a:srgbClr val="000000"/>
                        </a:solidFill>
                        <a:effectLst/>
                        <a:latin typeface="Calibri"/>
                      </a:endParaRPr>
                    </a:p>
                  </a:txBody>
                  <a:tcPr marL="9525" marR="9525" marT="9525" marB="0" anchor="ctr"/>
                </a:tc>
                <a:tc>
                  <a:txBody>
                    <a:bodyPr/>
                    <a:lstStyle/>
                    <a:p>
                      <a:pPr algn="l" fontAlgn="ctr"/>
                      <a:r>
                        <a:rPr lang="et-EE" sz="1200" u="none" strike="noStrike">
                          <a:effectLst/>
                        </a:rPr>
                        <a:t>Varu (tuh. T)</a:t>
                      </a:r>
                      <a:endParaRPr lang="et-EE" sz="1200" b="0" i="0" u="none" strike="noStrike">
                        <a:solidFill>
                          <a:srgbClr val="000000"/>
                        </a:solidFill>
                        <a:effectLst/>
                        <a:latin typeface="Calibri"/>
                      </a:endParaRPr>
                    </a:p>
                  </a:txBody>
                  <a:tcPr marL="9525" marR="9525" marT="9525" marB="0" anchor="ctr"/>
                </a:tc>
              </a:tr>
              <a:tr h="190500">
                <a:tc>
                  <a:txBody>
                    <a:bodyPr/>
                    <a:lstStyle/>
                    <a:p>
                      <a:pPr algn="l" fontAlgn="ctr"/>
                      <a:r>
                        <a:rPr lang="et-EE" sz="1200" u="none" strike="noStrike" dirty="0">
                          <a:effectLst/>
                        </a:rPr>
                        <a:t>Ermistu 1 plokk (aktiivne tarbevaru)</a:t>
                      </a:r>
                      <a:endParaRPr lang="et-EE" sz="1200" b="0" i="0" u="none" strike="noStrike" dirty="0">
                        <a:solidFill>
                          <a:srgbClr val="000000"/>
                        </a:solidFill>
                        <a:effectLst/>
                        <a:latin typeface="Calibri"/>
                      </a:endParaRPr>
                    </a:p>
                  </a:txBody>
                  <a:tcPr marL="9525" marR="9525" marT="9525" marB="0" anchor="ctr"/>
                </a:tc>
                <a:tc>
                  <a:txBody>
                    <a:bodyPr/>
                    <a:lstStyle/>
                    <a:p>
                      <a:pPr algn="r" fontAlgn="ctr"/>
                      <a:r>
                        <a:rPr lang="et-EE" sz="1200" u="none" strike="noStrike">
                          <a:effectLst/>
                        </a:rPr>
                        <a:t>18.49</a:t>
                      </a:r>
                      <a:endParaRPr lang="et-EE" sz="1200" b="0" i="0" u="none" strike="noStrike">
                        <a:solidFill>
                          <a:srgbClr val="000000"/>
                        </a:solidFill>
                        <a:effectLst/>
                        <a:latin typeface="Calibri"/>
                      </a:endParaRPr>
                    </a:p>
                  </a:txBody>
                  <a:tcPr marL="9525" marR="9525" marT="9525" marB="0" anchor="ctr"/>
                </a:tc>
                <a:tc>
                  <a:txBody>
                    <a:bodyPr/>
                    <a:lstStyle/>
                    <a:p>
                      <a:pPr marL="266700" lvl="0" indent="0" algn="r" fontAlgn="ctr">
                        <a:tabLst>
                          <a:tab pos="177800" algn="l"/>
                        </a:tabLst>
                      </a:pPr>
                      <a:r>
                        <a:rPr lang="et-EE" sz="1200" u="none" strike="noStrike" dirty="0">
                          <a:effectLst/>
                        </a:rPr>
                        <a:t>63.894</a:t>
                      </a:r>
                      <a:endParaRPr lang="et-EE" sz="1200" b="0" i="0" u="none" strike="noStrike" dirty="0">
                        <a:solidFill>
                          <a:srgbClr val="000000"/>
                        </a:solidFill>
                        <a:effectLst/>
                        <a:latin typeface="Calibri"/>
                      </a:endParaRPr>
                    </a:p>
                  </a:txBody>
                  <a:tcPr marL="9525" marR="9525" marT="9525" marB="0" anchor="ctr"/>
                </a:tc>
              </a:tr>
              <a:tr h="190500">
                <a:tc>
                  <a:txBody>
                    <a:bodyPr/>
                    <a:lstStyle/>
                    <a:p>
                      <a:pPr algn="l" fontAlgn="ctr"/>
                      <a:r>
                        <a:rPr lang="et-EE" sz="1200" u="none" strike="noStrike">
                          <a:effectLst/>
                        </a:rPr>
                        <a:t>Ermistu 2 plokk (aktiivne tarbevaru)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42.42</a:t>
                      </a:r>
                      <a:endParaRPr lang="et-EE" sz="1200" b="0" i="0" u="none" strike="noStrike">
                        <a:solidFill>
                          <a:srgbClr val="000000"/>
                        </a:solidFill>
                        <a:effectLst/>
                        <a:latin typeface="Calibri"/>
                      </a:endParaRPr>
                    </a:p>
                  </a:txBody>
                  <a:tcPr marL="9525" marR="9525" marT="9525" marB="0" anchor="ctr"/>
                </a:tc>
                <a:tc>
                  <a:txBody>
                    <a:bodyPr/>
                    <a:lstStyle/>
                    <a:p>
                      <a:pPr lvl="0" algn="r" fontAlgn="ctr"/>
                      <a:r>
                        <a:rPr lang="et-EE" sz="1200" u="none" strike="noStrike" dirty="0">
                          <a:effectLst/>
                        </a:rPr>
                        <a:t>150.9</a:t>
                      </a:r>
                      <a:endParaRPr lang="et-EE" sz="1200" b="0" i="0" u="none" strike="noStrike" dirty="0">
                        <a:solidFill>
                          <a:srgbClr val="000000"/>
                        </a:solidFill>
                        <a:effectLst/>
                        <a:latin typeface="Calibri"/>
                      </a:endParaRPr>
                    </a:p>
                  </a:txBody>
                  <a:tcPr marL="9525" marR="9525" marT="9525" marB="0" anchor="ctr"/>
                </a:tc>
              </a:tr>
              <a:tr h="381000">
                <a:tc>
                  <a:txBody>
                    <a:bodyPr/>
                    <a:lstStyle/>
                    <a:p>
                      <a:pPr algn="l" fontAlgn="ctr"/>
                      <a:r>
                        <a:rPr lang="et-EE" sz="1200" u="none" strike="noStrike">
                          <a:effectLst/>
                        </a:rPr>
                        <a:t>Ermistu 3 plokk (passiivne tarbevaru)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60.91</a:t>
                      </a:r>
                      <a:endParaRPr lang="et-EE" sz="1200" b="0" i="0" u="none" strike="noStrike">
                        <a:solidFill>
                          <a:srgbClr val="000000"/>
                        </a:solidFill>
                        <a:effectLst/>
                        <a:latin typeface="Calibri"/>
                      </a:endParaRPr>
                    </a:p>
                  </a:txBody>
                  <a:tcPr marL="9525" marR="9525" marT="9525" marB="0" anchor="ctr"/>
                </a:tc>
                <a:tc>
                  <a:txBody>
                    <a:bodyPr/>
                    <a:lstStyle/>
                    <a:p>
                      <a:pPr lvl="0" algn="r" fontAlgn="ctr"/>
                      <a:r>
                        <a:rPr lang="et-EE" sz="1200" u="none" strike="noStrike" dirty="0">
                          <a:effectLst/>
                        </a:rPr>
                        <a:t>57</a:t>
                      </a:r>
                      <a:endParaRPr lang="et-EE" sz="1200" b="0" i="0" u="none" strike="noStrike" dirty="0">
                        <a:solidFill>
                          <a:srgbClr val="000000"/>
                        </a:solidFill>
                        <a:effectLst/>
                        <a:latin typeface="Calibri"/>
                      </a:endParaRPr>
                    </a:p>
                  </a:txBody>
                  <a:tcPr marL="9525" marR="9525" marT="9525" marB="0" anchor="ctr"/>
                </a:tc>
              </a:tr>
              <a:tr h="190500">
                <a:tc>
                  <a:txBody>
                    <a:bodyPr/>
                    <a:lstStyle/>
                    <a:p>
                      <a:pPr algn="l" fontAlgn="ctr"/>
                      <a:r>
                        <a:rPr lang="et-EE" sz="1200" u="none" strike="noStrike">
                          <a:effectLst/>
                        </a:rPr>
                        <a:t>Ermistu 4 plokk (prognoosvaru)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8.21</a:t>
                      </a:r>
                      <a:endParaRPr lang="et-EE" sz="1200" b="0" i="0" u="none" strike="noStrike">
                        <a:solidFill>
                          <a:srgbClr val="000000"/>
                        </a:solidFill>
                        <a:effectLst/>
                        <a:latin typeface="Calibri"/>
                      </a:endParaRPr>
                    </a:p>
                  </a:txBody>
                  <a:tcPr marL="9525" marR="9525" marT="9525" marB="0" anchor="ctr"/>
                </a:tc>
                <a:tc>
                  <a:txBody>
                    <a:bodyPr/>
                    <a:lstStyle/>
                    <a:p>
                      <a:pPr lvl="0" algn="r" fontAlgn="ctr"/>
                      <a:r>
                        <a:rPr lang="et-EE" sz="1200" u="none" strike="noStrike" dirty="0">
                          <a:effectLst/>
                        </a:rPr>
                        <a:t>16</a:t>
                      </a:r>
                      <a:endParaRPr lang="et-EE" sz="1200" b="0" i="0" u="none" strike="noStrike" dirty="0">
                        <a:solidFill>
                          <a:srgbClr val="000000"/>
                        </a:solidFill>
                        <a:effectLst/>
                        <a:latin typeface="Calibri"/>
                      </a:endParaRPr>
                    </a:p>
                  </a:txBody>
                  <a:tcPr marL="9525" marR="9525" marT="9525" marB="0" anchor="ctr"/>
                </a:tc>
              </a:tr>
              <a:tr h="200025">
                <a:tc>
                  <a:txBody>
                    <a:bodyPr/>
                    <a:lstStyle/>
                    <a:p>
                      <a:pPr algn="l" fontAlgn="ctr"/>
                      <a:r>
                        <a:rPr lang="et-EE" sz="1200" u="none" strike="noStrike">
                          <a:effectLst/>
                        </a:rPr>
                        <a:t>Ermistu 5 plokk (prognoosvaru)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132.82</a:t>
                      </a:r>
                      <a:endParaRPr lang="et-EE" sz="1200" b="0" i="0" u="none" strike="noStrike">
                        <a:solidFill>
                          <a:srgbClr val="000000"/>
                        </a:solidFill>
                        <a:effectLst/>
                        <a:latin typeface="Calibri"/>
                      </a:endParaRPr>
                    </a:p>
                  </a:txBody>
                  <a:tcPr marL="9525" marR="9525" marT="9525" marB="0" anchor="ctr"/>
                </a:tc>
                <a:tc>
                  <a:txBody>
                    <a:bodyPr/>
                    <a:lstStyle/>
                    <a:p>
                      <a:pPr lvl="0" algn="r" fontAlgn="ctr"/>
                      <a:r>
                        <a:rPr lang="et-EE" sz="1200" u="none" strike="noStrike" dirty="0">
                          <a:effectLst/>
                        </a:rPr>
                        <a:t>337</a:t>
                      </a:r>
                      <a:endParaRPr lang="et-EE" sz="12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42889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461665"/>
          </a:xfrm>
          <a:prstGeom prst="rect">
            <a:avLst/>
          </a:prstGeom>
        </p:spPr>
        <p:txBody>
          <a:bodyPr wrap="square">
            <a:spAutoFit/>
          </a:bodyPr>
          <a:lstStyle/>
          <a:p>
            <a:r>
              <a:rPr lang="et-EE" sz="2400" dirty="0" smtClean="0">
                <a:latin typeface="Calibri" pitchFamily="34" charset="0"/>
              </a:rPr>
              <a:t>Mullutu-suurlahe meremuda maardla</a:t>
            </a:r>
            <a:endParaRPr lang="et-EE" sz="2400" dirty="0"/>
          </a:p>
        </p:txBody>
      </p:sp>
      <p:pic>
        <p:nvPicPr>
          <p:cNvPr id="7" name="Picture 3" descr="E:\jaanus\Dropbox\docs\kompententsikeskus\Maardlate_kaardistus\mullutu_2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9144000" cy="53886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82769"/>
            <a:ext cx="1005841" cy="39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684" y="5954521"/>
            <a:ext cx="1988820" cy="42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871" b="32565"/>
          <a:stretch/>
        </p:blipFill>
        <p:spPr bwMode="auto">
          <a:xfrm>
            <a:off x="4077206" y="5961366"/>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436"/>
          <a:stretch/>
        </p:blipFill>
        <p:spPr bwMode="auto">
          <a:xfrm>
            <a:off x="6040205" y="5967890"/>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5541"/>
          <a:stretch/>
        </p:blipFill>
        <p:spPr bwMode="auto">
          <a:xfrm>
            <a:off x="2082916" y="5937341"/>
            <a:ext cx="1962999" cy="60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443864644"/>
              </p:ext>
            </p:extLst>
          </p:nvPr>
        </p:nvGraphicFramePr>
        <p:xfrm>
          <a:off x="54873" y="608410"/>
          <a:ext cx="3924300" cy="1581150"/>
        </p:xfrm>
        <a:graphic>
          <a:graphicData uri="http://schemas.openxmlformats.org/drawingml/2006/table">
            <a:tbl>
              <a:tblPr>
                <a:tableStyleId>{B301B821-A1FF-4177-AEE7-76D212191A09}</a:tableStyleId>
              </a:tblPr>
              <a:tblGrid>
                <a:gridCol w="2284152"/>
                <a:gridCol w="789936"/>
                <a:gridCol w="850212"/>
              </a:tblGrid>
              <a:tr h="428625">
                <a:tc>
                  <a:txBody>
                    <a:bodyPr/>
                    <a:lstStyle/>
                    <a:p>
                      <a:pPr algn="l" fontAlgn="ctr"/>
                      <a:r>
                        <a:rPr lang="fi-FI" sz="1200" u="none" strike="noStrike" dirty="0">
                          <a:effectLst/>
                        </a:rPr>
                        <a:t>Ploki nimi (varu liik, maardla nimetus)</a:t>
                      </a:r>
                      <a:endParaRPr lang="fi-FI" sz="1200" b="0" i="0" u="none" strike="noStrike" dirty="0">
                        <a:solidFill>
                          <a:srgbClr val="000000"/>
                        </a:solidFill>
                        <a:effectLst/>
                        <a:latin typeface="Calibri"/>
                      </a:endParaRPr>
                    </a:p>
                  </a:txBody>
                  <a:tcPr marL="9525" marR="9525" marT="9525" marB="0" anchor="ctr"/>
                </a:tc>
                <a:tc>
                  <a:txBody>
                    <a:bodyPr/>
                    <a:lstStyle/>
                    <a:p>
                      <a:pPr algn="l" fontAlgn="ctr"/>
                      <a:r>
                        <a:rPr lang="et-EE" sz="1200" u="none" strike="noStrike">
                          <a:effectLst/>
                        </a:rPr>
                        <a:t>Pindala (ha)</a:t>
                      </a:r>
                      <a:endParaRPr lang="et-EE" sz="1200" b="0" i="0" u="none" strike="noStrike">
                        <a:solidFill>
                          <a:srgbClr val="000000"/>
                        </a:solidFill>
                        <a:effectLst/>
                        <a:latin typeface="Calibri"/>
                      </a:endParaRPr>
                    </a:p>
                  </a:txBody>
                  <a:tcPr marL="9525" marR="9525" marT="9525" marB="0" anchor="ctr"/>
                </a:tc>
                <a:tc>
                  <a:txBody>
                    <a:bodyPr/>
                    <a:lstStyle/>
                    <a:p>
                      <a:pPr algn="l" fontAlgn="ctr"/>
                      <a:r>
                        <a:rPr lang="et-EE" sz="1200" u="none" strike="noStrike">
                          <a:effectLst/>
                        </a:rPr>
                        <a:t>Varu (tuh. T)</a:t>
                      </a:r>
                      <a:endParaRPr lang="et-EE" sz="1200" b="0" i="0" u="none" strike="noStrike">
                        <a:solidFill>
                          <a:srgbClr val="000000"/>
                        </a:solidFill>
                        <a:effectLst/>
                        <a:latin typeface="Calibri"/>
                      </a:endParaRPr>
                    </a:p>
                  </a:txBody>
                  <a:tcPr marL="9525" marR="9525" marT="9525" marB="0" anchor="ctr"/>
                </a:tc>
              </a:tr>
              <a:tr h="381000">
                <a:tc>
                  <a:txBody>
                    <a:bodyPr/>
                    <a:lstStyle/>
                    <a:p>
                      <a:pPr algn="l" fontAlgn="ctr"/>
                      <a:r>
                        <a:rPr lang="fi-FI" sz="1200" u="none" strike="noStrike" dirty="0">
                          <a:effectLst/>
                        </a:rPr>
                        <a:t>Mullutu Suurlaht plokk 1 (aktiivne tarbevaru, Suurlaht II)</a:t>
                      </a:r>
                      <a:endParaRPr lang="fi-FI" sz="1200" b="0" i="0" u="none" strike="noStrike" dirty="0">
                        <a:solidFill>
                          <a:srgbClr val="000000"/>
                        </a:solidFill>
                        <a:effectLst/>
                        <a:latin typeface="Calibri"/>
                      </a:endParaRPr>
                    </a:p>
                  </a:txBody>
                  <a:tcPr marL="9525" marR="9525" marT="9525" marB="0" anchor="ctr"/>
                </a:tc>
                <a:tc>
                  <a:txBody>
                    <a:bodyPr/>
                    <a:lstStyle/>
                    <a:p>
                      <a:pPr algn="r" fontAlgn="ctr"/>
                      <a:r>
                        <a:rPr lang="et-EE" sz="1200" u="none" strike="noStrike">
                          <a:effectLst/>
                        </a:rPr>
                        <a:t>4.4</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dirty="0">
                          <a:effectLst/>
                        </a:rPr>
                        <a:t>50.8</a:t>
                      </a:r>
                      <a:endParaRPr lang="et-EE" sz="1200" b="0" i="0" u="none" strike="noStrike" dirty="0">
                        <a:solidFill>
                          <a:srgbClr val="000000"/>
                        </a:solidFill>
                        <a:effectLst/>
                        <a:latin typeface="Calibri"/>
                      </a:endParaRPr>
                    </a:p>
                  </a:txBody>
                  <a:tcPr marL="9525" marR="9525" marT="9525" marB="0" anchor="ctr"/>
                </a:tc>
              </a:tr>
              <a:tr h="381000">
                <a:tc>
                  <a:txBody>
                    <a:bodyPr/>
                    <a:lstStyle/>
                    <a:p>
                      <a:pPr algn="l" fontAlgn="ctr"/>
                      <a:r>
                        <a:rPr lang="fi-FI" sz="1200" u="none" strike="noStrike">
                          <a:effectLst/>
                        </a:rPr>
                        <a:t>Mullutu Suurlaht plokk 2 (aktiivne tarbevaru)</a:t>
                      </a:r>
                      <a:endParaRPr lang="fi-FI"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85.1</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868</a:t>
                      </a:r>
                      <a:endParaRPr lang="et-EE" sz="1200" b="0" i="0" u="none" strike="noStrike">
                        <a:solidFill>
                          <a:srgbClr val="000000"/>
                        </a:solidFill>
                        <a:effectLst/>
                        <a:latin typeface="Calibri"/>
                      </a:endParaRPr>
                    </a:p>
                  </a:txBody>
                  <a:tcPr marL="9525" marR="9525" marT="9525" marB="0" anchor="ctr"/>
                </a:tc>
              </a:tr>
              <a:tr h="390525">
                <a:tc>
                  <a:txBody>
                    <a:bodyPr/>
                    <a:lstStyle/>
                    <a:p>
                      <a:pPr algn="l" fontAlgn="ctr"/>
                      <a:r>
                        <a:rPr lang="et-EE" sz="1200" u="none" strike="noStrike">
                          <a:effectLst/>
                        </a:rPr>
                        <a:t>Mullutu Suurlaht plokk 3 (passiivne tarbevaru)</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a:effectLst/>
                        </a:rPr>
                        <a:t>16</a:t>
                      </a:r>
                      <a:endParaRPr lang="et-EE" sz="1200" b="0" i="0" u="none" strike="noStrike">
                        <a:solidFill>
                          <a:srgbClr val="000000"/>
                        </a:solidFill>
                        <a:effectLst/>
                        <a:latin typeface="Calibri"/>
                      </a:endParaRPr>
                    </a:p>
                  </a:txBody>
                  <a:tcPr marL="9525" marR="9525" marT="9525" marB="0" anchor="ctr"/>
                </a:tc>
                <a:tc>
                  <a:txBody>
                    <a:bodyPr/>
                    <a:lstStyle/>
                    <a:p>
                      <a:pPr algn="r" fontAlgn="ctr"/>
                      <a:r>
                        <a:rPr lang="et-EE" sz="1200" u="none" strike="noStrike" dirty="0">
                          <a:effectLst/>
                        </a:rPr>
                        <a:t>83</a:t>
                      </a:r>
                      <a:endParaRPr lang="et-EE" sz="12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247696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16632"/>
            <a:ext cx="8784976" cy="461665"/>
          </a:xfrm>
          <a:prstGeom prst="rect">
            <a:avLst/>
          </a:prstGeom>
        </p:spPr>
        <p:txBody>
          <a:bodyPr wrap="square">
            <a:spAutoFit/>
          </a:bodyPr>
          <a:lstStyle/>
          <a:p>
            <a:r>
              <a:rPr lang="et-EE" sz="2400" dirty="0" smtClean="0">
                <a:latin typeface="Calibri" pitchFamily="34" charset="0"/>
              </a:rPr>
              <a:t>Käina meremuda maardla</a:t>
            </a:r>
            <a:endParaRPr lang="et-EE" sz="2400" dirty="0"/>
          </a:p>
        </p:txBody>
      </p:sp>
      <p:pic>
        <p:nvPicPr>
          <p:cNvPr id="6" name="Picture 7" descr="E:\jaanus\Dropbox\docs\kompententsikeskus\Maardlate_kaardistus\k2ina_2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9144000" cy="53886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82769"/>
            <a:ext cx="1005841" cy="39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684" y="5954521"/>
            <a:ext cx="1988820" cy="42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871" b="32565"/>
          <a:stretch/>
        </p:blipFill>
        <p:spPr bwMode="auto">
          <a:xfrm>
            <a:off x="4077206" y="5961366"/>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436"/>
          <a:stretch/>
        </p:blipFill>
        <p:spPr bwMode="auto">
          <a:xfrm>
            <a:off x="6040205" y="5967890"/>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5541"/>
          <a:stretch/>
        </p:blipFill>
        <p:spPr bwMode="auto">
          <a:xfrm>
            <a:off x="2082916" y="5937341"/>
            <a:ext cx="1962999" cy="60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3324892370"/>
              </p:ext>
            </p:extLst>
          </p:nvPr>
        </p:nvGraphicFramePr>
        <p:xfrm>
          <a:off x="82030" y="3140968"/>
          <a:ext cx="3528392" cy="2618028"/>
        </p:xfrm>
        <a:graphic>
          <a:graphicData uri="http://schemas.openxmlformats.org/drawingml/2006/table">
            <a:tbl>
              <a:tblPr>
                <a:tableStyleId>{B301B821-A1FF-4177-AEE7-76D212191A09}</a:tableStyleId>
              </a:tblPr>
              <a:tblGrid>
                <a:gridCol w="1728192"/>
                <a:gridCol w="936104"/>
                <a:gridCol w="864096"/>
              </a:tblGrid>
              <a:tr h="370981">
                <a:tc>
                  <a:txBody>
                    <a:bodyPr/>
                    <a:lstStyle/>
                    <a:p>
                      <a:pPr algn="l" fontAlgn="ctr"/>
                      <a:r>
                        <a:rPr lang="fi-FI" sz="1200" u="none" strike="noStrike" dirty="0">
                          <a:effectLst/>
                        </a:rPr>
                        <a:t>Ploki nimi (varu liik, maardla nimetus)</a:t>
                      </a:r>
                      <a:endParaRPr lang="fi-FI" sz="1200" b="0" i="0" u="none" strike="noStrike" dirty="0">
                        <a:solidFill>
                          <a:srgbClr val="000000"/>
                        </a:solidFill>
                        <a:effectLst/>
                        <a:latin typeface="Calibri"/>
                      </a:endParaRPr>
                    </a:p>
                  </a:txBody>
                  <a:tcPr marL="8244" marR="8244" marT="8244" marB="0" anchor="ctr"/>
                </a:tc>
                <a:tc>
                  <a:txBody>
                    <a:bodyPr/>
                    <a:lstStyle/>
                    <a:p>
                      <a:pPr algn="l" fontAlgn="ctr"/>
                      <a:r>
                        <a:rPr lang="et-EE" sz="1200" u="none" strike="noStrike">
                          <a:effectLst/>
                        </a:rPr>
                        <a:t>Pindala (ha)</a:t>
                      </a:r>
                      <a:endParaRPr lang="et-EE" sz="1200" b="0" i="0" u="none" strike="noStrike">
                        <a:solidFill>
                          <a:srgbClr val="000000"/>
                        </a:solidFill>
                        <a:effectLst/>
                        <a:latin typeface="Calibri"/>
                      </a:endParaRPr>
                    </a:p>
                  </a:txBody>
                  <a:tcPr marL="8244" marR="8244" marT="8244" marB="0" anchor="ctr"/>
                </a:tc>
                <a:tc>
                  <a:txBody>
                    <a:bodyPr/>
                    <a:lstStyle/>
                    <a:p>
                      <a:pPr algn="l" fontAlgn="ctr"/>
                      <a:r>
                        <a:rPr lang="et-EE" sz="1200" u="none" strike="noStrike">
                          <a:effectLst/>
                        </a:rPr>
                        <a:t>Varu (tuh. T)</a:t>
                      </a:r>
                      <a:endParaRPr lang="et-EE" sz="1200" b="0" i="0" u="none" strike="noStrike">
                        <a:solidFill>
                          <a:srgbClr val="000000"/>
                        </a:solidFill>
                        <a:effectLst/>
                        <a:latin typeface="Calibri"/>
                      </a:endParaRPr>
                    </a:p>
                  </a:txBody>
                  <a:tcPr marL="8244" marR="8244" marT="8244" marB="0" anchor="ctr"/>
                </a:tc>
              </a:tr>
              <a:tr h="329761">
                <a:tc>
                  <a:txBody>
                    <a:bodyPr/>
                    <a:lstStyle/>
                    <a:p>
                      <a:pPr algn="l" fontAlgn="ctr"/>
                      <a:r>
                        <a:rPr lang="et-EE" sz="1200" u="none" strike="noStrike" dirty="0">
                          <a:effectLst/>
                        </a:rPr>
                        <a:t>Käina plokk 1 (aktiivne tarbevaru, Käina)</a:t>
                      </a:r>
                      <a:endParaRPr lang="et-EE" sz="1200" b="0" i="0" u="none" strike="noStrike" dirty="0">
                        <a:solidFill>
                          <a:srgbClr val="000000"/>
                        </a:solidFill>
                        <a:effectLst/>
                        <a:latin typeface="Calibri"/>
                      </a:endParaRPr>
                    </a:p>
                  </a:txBody>
                  <a:tcPr marL="8244" marR="8244" marT="8244" marB="0" anchor="ctr"/>
                </a:tc>
                <a:tc>
                  <a:txBody>
                    <a:bodyPr/>
                    <a:lstStyle/>
                    <a:p>
                      <a:pPr algn="r" fontAlgn="ctr"/>
                      <a:r>
                        <a:rPr lang="et-EE" sz="1200" u="none" strike="noStrike" dirty="0">
                          <a:effectLst/>
                        </a:rPr>
                        <a:t>4.93</a:t>
                      </a:r>
                      <a:endParaRPr lang="et-EE" sz="1200" b="0" i="0" u="none" strike="noStrike" dirty="0">
                        <a:solidFill>
                          <a:srgbClr val="000000"/>
                        </a:solidFill>
                        <a:effectLst/>
                        <a:latin typeface="Calibri"/>
                      </a:endParaRPr>
                    </a:p>
                  </a:txBody>
                  <a:tcPr marL="8244" marR="8244" marT="8244" marB="0" anchor="ctr"/>
                </a:tc>
                <a:tc>
                  <a:txBody>
                    <a:bodyPr/>
                    <a:lstStyle/>
                    <a:p>
                      <a:pPr algn="r" fontAlgn="ctr"/>
                      <a:r>
                        <a:rPr lang="et-EE" sz="1200" u="none" strike="noStrike">
                          <a:effectLst/>
                        </a:rPr>
                        <a:t>86.784</a:t>
                      </a:r>
                      <a:endParaRPr lang="et-EE" sz="1200" b="0" i="0" u="none" strike="noStrike">
                        <a:solidFill>
                          <a:srgbClr val="000000"/>
                        </a:solidFill>
                        <a:effectLst/>
                        <a:latin typeface="Calibri"/>
                      </a:endParaRPr>
                    </a:p>
                  </a:txBody>
                  <a:tcPr marL="8244" marR="8244" marT="8244" marB="0" anchor="ctr"/>
                </a:tc>
              </a:tr>
              <a:tr h="329761">
                <a:tc>
                  <a:txBody>
                    <a:bodyPr/>
                    <a:lstStyle/>
                    <a:p>
                      <a:pPr algn="l" fontAlgn="ctr"/>
                      <a:r>
                        <a:rPr lang="et-EE" sz="1200" u="none" strike="noStrike" dirty="0">
                          <a:effectLst/>
                        </a:rPr>
                        <a:t>Käina plokk 2 (aktiivne </a:t>
                      </a:r>
                      <a:r>
                        <a:rPr lang="et-EE" sz="1200" u="none" strike="noStrike" dirty="0" smtClean="0">
                          <a:effectLst/>
                        </a:rPr>
                        <a:t>tarbevaru, </a:t>
                      </a:r>
                      <a:r>
                        <a:rPr lang="et-EE" sz="1200" u="none" strike="noStrike" dirty="0">
                          <a:effectLst/>
                        </a:rPr>
                        <a:t>Käina II)</a:t>
                      </a:r>
                      <a:endParaRPr lang="et-EE" sz="1200" b="0" i="0" u="none" strike="noStrike" dirty="0">
                        <a:solidFill>
                          <a:srgbClr val="000000"/>
                        </a:solidFill>
                        <a:effectLst/>
                        <a:latin typeface="Calibri"/>
                      </a:endParaRPr>
                    </a:p>
                  </a:txBody>
                  <a:tcPr marL="8244" marR="8244" marT="8244" marB="0" anchor="ctr"/>
                </a:tc>
                <a:tc>
                  <a:txBody>
                    <a:bodyPr/>
                    <a:lstStyle/>
                    <a:p>
                      <a:pPr algn="r" fontAlgn="ctr"/>
                      <a:r>
                        <a:rPr lang="et-EE" sz="1200" u="none" strike="noStrike">
                          <a:effectLst/>
                        </a:rPr>
                        <a:t>6.2</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a:effectLst/>
                        </a:rPr>
                        <a:t>60.997</a:t>
                      </a:r>
                      <a:endParaRPr lang="et-EE" sz="1200" b="0" i="0" u="none" strike="noStrike">
                        <a:solidFill>
                          <a:srgbClr val="000000"/>
                        </a:solidFill>
                        <a:effectLst/>
                        <a:latin typeface="Calibri"/>
                      </a:endParaRPr>
                    </a:p>
                  </a:txBody>
                  <a:tcPr marL="8244" marR="8244" marT="8244" marB="0" anchor="ctr"/>
                </a:tc>
              </a:tr>
              <a:tr h="164880">
                <a:tc>
                  <a:txBody>
                    <a:bodyPr/>
                    <a:lstStyle/>
                    <a:p>
                      <a:pPr algn="l" fontAlgn="ctr"/>
                      <a:r>
                        <a:rPr lang="et-EE" sz="1200" u="none" strike="noStrike">
                          <a:effectLst/>
                        </a:rPr>
                        <a:t>Käina plokk 3 (aktiivne tarbevaru)</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a:effectLst/>
                        </a:rPr>
                        <a:t>11.28</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a:effectLst/>
                        </a:rPr>
                        <a:t>126</a:t>
                      </a:r>
                      <a:endParaRPr lang="et-EE" sz="1200" b="0" i="0" u="none" strike="noStrike">
                        <a:solidFill>
                          <a:srgbClr val="000000"/>
                        </a:solidFill>
                        <a:effectLst/>
                        <a:latin typeface="Calibri"/>
                      </a:endParaRPr>
                    </a:p>
                  </a:txBody>
                  <a:tcPr marL="8244" marR="8244" marT="8244" marB="0" anchor="ctr"/>
                </a:tc>
              </a:tr>
              <a:tr h="164880">
                <a:tc>
                  <a:txBody>
                    <a:bodyPr/>
                    <a:lstStyle/>
                    <a:p>
                      <a:pPr algn="l" fontAlgn="ctr"/>
                      <a:r>
                        <a:rPr lang="et-EE" sz="1200" u="none" strike="noStrike">
                          <a:effectLst/>
                        </a:rPr>
                        <a:t>Käina plokk 4 (passiivne tarbevaru)</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a:effectLst/>
                        </a:rPr>
                        <a:t>0.35</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a:effectLst/>
                        </a:rPr>
                        <a:t>2</a:t>
                      </a:r>
                      <a:endParaRPr lang="et-EE" sz="1200" b="0" i="0" u="none" strike="noStrike">
                        <a:solidFill>
                          <a:srgbClr val="000000"/>
                        </a:solidFill>
                        <a:effectLst/>
                        <a:latin typeface="Calibri"/>
                      </a:endParaRPr>
                    </a:p>
                  </a:txBody>
                  <a:tcPr marL="8244" marR="8244" marT="8244" marB="0" anchor="ctr"/>
                </a:tc>
              </a:tr>
              <a:tr h="164880">
                <a:tc>
                  <a:txBody>
                    <a:bodyPr/>
                    <a:lstStyle/>
                    <a:p>
                      <a:pPr algn="l" fontAlgn="ctr"/>
                      <a:r>
                        <a:rPr lang="et-EE" sz="1200" u="none" strike="noStrike">
                          <a:effectLst/>
                        </a:rPr>
                        <a:t>Käina plokk 5 (passiivne tarbevaru)</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a:effectLst/>
                        </a:rPr>
                        <a:t>83.49</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a:effectLst/>
                        </a:rPr>
                        <a:t>1388</a:t>
                      </a:r>
                      <a:endParaRPr lang="et-EE" sz="1200" b="0" i="0" u="none" strike="noStrike">
                        <a:solidFill>
                          <a:srgbClr val="000000"/>
                        </a:solidFill>
                        <a:effectLst/>
                        <a:latin typeface="Calibri"/>
                      </a:endParaRPr>
                    </a:p>
                  </a:txBody>
                  <a:tcPr marL="8244" marR="8244" marT="8244" marB="0" anchor="ctr"/>
                </a:tc>
              </a:tr>
              <a:tr h="173124">
                <a:tc>
                  <a:txBody>
                    <a:bodyPr/>
                    <a:lstStyle/>
                    <a:p>
                      <a:pPr algn="l" fontAlgn="ctr"/>
                      <a:r>
                        <a:rPr lang="et-EE" sz="1200" u="none" strike="noStrike" dirty="0">
                          <a:effectLst/>
                        </a:rPr>
                        <a:t>Käina plokk 5 (passiivne tarbevaru)</a:t>
                      </a:r>
                      <a:endParaRPr lang="et-EE" sz="1200" b="0" i="0" u="none" strike="noStrike" dirty="0">
                        <a:solidFill>
                          <a:srgbClr val="000000"/>
                        </a:solidFill>
                        <a:effectLst/>
                        <a:latin typeface="Calibri"/>
                      </a:endParaRPr>
                    </a:p>
                  </a:txBody>
                  <a:tcPr marL="8244" marR="8244" marT="8244" marB="0" anchor="ctr"/>
                </a:tc>
                <a:tc>
                  <a:txBody>
                    <a:bodyPr/>
                    <a:lstStyle/>
                    <a:p>
                      <a:pPr algn="r" fontAlgn="ctr"/>
                      <a:r>
                        <a:rPr lang="et-EE" sz="1200" u="none" strike="noStrike">
                          <a:effectLst/>
                        </a:rPr>
                        <a:t>28.2</a:t>
                      </a:r>
                      <a:endParaRPr lang="et-EE" sz="1200" b="0" i="0" u="none" strike="noStrike">
                        <a:solidFill>
                          <a:srgbClr val="000000"/>
                        </a:solidFill>
                        <a:effectLst/>
                        <a:latin typeface="Calibri"/>
                      </a:endParaRPr>
                    </a:p>
                  </a:txBody>
                  <a:tcPr marL="8244" marR="8244" marT="8244" marB="0" anchor="ctr"/>
                </a:tc>
                <a:tc>
                  <a:txBody>
                    <a:bodyPr/>
                    <a:lstStyle/>
                    <a:p>
                      <a:pPr algn="r" fontAlgn="ctr"/>
                      <a:r>
                        <a:rPr lang="et-EE" sz="1200" u="none" strike="noStrike" dirty="0">
                          <a:effectLst/>
                        </a:rPr>
                        <a:t>156</a:t>
                      </a:r>
                      <a:endParaRPr lang="et-EE" sz="1200" b="0" i="0" u="none" strike="noStrike" dirty="0">
                        <a:solidFill>
                          <a:srgbClr val="000000"/>
                        </a:solidFill>
                        <a:effectLst/>
                        <a:latin typeface="Calibri"/>
                      </a:endParaRPr>
                    </a:p>
                  </a:txBody>
                  <a:tcPr marL="8244" marR="8244" marT="8244" marB="0" anchor="ctr"/>
                </a:tc>
              </a:tr>
            </a:tbl>
          </a:graphicData>
        </a:graphic>
      </p:graphicFrame>
    </p:spTree>
    <p:extLst>
      <p:ext uri="{BB962C8B-B14F-4D97-AF65-F5344CB8AC3E}">
        <p14:creationId xmlns:p14="http://schemas.microsoft.com/office/powerpoint/2010/main" val="42889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jaanus\Dropbox\docs\kompententsikeskus\Maardlate_kaardistus\haapsalu_2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9144000" cy="53886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7504" y="116632"/>
            <a:ext cx="8784976" cy="461665"/>
          </a:xfrm>
          <a:prstGeom prst="rect">
            <a:avLst/>
          </a:prstGeom>
        </p:spPr>
        <p:txBody>
          <a:bodyPr wrap="square">
            <a:spAutoFit/>
          </a:bodyPr>
          <a:lstStyle/>
          <a:p>
            <a:r>
              <a:rPr lang="et-EE" sz="2400" dirty="0" smtClean="0">
                <a:latin typeface="Calibri" pitchFamily="34" charset="0"/>
              </a:rPr>
              <a:t>Haapsalu meremuda maardla</a:t>
            </a:r>
            <a:endParaRPr lang="et-EE" sz="2400" dirty="0"/>
          </a:p>
        </p:txBody>
      </p:sp>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82769"/>
            <a:ext cx="1005841" cy="39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684" y="5954521"/>
            <a:ext cx="1988820" cy="42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871" b="32565"/>
          <a:stretch/>
        </p:blipFill>
        <p:spPr bwMode="auto">
          <a:xfrm>
            <a:off x="4077206" y="5961366"/>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436"/>
          <a:stretch/>
        </p:blipFill>
        <p:spPr bwMode="auto">
          <a:xfrm>
            <a:off x="6040205" y="5967890"/>
            <a:ext cx="1962999" cy="5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5541"/>
          <a:stretch/>
        </p:blipFill>
        <p:spPr bwMode="auto">
          <a:xfrm>
            <a:off x="2082916" y="5937341"/>
            <a:ext cx="1962999" cy="60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3467520253"/>
              </p:ext>
            </p:extLst>
          </p:nvPr>
        </p:nvGraphicFramePr>
        <p:xfrm>
          <a:off x="5220072" y="692696"/>
          <a:ext cx="3782184" cy="1860675"/>
        </p:xfrm>
        <a:graphic>
          <a:graphicData uri="http://schemas.openxmlformats.org/drawingml/2006/table">
            <a:tbl>
              <a:tblPr>
                <a:tableStyleId>{B301B821-A1FF-4177-AEE7-76D212191A09}</a:tableStyleId>
              </a:tblPr>
              <a:tblGrid>
                <a:gridCol w="2201432"/>
                <a:gridCol w="761330"/>
                <a:gridCol w="819422"/>
              </a:tblGrid>
              <a:tr h="286857">
                <a:tc>
                  <a:txBody>
                    <a:bodyPr/>
                    <a:lstStyle/>
                    <a:p>
                      <a:pPr algn="l" fontAlgn="ctr"/>
                      <a:r>
                        <a:rPr lang="fi-FI" sz="1200" u="none" strike="noStrike" dirty="0">
                          <a:effectLst/>
                        </a:rPr>
                        <a:t>Ploki nimi (varu liik, maardla nimetus)</a:t>
                      </a:r>
                      <a:endParaRPr lang="fi-FI" sz="1200" b="0" i="0" u="none" strike="noStrike" dirty="0">
                        <a:solidFill>
                          <a:srgbClr val="000000"/>
                        </a:solidFill>
                        <a:effectLst/>
                        <a:latin typeface="Calibri"/>
                      </a:endParaRPr>
                    </a:p>
                  </a:txBody>
                  <a:tcPr marL="6375" marR="6375" marT="6375" marB="0" anchor="ctr"/>
                </a:tc>
                <a:tc>
                  <a:txBody>
                    <a:bodyPr/>
                    <a:lstStyle/>
                    <a:p>
                      <a:pPr algn="l" fontAlgn="ctr"/>
                      <a:r>
                        <a:rPr lang="et-EE" sz="1200" u="none" strike="noStrike">
                          <a:effectLst/>
                        </a:rPr>
                        <a:t>Pindala (ha)</a:t>
                      </a:r>
                      <a:endParaRPr lang="et-EE" sz="1200" b="0" i="0" u="none" strike="noStrike">
                        <a:solidFill>
                          <a:srgbClr val="000000"/>
                        </a:solidFill>
                        <a:effectLst/>
                        <a:latin typeface="Calibri"/>
                      </a:endParaRPr>
                    </a:p>
                  </a:txBody>
                  <a:tcPr marL="6375" marR="6375" marT="6375" marB="0" anchor="ctr"/>
                </a:tc>
                <a:tc>
                  <a:txBody>
                    <a:bodyPr/>
                    <a:lstStyle/>
                    <a:p>
                      <a:pPr algn="l" fontAlgn="ctr"/>
                      <a:r>
                        <a:rPr lang="et-EE" sz="1200" u="none" strike="noStrike">
                          <a:effectLst/>
                        </a:rPr>
                        <a:t>Varu (tuh. T)</a:t>
                      </a:r>
                      <a:endParaRPr lang="et-EE" sz="1200" b="0" i="0" u="none" strike="noStrike">
                        <a:solidFill>
                          <a:srgbClr val="000000"/>
                        </a:solidFill>
                        <a:effectLst/>
                        <a:latin typeface="Calibri"/>
                      </a:endParaRPr>
                    </a:p>
                  </a:txBody>
                  <a:tcPr marL="6375" marR="6375" marT="6375" marB="0" anchor="ctr"/>
                </a:tc>
              </a:tr>
              <a:tr h="254984">
                <a:tc>
                  <a:txBody>
                    <a:bodyPr/>
                    <a:lstStyle/>
                    <a:p>
                      <a:pPr algn="l" fontAlgn="ctr"/>
                      <a:r>
                        <a:rPr lang="et-EE" sz="1200" u="none" strike="noStrike" dirty="0">
                          <a:effectLst/>
                        </a:rPr>
                        <a:t>Haapsalu Tagalaht plokk 1 (aktiivne tarbevaru)</a:t>
                      </a:r>
                      <a:endParaRPr lang="et-EE" sz="1200" b="0" i="0" u="none" strike="noStrike" dirty="0">
                        <a:solidFill>
                          <a:srgbClr val="000000"/>
                        </a:solidFill>
                        <a:effectLst/>
                        <a:latin typeface="Calibri"/>
                      </a:endParaRPr>
                    </a:p>
                  </a:txBody>
                  <a:tcPr marL="6375" marR="6375" marT="6375" marB="0" anchor="ctr"/>
                </a:tc>
                <a:tc>
                  <a:txBody>
                    <a:bodyPr/>
                    <a:lstStyle/>
                    <a:p>
                      <a:pPr algn="r" fontAlgn="ctr"/>
                      <a:r>
                        <a:rPr lang="et-EE" sz="1200" u="none" strike="noStrike">
                          <a:effectLst/>
                        </a:rPr>
                        <a:t>14.28</a:t>
                      </a:r>
                      <a:endParaRPr lang="et-EE" sz="1200" b="0" i="0" u="none" strike="noStrike">
                        <a:solidFill>
                          <a:srgbClr val="000000"/>
                        </a:solidFill>
                        <a:effectLst/>
                        <a:latin typeface="Calibri"/>
                      </a:endParaRPr>
                    </a:p>
                  </a:txBody>
                  <a:tcPr marL="6375" marR="6375" marT="6375" marB="0" anchor="ctr"/>
                </a:tc>
                <a:tc>
                  <a:txBody>
                    <a:bodyPr/>
                    <a:lstStyle/>
                    <a:p>
                      <a:pPr algn="r" fontAlgn="ctr"/>
                      <a:r>
                        <a:rPr lang="et-EE" sz="1200" u="none" strike="noStrike">
                          <a:effectLst/>
                        </a:rPr>
                        <a:t>87.536</a:t>
                      </a:r>
                      <a:endParaRPr lang="et-EE" sz="1200" b="0" i="0" u="none" strike="noStrike">
                        <a:solidFill>
                          <a:srgbClr val="000000"/>
                        </a:solidFill>
                        <a:effectLst/>
                        <a:latin typeface="Calibri"/>
                      </a:endParaRPr>
                    </a:p>
                  </a:txBody>
                  <a:tcPr marL="6375" marR="6375" marT="6375" marB="0" anchor="ctr"/>
                </a:tc>
              </a:tr>
              <a:tr h="254984">
                <a:tc>
                  <a:txBody>
                    <a:bodyPr/>
                    <a:lstStyle/>
                    <a:p>
                      <a:pPr algn="l" fontAlgn="ctr"/>
                      <a:r>
                        <a:rPr lang="et-EE" sz="1200" u="none" strike="noStrike">
                          <a:effectLst/>
                        </a:rPr>
                        <a:t>Haapsalu Tagalaht plokk 3 (aktiivne tarbevaru)</a:t>
                      </a:r>
                      <a:endParaRPr lang="et-EE" sz="1200" b="0" i="0" u="none" strike="noStrike">
                        <a:solidFill>
                          <a:srgbClr val="000000"/>
                        </a:solidFill>
                        <a:effectLst/>
                        <a:latin typeface="Calibri"/>
                      </a:endParaRPr>
                    </a:p>
                  </a:txBody>
                  <a:tcPr marL="6375" marR="6375" marT="6375" marB="0" anchor="ctr"/>
                </a:tc>
                <a:tc>
                  <a:txBody>
                    <a:bodyPr/>
                    <a:lstStyle/>
                    <a:p>
                      <a:pPr algn="r" fontAlgn="ctr"/>
                      <a:r>
                        <a:rPr lang="et-EE" sz="1200" u="none" strike="noStrike">
                          <a:effectLst/>
                        </a:rPr>
                        <a:t>15.84</a:t>
                      </a:r>
                      <a:endParaRPr lang="et-EE" sz="1200" b="0" i="0" u="none" strike="noStrike">
                        <a:solidFill>
                          <a:srgbClr val="000000"/>
                        </a:solidFill>
                        <a:effectLst/>
                        <a:latin typeface="Calibri"/>
                      </a:endParaRPr>
                    </a:p>
                  </a:txBody>
                  <a:tcPr marL="6375" marR="6375" marT="6375" marB="0" anchor="ctr"/>
                </a:tc>
                <a:tc>
                  <a:txBody>
                    <a:bodyPr/>
                    <a:lstStyle/>
                    <a:p>
                      <a:pPr algn="r" fontAlgn="ctr"/>
                      <a:r>
                        <a:rPr lang="et-EE" sz="1200" u="none" strike="noStrike">
                          <a:effectLst/>
                        </a:rPr>
                        <a:t>74</a:t>
                      </a:r>
                      <a:endParaRPr lang="et-EE" sz="1200" b="0" i="0" u="none" strike="noStrike">
                        <a:solidFill>
                          <a:srgbClr val="000000"/>
                        </a:solidFill>
                        <a:effectLst/>
                        <a:latin typeface="Calibri"/>
                      </a:endParaRPr>
                    </a:p>
                  </a:txBody>
                  <a:tcPr marL="6375" marR="6375" marT="6375" marB="0" anchor="ctr"/>
                </a:tc>
              </a:tr>
              <a:tr h="254984">
                <a:tc>
                  <a:txBody>
                    <a:bodyPr/>
                    <a:lstStyle/>
                    <a:p>
                      <a:pPr algn="l" fontAlgn="ctr"/>
                      <a:r>
                        <a:rPr lang="et-EE" sz="1200" u="none" strike="noStrike" dirty="0">
                          <a:effectLst/>
                        </a:rPr>
                        <a:t>Haapsalu Tagalaht plokk 4 (passiivne tarbevaru)</a:t>
                      </a:r>
                      <a:endParaRPr lang="et-EE" sz="1200" b="0" i="0" u="none" strike="noStrike" dirty="0">
                        <a:solidFill>
                          <a:srgbClr val="000000"/>
                        </a:solidFill>
                        <a:effectLst/>
                        <a:latin typeface="Calibri"/>
                      </a:endParaRPr>
                    </a:p>
                  </a:txBody>
                  <a:tcPr marL="6375" marR="6375" marT="6375" marB="0" anchor="ctr"/>
                </a:tc>
                <a:tc>
                  <a:txBody>
                    <a:bodyPr/>
                    <a:lstStyle/>
                    <a:p>
                      <a:pPr algn="r" fontAlgn="ctr"/>
                      <a:r>
                        <a:rPr lang="et-EE" sz="1200" u="none" strike="noStrike">
                          <a:effectLst/>
                        </a:rPr>
                        <a:t>14.36</a:t>
                      </a:r>
                      <a:endParaRPr lang="et-EE" sz="1200" b="0" i="0" u="none" strike="noStrike">
                        <a:solidFill>
                          <a:srgbClr val="000000"/>
                        </a:solidFill>
                        <a:effectLst/>
                        <a:latin typeface="Calibri"/>
                      </a:endParaRPr>
                    </a:p>
                  </a:txBody>
                  <a:tcPr marL="6375" marR="6375" marT="6375" marB="0" anchor="ctr"/>
                </a:tc>
                <a:tc>
                  <a:txBody>
                    <a:bodyPr/>
                    <a:lstStyle/>
                    <a:p>
                      <a:pPr algn="r" fontAlgn="ctr"/>
                      <a:r>
                        <a:rPr lang="et-EE" sz="1200" u="none" strike="noStrike">
                          <a:effectLst/>
                        </a:rPr>
                        <a:t>34</a:t>
                      </a:r>
                      <a:endParaRPr lang="et-EE" sz="1200" b="0" i="0" u="none" strike="noStrike">
                        <a:solidFill>
                          <a:srgbClr val="000000"/>
                        </a:solidFill>
                        <a:effectLst/>
                        <a:latin typeface="Calibri"/>
                      </a:endParaRPr>
                    </a:p>
                  </a:txBody>
                  <a:tcPr marL="6375" marR="6375" marT="6375" marB="0" anchor="ctr"/>
                </a:tc>
              </a:tr>
              <a:tr h="261358">
                <a:tc>
                  <a:txBody>
                    <a:bodyPr/>
                    <a:lstStyle/>
                    <a:p>
                      <a:pPr algn="l" fontAlgn="ctr"/>
                      <a:r>
                        <a:rPr lang="et-EE" sz="1200" u="none" strike="noStrike">
                          <a:effectLst/>
                        </a:rPr>
                        <a:t>Haapsalu Tagalaht plokk 2 (passiivne tarbevaru)</a:t>
                      </a:r>
                      <a:endParaRPr lang="et-EE" sz="1200" b="0" i="0" u="none" strike="noStrike">
                        <a:solidFill>
                          <a:srgbClr val="000000"/>
                        </a:solidFill>
                        <a:effectLst/>
                        <a:latin typeface="Calibri"/>
                      </a:endParaRPr>
                    </a:p>
                  </a:txBody>
                  <a:tcPr marL="6375" marR="6375" marT="6375" marB="0" anchor="ctr"/>
                </a:tc>
                <a:tc>
                  <a:txBody>
                    <a:bodyPr/>
                    <a:lstStyle/>
                    <a:p>
                      <a:pPr algn="r" fontAlgn="ctr"/>
                      <a:r>
                        <a:rPr lang="et-EE" sz="1200" u="none" strike="noStrike">
                          <a:effectLst/>
                        </a:rPr>
                        <a:t>1.85</a:t>
                      </a:r>
                      <a:endParaRPr lang="et-EE" sz="1200" b="0" i="0" u="none" strike="noStrike">
                        <a:solidFill>
                          <a:srgbClr val="000000"/>
                        </a:solidFill>
                        <a:effectLst/>
                        <a:latin typeface="Calibri"/>
                      </a:endParaRPr>
                    </a:p>
                  </a:txBody>
                  <a:tcPr marL="6375" marR="6375" marT="6375" marB="0" anchor="ctr"/>
                </a:tc>
                <a:tc>
                  <a:txBody>
                    <a:bodyPr/>
                    <a:lstStyle/>
                    <a:p>
                      <a:pPr algn="r" fontAlgn="ctr"/>
                      <a:r>
                        <a:rPr lang="et-EE" sz="1200" u="none" strike="noStrike" dirty="0">
                          <a:effectLst/>
                        </a:rPr>
                        <a:t>4</a:t>
                      </a:r>
                      <a:endParaRPr lang="et-EE" sz="1200" b="0" i="0" u="none" strike="noStrike" dirty="0">
                        <a:solidFill>
                          <a:srgbClr val="000000"/>
                        </a:solidFill>
                        <a:effectLst/>
                        <a:latin typeface="Calibri"/>
                      </a:endParaRPr>
                    </a:p>
                  </a:txBody>
                  <a:tcPr marL="6375" marR="6375" marT="6375" marB="0" anchor="ctr"/>
                </a:tc>
              </a:tr>
            </a:tbl>
          </a:graphicData>
        </a:graphic>
      </p:graphicFrame>
    </p:spTree>
    <p:extLst>
      <p:ext uri="{BB962C8B-B14F-4D97-AF65-F5344CB8AC3E}">
        <p14:creationId xmlns:p14="http://schemas.microsoft.com/office/powerpoint/2010/main" val="26740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4923007"/>
              </p:ext>
            </p:extLst>
          </p:nvPr>
        </p:nvGraphicFramePr>
        <p:xfrm>
          <a:off x="179512" y="620688"/>
          <a:ext cx="8784976" cy="5965993"/>
        </p:xfrm>
        <a:graphic>
          <a:graphicData uri="http://schemas.openxmlformats.org/drawingml/2006/table">
            <a:tbl>
              <a:tblPr>
                <a:tableStyleId>{B301B821-A1FF-4177-AEE7-76D212191A09}</a:tableStyleId>
              </a:tblPr>
              <a:tblGrid>
                <a:gridCol w="3888432"/>
                <a:gridCol w="936104"/>
                <a:gridCol w="936104"/>
                <a:gridCol w="1008113"/>
                <a:gridCol w="2016223"/>
              </a:tblGrid>
              <a:tr h="270350">
                <a:tc>
                  <a:txBody>
                    <a:bodyPr/>
                    <a:lstStyle/>
                    <a:p>
                      <a:pPr algn="l" fontAlgn="ctr"/>
                      <a:r>
                        <a:rPr lang="fi-FI" sz="1200" b="1" u="none" strike="noStrike" dirty="0">
                          <a:effectLst/>
                        </a:rPr>
                        <a:t>Ploki nimi (varu liik, maardla nimetus)</a:t>
                      </a:r>
                      <a:endParaRPr lang="fi-FI" sz="1200" b="1" i="0" u="none" strike="noStrike" dirty="0">
                        <a:solidFill>
                          <a:srgbClr val="000000"/>
                        </a:solidFill>
                        <a:effectLst/>
                        <a:latin typeface="Calibri"/>
                      </a:endParaRPr>
                    </a:p>
                  </a:txBody>
                  <a:tcPr marL="6375" marR="6375" marT="6375" marB="0" anchor="ctr">
                    <a:solidFill>
                      <a:schemeClr val="accent3">
                        <a:lumMod val="60000"/>
                        <a:lumOff val="40000"/>
                      </a:schemeClr>
                    </a:solidFill>
                  </a:tcPr>
                </a:tc>
                <a:tc>
                  <a:txBody>
                    <a:bodyPr/>
                    <a:lstStyle/>
                    <a:p>
                      <a:pPr algn="l" fontAlgn="ctr"/>
                      <a:r>
                        <a:rPr lang="et-EE" sz="1200" b="1" u="none" strike="noStrike" dirty="0">
                          <a:effectLst/>
                        </a:rPr>
                        <a:t>Pindala (ha)</a:t>
                      </a:r>
                      <a:endParaRPr lang="et-EE" sz="1200" b="1" i="0" u="none" strike="noStrike" dirty="0">
                        <a:solidFill>
                          <a:srgbClr val="000000"/>
                        </a:solidFill>
                        <a:effectLst/>
                        <a:latin typeface="Calibri"/>
                      </a:endParaRPr>
                    </a:p>
                  </a:txBody>
                  <a:tcPr marL="6375" marR="6375" marT="6375" marB="0" anchor="ctr">
                    <a:solidFill>
                      <a:schemeClr val="accent3">
                        <a:lumMod val="60000"/>
                        <a:lumOff val="40000"/>
                      </a:schemeClr>
                    </a:solidFill>
                  </a:tcPr>
                </a:tc>
                <a:tc>
                  <a:txBody>
                    <a:bodyPr/>
                    <a:lstStyle/>
                    <a:p>
                      <a:pPr algn="l" fontAlgn="ctr"/>
                      <a:r>
                        <a:rPr lang="et-EE" sz="1200" b="1" u="none" strike="noStrike" dirty="0">
                          <a:effectLst/>
                        </a:rPr>
                        <a:t>Varu (tuh. T)</a:t>
                      </a:r>
                      <a:endParaRPr lang="et-EE" sz="1200" b="1" i="0" u="none" strike="noStrike" dirty="0">
                        <a:solidFill>
                          <a:srgbClr val="000000"/>
                        </a:solidFill>
                        <a:effectLst/>
                        <a:latin typeface="Calibri"/>
                      </a:endParaRPr>
                    </a:p>
                  </a:txBody>
                  <a:tcPr marL="6375" marR="6375" marT="6375" marB="0" anchor="ctr">
                    <a:solidFill>
                      <a:schemeClr val="accent3">
                        <a:lumMod val="60000"/>
                        <a:lumOff val="40000"/>
                      </a:schemeClr>
                    </a:solidFill>
                  </a:tcPr>
                </a:tc>
                <a:tc>
                  <a:txBody>
                    <a:bodyPr/>
                    <a:lstStyle/>
                    <a:p>
                      <a:pPr algn="ctr" fontAlgn="ctr"/>
                      <a:r>
                        <a:rPr lang="et-EE" sz="1200" b="1" u="none" strike="noStrike" dirty="0">
                          <a:effectLst/>
                        </a:rPr>
                        <a:t>Kaevandmis- loa nr</a:t>
                      </a:r>
                      <a:endParaRPr lang="et-EE" sz="1200" b="1" i="0" u="none" strike="noStrike" dirty="0">
                        <a:solidFill>
                          <a:srgbClr val="000000"/>
                        </a:solidFill>
                        <a:effectLst/>
                        <a:latin typeface="Calibri"/>
                      </a:endParaRPr>
                    </a:p>
                  </a:txBody>
                  <a:tcPr marL="6375" marR="6375" marT="6375" marB="0" anchor="ctr">
                    <a:solidFill>
                      <a:schemeClr val="accent3">
                        <a:lumMod val="60000"/>
                        <a:lumOff val="40000"/>
                      </a:schemeClr>
                    </a:solidFill>
                  </a:tcPr>
                </a:tc>
                <a:tc>
                  <a:txBody>
                    <a:bodyPr/>
                    <a:lstStyle/>
                    <a:p>
                      <a:pPr algn="l" fontAlgn="ctr"/>
                      <a:r>
                        <a:rPr lang="et-EE" sz="1200" b="1" u="none" strike="noStrike" dirty="0">
                          <a:effectLst/>
                        </a:rPr>
                        <a:t>Kaevandaja, </a:t>
                      </a:r>
                      <a:br>
                        <a:rPr lang="et-EE" sz="1200" b="1" u="none" strike="noStrike" dirty="0">
                          <a:effectLst/>
                        </a:rPr>
                      </a:br>
                      <a:r>
                        <a:rPr lang="et-EE" sz="1200" b="1" u="none" strike="noStrike" dirty="0">
                          <a:effectLst/>
                        </a:rPr>
                        <a:t>kasutusala nimetus</a:t>
                      </a:r>
                      <a:endParaRPr lang="et-EE" sz="1200" b="1" i="0" u="none" strike="noStrike" dirty="0">
                        <a:solidFill>
                          <a:srgbClr val="000000"/>
                        </a:solidFill>
                        <a:effectLst/>
                        <a:latin typeface="Calibri"/>
                      </a:endParaRPr>
                    </a:p>
                  </a:txBody>
                  <a:tcPr marL="6375" marR="6375" marT="6375" marB="0" anchor="ctr">
                    <a:solidFill>
                      <a:schemeClr val="accent3">
                        <a:lumMod val="60000"/>
                        <a:lumOff val="40000"/>
                      </a:schemeClr>
                    </a:solidFill>
                  </a:tcPr>
                </a:tc>
              </a:tr>
              <a:tr h="270350">
                <a:tc>
                  <a:txBody>
                    <a:bodyPr/>
                    <a:lstStyle/>
                    <a:p>
                      <a:pPr algn="l" fontAlgn="ctr"/>
                      <a:r>
                        <a:rPr lang="et-EE" sz="1200" b="1" u="none" strike="noStrike" dirty="0">
                          <a:effectLst/>
                        </a:rPr>
                        <a:t>Värska plokk 1 (aktiivne tarbevaru, Värska ravimudakarjäär)</a:t>
                      </a:r>
                      <a:endParaRPr lang="et-EE" sz="1200" b="1" i="0" u="none" strike="noStrike" dirty="0">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b="1" u="none" strike="noStrike">
                          <a:effectLst/>
                        </a:rPr>
                        <a:t>25.96</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b="1" u="none" strike="noStrike" dirty="0">
                          <a:effectLst/>
                        </a:rPr>
                        <a:t>337.92</a:t>
                      </a:r>
                      <a:endParaRPr lang="et-EE" sz="1200" b="1" i="0" u="none" strike="noStrike" dirty="0">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b="1" u="none" strike="noStrike" dirty="0">
                          <a:effectLst/>
                        </a:rPr>
                        <a:t>KMIN-057</a:t>
                      </a:r>
                      <a:endParaRPr lang="et-EE" sz="1200" b="1" i="0" u="none" strike="noStrike" dirty="0">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sv-SE" sz="1200" b="1" u="none" strike="noStrike" dirty="0">
                          <a:effectLst/>
                        </a:rPr>
                        <a:t>Värska Sanatoorium AS</a:t>
                      </a:r>
                      <a:br>
                        <a:rPr lang="sv-SE" sz="1200" b="1" u="none" strike="noStrike" dirty="0">
                          <a:effectLst/>
                        </a:rPr>
                      </a:br>
                      <a:r>
                        <a:rPr lang="sv-SE" sz="1200" b="1" u="none" strike="noStrike" dirty="0">
                          <a:effectLst/>
                        </a:rPr>
                        <a:t>järvemuda raviotstarbeks</a:t>
                      </a:r>
                      <a:endParaRPr lang="sv-SE" sz="1200" b="1"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Värska 2 plokk (aktiivne tarbevaru)</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50.46</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670</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Järvemuda raviotstarbeks</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Värska 3 plokk (aktiivne tarbevaru)</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20.47</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59</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Järvemuda raviotstarbeks</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Värska 4 plokk (prognoosvaru)</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49.43</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343</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Järvemuda raviotstarbeks</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Ermistu 1 plokk (aktiivne tarbevaru)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18.49</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63.894</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Järvemuda raviotstarbeks</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Ermistu 2 plokk (aktiivne tarbevaru)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42.42</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150.9</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Järvemuda põlluväetiseks</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Ermistu 3 plokk (passiivne tarbevaru)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60.91</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57</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Järvemuda põlluväetiseks</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Ermistu 4 plokk (prognoosvaru)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8.21</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16</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Järvemuda põlluväetiseks</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Ermistu 5 plokk (prognoosvaru)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132.82</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337</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Järvemuda põlluväetiseks</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70350">
                <a:tc>
                  <a:txBody>
                    <a:bodyPr/>
                    <a:lstStyle/>
                    <a:p>
                      <a:pPr algn="l" fontAlgn="ctr"/>
                      <a:r>
                        <a:rPr lang="fi-FI" sz="1200" b="1" u="none" strike="noStrike">
                          <a:effectLst/>
                        </a:rPr>
                        <a:t>Mullutu Suurlaht plokk 1 (aktiivne tarbevaru, Suurlaht II)</a:t>
                      </a:r>
                      <a:endParaRPr lang="fi-FI"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b="1" u="none" strike="noStrike">
                          <a:effectLst/>
                        </a:rPr>
                        <a:t>4.4</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b="1" u="none" strike="noStrike">
                          <a:effectLst/>
                        </a:rPr>
                        <a:t>50.8</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b="1" u="none" strike="noStrike">
                          <a:effectLst/>
                        </a:rPr>
                        <a:t>KMIN-007</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b="1" u="none" strike="noStrike" dirty="0">
                          <a:effectLst/>
                        </a:rPr>
                        <a:t>Kuressaare Sanatoorium AS</a:t>
                      </a:r>
                      <a:br>
                        <a:rPr lang="et-EE" sz="1200" b="1" u="none" strike="noStrike" dirty="0">
                          <a:effectLst/>
                        </a:rPr>
                      </a:br>
                      <a:r>
                        <a:rPr lang="et-EE" sz="1200" b="1" u="none" strike="noStrike" dirty="0">
                          <a:effectLst/>
                        </a:rPr>
                        <a:t>meremuda</a:t>
                      </a:r>
                      <a:endParaRPr lang="et-EE" sz="1200" b="1"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fi-FI" sz="1200" u="none" strike="noStrike">
                          <a:effectLst/>
                        </a:rPr>
                        <a:t>Mullutu Suurlaht plokk 2 (aktiivne tarbevaru)</a:t>
                      </a:r>
                      <a:endParaRPr lang="fi-FI"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85.1</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868</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Mullutu Suurlaht plokk 3 (passiivne tarbevaru)</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16</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83</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70350">
                <a:tc>
                  <a:txBody>
                    <a:bodyPr/>
                    <a:lstStyle/>
                    <a:p>
                      <a:pPr algn="l" fontAlgn="ctr"/>
                      <a:r>
                        <a:rPr lang="et-EE" sz="1200" b="1" u="none" strike="noStrike">
                          <a:effectLst/>
                        </a:rPr>
                        <a:t>Käina plokk 1 (aktiivne tarbevaru, Käina)</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b="1" u="none" strike="noStrike">
                          <a:effectLst/>
                        </a:rPr>
                        <a:t>4.93</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b="1" u="none" strike="noStrike">
                          <a:effectLst/>
                        </a:rPr>
                        <a:t>86.784</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b="1" u="none" strike="noStrike">
                          <a:effectLst/>
                        </a:rPr>
                        <a:t>KMIN-015</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b="1" u="none" strike="noStrike" dirty="0">
                          <a:effectLst/>
                        </a:rPr>
                        <a:t>Antu SR OÜ</a:t>
                      </a:r>
                      <a:br>
                        <a:rPr lang="et-EE" sz="1200" b="1" u="none" strike="noStrike" dirty="0">
                          <a:effectLst/>
                        </a:rPr>
                      </a:br>
                      <a:r>
                        <a:rPr lang="et-EE" sz="1200" b="1" u="none" strike="noStrike" dirty="0">
                          <a:effectLst/>
                        </a:rPr>
                        <a:t>meremuda</a:t>
                      </a:r>
                      <a:endParaRPr lang="et-EE" sz="1200" b="1" i="0" u="none" strike="noStrike" dirty="0">
                        <a:solidFill>
                          <a:srgbClr val="000000"/>
                        </a:solidFill>
                        <a:effectLst/>
                        <a:latin typeface="Calibri"/>
                      </a:endParaRPr>
                    </a:p>
                  </a:txBody>
                  <a:tcPr marL="6375" marR="6375" marT="6375" marB="0" anchor="ctr">
                    <a:solidFill>
                      <a:schemeClr val="bg2">
                        <a:lumMod val="90000"/>
                      </a:schemeClr>
                    </a:solidFill>
                  </a:tcPr>
                </a:tc>
              </a:tr>
              <a:tr h="270350">
                <a:tc>
                  <a:txBody>
                    <a:bodyPr/>
                    <a:lstStyle/>
                    <a:p>
                      <a:pPr algn="l" fontAlgn="ctr"/>
                      <a:r>
                        <a:rPr lang="et-EE" sz="1200" b="1" u="none" strike="noStrike">
                          <a:effectLst/>
                        </a:rPr>
                        <a:t>Käina plokk 2 (aktiivne tarbevaru Käina II)</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b="1" u="none" strike="noStrike">
                          <a:effectLst/>
                        </a:rPr>
                        <a:t>6.2</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b="1" u="none" strike="noStrike">
                          <a:effectLst/>
                        </a:rPr>
                        <a:t>60.997</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b="1" u="none" strike="noStrike">
                          <a:effectLst/>
                        </a:rPr>
                        <a:t>KMIN-076</a:t>
                      </a:r>
                      <a:endParaRPr lang="et-EE" sz="1200" b="1"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b="1" u="none" strike="noStrike" dirty="0">
                          <a:effectLst/>
                        </a:rPr>
                        <a:t>OÜ Leiger</a:t>
                      </a:r>
                      <a:br>
                        <a:rPr lang="et-EE" sz="1200" b="1" u="none" strike="noStrike" dirty="0">
                          <a:effectLst/>
                        </a:rPr>
                      </a:br>
                      <a:r>
                        <a:rPr lang="et-EE" sz="1200" b="1" u="none" strike="noStrike" dirty="0">
                          <a:effectLst/>
                        </a:rPr>
                        <a:t>meremuda</a:t>
                      </a:r>
                      <a:endParaRPr lang="et-EE" sz="1200" b="1"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Käina plokk 3 (aktiivne tarbevaru)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11.28</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126</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Käina plokk 4 (passiivne tarbevaru)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0.35</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2</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Käina plokk 5 (passiivne tarbevaru)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83.49</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1388</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19599">
                <a:tc>
                  <a:txBody>
                    <a:bodyPr/>
                    <a:lstStyle/>
                    <a:p>
                      <a:pPr algn="l" fontAlgn="ctr"/>
                      <a:r>
                        <a:rPr lang="et-EE" sz="1200" u="none" strike="noStrike">
                          <a:effectLst/>
                        </a:rPr>
                        <a:t>Käina plokk 5 (passiivne tarbevaru)</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28.2</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r" fontAlgn="ctr"/>
                      <a:r>
                        <a:rPr lang="et-EE" sz="1200" u="none" strike="noStrike">
                          <a:effectLst/>
                        </a:rPr>
                        <a:t>156</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bg2">
                        <a:lumMod val="9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bg2">
                        <a:lumMod val="90000"/>
                      </a:schemeClr>
                    </a:solidFill>
                  </a:tcPr>
                </a:tc>
              </a:tr>
              <a:tr h="270350">
                <a:tc>
                  <a:txBody>
                    <a:bodyPr/>
                    <a:lstStyle/>
                    <a:p>
                      <a:pPr algn="l" fontAlgn="ctr"/>
                      <a:r>
                        <a:rPr lang="et-EE" sz="1200" b="1" u="none" strike="noStrike">
                          <a:effectLst/>
                        </a:rPr>
                        <a:t>Haapsalu Tagalaht plokk 1 (aktiivne tarbevaru)</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b="1" u="none" strike="noStrike">
                          <a:effectLst/>
                        </a:rPr>
                        <a:t>14.28</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b="1" u="none" strike="noStrike">
                          <a:effectLst/>
                        </a:rPr>
                        <a:t>87.536</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b="1" u="none" strike="noStrike">
                          <a:effectLst/>
                        </a:rPr>
                        <a:t>KMIN-010</a:t>
                      </a:r>
                      <a:endParaRPr lang="et-EE" sz="1200" b="1"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b="1" u="none" strike="noStrike" dirty="0">
                          <a:effectLst/>
                        </a:rPr>
                        <a:t>OÜ Ravimuda</a:t>
                      </a:r>
                      <a:br>
                        <a:rPr lang="et-EE" sz="1200" b="1" u="none" strike="noStrike" dirty="0">
                          <a:effectLst/>
                        </a:rPr>
                      </a:br>
                      <a:r>
                        <a:rPr lang="et-EE" sz="1200" b="1" u="none" strike="noStrike" dirty="0">
                          <a:effectLst/>
                        </a:rPr>
                        <a:t>meremuda</a:t>
                      </a:r>
                      <a:endParaRPr lang="et-EE" sz="1200" b="1"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Haapsalu Tagalaht plokk 3 (aktiivne tarbevaru)</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15.84</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74</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Haapsalu Tagalaht plokk 4 (passiivne tarbevaru)</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14.36</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34</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a:effectLst/>
                        </a:rPr>
                        <a:t> </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r h="219599">
                <a:tc>
                  <a:txBody>
                    <a:bodyPr/>
                    <a:lstStyle/>
                    <a:p>
                      <a:pPr algn="l" fontAlgn="ctr"/>
                      <a:r>
                        <a:rPr lang="et-EE" sz="1200" u="none" strike="noStrike">
                          <a:effectLst/>
                        </a:rPr>
                        <a:t>Haapsalu Tagalaht plokk 2 (passiivne tarbevaru)</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1.85</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r" fontAlgn="ctr"/>
                      <a:r>
                        <a:rPr lang="et-EE" sz="1200" u="none" strike="noStrike">
                          <a:effectLst/>
                        </a:rPr>
                        <a:t>4</a:t>
                      </a:r>
                      <a:endParaRPr lang="et-EE" sz="1200" b="0" i="0" u="none" strike="noStrike">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ctr" fontAlgn="ctr"/>
                      <a:r>
                        <a:rPr lang="et-EE" sz="1200" u="none" strike="noStrike" dirty="0">
                          <a:effectLst/>
                        </a:rPr>
                        <a:t> </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c>
                  <a:txBody>
                    <a:bodyPr/>
                    <a:lstStyle/>
                    <a:p>
                      <a:pPr algn="l" fontAlgn="ctr"/>
                      <a:r>
                        <a:rPr lang="et-EE" sz="1200" u="none" strike="noStrike" dirty="0">
                          <a:effectLst/>
                        </a:rPr>
                        <a:t>Meremuda</a:t>
                      </a:r>
                      <a:endParaRPr lang="et-EE" sz="1200" b="0" i="0" u="none" strike="noStrike" dirty="0">
                        <a:solidFill>
                          <a:srgbClr val="000000"/>
                        </a:solidFill>
                        <a:effectLst/>
                        <a:latin typeface="Calibri"/>
                      </a:endParaRPr>
                    </a:p>
                  </a:txBody>
                  <a:tcPr marL="6375" marR="6375" marT="6375" marB="0" anchor="ctr">
                    <a:solidFill>
                      <a:schemeClr val="tx2">
                        <a:lumMod val="20000"/>
                        <a:lumOff val="80000"/>
                      </a:schemeClr>
                    </a:solidFill>
                  </a:tcPr>
                </a:tc>
              </a:tr>
            </a:tbl>
          </a:graphicData>
        </a:graphic>
      </p:graphicFrame>
      <p:sp>
        <p:nvSpPr>
          <p:cNvPr id="3" name="Rectangle 2"/>
          <p:cNvSpPr/>
          <p:nvPr/>
        </p:nvSpPr>
        <p:spPr>
          <a:xfrm>
            <a:off x="107504" y="116632"/>
            <a:ext cx="8928992" cy="461665"/>
          </a:xfrm>
          <a:prstGeom prst="rect">
            <a:avLst/>
          </a:prstGeom>
        </p:spPr>
        <p:txBody>
          <a:bodyPr wrap="square">
            <a:spAutoFit/>
          </a:bodyPr>
          <a:lstStyle/>
          <a:p>
            <a:r>
              <a:rPr lang="et-EE" sz="2400" dirty="0" smtClean="0">
                <a:latin typeface="Calibri" pitchFamily="34" charset="0"/>
              </a:rPr>
              <a:t>Mudavarud (Maa-ameti kaardiserveri maardlate rakenduse andmetel)</a:t>
            </a:r>
            <a:endParaRPr lang="et-EE" sz="2400" dirty="0"/>
          </a:p>
        </p:txBody>
      </p:sp>
    </p:spTree>
    <p:extLst>
      <p:ext uri="{BB962C8B-B14F-4D97-AF65-F5344CB8AC3E}">
        <p14:creationId xmlns:p14="http://schemas.microsoft.com/office/powerpoint/2010/main" val="3637542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6968</TotalTime>
  <Words>2301</Words>
  <Application>Microsoft Office PowerPoint</Application>
  <PresentationFormat>On-screen Show (4:3)</PresentationFormat>
  <Paragraphs>503</Paragraphs>
  <Slides>25</Slides>
  <Notes>18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Jaanus</dc:creator>
  <cp:lastModifiedBy>arvo</cp:lastModifiedBy>
  <cp:revision>133</cp:revision>
  <dcterms:created xsi:type="dcterms:W3CDTF">2011-02-23T12:45:41Z</dcterms:created>
  <dcterms:modified xsi:type="dcterms:W3CDTF">2015-01-27T10:03:06Z</dcterms:modified>
</cp:coreProperties>
</file>