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59" r:id="rId6"/>
    <p:sldId id="272" r:id="rId7"/>
    <p:sldId id="273" r:id="rId8"/>
    <p:sldId id="260" r:id="rId9"/>
    <p:sldId id="264" r:id="rId10"/>
    <p:sldId id="261" r:id="rId11"/>
    <p:sldId id="262" r:id="rId12"/>
    <p:sldId id="263" r:id="rId13"/>
    <p:sldId id="265" r:id="rId14"/>
    <p:sldId id="266" r:id="rId15"/>
    <p:sldId id="268" r:id="rId16"/>
    <p:sldId id="267" r:id="rId17"/>
    <p:sldId id="274" r:id="rId18"/>
    <p:sldId id="275" r:id="rId19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9731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387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069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601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6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71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49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733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29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9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09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7D48-380B-4390-B0FB-EB157F094663}" type="datetimeFigureOut">
              <a:rPr lang="et-EE" smtClean="0"/>
              <a:t>27.01.2015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F40B-2A7C-4FD5-B84F-49052023BFC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729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10" y="3252696"/>
            <a:ext cx="8229600" cy="2696584"/>
          </a:xfrm>
        </p:spPr>
        <p:txBody>
          <a:bodyPr>
            <a:normAutofit/>
          </a:bodyPr>
          <a:lstStyle/>
          <a:p>
            <a:r>
              <a:rPr lang="et-EE" sz="3200" i="1" dirty="0" smtClean="0">
                <a:solidFill>
                  <a:srgbClr val="002060"/>
                </a:solidFill>
              </a:rPr>
              <a:t>TERE KK 2012-2014 konverents</a:t>
            </a:r>
            <a:br>
              <a:rPr lang="et-EE" sz="32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Haapsalu 11.detsember 2014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000" i="1" dirty="0" smtClean="0">
                <a:solidFill>
                  <a:srgbClr val="002060"/>
                </a:solidFill>
              </a:rPr>
              <a:t>Arvo </a:t>
            </a:r>
            <a:r>
              <a:rPr lang="et-EE" sz="2000" i="1" dirty="0" err="1" smtClean="0">
                <a:solidFill>
                  <a:srgbClr val="002060"/>
                </a:solidFill>
              </a:rPr>
              <a:t>Pärenson</a:t>
            </a:r>
            <a:r>
              <a:rPr lang="et-EE" sz="2000" i="1" dirty="0" smtClean="0">
                <a:solidFill>
                  <a:srgbClr val="002060"/>
                </a:solidFill>
              </a:rPr>
              <a:t/>
            </a:r>
            <a:br>
              <a:rPr lang="et-EE" sz="2000" i="1" dirty="0" smtClean="0">
                <a:solidFill>
                  <a:srgbClr val="002060"/>
                </a:solidFill>
              </a:rPr>
            </a:br>
            <a:r>
              <a:rPr lang="et-EE" sz="2000" i="1" dirty="0" smtClean="0">
                <a:solidFill>
                  <a:srgbClr val="002060"/>
                </a:solidFill>
              </a:rPr>
              <a:t>TERE KK disainer-projektijuht</a:t>
            </a:r>
            <a:r>
              <a:rPr lang="et-EE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t-EE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t-EE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76470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2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Disain TERE KK teenistuses</a:t>
            </a:r>
            <a:endParaRPr lang="et-EE" sz="32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1012227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9957" y="2447150"/>
            <a:ext cx="3254251" cy="1341889"/>
          </a:xfrm>
        </p:spPr>
        <p:txBody>
          <a:bodyPr>
            <a:normAutofit fontScale="90000"/>
          </a:bodyPr>
          <a:lstStyle/>
          <a:p>
            <a:pPr algn="l"/>
            <a:r>
              <a:rPr lang="et-EE" sz="2400" i="1" dirty="0" smtClean="0">
                <a:solidFill>
                  <a:srgbClr val="002060"/>
                </a:solidFill>
              </a:rPr>
              <a:t>Mudeli teostus 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Mudeli testimine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Hinnangu esitamine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Tootearendus</a:t>
            </a:r>
            <a:endParaRPr lang="et-EE" sz="2400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DSCF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726" y="3212976"/>
            <a:ext cx="1944215" cy="2592288"/>
          </a:xfrm>
          <a:prstGeom prst="rect">
            <a:avLst/>
          </a:prstGeom>
        </p:spPr>
      </p:pic>
      <p:pic>
        <p:nvPicPr>
          <p:cNvPr id="6" name="Picture 5" descr="DSCF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212975"/>
            <a:ext cx="1944216" cy="2592289"/>
          </a:xfrm>
          <a:prstGeom prst="rect">
            <a:avLst/>
          </a:prstGeom>
        </p:spPr>
      </p:pic>
      <p:pic>
        <p:nvPicPr>
          <p:cNvPr id="7" name="Picture 6" descr="DSCF0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9957" y="4077072"/>
            <a:ext cx="2621774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0" y="404664"/>
            <a:ext cx="1960491" cy="2613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957" y="404664"/>
            <a:ext cx="2620041" cy="1728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3278"/>
            <a:ext cx="1944216" cy="2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i="1" dirty="0" smtClean="0">
                <a:solidFill>
                  <a:srgbClr val="002060"/>
                </a:solidFill>
              </a:rPr>
              <a:t>Disainiprotsess</a:t>
            </a:r>
            <a:br>
              <a:rPr lang="et-EE" sz="2800" i="1" dirty="0" smtClean="0">
                <a:solidFill>
                  <a:srgbClr val="002060"/>
                </a:solidFill>
              </a:rPr>
            </a:br>
            <a:r>
              <a:rPr lang="et-EE" sz="2800" i="1" dirty="0" smtClean="0">
                <a:solidFill>
                  <a:srgbClr val="002060"/>
                </a:solidFill>
              </a:rPr>
              <a:t>(Projekt: Käte mudavann)</a:t>
            </a:r>
            <a:endParaRPr lang="et-EE" sz="2800" i="1" dirty="0">
              <a:solidFill>
                <a:srgbClr val="002060"/>
              </a:solidFill>
            </a:endParaRPr>
          </a:p>
        </p:txBody>
      </p:sp>
      <p:pic>
        <p:nvPicPr>
          <p:cNvPr id="8" name="Picture 7" descr="DSCF0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0104" y="3857765"/>
            <a:ext cx="2431769" cy="1823827"/>
          </a:xfrm>
          <a:prstGeom prst="rect">
            <a:avLst/>
          </a:prstGeom>
        </p:spPr>
      </p:pic>
      <p:pic>
        <p:nvPicPr>
          <p:cNvPr id="9" name="Picture 8" descr="DSCF0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869438"/>
            <a:ext cx="2425646" cy="1819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" y="3869438"/>
            <a:ext cx="2431769" cy="1823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3" y="188639"/>
            <a:ext cx="1086168" cy="1448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3" y="1844825"/>
            <a:ext cx="2424269" cy="1818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87" y="1844824"/>
            <a:ext cx="2424269" cy="1818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04" y="1844825"/>
            <a:ext cx="2424268" cy="18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2673" y="188640"/>
            <a:ext cx="4167299" cy="1008112"/>
          </a:xfrm>
        </p:spPr>
        <p:txBody>
          <a:bodyPr>
            <a:normAutofit/>
          </a:bodyPr>
          <a:lstStyle/>
          <a:p>
            <a:pPr algn="l"/>
            <a:r>
              <a:rPr lang="et-EE" sz="2800" i="1" dirty="0" smtClean="0">
                <a:solidFill>
                  <a:srgbClr val="002060"/>
                </a:solidFill>
              </a:rPr>
              <a:t>Prototüübi valmistamine</a:t>
            </a:r>
            <a:endParaRPr lang="et-EE" sz="2800" i="1" dirty="0">
              <a:solidFill>
                <a:srgbClr val="002060"/>
              </a:solidFill>
            </a:endParaRPr>
          </a:p>
        </p:txBody>
      </p:sp>
      <p:pic>
        <p:nvPicPr>
          <p:cNvPr id="6" name="Picture 5" descr="DSCF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36636"/>
            <a:ext cx="2678055" cy="2008541"/>
          </a:xfrm>
          <a:prstGeom prst="rect">
            <a:avLst/>
          </a:prstGeom>
        </p:spPr>
      </p:pic>
      <p:pic>
        <p:nvPicPr>
          <p:cNvPr id="7" name="Picture 6" descr="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73" y="1340768"/>
            <a:ext cx="5236569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621458"/>
            <a:ext cx="2527699" cy="1895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45" y="3621458"/>
            <a:ext cx="2527698" cy="189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21459"/>
            <a:ext cx="1421830" cy="18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et-EE" sz="2800" i="1" dirty="0" smtClean="0">
                <a:solidFill>
                  <a:srgbClr val="FF0000"/>
                </a:solidFill>
              </a:rPr>
              <a:t>Disainiprotsess</a:t>
            </a:r>
            <a:endParaRPr lang="et-EE" sz="28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7" y="1412776"/>
            <a:ext cx="2592288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91019"/>
            <a:ext cx="2664296" cy="1998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2776"/>
            <a:ext cx="2664296" cy="1998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83472"/>
            <a:ext cx="2579777" cy="1934833"/>
          </a:xfrm>
          <a:prstGeom prst="rect">
            <a:avLst/>
          </a:prstGeom>
        </p:spPr>
      </p:pic>
      <p:pic>
        <p:nvPicPr>
          <p:cNvPr id="16" name="Picture 15" descr="DSCF05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3" y="3591019"/>
            <a:ext cx="2592288" cy="1998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4814" y="1412776"/>
            <a:ext cx="27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i="1" dirty="0" smtClean="0">
                <a:solidFill>
                  <a:srgbClr val="002060"/>
                </a:solidFill>
              </a:rPr>
              <a:t>Prototüübi kirjeldamine</a:t>
            </a:r>
          </a:p>
          <a:p>
            <a:r>
              <a:rPr lang="et-EE" sz="2400" i="1" dirty="0" smtClean="0">
                <a:solidFill>
                  <a:srgbClr val="002060"/>
                </a:solidFill>
              </a:rPr>
              <a:t>Prototüübi testimine</a:t>
            </a:r>
          </a:p>
          <a:p>
            <a:r>
              <a:rPr lang="et-EE" sz="2400" i="1" dirty="0" smtClean="0">
                <a:solidFill>
                  <a:srgbClr val="002060"/>
                </a:solidFill>
              </a:rPr>
              <a:t>Hinnangu esitamine</a:t>
            </a:r>
          </a:p>
          <a:p>
            <a:r>
              <a:rPr lang="et-EE" sz="2400" i="1" dirty="0" smtClean="0">
                <a:solidFill>
                  <a:srgbClr val="002060"/>
                </a:solidFill>
              </a:rPr>
              <a:t>Tootearendus</a:t>
            </a:r>
          </a:p>
          <a:p>
            <a:endParaRPr lang="et-EE" sz="2400" i="1" dirty="0" smtClean="0">
              <a:solidFill>
                <a:srgbClr val="002060"/>
              </a:solidFill>
            </a:endParaRPr>
          </a:p>
          <a:p>
            <a:endParaRPr lang="et-EE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7360"/>
            <a:ext cx="8424936" cy="584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i="1" dirty="0" smtClean="0">
                <a:solidFill>
                  <a:srgbClr val="FF0000"/>
                </a:solidFill>
              </a:rPr>
              <a:t>Disainiprotsess</a:t>
            </a:r>
            <a:r>
              <a:rPr lang="et-EE" sz="2800" i="1" dirty="0" smtClean="0"/>
              <a:t/>
            </a:r>
            <a:br>
              <a:rPr lang="et-EE" sz="2800" i="1" dirty="0" smtClean="0"/>
            </a:br>
            <a:r>
              <a:rPr lang="et-EE" sz="2800" i="1" dirty="0" smtClean="0">
                <a:solidFill>
                  <a:srgbClr val="002060"/>
                </a:solidFill>
              </a:rPr>
              <a:t>(Projekt: Vibro-akustiline teraapia, VAT)</a:t>
            </a:r>
            <a:endParaRPr lang="et-EE" sz="2800" i="1" dirty="0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3598" y="1825098"/>
            <a:ext cx="7236804" cy="3620126"/>
            <a:chOff x="1907704" y="3212976"/>
            <a:chExt cx="6264696" cy="2970330"/>
          </a:xfrm>
        </p:grpSpPr>
        <p:sp>
          <p:nvSpPr>
            <p:cNvPr id="9" name="Isosceles Triangle 8"/>
            <p:cNvSpPr/>
            <p:nvPr/>
          </p:nvSpPr>
          <p:spPr>
            <a:xfrm rot="10800000">
              <a:off x="4067944" y="4725144"/>
              <a:ext cx="1944216" cy="1458162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6876256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Eksperdid</a:t>
              </a:r>
              <a:endParaRPr lang="et-EE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059832" y="4725144"/>
              <a:ext cx="1944216" cy="1440000"/>
            </a:xfrm>
            <a:prstGeom prst="triangle">
              <a:avLst/>
            </a:prstGeom>
            <a:solidFill>
              <a:srgbClr val="0070C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4067944" y="3212976"/>
              <a:ext cx="1944216" cy="145816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076056" y="4725144"/>
              <a:ext cx="1944216" cy="1440000"/>
            </a:xfrm>
            <a:prstGeom prst="triangle">
              <a:avLst/>
            </a:prstGeom>
            <a:solidFill>
              <a:srgbClr val="00B050"/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83968" y="4869160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/>
                <a:t>Lähte-ülesanne</a:t>
              </a:r>
              <a:endParaRPr lang="et-EE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47864" y="5517232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Sihtgrupp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11960" y="4077072"/>
              <a:ext cx="165618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tx2">
                      <a:lumMod val="75000"/>
                    </a:schemeClr>
                  </a:solidFill>
                </a:rPr>
                <a:t>Uus toode</a:t>
              </a:r>
              <a:endParaRPr lang="et-EE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 flipH="1">
              <a:off x="1907704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Sisendid</a:t>
              </a:r>
              <a:endParaRPr lang="et-EE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64088" y="5589240"/>
              <a:ext cx="144016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Kasutatavus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868144" y="357301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Disainerid</a:t>
              </a:r>
              <a:endParaRPr lang="et-EE" dirty="0"/>
            </a:p>
          </p:txBody>
        </p:sp>
        <p:sp>
          <p:nvSpPr>
            <p:cNvPr id="21" name="Left Arrow 20"/>
            <p:cNvSpPr/>
            <p:nvPr/>
          </p:nvSpPr>
          <p:spPr>
            <a:xfrm flipH="1">
              <a:off x="2843808" y="3573016"/>
              <a:ext cx="1368152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Laborid</a:t>
              </a:r>
              <a:endParaRPr lang="et-EE" dirty="0"/>
            </a:p>
          </p:txBody>
        </p:sp>
      </p:grpSp>
    </p:spTree>
    <p:extLst>
      <p:ext uri="{BB962C8B-B14F-4D97-AF65-F5344CB8AC3E}">
        <p14:creationId xmlns:p14="http://schemas.microsoft.com/office/powerpoint/2010/main" val="4535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378" y="304037"/>
            <a:ext cx="3744416" cy="821463"/>
          </a:xfrm>
        </p:spPr>
        <p:txBody>
          <a:bodyPr>
            <a:noAutofit/>
          </a:bodyPr>
          <a:lstStyle/>
          <a:p>
            <a:pPr algn="l"/>
            <a:r>
              <a:rPr lang="et-EE" sz="2400" i="1" dirty="0" smtClean="0">
                <a:solidFill>
                  <a:srgbClr val="002060"/>
                </a:solidFill>
              </a:rPr>
              <a:t>VAT voodi kontseptsioon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3D modelleerimine</a:t>
            </a:r>
            <a:endParaRPr lang="et-EE" sz="2400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57" y="1196752"/>
            <a:ext cx="2950645" cy="2204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15" y="3573016"/>
            <a:ext cx="2945887" cy="2200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2" y="4365104"/>
            <a:ext cx="3210661" cy="135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6" y="2636912"/>
            <a:ext cx="3231597" cy="1528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" y="1196752"/>
            <a:ext cx="3261576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7306" y="293747"/>
            <a:ext cx="3054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i="1" dirty="0" smtClean="0">
                <a:solidFill>
                  <a:srgbClr val="002060"/>
                </a:solidFill>
              </a:rPr>
              <a:t>Vormide teostus vaakumtehnoloogiale</a:t>
            </a:r>
            <a:endParaRPr lang="et-EE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2372494"/>
            <a:ext cx="8820472" cy="36480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3024336"/>
          </a:xfrm>
        </p:spPr>
        <p:txBody>
          <a:bodyPr>
            <a:normAutofit/>
          </a:bodyPr>
          <a:lstStyle/>
          <a:p>
            <a:pPr algn="l"/>
            <a:r>
              <a:rPr lang="et-EE" sz="2400" i="1" dirty="0" smtClean="0">
                <a:solidFill>
                  <a:srgbClr val="FF0000"/>
                </a:solidFill>
              </a:rPr>
              <a:t>Disainiprotsess</a:t>
            </a:r>
            <a:br>
              <a:rPr lang="et-EE" sz="2400" i="1" dirty="0" smtClean="0">
                <a:solidFill>
                  <a:srgbClr val="FF0000"/>
                </a:solidFill>
              </a:rPr>
            </a:br>
            <a:r>
              <a:rPr lang="et-EE" sz="2000" i="1" dirty="0" smtClean="0">
                <a:solidFill>
                  <a:srgbClr val="FF0000"/>
                </a:solidFill>
              </a:rPr>
              <a:t/>
            </a:r>
            <a:br>
              <a:rPr lang="et-EE" sz="2000" i="1" dirty="0" smtClean="0">
                <a:solidFill>
                  <a:srgbClr val="FF0000"/>
                </a:solidFill>
              </a:rPr>
            </a:br>
            <a:r>
              <a:rPr lang="et-EE" sz="2000" i="1" dirty="0" smtClean="0">
                <a:solidFill>
                  <a:srgbClr val="FF0000"/>
                </a:solidFill>
              </a:rPr>
              <a:t>	</a:t>
            </a:r>
            <a:r>
              <a:rPr lang="et-EE" sz="2000" i="1" dirty="0" smtClean="0"/>
              <a:t>Kontseptsiooni väljatöötamine (probleemi defineerimine)</a:t>
            </a:r>
            <a:br>
              <a:rPr lang="et-EE" sz="2000" i="1" dirty="0" smtClean="0"/>
            </a:br>
            <a:r>
              <a:rPr lang="et-EE" sz="2000" i="1" dirty="0" smtClean="0"/>
              <a:t>	3D modelleerimine</a:t>
            </a:r>
            <a:br>
              <a:rPr lang="et-EE" sz="2000" i="1" dirty="0" smtClean="0"/>
            </a:br>
            <a:r>
              <a:rPr lang="et-EE" sz="2000" i="1" dirty="0" smtClean="0"/>
              <a:t>	Tootearendus, modelleerimine, </a:t>
            </a:r>
            <a:r>
              <a:rPr lang="et-EE" sz="2000" i="1" dirty="0" err="1" smtClean="0"/>
              <a:t>prototüüpimine</a:t>
            </a:r>
            <a:r>
              <a:rPr lang="et-EE" sz="2000" i="1" dirty="0" smtClean="0"/>
              <a:t> </a:t>
            </a:r>
            <a:br>
              <a:rPr lang="et-EE" sz="2000" i="1" dirty="0" smtClean="0"/>
            </a:br>
            <a:r>
              <a:rPr lang="et-EE" sz="2000" i="1" dirty="0" smtClean="0"/>
              <a:t>	Testimine ja hindamine</a:t>
            </a:r>
            <a:br>
              <a:rPr lang="et-EE" sz="2000" i="1" dirty="0" smtClean="0"/>
            </a:br>
            <a:r>
              <a:rPr lang="et-EE" sz="2000" i="1" dirty="0" smtClean="0"/>
              <a:t>	Projekti raporti koostamine </a:t>
            </a:r>
            <a:br>
              <a:rPr lang="et-EE" sz="2000" i="1" dirty="0" smtClean="0"/>
            </a:br>
            <a:r>
              <a:rPr lang="et-EE" sz="2000" i="1" dirty="0" smtClean="0"/>
              <a:t>	Kasutusjuhendi väljatöötamine.</a:t>
            </a:r>
            <a:r>
              <a:rPr lang="et-EE" sz="2200" i="1" dirty="0" smtClean="0"/>
              <a:t/>
            </a:r>
            <a:br>
              <a:rPr lang="et-EE" sz="2200" i="1" dirty="0" smtClean="0"/>
            </a:br>
            <a:r>
              <a:rPr lang="et-EE" sz="2200" i="1" dirty="0" smtClean="0"/>
              <a:t> </a:t>
            </a:r>
            <a:endParaRPr lang="et-EE" sz="2200" i="1" dirty="0"/>
          </a:p>
        </p:txBody>
      </p:sp>
    </p:spTree>
    <p:extLst>
      <p:ext uri="{BB962C8B-B14F-4D97-AF65-F5344CB8AC3E}">
        <p14:creationId xmlns:p14="http://schemas.microsoft.com/office/powerpoint/2010/main" val="35360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4653136"/>
            <a:ext cx="2808312" cy="648072"/>
          </a:xfrm>
        </p:spPr>
        <p:txBody>
          <a:bodyPr>
            <a:normAutofit fontScale="90000"/>
          </a:bodyPr>
          <a:lstStyle/>
          <a:p>
            <a:r>
              <a:rPr lang="et-EE" sz="2400" i="1" dirty="0" smtClean="0"/>
              <a:t/>
            </a:r>
            <a:br>
              <a:rPr lang="et-EE" sz="2400" i="1" dirty="0" smtClean="0"/>
            </a:br>
            <a:r>
              <a:rPr lang="et-EE" sz="2000" i="1" dirty="0" smtClean="0"/>
              <a:t/>
            </a:r>
            <a:br>
              <a:rPr lang="et-EE" sz="2000" i="1" dirty="0" smtClean="0"/>
            </a:br>
            <a:r>
              <a:rPr lang="et-EE" sz="2000" i="1" dirty="0" smtClean="0"/>
              <a:t>arvo@hk.tlu.ee</a:t>
            </a:r>
            <a:r>
              <a:rPr lang="et-EE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t-EE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t-EE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3668" y="16288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Tänan tähelepanu eest!</a:t>
            </a:r>
            <a:endParaRPr lang="et-EE" sz="28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36528"/>
            <a:ext cx="124968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algn="l" fontAlgn="base"/>
            <a:r>
              <a:rPr lang="et-EE" sz="2000" i="1" dirty="0">
                <a:solidFill>
                  <a:srgbClr val="002060"/>
                </a:solidFill>
                <a:latin typeface="+mn-lt"/>
              </a:rPr>
              <a:t>Disainilabori poolt pakutavad teenused</a:t>
            </a: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:</a:t>
            </a:r>
            <a:br>
              <a:rPr lang="et-EE" sz="2000" i="1" dirty="0" smtClean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t-EE" sz="2000" i="1" dirty="0" smtClean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Tootedisaini lahenduste väljatöötamine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/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Projekteerimine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/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Makettide 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>ja mudelite valmistamine</a:t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Prototüübi 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>teostamine</a:t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Esitlusmaterjalide 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>teostamine </a:t>
            </a: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(3D mudelid, joonised)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/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PVC 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>plastikutest toodete ja vormide valmistamine </a:t>
            </a: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vaakumtehnoloogiale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/>
            </a:r>
            <a:br>
              <a:rPr lang="et-EE" sz="2000" i="1" dirty="0">
                <a:solidFill>
                  <a:srgbClr val="002060"/>
                </a:solidFill>
                <a:latin typeface="+mn-lt"/>
              </a:rPr>
            </a:br>
            <a:r>
              <a:rPr lang="et-EE" sz="2000" i="1" dirty="0" smtClean="0">
                <a:solidFill>
                  <a:srgbClr val="002060"/>
                </a:solidFill>
                <a:latin typeface="+mn-lt"/>
              </a:rPr>
              <a:t>	Disainialased </a:t>
            </a:r>
            <a:r>
              <a:rPr lang="et-EE" sz="2000" i="1" dirty="0">
                <a:solidFill>
                  <a:srgbClr val="002060"/>
                </a:solidFill>
                <a:latin typeface="+mn-lt"/>
              </a:rPr>
              <a:t>konsultatsioonid ja koolitused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365104"/>
            <a:ext cx="1800199" cy="1350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0794"/>
            <a:ext cx="1830555" cy="1372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0792"/>
            <a:ext cx="1800200" cy="1350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76" y="4360793"/>
            <a:ext cx="1853956" cy="13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419056" cy="4594522"/>
          </a:xfrm>
        </p:spPr>
        <p:txBody>
          <a:bodyPr>
            <a:normAutofit/>
          </a:bodyPr>
          <a:lstStyle/>
          <a:p>
            <a:pPr algn="l"/>
            <a:r>
              <a:rPr lang="et-EE" sz="2400" i="1" dirty="0" smtClean="0">
                <a:solidFill>
                  <a:schemeClr val="accent1">
                    <a:lumMod val="50000"/>
                  </a:schemeClr>
                </a:solidFill>
              </a:rPr>
              <a:t>Koostöövõrgustik ettevõtetega:</a:t>
            </a:r>
            <a:r>
              <a:rPr lang="et-EE" sz="2400" dirty="0" smtClean="0"/>
              <a:t/>
            </a:r>
            <a:br>
              <a:rPr lang="et-EE" sz="2400" dirty="0" smtClean="0"/>
            </a:br>
            <a:r>
              <a:rPr lang="et-EE" sz="2400" i="1" dirty="0" smtClean="0"/>
              <a:t/>
            </a:r>
            <a:br>
              <a:rPr lang="et-EE" sz="2400" i="1" dirty="0" smtClean="0"/>
            </a:br>
            <a:r>
              <a:rPr lang="et-EE" sz="2400" i="1" dirty="0" smtClean="0"/>
              <a:t>	</a:t>
            </a:r>
            <a:r>
              <a:rPr lang="et-EE" sz="2400" i="1" dirty="0" smtClean="0">
                <a:solidFill>
                  <a:srgbClr val="002060"/>
                </a:solidFill>
              </a:rPr>
              <a:t>OÜ Haapsalu Metall (Haapsalu)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Nurme Vabrik (Haapsalu)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</a:t>
            </a:r>
            <a:r>
              <a:rPr lang="et-EE" sz="2400" i="1" dirty="0" err="1" smtClean="0">
                <a:solidFill>
                  <a:srgbClr val="002060"/>
                </a:solidFill>
              </a:rPr>
              <a:t>Tradex</a:t>
            </a:r>
            <a:r>
              <a:rPr lang="et-EE" sz="2400" i="1" dirty="0" smtClean="0">
                <a:solidFill>
                  <a:srgbClr val="002060"/>
                </a:solidFill>
              </a:rPr>
              <a:t> AS (Läänemaa, Palivere)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</a:t>
            </a:r>
            <a:r>
              <a:rPr lang="et-EE" sz="2400" i="1" dirty="0" err="1" smtClean="0">
                <a:solidFill>
                  <a:srgbClr val="002060"/>
                </a:solidFill>
              </a:rPr>
              <a:t>Cipax</a:t>
            </a:r>
            <a:r>
              <a:rPr lang="et-EE" sz="2400" i="1" dirty="0" smtClean="0">
                <a:solidFill>
                  <a:srgbClr val="002060"/>
                </a:solidFill>
              </a:rPr>
              <a:t> Eesti AS (Läänemaa, Lääne-Nigula)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AQUATOR AS (Tallinn)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EQUA OÜ (Tartu)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CALESCO (Rootsi)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ESSEDEA </a:t>
            </a:r>
            <a:r>
              <a:rPr lang="et-EE" sz="2400" i="1" dirty="0" err="1" smtClean="0">
                <a:solidFill>
                  <a:srgbClr val="002060"/>
                </a:solidFill>
              </a:rPr>
              <a:t>GmbH</a:t>
            </a:r>
            <a:r>
              <a:rPr lang="et-EE" sz="2400" i="1" dirty="0" smtClean="0">
                <a:solidFill>
                  <a:srgbClr val="002060"/>
                </a:solidFill>
              </a:rPr>
              <a:t> &amp; </a:t>
            </a:r>
            <a:r>
              <a:rPr lang="et-EE" sz="2400" i="1" dirty="0" err="1" smtClean="0">
                <a:solidFill>
                  <a:srgbClr val="002060"/>
                </a:solidFill>
              </a:rPr>
              <a:t>Co</a:t>
            </a:r>
            <a:r>
              <a:rPr lang="et-EE" sz="2400" i="1" dirty="0" smtClean="0">
                <a:solidFill>
                  <a:srgbClr val="002060"/>
                </a:solidFill>
              </a:rPr>
              <a:t> KG (Saksamaa)</a:t>
            </a:r>
            <a:r>
              <a:rPr lang="et-EE" sz="2400" i="1" dirty="0" smtClean="0"/>
              <a:t/>
            </a:r>
            <a:br>
              <a:rPr lang="et-EE" sz="2400" i="1" dirty="0" smtClean="0"/>
            </a:br>
            <a:endParaRPr lang="et-EE" sz="2400" i="1" dirty="0"/>
          </a:p>
        </p:txBody>
      </p:sp>
    </p:spTree>
    <p:extLst>
      <p:ext uri="{BB962C8B-B14F-4D97-AF65-F5344CB8AC3E}">
        <p14:creationId xmlns:p14="http://schemas.microsoft.com/office/powerpoint/2010/main" val="30569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806598"/>
          </a:xfrm>
        </p:spPr>
        <p:txBody>
          <a:bodyPr>
            <a:normAutofit/>
          </a:bodyPr>
          <a:lstStyle/>
          <a:p>
            <a:pPr algn="l"/>
            <a:r>
              <a:rPr lang="et-EE" sz="2400" i="1" dirty="0" smtClean="0">
                <a:solidFill>
                  <a:srgbClr val="002060"/>
                </a:solidFill>
              </a:rPr>
              <a:t>Koostöövõrgustik: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HNRK abivahendite keskus 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>
                <a:solidFill>
                  <a:srgbClr val="002060"/>
                </a:solidFill>
              </a:rPr>
              <a:t>	</a:t>
            </a:r>
            <a:r>
              <a:rPr lang="et-EE" sz="2000" i="1" dirty="0" smtClean="0">
                <a:solidFill>
                  <a:srgbClr val="002060"/>
                </a:solidFill>
              </a:rPr>
              <a:t>(erinevate toodete ja abivahendite disain </a:t>
            </a:r>
            <a:r>
              <a:rPr lang="et-EE" sz="2000" i="1" dirty="0" err="1" smtClean="0">
                <a:solidFill>
                  <a:srgbClr val="002060"/>
                </a:solidFill>
              </a:rPr>
              <a:t>füsioterapeutide</a:t>
            </a:r>
            <a:r>
              <a:rPr lang="et-EE" sz="2000" i="1" dirty="0" smtClean="0">
                <a:solidFill>
                  <a:srgbClr val="002060"/>
                </a:solidFill>
              </a:rPr>
              <a:t> tööks 	patsientidega)</a:t>
            </a: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TLÜ Haapsalu Kolledži KTD eriala 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>
                <a:solidFill>
                  <a:srgbClr val="002060"/>
                </a:solidFill>
              </a:rPr>
              <a:t>	</a:t>
            </a:r>
            <a:r>
              <a:rPr lang="et-EE" sz="2000" i="1" dirty="0" smtClean="0">
                <a:solidFill>
                  <a:srgbClr val="002060"/>
                </a:solidFill>
              </a:rPr>
              <a:t>(uute tervisetoodete kontseptsioonide väljatöötamine 	õppetöö ja õpitubade raames)</a:t>
            </a: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/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 smtClean="0">
                <a:solidFill>
                  <a:srgbClr val="002060"/>
                </a:solidFill>
              </a:rPr>
              <a:t>	TLÜ teadlased ja spetsialistid </a:t>
            </a:r>
            <a:br>
              <a:rPr lang="et-EE" sz="2400" i="1" dirty="0" smtClean="0">
                <a:solidFill>
                  <a:srgbClr val="002060"/>
                </a:solidFill>
              </a:rPr>
            </a:br>
            <a:r>
              <a:rPr lang="et-EE" sz="2400" i="1" dirty="0">
                <a:solidFill>
                  <a:srgbClr val="002060"/>
                </a:solidFill>
              </a:rPr>
              <a:t>	</a:t>
            </a:r>
            <a:r>
              <a:rPr lang="et-EE" sz="2000" i="1" dirty="0" smtClean="0">
                <a:solidFill>
                  <a:srgbClr val="002060"/>
                </a:solidFill>
              </a:rPr>
              <a:t>(Vibro-akustilise teraapia vahendi tootearendus)</a:t>
            </a:r>
            <a:r>
              <a:rPr lang="et-EE" sz="2400" i="1" dirty="0" smtClean="0"/>
              <a:t/>
            </a:r>
            <a:br>
              <a:rPr lang="et-EE" sz="2400" i="1" dirty="0" smtClean="0"/>
            </a:br>
            <a:r>
              <a:rPr lang="et-EE" sz="2400" i="1" dirty="0" smtClean="0"/>
              <a:t/>
            </a:r>
            <a:br>
              <a:rPr lang="et-EE" sz="2400" i="1" dirty="0" smtClean="0"/>
            </a:br>
            <a:r>
              <a:rPr lang="et-EE" sz="2400" i="1" dirty="0" smtClean="0"/>
              <a:t/>
            </a:r>
            <a:br>
              <a:rPr lang="et-EE" sz="2400" i="1" dirty="0" smtClean="0"/>
            </a:br>
            <a:endParaRPr lang="et-EE" sz="2400" i="1" dirty="0"/>
          </a:p>
        </p:txBody>
      </p:sp>
    </p:spTree>
    <p:extLst>
      <p:ext uri="{BB962C8B-B14F-4D97-AF65-F5344CB8AC3E}">
        <p14:creationId xmlns:p14="http://schemas.microsoft.com/office/powerpoint/2010/main" val="396607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t-EE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t-EE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t-EE" sz="3600" i="1" dirty="0" smtClean="0">
                <a:solidFill>
                  <a:schemeClr val="tx2">
                    <a:lumMod val="75000"/>
                  </a:schemeClr>
                </a:solidFill>
              </a:rPr>
              <a:t>Disain </a:t>
            </a:r>
            <a:r>
              <a:rPr lang="et-EE" sz="3600" i="1" dirty="0">
                <a:solidFill>
                  <a:schemeClr val="tx2">
                    <a:lumMod val="75000"/>
                  </a:schemeClr>
                </a:solidFill>
              </a:rPr>
              <a:t>TERE KK teenistuses</a:t>
            </a:r>
            <a:r>
              <a:rPr lang="et-EE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t-EE" i="1" dirty="0">
                <a:solidFill>
                  <a:schemeClr val="tx2">
                    <a:lumMod val="75000"/>
                  </a:schemeClr>
                </a:solidFill>
              </a:rPr>
            </a:br>
            <a:endParaRPr lang="et-EE" dirty="0"/>
          </a:p>
        </p:txBody>
      </p:sp>
      <p:grpSp>
        <p:nvGrpSpPr>
          <p:cNvPr id="18" name="Group 17"/>
          <p:cNvGrpSpPr/>
          <p:nvPr/>
        </p:nvGrpSpPr>
        <p:grpSpPr>
          <a:xfrm>
            <a:off x="1547664" y="2060849"/>
            <a:ext cx="6264696" cy="2952327"/>
            <a:chOff x="1907704" y="3212976"/>
            <a:chExt cx="6264696" cy="2952327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4067944" y="4707141"/>
              <a:ext cx="1944216" cy="145816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55976" y="4797151"/>
              <a:ext cx="144016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tx2">
                      <a:lumMod val="75000"/>
                    </a:schemeClr>
                  </a:solidFill>
                </a:rPr>
                <a:t>Laborid</a:t>
              </a:r>
              <a:endParaRPr lang="et-E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6876256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Tellijad</a:t>
              </a:r>
              <a:endParaRPr lang="et-EE" dirty="0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059832" y="4725144"/>
              <a:ext cx="1944216" cy="1440000"/>
            </a:xfrm>
            <a:prstGeom prst="triangle">
              <a:avLst/>
            </a:prstGeom>
            <a:solidFill>
              <a:srgbClr val="DE0000"/>
            </a:solidFill>
            <a:ln w="31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4067944" y="3212976"/>
              <a:ext cx="1944216" cy="1458162"/>
            </a:xfrm>
            <a:prstGeom prst="triangle">
              <a:avLst/>
            </a:prstGeom>
            <a:solidFill>
              <a:srgbClr val="0070C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5076056" y="4725144"/>
              <a:ext cx="1944216" cy="1440000"/>
            </a:xfrm>
            <a:prstGeom prst="triangle">
              <a:avLst/>
            </a:prstGeom>
            <a:solidFill>
              <a:srgbClr val="00B050"/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55976" y="4077072"/>
              <a:ext cx="1368152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/>
                <a:t>TERE KK</a:t>
              </a:r>
              <a:endParaRPr lang="et-EE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47864" y="5517231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bg1"/>
                  </a:solidFill>
                </a:rPr>
                <a:t>TLÜ/HK</a:t>
              </a:r>
              <a:endParaRPr lang="et-E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64088" y="5517231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bg1"/>
                  </a:solidFill>
                </a:rPr>
                <a:t>Partnerid</a:t>
              </a:r>
              <a:endParaRPr lang="et-EE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Left Arrow 27"/>
            <p:cNvSpPr/>
            <p:nvPr/>
          </p:nvSpPr>
          <p:spPr>
            <a:xfrm flipH="1">
              <a:off x="1907704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EAS</a:t>
              </a:r>
              <a:endParaRPr lang="et-EE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1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t-EE" sz="3200" i="1" dirty="0"/>
              <a:t>TERE KK </a:t>
            </a:r>
            <a:r>
              <a:rPr lang="et-EE" sz="3200" i="1" dirty="0" smtClean="0"/>
              <a:t>disainilabori pakutavad teenused </a:t>
            </a:r>
            <a:endParaRPr lang="et-EE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79611" y="1988840"/>
            <a:ext cx="6948773" cy="3528392"/>
            <a:chOff x="1907704" y="3212976"/>
            <a:chExt cx="6264696" cy="2972864"/>
          </a:xfrm>
        </p:grpSpPr>
        <p:sp>
          <p:nvSpPr>
            <p:cNvPr id="5" name="Isosceles Triangle 4"/>
            <p:cNvSpPr/>
            <p:nvPr/>
          </p:nvSpPr>
          <p:spPr>
            <a:xfrm rot="10800000">
              <a:off x="4067944" y="4725144"/>
              <a:ext cx="1944216" cy="1458162"/>
            </a:xfrm>
            <a:prstGeom prst="triangle">
              <a:avLst/>
            </a:prstGeom>
            <a:solidFill>
              <a:srgbClr val="00B050"/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6" name="Left Arrow 5"/>
            <p:cNvSpPr/>
            <p:nvPr/>
          </p:nvSpPr>
          <p:spPr>
            <a:xfrm>
              <a:off x="6876256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Disainerid</a:t>
              </a:r>
              <a:endParaRPr lang="et-EE" dirty="0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020722" y="4725144"/>
              <a:ext cx="1944216" cy="144000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4067944" y="3212976"/>
              <a:ext cx="1944216" cy="1458162"/>
            </a:xfrm>
            <a:prstGeom prst="triangle">
              <a:avLst/>
            </a:prstGeom>
            <a:solidFill>
              <a:srgbClr val="0070C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119554" y="4725144"/>
              <a:ext cx="1944216" cy="1440000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83968" y="4743933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/>
                <a:t>Tootearendus</a:t>
              </a:r>
              <a:endParaRPr lang="et-EE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47864" y="5436048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Konsul-</a:t>
              </a:r>
            </a:p>
            <a:p>
              <a:pPr algn="ctr"/>
              <a:r>
                <a:rPr lang="et-EE" sz="2000" dirty="0" err="1">
                  <a:solidFill>
                    <a:schemeClr val="bg1"/>
                  </a:solidFill>
                </a:rPr>
                <a:t>t</a:t>
              </a:r>
              <a:r>
                <a:rPr lang="et-EE" sz="2000" dirty="0" err="1" smtClean="0">
                  <a:solidFill>
                    <a:schemeClr val="bg1"/>
                  </a:solidFill>
                </a:rPr>
                <a:t>atsioonid</a:t>
              </a:r>
              <a:r>
                <a:rPr lang="et-EE" sz="2000" dirty="0" smtClean="0">
                  <a:solidFill>
                    <a:schemeClr val="bg1"/>
                  </a:solidFill>
                </a:rPr>
                <a:t>, koolitused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1960" y="4077072"/>
              <a:ext cx="165618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Prototüüpi-</a:t>
              </a:r>
            </a:p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mine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 flipH="1">
              <a:off x="1907704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Eksperdid</a:t>
              </a:r>
              <a:endParaRPr lang="et-EE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10357" y="5681784"/>
              <a:ext cx="144016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tx2">
                      <a:lumMod val="75000"/>
                    </a:schemeClr>
                  </a:solidFill>
                </a:rPr>
                <a:t>Tootedisain</a:t>
              </a:r>
              <a:endParaRPr lang="et-E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5868144" y="357301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Laborid</a:t>
              </a:r>
              <a:endParaRPr lang="et-EE" dirty="0"/>
            </a:p>
          </p:txBody>
        </p:sp>
        <p:sp>
          <p:nvSpPr>
            <p:cNvPr id="16" name="Left Arrow 15"/>
            <p:cNvSpPr/>
            <p:nvPr/>
          </p:nvSpPr>
          <p:spPr>
            <a:xfrm flipH="1">
              <a:off x="2843808" y="3573016"/>
              <a:ext cx="1368152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Ettevõtted</a:t>
              </a:r>
              <a:endParaRPr lang="et-EE" dirty="0"/>
            </a:p>
          </p:txBody>
        </p:sp>
      </p:grpSp>
    </p:spTree>
    <p:extLst>
      <p:ext uri="{BB962C8B-B14F-4D97-AF65-F5344CB8AC3E}">
        <p14:creationId xmlns:p14="http://schemas.microsoft.com/office/powerpoint/2010/main" val="3535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i="1" dirty="0" smtClean="0">
                <a:solidFill>
                  <a:srgbClr val="FF0000"/>
                </a:solidFill>
              </a:rPr>
              <a:t>Disainiprotsess</a:t>
            </a:r>
            <a:r>
              <a:rPr lang="et-EE" sz="3200" i="1" dirty="0"/>
              <a:t/>
            </a:r>
            <a:br>
              <a:rPr lang="et-EE" sz="3200" i="1" dirty="0"/>
            </a:br>
            <a:r>
              <a:rPr lang="et-EE" sz="2800" i="1" dirty="0" smtClean="0">
                <a:solidFill>
                  <a:srgbClr val="002060"/>
                </a:solidFill>
              </a:rPr>
              <a:t>(Projekt: Multifunktsionaalne patsiendikapp)</a:t>
            </a:r>
            <a:endParaRPr lang="et-EE" sz="2800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55576" y="1844823"/>
            <a:ext cx="7560840" cy="3744417"/>
            <a:chOff x="1656184" y="3190820"/>
            <a:chExt cx="6588224" cy="3031025"/>
          </a:xfrm>
        </p:grpSpPr>
        <p:sp>
          <p:nvSpPr>
            <p:cNvPr id="18" name="Isosceles Triangle 17"/>
            <p:cNvSpPr/>
            <p:nvPr/>
          </p:nvSpPr>
          <p:spPr>
            <a:xfrm rot="10800000">
              <a:off x="4067944" y="4725144"/>
              <a:ext cx="1944216" cy="1458162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6660232" y="5013176"/>
              <a:ext cx="1584176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Tooteportfell</a:t>
              </a:r>
              <a:endParaRPr lang="et-EE" dirty="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3036574" y="4725144"/>
              <a:ext cx="1944216" cy="1440000"/>
            </a:xfrm>
            <a:prstGeom prst="triangle">
              <a:avLst/>
            </a:prstGeom>
            <a:solidFill>
              <a:srgbClr val="00B050"/>
            </a:solidFill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067944" y="3190820"/>
              <a:ext cx="1944216" cy="145816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5108037" y="4725144"/>
              <a:ext cx="1944216" cy="1440000"/>
            </a:xfrm>
            <a:prstGeom prst="triangle">
              <a:avLst/>
            </a:prstGeom>
            <a:solidFill>
              <a:srgbClr val="0070C0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3968" y="4869160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/>
                <a:t>Lähte-ülesanne</a:t>
              </a:r>
              <a:endParaRPr lang="et-EE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7864" y="5645781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Turu nõudlus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11960" y="4188558"/>
              <a:ext cx="1656184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tx1"/>
                  </a:solidFill>
                </a:rPr>
                <a:t>Tootearendus</a:t>
              </a:r>
              <a:endParaRPr lang="et-EE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Left Arrow 25"/>
            <p:cNvSpPr/>
            <p:nvPr/>
          </p:nvSpPr>
          <p:spPr>
            <a:xfrm flipH="1">
              <a:off x="1656184" y="5013176"/>
              <a:ext cx="1763688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Sihtgrupid</a:t>
              </a:r>
              <a:endParaRPr lang="et-E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64088" y="5717789"/>
              <a:ext cx="144016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000" dirty="0" smtClean="0">
                  <a:solidFill>
                    <a:schemeClr val="bg1"/>
                  </a:solidFill>
                </a:rPr>
                <a:t>Ettevõte</a:t>
              </a:r>
              <a:endParaRPr lang="et-EE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5724128" y="357301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Disainerid</a:t>
              </a:r>
              <a:endParaRPr lang="et-EE" dirty="0"/>
            </a:p>
          </p:txBody>
        </p:sp>
        <p:sp>
          <p:nvSpPr>
            <p:cNvPr id="29" name="Left Arrow 28"/>
            <p:cNvSpPr/>
            <p:nvPr/>
          </p:nvSpPr>
          <p:spPr>
            <a:xfrm flipH="1">
              <a:off x="2987824" y="3573016"/>
              <a:ext cx="1368152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Laborid</a:t>
              </a:r>
              <a:endParaRPr lang="et-EE" dirty="0"/>
            </a:p>
          </p:txBody>
        </p:sp>
      </p:grpSp>
    </p:spTree>
    <p:extLst>
      <p:ext uri="{BB962C8B-B14F-4D97-AF65-F5344CB8AC3E}">
        <p14:creationId xmlns:p14="http://schemas.microsoft.com/office/powerpoint/2010/main" val="25134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468" y="416685"/>
            <a:ext cx="4746754" cy="1860187"/>
          </a:xfrm>
        </p:spPr>
        <p:txBody>
          <a:bodyPr>
            <a:normAutofit fontScale="90000"/>
          </a:bodyPr>
          <a:lstStyle/>
          <a:p>
            <a:r>
              <a:rPr lang="et-EE" sz="2700" i="1" dirty="0" smtClean="0">
                <a:solidFill>
                  <a:srgbClr val="FF0000"/>
                </a:solidFill>
              </a:rPr>
              <a:t>Disainiprotsess</a:t>
            </a:r>
            <a:r>
              <a:rPr lang="et-EE" sz="3200" i="1" dirty="0" smtClean="0">
                <a:solidFill>
                  <a:srgbClr val="FF0000"/>
                </a:solidFill>
              </a:rPr>
              <a:t/>
            </a:r>
            <a:br>
              <a:rPr lang="et-EE" sz="3200" i="1" dirty="0" smtClean="0">
                <a:solidFill>
                  <a:srgbClr val="FF0000"/>
                </a:solidFill>
              </a:rPr>
            </a:br>
            <a:r>
              <a:rPr lang="et-EE" sz="2700" i="1" dirty="0" smtClean="0">
                <a:solidFill>
                  <a:srgbClr val="002060"/>
                </a:solidFill>
              </a:rPr>
              <a:t>Probleemi defineerimine</a:t>
            </a:r>
            <a:br>
              <a:rPr lang="et-EE" sz="2700" i="1" dirty="0" smtClean="0">
                <a:solidFill>
                  <a:srgbClr val="002060"/>
                </a:solidFill>
              </a:rPr>
            </a:br>
            <a:r>
              <a:rPr lang="et-EE" sz="2700" i="1" dirty="0" smtClean="0">
                <a:solidFill>
                  <a:srgbClr val="002060"/>
                </a:solidFill>
              </a:rPr>
              <a:t>Disaini kirjeldamine, </a:t>
            </a:r>
            <a:br>
              <a:rPr lang="et-EE" sz="2700" i="1" dirty="0" smtClean="0">
                <a:solidFill>
                  <a:srgbClr val="002060"/>
                </a:solidFill>
              </a:rPr>
            </a:br>
            <a:r>
              <a:rPr lang="et-EE" sz="2700" i="1" dirty="0" smtClean="0">
                <a:solidFill>
                  <a:srgbClr val="002060"/>
                </a:solidFill>
              </a:rPr>
              <a:t>arvutijoonised</a:t>
            </a:r>
            <a:br>
              <a:rPr lang="et-EE" sz="2700" i="1" dirty="0" smtClean="0">
                <a:solidFill>
                  <a:srgbClr val="002060"/>
                </a:solidFill>
              </a:rPr>
            </a:br>
            <a:r>
              <a:rPr lang="et-EE" sz="2700" i="1" dirty="0" smtClean="0">
                <a:solidFill>
                  <a:srgbClr val="002060"/>
                </a:solidFill>
              </a:rPr>
              <a:t>Maketi teostamine</a:t>
            </a:r>
            <a:r>
              <a:rPr lang="et-EE" sz="2200" i="1" dirty="0" smtClean="0">
                <a:solidFill>
                  <a:srgbClr val="FF0000"/>
                </a:solidFill>
              </a:rPr>
              <a:t/>
            </a:r>
            <a:br>
              <a:rPr lang="et-EE" sz="2200" i="1" dirty="0" smtClean="0">
                <a:solidFill>
                  <a:srgbClr val="FF0000"/>
                </a:solidFill>
              </a:rPr>
            </a:br>
            <a:endParaRPr lang="et-EE" sz="22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pic>
        <p:nvPicPr>
          <p:cNvPr id="18" name="Picture 17" descr="DSCF0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7" y="3861047"/>
            <a:ext cx="1512169" cy="2016225"/>
          </a:xfrm>
          <a:prstGeom prst="rect">
            <a:avLst/>
          </a:prstGeom>
        </p:spPr>
      </p:pic>
      <p:pic>
        <p:nvPicPr>
          <p:cNvPr id="19" name="Picture 18" descr="DSCF0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222" y="3861047"/>
            <a:ext cx="1512169" cy="2016225"/>
          </a:xfrm>
          <a:prstGeom prst="rect">
            <a:avLst/>
          </a:prstGeom>
        </p:spPr>
      </p:pic>
      <p:pic>
        <p:nvPicPr>
          <p:cNvPr id="20" name="Picture 19" descr="1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713" y="2276872"/>
            <a:ext cx="2408802" cy="1440160"/>
          </a:xfrm>
          <a:prstGeom prst="rect">
            <a:avLst/>
          </a:prstGeom>
        </p:spPr>
      </p:pic>
      <p:pic>
        <p:nvPicPr>
          <p:cNvPr id="21" name="Picture 20" descr="6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7189" y="2276872"/>
            <a:ext cx="2394437" cy="1442262"/>
          </a:xfrm>
          <a:prstGeom prst="rect">
            <a:avLst/>
          </a:prstGeom>
        </p:spPr>
      </p:pic>
      <p:pic>
        <p:nvPicPr>
          <p:cNvPr id="22" name="Picture 21" descr="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4066" y="2276872"/>
            <a:ext cx="2389707" cy="1420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4" y="3861047"/>
            <a:ext cx="1512168" cy="2016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066" y="347915"/>
            <a:ext cx="2389707" cy="1792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2" y="326254"/>
            <a:ext cx="2408803" cy="18066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8" y="3866173"/>
            <a:ext cx="1508324" cy="2011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2" y="3861048"/>
            <a:ext cx="1499210" cy="19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9144000" cy="695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i="1" dirty="0" smtClean="0">
                <a:solidFill>
                  <a:srgbClr val="FF0000"/>
                </a:solidFill>
              </a:rPr>
              <a:t>Tootearenduse audit</a:t>
            </a:r>
            <a:endParaRPr lang="et-EE" sz="3200" i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5606" y="1772816"/>
            <a:ext cx="7092788" cy="3519391"/>
            <a:chOff x="1907704" y="3212976"/>
            <a:chExt cx="6264696" cy="2970330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4067944" y="4725144"/>
              <a:ext cx="1944216" cy="1458162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6876256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Eksperdid</a:t>
              </a:r>
              <a:endParaRPr lang="et-EE" dirty="0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3004821" y="4725144"/>
              <a:ext cx="1944216" cy="1440000"/>
            </a:xfrm>
            <a:prstGeom prst="triangle">
              <a:avLst/>
            </a:prstGeom>
            <a:solidFill>
              <a:srgbClr val="0070C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4067944" y="3212976"/>
              <a:ext cx="1944216" cy="1458162"/>
            </a:xfrm>
            <a:prstGeom prst="triangle">
              <a:avLst/>
            </a:prstGeom>
            <a:solidFill>
              <a:srgbClr val="FFFF00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131067" y="4725144"/>
              <a:ext cx="1944216" cy="1440000"/>
            </a:xfrm>
            <a:prstGeom prst="triangle">
              <a:avLst/>
            </a:prstGeom>
            <a:solidFill>
              <a:srgbClr val="00B050"/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68" y="4869160"/>
              <a:ext cx="1512168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/>
                <a:t>Testimine</a:t>
              </a:r>
              <a:endParaRPr lang="et-EE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7864" y="5517232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bg1"/>
                  </a:solidFill>
                </a:rPr>
                <a:t>Sihtgrupp</a:t>
              </a:r>
              <a:endParaRPr lang="et-EE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86037" y="4177902"/>
              <a:ext cx="1972909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tx2">
                      <a:lumMod val="75000"/>
                    </a:schemeClr>
                  </a:solidFill>
                </a:rPr>
                <a:t>Tootearendus</a:t>
              </a:r>
              <a:endParaRPr lang="et-EE" sz="2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 flipH="1">
              <a:off x="1907704" y="501317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Tagasiside</a:t>
              </a:r>
              <a:endParaRPr lang="et-EE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64088" y="5589240"/>
              <a:ext cx="144016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sz="2400" dirty="0" smtClean="0">
                  <a:solidFill>
                    <a:schemeClr val="bg1"/>
                  </a:solidFill>
                </a:rPr>
                <a:t>Tellija</a:t>
              </a:r>
              <a:endParaRPr lang="et-EE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5868144" y="3573016"/>
              <a:ext cx="1296144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Disainerid</a:t>
              </a:r>
              <a:endParaRPr lang="et-EE" dirty="0"/>
            </a:p>
          </p:txBody>
        </p:sp>
        <p:sp>
          <p:nvSpPr>
            <p:cNvPr id="20" name="Left Arrow 19"/>
            <p:cNvSpPr/>
            <p:nvPr/>
          </p:nvSpPr>
          <p:spPr>
            <a:xfrm flipH="1">
              <a:off x="2843808" y="3573016"/>
              <a:ext cx="1368152" cy="648072"/>
            </a:xfrm>
            <a:prstGeom prst="lef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 smtClean="0"/>
                <a:t>Laborid</a:t>
              </a:r>
              <a:endParaRPr lang="et-EE" dirty="0"/>
            </a:p>
          </p:txBody>
        </p:sp>
      </p:grpSp>
    </p:spTree>
    <p:extLst>
      <p:ext uri="{BB962C8B-B14F-4D97-AF65-F5344CB8AC3E}">
        <p14:creationId xmlns:p14="http://schemas.microsoft.com/office/powerpoint/2010/main" val="32235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97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TERE KK 2012-2014 konverents Haapsalu 11.detsember 2014  Arvo Pärenson TERE KK disainer-projektijuht </vt:lpstr>
      <vt:lpstr>Disainilabori poolt pakutavad teenused:   Tootedisaini lahenduste väljatöötamine  Projekteerimine  Makettide ja mudelite valmistamine  Prototüübi teostamine  Esitlusmaterjalide teostamine (3D mudelid, joonised)  PVC plastikutest toodete ja vormide valmistamine  vaakumtehnoloogiale  Disainialased konsultatsioonid ja koolitused </vt:lpstr>
      <vt:lpstr>Koostöövõrgustik ettevõtetega:   OÜ Haapsalu Metall (Haapsalu)  Nurme Vabrik (Haapsalu)  Tradex AS (Läänemaa, Palivere)  Cipax Eesti AS (Läänemaa, Lääne-Nigula)  AQUATOR AS (Tallinn)  EQUA OÜ (Tartu)  CALESCO (Rootsi)  ESSEDEA GmbH &amp; Co KG (Saksamaa) </vt:lpstr>
      <vt:lpstr>Koostöövõrgustik:   HNRK abivahendite keskus   (erinevate toodete ja abivahendite disain füsioterapeutide tööks  patsientidega)   TLÜ Haapsalu Kolledži KTD eriala   (uute tervisetoodete kontseptsioonide väljatöötamine  õppetöö ja õpitubade raames)   TLÜ teadlased ja spetsialistid   (Vibro-akustilise teraapia vahendi tootearendus)   </vt:lpstr>
      <vt:lpstr> Disain TERE KK teenistuses </vt:lpstr>
      <vt:lpstr>TERE KK disainilabori pakutavad teenused </vt:lpstr>
      <vt:lpstr>Disainiprotsess (Projekt: Multifunktsionaalne patsiendikapp)</vt:lpstr>
      <vt:lpstr>Disainiprotsess Probleemi defineerimine Disaini kirjeldamine,  arvutijoonised Maketi teostamine </vt:lpstr>
      <vt:lpstr>Tootearenduse audit</vt:lpstr>
      <vt:lpstr>Mudeli teostus  Mudeli testimine Hinnangu esitamine Tootearendus</vt:lpstr>
      <vt:lpstr>Disainiprotsess (Projekt: Käte mudavann)</vt:lpstr>
      <vt:lpstr>Prototüübi valmistamine</vt:lpstr>
      <vt:lpstr>Disainiprotsess</vt:lpstr>
      <vt:lpstr>PowerPoint Presentation</vt:lpstr>
      <vt:lpstr>Disainiprotsess (Projekt: Vibro-akustiline teraapia, VAT)</vt:lpstr>
      <vt:lpstr>VAT voodi kontseptsioon 3D modelleerimine</vt:lpstr>
      <vt:lpstr>Disainiprotsess   Kontseptsiooni väljatöötamine (probleemi defineerimine)  3D modelleerimine  Tootearendus, modelleerimine, prototüüpimine   Testimine ja hindamine  Projekti raporti koostamine   Kasutusjuhendi väljatöötamine.  </vt:lpstr>
      <vt:lpstr>  arvo@hk.tlu.ee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arvo</dc:creator>
  <cp:lastModifiedBy>arvo</cp:lastModifiedBy>
  <cp:revision>40</cp:revision>
  <dcterms:created xsi:type="dcterms:W3CDTF">2014-12-09T21:00:48Z</dcterms:created>
  <dcterms:modified xsi:type="dcterms:W3CDTF">2015-01-27T10:00:57Z</dcterms:modified>
</cp:coreProperties>
</file>