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6"/>
  </p:notesMasterIdLst>
  <p:sldIdLst>
    <p:sldId id="322" r:id="rId2"/>
    <p:sldId id="346" r:id="rId3"/>
    <p:sldId id="345" r:id="rId4"/>
    <p:sldId id="297" r:id="rId5"/>
    <p:sldId id="298" r:id="rId6"/>
    <p:sldId id="347" r:id="rId7"/>
    <p:sldId id="271" r:id="rId8"/>
    <p:sldId id="275" r:id="rId9"/>
    <p:sldId id="267" r:id="rId10"/>
    <p:sldId id="277" r:id="rId11"/>
    <p:sldId id="276" r:id="rId12"/>
    <p:sldId id="282" r:id="rId13"/>
    <p:sldId id="283" r:id="rId14"/>
    <p:sldId id="285" r:id="rId15"/>
    <p:sldId id="286" r:id="rId16"/>
    <p:sldId id="343" r:id="rId17"/>
    <p:sldId id="342" r:id="rId18"/>
    <p:sldId id="287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4" r:id="rId3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65400" autoAdjust="0"/>
  </p:normalViewPr>
  <p:slideViewPr>
    <p:cSldViewPr>
      <p:cViewPr>
        <p:scale>
          <a:sx n="58" d="100"/>
          <a:sy n="58" d="100"/>
        </p:scale>
        <p:origin x="-171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4EA7F-771E-4B8D-A427-E7A3758E7A69}" type="datetimeFigureOut">
              <a:rPr lang="et-EE" smtClean="0"/>
              <a:pPr/>
              <a:t>25.03.2015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54F4D-563B-4EB2-92EB-4CA00ADF033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7921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Üldgeoloogilise uurimistöö ja maavara geoloogilise uuringu tegemise kord</a:t>
            </a:r>
          </a:p>
          <a:p>
            <a:endParaRPr lang="et-EE" b="1" dirty="0" smtClean="0"/>
          </a:p>
          <a:p>
            <a:r>
              <a:rPr lang="et-EE" b="1" dirty="0" smtClean="0"/>
              <a:t>§ 30. Järvemuda, järvelubja ja meremuda kasutusalad</a:t>
            </a:r>
            <a:r>
              <a:rPr lang="et-EE" dirty="0" smtClean="0"/>
              <a:t> </a:t>
            </a:r>
          </a:p>
          <a:p>
            <a:r>
              <a:rPr lang="et-EE" dirty="0" smtClean="0"/>
              <a:t>(1) Järvemuda kasutatakse väetiste ja söödalisandite tootmiseks ning ravimudana. </a:t>
            </a:r>
          </a:p>
          <a:p>
            <a:r>
              <a:rPr lang="et-EE" dirty="0" smtClean="0"/>
              <a:t>(2) Järvelupja kasutatakse põhiliselt mineraalsete söödalisandite tootmiseks ja happeliste muldade lupjamiseks. </a:t>
            </a:r>
          </a:p>
          <a:p>
            <a:r>
              <a:rPr lang="et-EE" dirty="0" smtClean="0"/>
              <a:t>(3) Määruses käsitletakse maavarana meremuda, mis vastab ravimuda kohta kehtestatud kvaliteedinõuetele. Meremuda kasutatakse põhiliselt ravieesmärgil. </a:t>
            </a:r>
          </a:p>
          <a:p>
            <a:r>
              <a:rPr lang="et-EE" b="1" dirty="0" smtClean="0"/>
              <a:t>§ 31. Uuringumetoodika</a:t>
            </a:r>
            <a:r>
              <a:rPr lang="et-EE" dirty="0" smtClean="0"/>
              <a:t> </a:t>
            </a:r>
          </a:p>
          <a:p>
            <a:r>
              <a:rPr lang="et-EE" dirty="0" smtClean="0"/>
              <a:t>(1) Sõltuvalt uuringuala pindalast ning maardla geoloogilise ehituse keerukusest on nõutav uuringuvõrgu tihedus tarbevaru määramiseks 50×100 m kuni 100×200 m ning reservvaru määramiseks 100×200 m kuni 200×400 m. </a:t>
            </a:r>
          </a:p>
          <a:p>
            <a:r>
              <a:rPr lang="et-EE" dirty="0" smtClean="0"/>
              <a:t>(2) Uuringuvõrgu kõigis sondeerimispunktides määratakse veesügavus, mere- või järvemuda, järvelubja ja turbakihtide paksus 0,05 m täpsusega ning mineraalpõhja iseloom. </a:t>
            </a:r>
          </a:p>
          <a:p>
            <a:r>
              <a:rPr lang="et-EE" dirty="0" smtClean="0"/>
              <a:t>(3) Üldanalüüsiks võetakse proovid:</a:t>
            </a:r>
            <a:br>
              <a:rPr lang="et-EE" dirty="0" smtClean="0"/>
            </a:br>
            <a:r>
              <a:rPr lang="et-EE" dirty="0" smtClean="0"/>
              <a:t>1) tarbevaru määramiseks ühest punktist 10 ha uuringuala pindala kohta;</a:t>
            </a:r>
            <a:br>
              <a:rPr lang="et-EE" dirty="0" smtClean="0"/>
            </a:br>
            <a:r>
              <a:rPr lang="et-EE" dirty="0" smtClean="0"/>
              <a:t>2) reservvaru määramiseks ühest punktist 40 ha uuringuala pindala kohta, kuid mitte vähem kui kolmest punktist uuringualal. </a:t>
            </a:r>
          </a:p>
          <a:p>
            <a:r>
              <a:rPr lang="et-EE" dirty="0" smtClean="0"/>
              <a:t>(4) Proovimise intervall on vähemalt 0,5 m ja proovi kaal vähemalt 0,5 kg. </a:t>
            </a:r>
          </a:p>
          <a:p>
            <a:r>
              <a:rPr lang="et-EE" dirty="0" smtClean="0"/>
              <a:t>(5) Proovi üldanalüüsi käigus määratakse:</a:t>
            </a:r>
            <a:br>
              <a:rPr lang="et-EE" dirty="0" smtClean="0"/>
            </a:br>
            <a:r>
              <a:rPr lang="et-EE" dirty="0" smtClean="0"/>
              <a:t>1) põhiliste taime- ja loomarühmade jäänused mikroskoobi abil;</a:t>
            </a:r>
            <a:br>
              <a:rPr lang="et-EE" dirty="0" smtClean="0"/>
            </a:br>
            <a:r>
              <a:rPr lang="et-EE" dirty="0" smtClean="0"/>
              <a:t>2) sette looduslik niiskus, happesus ja kuivaine orgaanilise osa sisaldus;</a:t>
            </a:r>
            <a:br>
              <a:rPr lang="et-EE" dirty="0" smtClean="0"/>
            </a:br>
            <a:r>
              <a:rPr lang="et-EE" dirty="0" smtClean="0"/>
              <a:t>3) tuha CaO ja Fe</a:t>
            </a:r>
            <a:r>
              <a:rPr lang="et-EE" baseline="-25000" dirty="0" smtClean="0"/>
              <a:t>2</a:t>
            </a:r>
            <a:r>
              <a:rPr lang="et-EE" dirty="0" smtClean="0"/>
              <a:t>O</a:t>
            </a:r>
            <a:r>
              <a:rPr lang="et-EE" baseline="-25000" dirty="0" smtClean="0"/>
              <a:t>3</a:t>
            </a:r>
            <a:r>
              <a:rPr lang="et-EE" dirty="0" smtClean="0"/>
              <a:t> sisaldus;</a:t>
            </a:r>
            <a:br>
              <a:rPr lang="et-EE" dirty="0" smtClean="0"/>
            </a:br>
            <a:r>
              <a:rPr lang="et-EE" dirty="0" smtClean="0"/>
              <a:t>4) meremudal ka lõimis. </a:t>
            </a:r>
          </a:p>
          <a:p>
            <a:r>
              <a:rPr lang="et-EE" dirty="0" smtClean="0"/>
              <a:t>(6) Meremuda uuringualalt võetakse lisaks üldanalüüsi proovidele vähemalt 2 punktist lasundi pealmisest 0,5 m paksusest kihist proovid mikrobioloogiliseks analüüsiks ehk koliindeksi ja patogeense mikrofloora määramiseks ning kahjulike mikrokomponentide (F, B, As, Al, Se, NO</a:t>
            </a:r>
            <a:r>
              <a:rPr lang="et-EE" baseline="-25000" dirty="0" smtClean="0"/>
              <a:t>3</a:t>
            </a:r>
            <a:r>
              <a:rPr lang="et-EE" dirty="0" smtClean="0"/>
              <a:t>) ja raskmetallide (Cd, Cr, Pb, Ni, Mo, Hg, Ba) sisalduse määramiseks. Iga proovi kaal peab olema vähemalt 1,0 kg. </a:t>
            </a:r>
          </a:p>
          <a:p>
            <a:r>
              <a:rPr lang="et-EE" dirty="0" smtClean="0"/>
              <a:t>(7) Järvemuda ja -lubja geoloogilise uuringu raames tehakse vajadusel täiendavaid analüüse vastavalt maavara kavandatavale kasutusviisile. </a:t>
            </a:r>
          </a:p>
          <a:p>
            <a:r>
              <a:rPr lang="et-EE" b="1" dirty="0" smtClean="0"/>
              <a:t>§ 32. Varu arvutus</a:t>
            </a:r>
            <a:r>
              <a:rPr lang="et-EE" dirty="0" smtClean="0"/>
              <a:t> </a:t>
            </a:r>
          </a:p>
          <a:p>
            <a:r>
              <a:rPr lang="et-EE" dirty="0" smtClean="0"/>
              <a:t>(1) Varu arvutatakse geoloogiliste plokkide meetodil. Plokkide pindalad määratakse piiri nurgapunktide koordinaatide järgi või arvutiprogrammi abil täpsusega 0,01 ha. </a:t>
            </a:r>
          </a:p>
          <a:p>
            <a:r>
              <a:rPr lang="et-EE" dirty="0" smtClean="0"/>
              <a:t>(2) Keskmine paksus arvutatakse uuringupunktide ja interpoleeritud punktide paksuse aritmeetilise keskmisena 0,05 m täpsusega. </a:t>
            </a:r>
          </a:p>
          <a:p>
            <a:r>
              <a:rPr lang="et-EE" dirty="0" smtClean="0"/>
              <a:t>(3) Lasundi maht arvutatakse 1000 m</a:t>
            </a:r>
            <a:r>
              <a:rPr lang="et-EE" baseline="30000" dirty="0" smtClean="0"/>
              <a:t>3</a:t>
            </a:r>
            <a:r>
              <a:rPr lang="et-EE" dirty="0" smtClean="0"/>
              <a:t> täpsusega. Varu üleviimiseks mahult kaalule 60% tingniiskuse juures kasutatakse järgmist valemit: </a:t>
            </a:r>
          </a:p>
          <a:p>
            <a:r>
              <a:rPr lang="et-EE" dirty="0" smtClean="0"/>
              <a:t>P= Vx[(100–W</a:t>
            </a:r>
            <a:r>
              <a:rPr lang="et-EE" baseline="-25000" dirty="0" smtClean="0"/>
              <a:t>1</a:t>
            </a:r>
            <a:r>
              <a:rPr lang="et-EE" dirty="0" smtClean="0"/>
              <a:t>):(100–W</a:t>
            </a:r>
            <a:r>
              <a:rPr lang="et-EE" baseline="-25000" dirty="0" smtClean="0"/>
              <a:t>2</a:t>
            </a:r>
            <a:r>
              <a:rPr lang="et-EE" dirty="0" smtClean="0"/>
              <a:t>) ]x</a:t>
            </a:r>
            <a:r>
              <a:rPr lang="el-GR" dirty="0" smtClean="0"/>
              <a:t>γ</a:t>
            </a:r>
            <a:br>
              <a:rPr lang="el-GR" dirty="0" smtClean="0"/>
            </a:br>
            <a:r>
              <a:rPr lang="et-EE" dirty="0" smtClean="0"/>
              <a:t>P – varu, tuh t;</a:t>
            </a:r>
            <a:br>
              <a:rPr lang="et-EE" dirty="0" smtClean="0"/>
            </a:br>
            <a:r>
              <a:rPr lang="et-EE" dirty="0" smtClean="0"/>
              <a:t>V – lasundi maht, tuh m</a:t>
            </a:r>
            <a:r>
              <a:rPr lang="et-EE" baseline="30000" dirty="0" smtClean="0"/>
              <a:t>3</a:t>
            </a:r>
            <a:r>
              <a:rPr lang="et-EE" dirty="0" smtClean="0"/>
              <a:t>;</a:t>
            </a:r>
            <a:br>
              <a:rPr lang="et-EE" dirty="0" smtClean="0"/>
            </a:br>
            <a:r>
              <a:rPr lang="et-EE" dirty="0" smtClean="0"/>
              <a:t>W</a:t>
            </a:r>
            <a:r>
              <a:rPr lang="et-EE" baseline="-25000" dirty="0" smtClean="0"/>
              <a:t>1 </a:t>
            </a:r>
            <a:r>
              <a:rPr lang="et-EE" dirty="0" smtClean="0"/>
              <a:t>– muda looduslik niiskus protsentides;</a:t>
            </a:r>
            <a:br>
              <a:rPr lang="et-EE" dirty="0" smtClean="0"/>
            </a:br>
            <a:r>
              <a:rPr lang="et-EE" dirty="0" smtClean="0"/>
              <a:t>W</a:t>
            </a:r>
            <a:r>
              <a:rPr lang="et-EE" baseline="-25000" dirty="0" smtClean="0"/>
              <a:t>2</a:t>
            </a:r>
            <a:r>
              <a:rPr lang="et-EE" dirty="0" smtClean="0"/>
              <a:t> – muda arvestuslik tingniiskus, milleks on 60%;</a:t>
            </a:r>
            <a:br>
              <a:rPr lang="et-EE" dirty="0" smtClean="0"/>
            </a:br>
            <a:r>
              <a:rPr lang="el-GR" dirty="0" smtClean="0"/>
              <a:t>γ – </a:t>
            </a:r>
            <a:r>
              <a:rPr lang="et-EE" dirty="0" smtClean="0"/>
              <a:t>muda mahukaal, mis on määratud laboratoorselt või vastavalt lõikele 4. </a:t>
            </a:r>
          </a:p>
          <a:p>
            <a:r>
              <a:rPr lang="et-EE" dirty="0" smtClean="0"/>
              <a:t>(4) Järve- ja meremuda ning järvelubja keskmine mahukaal sõltuvalt looduslikust niiskusest on antud lisas 3.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4F4D-563B-4EB2-92EB-4CA00ADF0335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Üldgeoloogilise uurimistöö ja maavara geoloogilise uuringu tegemise kord</a:t>
            </a:r>
          </a:p>
          <a:p>
            <a:endParaRPr lang="et-EE" b="1" dirty="0" smtClean="0"/>
          </a:p>
          <a:p>
            <a:r>
              <a:rPr lang="et-EE" b="1" dirty="0" smtClean="0"/>
              <a:t>§ 30. Järvemuda, järvelubja ja meremuda kasutusalad</a:t>
            </a:r>
            <a:r>
              <a:rPr lang="et-EE" dirty="0" smtClean="0"/>
              <a:t> </a:t>
            </a:r>
          </a:p>
          <a:p>
            <a:r>
              <a:rPr lang="et-EE" dirty="0" smtClean="0"/>
              <a:t>(1) Järvemuda kasutatakse väetiste ja söödalisandite tootmiseks ning ravimudana. </a:t>
            </a:r>
          </a:p>
          <a:p>
            <a:r>
              <a:rPr lang="et-EE" dirty="0" smtClean="0"/>
              <a:t>(2) Järvelupja kasutatakse põhiliselt mineraalsete söödalisandite tootmiseks ja happeliste muldade lupjamiseks. </a:t>
            </a:r>
          </a:p>
          <a:p>
            <a:r>
              <a:rPr lang="et-EE" dirty="0" smtClean="0"/>
              <a:t>(3) Määruses käsitletakse maavarana meremuda, mis vastab ravimuda kohta kehtestatud kvaliteedinõuetele. Meremuda kasutatakse põhiliselt ravieesmärgil. </a:t>
            </a:r>
          </a:p>
          <a:p>
            <a:r>
              <a:rPr lang="et-EE" b="1" dirty="0" smtClean="0"/>
              <a:t>§ 31. Uuringumetoodika</a:t>
            </a:r>
            <a:r>
              <a:rPr lang="et-EE" dirty="0" smtClean="0"/>
              <a:t> </a:t>
            </a:r>
          </a:p>
          <a:p>
            <a:r>
              <a:rPr lang="et-EE" dirty="0" smtClean="0"/>
              <a:t>(1) Sõltuvalt uuringuala pindalast ning maardla geoloogilise ehituse keerukusest on nõutav uuringuvõrgu tihedus tarbevaru määramiseks 50×100 m kuni 100×200 m ning reservvaru määramiseks 100×200 m kuni 200×400 m. </a:t>
            </a:r>
          </a:p>
          <a:p>
            <a:r>
              <a:rPr lang="et-EE" dirty="0" smtClean="0"/>
              <a:t>(2) Uuringuvõrgu kõigis sondeerimispunktides määratakse veesügavus, mere- või järvemuda, järvelubja ja turbakihtide paksus 0,05 m täpsusega ning mineraalpõhja iseloom. </a:t>
            </a:r>
          </a:p>
          <a:p>
            <a:r>
              <a:rPr lang="et-EE" dirty="0" smtClean="0"/>
              <a:t>(3) Üldanalüüsiks võetakse proovid:</a:t>
            </a:r>
            <a:br>
              <a:rPr lang="et-EE" dirty="0" smtClean="0"/>
            </a:br>
            <a:r>
              <a:rPr lang="et-EE" dirty="0" smtClean="0"/>
              <a:t>1) tarbevaru määramiseks ühest punktist 10 ha uuringuala pindala kohta;</a:t>
            </a:r>
            <a:br>
              <a:rPr lang="et-EE" dirty="0" smtClean="0"/>
            </a:br>
            <a:r>
              <a:rPr lang="et-EE" dirty="0" smtClean="0"/>
              <a:t>2) reservvaru määramiseks ühest punktist 40 ha uuringuala pindala kohta, kuid mitte vähem kui kolmest punktist uuringualal. </a:t>
            </a:r>
          </a:p>
          <a:p>
            <a:r>
              <a:rPr lang="et-EE" dirty="0" smtClean="0"/>
              <a:t>(4) Proovimise intervall on vähemalt 0,5 m ja proovi kaal vähemalt 0,5 kg. </a:t>
            </a:r>
          </a:p>
          <a:p>
            <a:r>
              <a:rPr lang="et-EE" dirty="0" smtClean="0"/>
              <a:t>(5) Proovi üldanalüüsi käigus määratakse:</a:t>
            </a:r>
            <a:br>
              <a:rPr lang="et-EE" dirty="0" smtClean="0"/>
            </a:br>
            <a:r>
              <a:rPr lang="et-EE" dirty="0" smtClean="0"/>
              <a:t>1) põhiliste taime- ja loomarühmade jäänused mikroskoobi abil;</a:t>
            </a:r>
            <a:br>
              <a:rPr lang="et-EE" dirty="0" smtClean="0"/>
            </a:br>
            <a:r>
              <a:rPr lang="et-EE" dirty="0" smtClean="0"/>
              <a:t>2) sette looduslik niiskus, happesus ja kuivaine orgaanilise osa sisaldus;</a:t>
            </a:r>
            <a:br>
              <a:rPr lang="et-EE" dirty="0" smtClean="0"/>
            </a:br>
            <a:r>
              <a:rPr lang="et-EE" dirty="0" smtClean="0"/>
              <a:t>3) tuha CaO ja Fe</a:t>
            </a:r>
            <a:r>
              <a:rPr lang="et-EE" baseline="-25000" dirty="0" smtClean="0"/>
              <a:t>2</a:t>
            </a:r>
            <a:r>
              <a:rPr lang="et-EE" dirty="0" smtClean="0"/>
              <a:t>O</a:t>
            </a:r>
            <a:r>
              <a:rPr lang="et-EE" baseline="-25000" dirty="0" smtClean="0"/>
              <a:t>3</a:t>
            </a:r>
            <a:r>
              <a:rPr lang="et-EE" dirty="0" smtClean="0"/>
              <a:t> sisaldus;</a:t>
            </a:r>
            <a:br>
              <a:rPr lang="et-EE" dirty="0" smtClean="0"/>
            </a:br>
            <a:r>
              <a:rPr lang="et-EE" dirty="0" smtClean="0"/>
              <a:t>4) meremudal ka lõimis. </a:t>
            </a:r>
          </a:p>
          <a:p>
            <a:r>
              <a:rPr lang="et-EE" dirty="0" smtClean="0"/>
              <a:t>(6) Meremuda uuringualalt võetakse lisaks üldanalüüsi proovidele vähemalt 2 punktist lasundi pealmisest 0,5 m paksusest kihist proovid mikrobioloogiliseks analüüsiks ehk koliindeksi ja patogeense mikrofloora määramiseks ning kahjulike mikrokomponentide (F, B, As, Al, Se, NO</a:t>
            </a:r>
            <a:r>
              <a:rPr lang="et-EE" baseline="-25000" dirty="0" smtClean="0"/>
              <a:t>3</a:t>
            </a:r>
            <a:r>
              <a:rPr lang="et-EE" dirty="0" smtClean="0"/>
              <a:t>) ja raskmetallide (Cd, Cr, Pb, Ni, Mo, Hg, Ba) sisalduse määramiseks. Iga proovi kaal peab olema vähemalt 1,0 kg. </a:t>
            </a:r>
          </a:p>
          <a:p>
            <a:r>
              <a:rPr lang="et-EE" dirty="0" smtClean="0"/>
              <a:t>(7) Järvemuda ja -lubja geoloogilise uuringu raames tehakse vajadusel täiendavaid analüüse vastavalt maavara kavandatavale kasutusviisile. </a:t>
            </a:r>
          </a:p>
          <a:p>
            <a:r>
              <a:rPr lang="et-EE" b="1" dirty="0" smtClean="0"/>
              <a:t>§ 32. Varu arvutus</a:t>
            </a:r>
            <a:r>
              <a:rPr lang="et-EE" dirty="0" smtClean="0"/>
              <a:t> </a:t>
            </a:r>
          </a:p>
          <a:p>
            <a:r>
              <a:rPr lang="et-EE" dirty="0" smtClean="0"/>
              <a:t>(1) Varu arvutatakse geoloogiliste plokkide meetodil. Plokkide pindalad määratakse piiri nurgapunktide koordinaatide järgi või arvutiprogrammi abil täpsusega 0,01 ha. </a:t>
            </a:r>
          </a:p>
          <a:p>
            <a:r>
              <a:rPr lang="et-EE" dirty="0" smtClean="0"/>
              <a:t>(2) Keskmine paksus arvutatakse uuringupunktide ja interpoleeritud punktide paksuse aritmeetilise keskmisena 0,05 m täpsusega. </a:t>
            </a:r>
          </a:p>
          <a:p>
            <a:r>
              <a:rPr lang="et-EE" dirty="0" smtClean="0"/>
              <a:t>(3) Lasundi maht arvutatakse 1000 m</a:t>
            </a:r>
            <a:r>
              <a:rPr lang="et-EE" baseline="30000" dirty="0" smtClean="0"/>
              <a:t>3</a:t>
            </a:r>
            <a:r>
              <a:rPr lang="et-EE" dirty="0" smtClean="0"/>
              <a:t> täpsusega. Varu üleviimiseks mahult kaalule 60% tingniiskuse juures kasutatakse järgmist valemit: </a:t>
            </a:r>
          </a:p>
          <a:p>
            <a:r>
              <a:rPr lang="et-EE" dirty="0" smtClean="0"/>
              <a:t>P= Vx[(100–W</a:t>
            </a:r>
            <a:r>
              <a:rPr lang="et-EE" baseline="-25000" dirty="0" smtClean="0"/>
              <a:t>1</a:t>
            </a:r>
            <a:r>
              <a:rPr lang="et-EE" dirty="0" smtClean="0"/>
              <a:t>):(100–W</a:t>
            </a:r>
            <a:r>
              <a:rPr lang="et-EE" baseline="-25000" dirty="0" smtClean="0"/>
              <a:t>2</a:t>
            </a:r>
            <a:r>
              <a:rPr lang="et-EE" dirty="0" smtClean="0"/>
              <a:t>) ]x</a:t>
            </a:r>
            <a:r>
              <a:rPr lang="el-GR" dirty="0" smtClean="0"/>
              <a:t>γ</a:t>
            </a:r>
            <a:br>
              <a:rPr lang="el-GR" dirty="0" smtClean="0"/>
            </a:br>
            <a:r>
              <a:rPr lang="et-EE" dirty="0" smtClean="0"/>
              <a:t>P – varu, tuh t;</a:t>
            </a:r>
            <a:br>
              <a:rPr lang="et-EE" dirty="0" smtClean="0"/>
            </a:br>
            <a:r>
              <a:rPr lang="et-EE" dirty="0" smtClean="0"/>
              <a:t>V – lasundi maht, tuh m</a:t>
            </a:r>
            <a:r>
              <a:rPr lang="et-EE" baseline="30000" dirty="0" smtClean="0"/>
              <a:t>3</a:t>
            </a:r>
            <a:r>
              <a:rPr lang="et-EE" dirty="0" smtClean="0"/>
              <a:t>;</a:t>
            </a:r>
            <a:br>
              <a:rPr lang="et-EE" dirty="0" smtClean="0"/>
            </a:br>
            <a:r>
              <a:rPr lang="et-EE" dirty="0" smtClean="0"/>
              <a:t>W</a:t>
            </a:r>
            <a:r>
              <a:rPr lang="et-EE" baseline="-25000" dirty="0" smtClean="0"/>
              <a:t>1 </a:t>
            </a:r>
            <a:r>
              <a:rPr lang="et-EE" dirty="0" smtClean="0"/>
              <a:t>– muda looduslik niiskus protsentides;</a:t>
            </a:r>
            <a:br>
              <a:rPr lang="et-EE" dirty="0" smtClean="0"/>
            </a:br>
            <a:r>
              <a:rPr lang="et-EE" dirty="0" smtClean="0"/>
              <a:t>W</a:t>
            </a:r>
            <a:r>
              <a:rPr lang="et-EE" baseline="-25000" dirty="0" smtClean="0"/>
              <a:t>2</a:t>
            </a:r>
            <a:r>
              <a:rPr lang="et-EE" dirty="0" smtClean="0"/>
              <a:t> – muda arvestuslik tingniiskus, milleks on 60%;</a:t>
            </a:r>
            <a:br>
              <a:rPr lang="et-EE" dirty="0" smtClean="0"/>
            </a:br>
            <a:r>
              <a:rPr lang="el-GR" dirty="0" smtClean="0"/>
              <a:t>γ – </a:t>
            </a:r>
            <a:r>
              <a:rPr lang="et-EE" dirty="0" smtClean="0"/>
              <a:t>muda mahukaal, mis on määratud laboratoorselt või vastavalt lõikele 4. </a:t>
            </a:r>
          </a:p>
          <a:p>
            <a:r>
              <a:rPr lang="et-EE" dirty="0" smtClean="0"/>
              <a:t>(4) Järve- ja meremuda ning järvelubja keskmine mahukaal sõltuvalt looduslikust niiskusest on antud lisas 3.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4F4D-563B-4EB2-92EB-4CA00ADF0335}" type="slidenum">
              <a:rPr lang="et-EE" smtClean="0"/>
              <a:pPr/>
              <a:t>8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http://www.virtsu.ee/bka/kt/21/21sisu.html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4F4D-563B-4EB2-92EB-4CA00ADF0335}" type="slidenum">
              <a:rPr lang="et-EE" smtClean="0"/>
              <a:pPr/>
              <a:t>9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4F4D-563B-4EB2-92EB-4CA00ADF0335}" type="slidenum">
              <a:rPr lang="et-EE" smtClean="0"/>
              <a:pPr/>
              <a:t>18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829F-B941-47CA-A664-D63E2A0FDF9F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2B34-8E38-4040-8904-3DF096B1A8AE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55A-AFBC-4AE2-8C35-E42F3929D75F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F1A9-54B7-42D1-9837-05EA92C32AEB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595-C5AF-492E-926E-A083AF3F9401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7758-7D13-4C54-861A-527D4FC73A90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6C4-7110-4177-B083-927E75C90E96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EA5-2D4A-4BF9-B915-6F3D9A3C0F6E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0D50-534C-4855-BFE6-3CAC5D0B3E86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305-E68C-4755-B62E-375A5E300CA7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DB3-152E-4C98-8941-AB394266698E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732EC1-B237-4C1F-89D3-ABE9A962C1D0}" type="datetime1">
              <a:rPr lang="et-EE" smtClean="0"/>
              <a:pPr/>
              <a:t>25.03.2015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F8B40F-894C-4FC3-81DE-56B6A6F735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196752"/>
            <a:ext cx="8136904" cy="1552922"/>
          </a:xfrm>
        </p:spPr>
        <p:txBody>
          <a:bodyPr>
            <a:normAutofit fontScale="90000"/>
          </a:bodyPr>
          <a:lstStyle/>
          <a:p>
            <a:r>
              <a:rPr lang="az-Cyrl-AZ" sz="5400" b="1" dirty="0" smtClean="0">
                <a:solidFill>
                  <a:schemeClr val="bg2">
                    <a:lumMod val="25000"/>
                  </a:schemeClr>
                </a:solidFill>
              </a:rPr>
              <a:t>Лечебная грязь и грязелечение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51" name="Rectangle 1028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3212976"/>
            <a:ext cx="5797177" cy="30243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2000" b="1" dirty="0"/>
          </a:p>
          <a:p>
            <a:pPr marL="0" indent="0" algn="r">
              <a:lnSpc>
                <a:spcPct val="90000"/>
              </a:lnSpc>
              <a:buNone/>
            </a:pPr>
            <a:r>
              <a:rPr lang="az-Cyrl-AZ" sz="3600" b="1" dirty="0" smtClean="0"/>
              <a:t>Вийу Туулик, </a:t>
            </a:r>
            <a:endParaRPr lang="et-EE" sz="3600" b="1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az-Cyrl-AZ" sz="3600" b="1" dirty="0" smtClean="0"/>
              <a:t>Яанус Терасмаа</a:t>
            </a:r>
            <a:endParaRPr lang="et-EE" sz="3600" b="1" dirty="0"/>
          </a:p>
          <a:p>
            <a:pPr marL="0" indent="0" algn="r">
              <a:lnSpc>
                <a:spcPct val="90000"/>
              </a:lnSpc>
              <a:buNone/>
            </a:pPr>
            <a:endParaRPr lang="en-US" sz="3600" b="1" dirty="0"/>
          </a:p>
          <a:p>
            <a:pPr marL="0" indent="0" algn="r">
              <a:lnSpc>
                <a:spcPct val="90000"/>
              </a:lnSpc>
              <a:buNone/>
            </a:pPr>
            <a:r>
              <a:rPr lang="et-EE" sz="3300" dirty="0" smtClean="0"/>
              <a:t>Haapsalu</a:t>
            </a:r>
            <a:endParaRPr lang="et-EE" sz="33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t-EE" sz="3300" dirty="0" smtClean="0"/>
              <a:t>10.05.13 </a:t>
            </a:r>
            <a:endParaRPr lang="et-EE" sz="3300" dirty="0"/>
          </a:p>
        </p:txBody>
      </p:sp>
      <p:pic>
        <p:nvPicPr>
          <p:cNvPr id="1026" name="Picture 1" descr="Description: C:\Users\Varje-riin.tuulik\AppData\Local\Microsoft\Windows\Temporary Internet Files\Content.IE5\E9WJKUZZ\TLY-ja-EL_Regionaalareng_vertika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594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8493434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Месторождения лечебной грязи в Эстонии</a:t>
            </a:r>
            <a:endParaRPr lang="et-EE" sz="2400" dirty="0"/>
          </a:p>
        </p:txBody>
      </p:sp>
      <p:pic>
        <p:nvPicPr>
          <p:cNvPr id="2050" name="Picture 2" descr="E:\dokumendid\Dropbox\docs\kompententsikeskus\MapSection147267-ee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" y="835200"/>
            <a:ext cx="9144000" cy="578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555776" y="270892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Oval 5"/>
          <p:cNvSpPr/>
          <p:nvPr/>
        </p:nvSpPr>
        <p:spPr>
          <a:xfrm>
            <a:off x="1475656" y="304342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1017029" y="45811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Oval 7"/>
          <p:cNvSpPr/>
          <p:nvPr/>
        </p:nvSpPr>
        <p:spPr>
          <a:xfrm>
            <a:off x="3068108" y="429309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Oval 8"/>
          <p:cNvSpPr/>
          <p:nvPr/>
        </p:nvSpPr>
        <p:spPr>
          <a:xfrm>
            <a:off x="8206750" y="515719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846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Месторождение  морской грязи в Хаапсалу</a:t>
            </a:r>
            <a:endParaRPr lang="et-EE" sz="2400" dirty="0"/>
          </a:p>
        </p:txBody>
      </p:sp>
      <p:pic>
        <p:nvPicPr>
          <p:cNvPr id="1029" name="Picture 5" descr="E:\dokumendid\Dropbox\docs\kompententsikeskus\MapSection147297_haapsa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78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6740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Месторождение морской грязи в заливе Муллуту</a:t>
            </a:r>
            <a:endParaRPr lang="et-EE" sz="2400" dirty="0"/>
          </a:p>
        </p:txBody>
      </p:sp>
      <p:pic>
        <p:nvPicPr>
          <p:cNvPr id="10" name="Picture 9" descr="E:\dokumendid\Dropbox\docs\kompententsikeskus\MapSection147299_mullut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78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4769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Месторождение морской грязи в Кяйна</a:t>
            </a:r>
          </a:p>
        </p:txBody>
      </p:sp>
      <p:pic>
        <p:nvPicPr>
          <p:cNvPr id="3" name="Picture 6" descr="E:\dokumendid\Dropbox\docs\kompententsikeskus\MapSection147295_k2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78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42889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Месторождение грязи в озере Эрмисту</a:t>
            </a:r>
            <a:endParaRPr lang="et-EE" sz="2400" dirty="0"/>
          </a:p>
        </p:txBody>
      </p:sp>
      <p:pic>
        <p:nvPicPr>
          <p:cNvPr id="3" name="Picture 7" descr="E:\dokumendid\Dropbox\docs\kompententsikeskus\MapSection147293_ermis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78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42889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Месторождение грязи в озере Вярска</a:t>
            </a:r>
            <a:endParaRPr lang="et-EE" sz="2400" dirty="0"/>
          </a:p>
        </p:txBody>
      </p:sp>
      <p:pic>
        <p:nvPicPr>
          <p:cNvPr id="3" name="Picture 8" descr="E:\dokumendid\Dropbox\docs\kompententsikeskus\MapSection147291-v2r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78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42889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76872"/>
            <a:ext cx="7408333" cy="392188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Грязь реки Нил в Древнем Египте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1370  – грязь источника минеральной воды Падова в Италии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1556 – первая лекция о полезном свойстве водных и грязевых процедур в Падове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16 век – татарские священники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18 век – Франция, Швейцария, Германия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1822 – первые грязелечебницы в Германии и Чехословакии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19 век – грязелечебницы в царской России</a:t>
            </a:r>
            <a:endParaRPr lang="et-EE" sz="2800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С каких времен известна лечебная грязь?</a:t>
            </a:r>
            <a:endParaRPr lang="en-US" sz="3200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16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32373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 1825 году по инициативе Карла Абрахама Хунниуса открыли первое купальное заведение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1851 году Э.Эйхвальд изучил микроорганизмы в грязи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1852 году К.Шмидт сделал химический анализ грязи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1852 году постумно опубликовали исследовательскую работу К.А.Хунниуса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1854 году описал А.Г.Шренк химический состав морской грязи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1860 году Ф.Вейссе описал  встречающиеся в морской грязи диотомезы</a:t>
            </a: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ru-RU" dirty="0" smtClean="0"/>
              <a:t>Начало изучения и использования лечебных грязей в Хаапсалу</a:t>
            </a:r>
            <a:r>
              <a:rPr lang="fi-FI" dirty="0"/>
              <a:t/>
            </a:r>
            <a:br>
              <a:rPr lang="fi-FI" dirty="0"/>
            </a:b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54144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t-EE" sz="2200" dirty="0" smtClean="0"/>
          </a:p>
          <a:p>
            <a:pPr>
              <a:buFont typeface="Arial" pitchFamily="34" charset="0"/>
              <a:buChar char="•"/>
            </a:pPr>
            <a:endParaRPr lang="et-EE" sz="2200" dirty="0"/>
          </a:p>
          <a:p>
            <a:pPr>
              <a:buFont typeface="Arial" pitchFamily="34" charset="0"/>
              <a:buChar char="•"/>
            </a:pPr>
            <a:endParaRPr lang="et-EE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18</a:t>
            </a:fld>
            <a:endParaRPr lang="et-EE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83568" y="1844824"/>
            <a:ext cx="7408333" cy="432048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В1904 году – исследовал Й.Боргманн радиоактивные свойства грязи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В 1920-ые годы радиоактивные свойства грязи исследовали Т.Дрейер и М.Канд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В 1939 году Карл Шлоссманн опубликовал работу о развитии курортного и грязевого лечения в Эстонии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В 1947 году вышла монография о грязелечении с медицинского аспекта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В 1949 году гряз Эстонии исследовало Ленинградское государственное геологическое управление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В 1970-ые годы исследовал нижние отложения заливов Институт геологии при Академии наук ЭССР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t-EE" sz="2400" dirty="0" smtClean="0">
              <a:solidFill>
                <a:schemeClr val="tx2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t-EE" sz="2400" dirty="0" smtClean="0">
              <a:solidFill>
                <a:schemeClr val="tx2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dirty="0" smtClean="0">
                <a:solidFill>
                  <a:schemeClr val="tx2"/>
                </a:solidFill>
              </a:rPr>
              <a:t>Kask, J., and A. Kask. 2012. Meremuda (ravimuda) uurimisest Haapsalu</a:t>
            </a:r>
            <a:r>
              <a:rPr lang="et-EE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Tagalahes.</a:t>
            </a:r>
            <a:endParaRPr lang="et-EE" dirty="0" smtClean="0">
              <a:solidFill>
                <a:schemeClr val="tx2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dirty="0" smtClean="0">
                <a:solidFill>
                  <a:schemeClr val="tx2"/>
                </a:solidFill>
              </a:rPr>
              <a:t>Keskkonnatehnika 3, 43-47</a:t>
            </a:r>
            <a:endParaRPr kumimoji="0" lang="et-EE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7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Воздействие грязелечения происходит через механические, осмические, термические и химические рецепторы кожи.</a:t>
            </a:r>
          </a:p>
          <a:p>
            <a:r>
              <a:rPr lang="ru-RU" dirty="0" smtClean="0">
                <a:cs typeface="Times New Roman" pitchFamily="18" charset="0"/>
              </a:rPr>
              <a:t>Ответная рефлекторная реакция организма на грязи разного происхождения разная.</a:t>
            </a:r>
            <a:endParaRPr lang="en-US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sz="3600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Как действует грязь?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 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/>
            </a:r>
            <a:br>
              <a:rPr lang="en-US" sz="3600" dirty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</a:br>
            <a:r>
              <a:rPr lang="en-US" b="1" dirty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 </a:t>
            </a:r>
            <a:endParaRPr lang="en-US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9238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cs typeface="Times New Roman" pitchFamily="18" charset="0"/>
              </a:rPr>
              <a:t>Лечебные грязи или пелойды – это своеобразные природные вещества, возникшие в течении многих лет при воздействии разных геологических и биологических факторов</a:t>
            </a:r>
            <a:r>
              <a:rPr lang="et-EE" dirty="0" smtClean="0">
                <a:cs typeface="Times New Roman" pitchFamily="18" charset="0"/>
              </a:rPr>
              <a:t>.</a:t>
            </a:r>
            <a:endParaRPr lang="en-US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Что такое грязи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?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/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</a:br>
            <a:endParaRPr lang="en-US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39268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Общее или неспецифическое воздействие – </a:t>
            </a:r>
            <a:r>
              <a:rPr lang="ru-RU" sz="2800" dirty="0" smtClean="0">
                <a:cs typeface="Times New Roman" pitchFamily="18" charset="0"/>
              </a:rPr>
              <a:t>термическое, механическое (которое при использовании локальной обвертке небольшое) и сорптивное (изменения в секреции кожи).</a:t>
            </a:r>
          </a:p>
          <a:p>
            <a:r>
              <a:rPr lang="ru-RU" sz="2800" b="1" dirty="0" smtClean="0">
                <a:cs typeface="Times New Roman" pitchFamily="18" charset="0"/>
              </a:rPr>
              <a:t>Специфическое – </a:t>
            </a:r>
            <a:r>
              <a:rPr lang="ru-RU" sz="2800" dirty="0" smtClean="0">
                <a:cs typeface="Times New Roman" pitchFamily="18" charset="0"/>
              </a:rPr>
              <a:t>влияние химических веществ на поверхность кожи и влияние биологически активных компонентов грязи, которые попадают в организм путем резорптации.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Воздействие грязи разделяется: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/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</a:br>
            <a:endParaRPr lang="en-US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217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в воздействии на терморецепторы кожи</a:t>
            </a:r>
          </a:p>
          <a:p>
            <a:r>
              <a:rPr lang="ru-RU" dirty="0" smtClean="0">
                <a:cs typeface="Times New Roman" pitchFamily="18" charset="0"/>
              </a:rPr>
              <a:t>в воздействии на контрактичные элементы сосудов</a:t>
            </a:r>
          </a:p>
          <a:p>
            <a:r>
              <a:rPr lang="ru-RU" dirty="0" smtClean="0">
                <a:cs typeface="Times New Roman" pitchFamily="18" charset="0"/>
              </a:rPr>
              <a:t>в рефлекторном гуморальном воздействии на кожу</a:t>
            </a:r>
          </a:p>
          <a:p>
            <a:r>
              <a:rPr lang="ru-RU" dirty="0" smtClean="0">
                <a:cs typeface="Times New Roman" pitchFamily="18" charset="0"/>
              </a:rPr>
              <a:t>в прямом периферийном термическом эффекте на температуру кожи.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sz="3600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T</a:t>
            </a:r>
            <a:r>
              <a:rPr lang="az-Cyrl-AZ" sz="3600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ермическое воздействие грязи выявляется:</a:t>
            </a:r>
            <a:endParaRPr lang="en-US" sz="3600" b="1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6361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артериальная и венозная дилатация,</a:t>
            </a:r>
          </a:p>
          <a:p>
            <a:r>
              <a:rPr lang="ru-RU" dirty="0" smtClean="0">
                <a:cs typeface="Times New Roman" pitchFamily="18" charset="0"/>
              </a:rPr>
              <a:t>улучшение кровообращения кожи и мышц,</a:t>
            </a:r>
          </a:p>
          <a:p>
            <a:r>
              <a:rPr lang="ru-RU" dirty="0" smtClean="0">
                <a:cs typeface="Times New Roman" pitchFamily="18" charset="0"/>
              </a:rPr>
              <a:t>освобождение вазоактивной субстанции в коже,</a:t>
            </a:r>
          </a:p>
          <a:p>
            <a:r>
              <a:rPr lang="ru-RU" dirty="0" smtClean="0">
                <a:cs typeface="Times New Roman" pitchFamily="18" charset="0"/>
              </a:rPr>
              <a:t>пермеабельные изменения ион кожи, изменения резорптивных  свойств и обмена веществ.</a:t>
            </a:r>
            <a:endParaRPr lang="ru-RU" dirty="0" err="1" smtClean="0"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Для теплых грязелечебных процедур характерно:</a:t>
            </a:r>
            <a:endParaRPr lang="en-US" sz="3600" b="1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22</a:t>
            </a:fld>
            <a:endParaRPr lang="et-EE" dirty="0"/>
          </a:p>
        </p:txBody>
      </p:sp>
    </p:spTree>
    <p:extLst>
      <p:ext uri="{BB962C8B-B14F-4D97-AF65-F5344CB8AC3E}">
        <p14:creationId xmlns="" xmlns:p14="http://schemas.microsoft.com/office/powerpoint/2010/main" val="6357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в зависимости от температуры грязи, происходит перестановка вегетативной нервной системы в сторону симпатикотонии или ваготонии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</a:rPr>
              <a:t>Термическое воздействие грязи: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32348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… выявляется в основном при использовании грязевых ванн, при  локальных  аппликациях гидростатическое давление не существенно.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Механическое воздействие грязи:</a:t>
            </a:r>
            <a:endParaRPr lang="en-US" b="1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5557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</a:t>
            </a:r>
            <a:r>
              <a:rPr lang="ru-RU" dirty="0" smtClean="0">
                <a:cs typeface="Times New Roman" pitchFamily="18" charset="0"/>
              </a:rPr>
              <a:t>Вещества, находящиеся в составе грязи, могут изменить вегетативное состояние нервной системы: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рефлекторным путем </a:t>
            </a:r>
            <a:endParaRPr lang="et-EE" dirty="0" smtClean="0"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просасываясь сквозь кожу в организм и раздражая проприо- и интерорецепторы.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Сорптивное воздействие грязи:</a:t>
            </a:r>
            <a:endParaRPr lang="en-US" b="1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25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4506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ускоряется обмен веществ в клетках кожи,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происходят изменения в обмене веществ воды и электролитов,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освобождаются биологически активные вещества,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улучшается трофика локальных тканей.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=&gt;</a:t>
            </a:r>
            <a:r>
              <a:rPr lang="ru-RU" dirty="0" smtClean="0">
                <a:cs typeface="Times New Roman" pitchFamily="18" charset="0"/>
              </a:rPr>
              <a:t> От этих физиологических свойств кожи зависит проникновение химических веществ через кожу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Воздействие грязи на поверхность кожи:</a:t>
            </a:r>
            <a:endParaRPr lang="en-US" b="1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26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972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… сернистый водород, радон, йод, CO2, SO4, SH, As, этрогенные вещества, разные микроэлементы и ионы и гуминные кислоты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Из грязи в организм впитываются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27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5801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локально улучшает трофику тканей и обмен веществ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 ускоряет впитывание инфильтратов после воспалений и травм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влияет на реактивное состояние организма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денсибилиозное влияние при ифекциозно-аллергичных заболеваниях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стимулирует медлительные процессы</a:t>
            </a:r>
            <a:endParaRPr lang="en-US" sz="2800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  <a:latin typeface="Times New Roman" charset="0"/>
                <a:cs typeface="Times New Roman" charset="0"/>
              </a:rPr>
              <a:t>Воздействие грязелечения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Times New Roman" charset="0"/>
                <a:cs typeface="Times New Roman" charset="0"/>
              </a:rPr>
              <a:t/>
            </a:r>
            <a:br>
              <a:rPr lang="en-US" b="1" dirty="0">
                <a:solidFill>
                  <a:schemeClr val="tx2">
                    <a:satMod val="130000"/>
                  </a:schemeClr>
                </a:solidFill>
                <a:latin typeface="Times New Roman" charset="0"/>
                <a:cs typeface="Times New Roman" charset="0"/>
              </a:rPr>
            </a:br>
            <a:endParaRPr lang="en-US" b="1" dirty="0">
              <a:solidFill>
                <a:schemeClr val="tx2">
                  <a:satMod val="130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28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40997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Хронические заболевания периферической нервной системы, хронические заболевания мышечной системы итд.</a:t>
            </a:r>
          </a:p>
          <a:p>
            <a:r>
              <a:rPr lang="ru-RU" dirty="0" smtClean="0">
                <a:cs typeface="Times New Roman" pitchFamily="18" charset="0"/>
              </a:rPr>
              <a:t>Применяется высокая температура (до 42С), продолжительность: 15-20 минут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КАК ДОЗИРОВАТЬ? </a:t>
            </a:r>
            <a:r>
              <a:rPr lang="et-EE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/>
            </a:r>
            <a:br>
              <a:rPr lang="et-EE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</a:b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Хронические заболевания.</a:t>
            </a:r>
            <a:endParaRPr lang="en-US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29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7069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отложившиеся грязи</a:t>
            </a:r>
            <a:endParaRPr lang="en-US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а) грязи соленых водоемов</a:t>
            </a:r>
            <a:endParaRPr lang="et-EE" dirty="0" smtClean="0"/>
          </a:p>
          <a:p>
            <a:pPr>
              <a:buNone/>
            </a:pPr>
            <a:r>
              <a:rPr lang="ru-RU" dirty="0" smtClean="0"/>
              <a:t>б) торфяные грязи и грязи пресноводных озер</a:t>
            </a:r>
            <a:r>
              <a:rPr lang="en-US" dirty="0" smtClean="0">
                <a:cs typeface="Times New Roman" pitchFamily="18" charset="0"/>
              </a:rPr>
              <a:t>a</a:t>
            </a:r>
            <a:endParaRPr lang="et-EE" dirty="0" smtClean="0">
              <a:cs typeface="Times New Roman" pitchFamily="18" charset="0"/>
            </a:endParaRPr>
          </a:p>
          <a:p>
            <a:r>
              <a:rPr lang="ru-RU" b="1" dirty="0" smtClean="0"/>
              <a:t>псевдовулканического или вулканического происхождения</a:t>
            </a:r>
            <a:endParaRPr lang="en-US" b="1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3600" dirty="0" smtClean="0"/>
              <a:t>Основные типы лечебных грязей</a:t>
            </a:r>
            <a:r>
              <a:rPr lang="et-EE" sz="3600" dirty="0" smtClean="0"/>
              <a:t>:</a:t>
            </a: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</a:br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0557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Заболевания периферической нервной системы, мышечной системы итд.</a:t>
            </a:r>
          </a:p>
          <a:p>
            <a:r>
              <a:rPr lang="ru-RU" b="1" dirty="0" smtClean="0">
                <a:cs typeface="Times New Roman" pitchFamily="18" charset="0"/>
              </a:rPr>
              <a:t>Бережливый режим: </a:t>
            </a:r>
            <a:r>
              <a:rPr lang="ru-RU" dirty="0" smtClean="0">
                <a:cs typeface="Times New Roman" pitchFamily="18" charset="0"/>
              </a:rPr>
              <a:t>39-40С, продолжительность 10-20 минут. </a:t>
            </a:r>
            <a:r>
              <a:rPr lang="en-US" b="1" dirty="0" smtClean="0">
                <a:cs typeface="Times New Roman" pitchFamily="18" charset="0"/>
              </a:rPr>
              <a:t> 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</a:rPr>
              <a:t>КАК ДОЗИРОВАТЬ? </a:t>
            </a:r>
            <a:r>
              <a:rPr lang="et-EE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t-EE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</a:rPr>
              <a:t>Фундированные заболевания.</a:t>
            </a:r>
            <a:endParaRPr lang="en-US" b="1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30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7855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Влияние на рефлекторные зоны: </a:t>
            </a:r>
            <a:r>
              <a:rPr lang="ru-RU" dirty="0" smtClean="0">
                <a:cs typeface="Times New Roman" pitchFamily="18" charset="0"/>
              </a:rPr>
              <a:t>температура на 2,8-3,0С высше температуры кожи</a:t>
            </a:r>
          </a:p>
          <a:p>
            <a:r>
              <a:rPr lang="ru-RU" b="1" dirty="0" smtClean="0">
                <a:cs typeface="Times New Roman" pitchFamily="18" charset="0"/>
              </a:rPr>
              <a:t>Локально 20-30 минут, ежедневно, максимально 4 грязевых аппликаций.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</a:rPr>
              <a:t>КАК ДОЗИРОВАТЬ?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31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42004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При остром процессе или общей грязевой процедуре – через день</a:t>
            </a:r>
          </a:p>
          <a:p>
            <a:r>
              <a:rPr lang="ru-RU" b="1" dirty="0" smtClean="0">
                <a:cs typeface="Times New Roman" pitchFamily="18" charset="0"/>
              </a:rPr>
              <a:t>Курс лечения повторяется по истечении 4-6 месяцев.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z-Cyrl-AZ" b="1" dirty="0" smtClean="0">
                <a:solidFill>
                  <a:schemeClr val="tx2">
                    <a:satMod val="130000"/>
                  </a:schemeClr>
                </a:solidFill>
              </a:rPr>
              <a:t>КАК ДОЗИРОВАТЬ?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32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1423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Лечебные ванны и души при низкой температуре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Морские ванны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Аэро- и звукотерапия при низких температурах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Ультрафиолетовое облучение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Другие термические процедуры (парафин, озеокерит, диатермия)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Радонные ванны</a:t>
            </a:r>
            <a:endParaRPr lang="en-US" sz="2800" dirty="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В тот же день с грязелечением не допускаются: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> 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cs typeface="Times New Roman" charset="0"/>
              </a:rPr>
            </a:br>
            <a:endParaRPr lang="en-US" dirty="0">
              <a:solidFill>
                <a:schemeClr val="tx2">
                  <a:satMod val="130000"/>
                </a:schemeClr>
              </a:solidFill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33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35723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pPr algn="l"/>
            <a:r>
              <a:rPr lang="et-EE" b="1" dirty="0" smtClean="0"/>
              <a:t>                      </a:t>
            </a:r>
            <a:r>
              <a:rPr lang="az-Cyrl-AZ" b="1" dirty="0" smtClean="0"/>
              <a:t>Литература:</a:t>
            </a:r>
            <a:endParaRPr lang="en-US" dirty="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64001" y="2906225"/>
            <a:ext cx="694224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t-EE">
              <a:solidFill>
                <a:schemeClr val="tx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79200" y="2220786"/>
            <a:ext cx="7481232" cy="31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anchor="ctr">
            <a:spAutoFit/>
          </a:bodyPr>
          <a:lstStyle/>
          <a:p>
            <a:pPr>
              <a:buFontTx/>
              <a:buChar char="•"/>
              <a:tabLst>
                <a:tab pos="414726" algn="l"/>
              </a:tabLst>
            </a:pPr>
            <a:r>
              <a:rPr lang="en-US" sz="2200" dirty="0" smtClean="0"/>
              <a:t> </a:t>
            </a:r>
            <a:r>
              <a:rPr lang="et-EE" sz="2200" dirty="0" smtClean="0"/>
              <a:t>Karl </a:t>
            </a:r>
            <a:r>
              <a:rPr lang="et-EE" sz="2200" dirty="0" err="1" smtClean="0"/>
              <a:t>Schlossmann</a:t>
            </a:r>
            <a:r>
              <a:rPr lang="et-EE" sz="2200" dirty="0" smtClean="0"/>
              <a:t> „</a:t>
            </a:r>
            <a:r>
              <a:rPr lang="et-EE" sz="2200" dirty="0" err="1" smtClean="0"/>
              <a:t>Estonian</a:t>
            </a:r>
            <a:r>
              <a:rPr lang="et-EE" sz="2200" dirty="0" smtClean="0"/>
              <a:t> </a:t>
            </a:r>
            <a:r>
              <a:rPr lang="et-EE" sz="2200" dirty="0" err="1" smtClean="0"/>
              <a:t>Curative</a:t>
            </a:r>
            <a:r>
              <a:rPr lang="et-EE" sz="2200" dirty="0" smtClean="0"/>
              <a:t> </a:t>
            </a:r>
            <a:r>
              <a:rPr lang="et-EE" sz="2200" dirty="0" err="1" smtClean="0"/>
              <a:t>Sea-Muds</a:t>
            </a:r>
            <a:r>
              <a:rPr lang="et-EE" sz="2200" dirty="0" smtClean="0"/>
              <a:t> and Seaside </a:t>
            </a:r>
            <a:r>
              <a:rPr lang="et-EE" sz="2200" dirty="0" err="1" smtClean="0"/>
              <a:t>Health</a:t>
            </a:r>
            <a:r>
              <a:rPr lang="et-EE" sz="2200" dirty="0" smtClean="0"/>
              <a:t> </a:t>
            </a:r>
            <a:r>
              <a:rPr lang="et-EE" sz="2200" dirty="0" err="1" smtClean="0"/>
              <a:t>Resorts</a:t>
            </a:r>
            <a:r>
              <a:rPr lang="et-EE" sz="2200" dirty="0" smtClean="0"/>
              <a:t>“ </a:t>
            </a:r>
            <a:r>
              <a:rPr lang="et-EE" sz="2200" dirty="0" err="1" smtClean="0"/>
              <a:t>published</a:t>
            </a:r>
            <a:r>
              <a:rPr lang="et-EE" sz="2200" dirty="0" smtClean="0"/>
              <a:t> </a:t>
            </a:r>
            <a:r>
              <a:rPr lang="et-EE" sz="2200" dirty="0" err="1" smtClean="0"/>
              <a:t>in</a:t>
            </a:r>
            <a:r>
              <a:rPr lang="et-EE" sz="2200" dirty="0" smtClean="0"/>
              <a:t>  London 1939</a:t>
            </a:r>
          </a:p>
          <a:p>
            <a:pPr>
              <a:buFontTx/>
              <a:buChar char="•"/>
              <a:tabLst>
                <a:tab pos="414726" algn="l"/>
              </a:tabLst>
            </a:pPr>
            <a:endParaRPr lang="et-EE" sz="2200" dirty="0" smtClean="0"/>
          </a:p>
          <a:p>
            <a:pPr>
              <a:buFontTx/>
              <a:buChar char="•"/>
              <a:tabLst>
                <a:tab pos="414726" algn="l"/>
              </a:tabLst>
            </a:pPr>
            <a:r>
              <a:rPr lang="et-EE" sz="2200" dirty="0" smtClean="0"/>
              <a:t> 1821 a Dr Carl Hunnius, </a:t>
            </a:r>
            <a:r>
              <a:rPr lang="et-EE" sz="2200" dirty="0" err="1" smtClean="0"/>
              <a:t>his</a:t>
            </a:r>
            <a:r>
              <a:rPr lang="et-EE" sz="2200" dirty="0" smtClean="0"/>
              <a:t> </a:t>
            </a:r>
            <a:r>
              <a:rPr lang="et-EE" sz="2200" dirty="0" err="1" smtClean="0"/>
              <a:t>initiative</a:t>
            </a:r>
            <a:r>
              <a:rPr lang="et-EE" sz="2200" dirty="0" smtClean="0"/>
              <a:t> </a:t>
            </a:r>
            <a:r>
              <a:rPr lang="et-EE" sz="2200" dirty="0" err="1" smtClean="0"/>
              <a:t>the</a:t>
            </a:r>
            <a:r>
              <a:rPr lang="et-EE" sz="2200" dirty="0" smtClean="0"/>
              <a:t> </a:t>
            </a:r>
            <a:r>
              <a:rPr lang="et-EE" sz="2200" dirty="0" err="1" smtClean="0"/>
              <a:t>first</a:t>
            </a:r>
            <a:r>
              <a:rPr lang="et-EE" sz="2200" dirty="0" smtClean="0"/>
              <a:t> </a:t>
            </a:r>
            <a:r>
              <a:rPr lang="et-EE" sz="2200" dirty="0" err="1" smtClean="0"/>
              <a:t>publikc</a:t>
            </a:r>
            <a:r>
              <a:rPr lang="et-EE" sz="2200" dirty="0" smtClean="0"/>
              <a:t> </a:t>
            </a:r>
            <a:r>
              <a:rPr lang="et-EE" sz="2200" dirty="0" err="1" smtClean="0"/>
              <a:t>mud-bath</a:t>
            </a:r>
            <a:r>
              <a:rPr lang="et-EE" sz="2200" dirty="0" smtClean="0"/>
              <a:t> </a:t>
            </a:r>
            <a:r>
              <a:rPr lang="et-EE" sz="2200" dirty="0" err="1" smtClean="0"/>
              <a:t>establishment</a:t>
            </a:r>
            <a:r>
              <a:rPr lang="et-EE" sz="2200" dirty="0" smtClean="0"/>
              <a:t> </a:t>
            </a:r>
            <a:r>
              <a:rPr lang="et-EE" sz="2200" dirty="0" err="1" smtClean="0"/>
              <a:t>was</a:t>
            </a:r>
            <a:r>
              <a:rPr lang="et-EE" sz="2200" dirty="0" smtClean="0"/>
              <a:t> </a:t>
            </a:r>
            <a:r>
              <a:rPr lang="et-EE" sz="2200" dirty="0" err="1" smtClean="0"/>
              <a:t>built</a:t>
            </a:r>
            <a:r>
              <a:rPr lang="et-EE" sz="2200" dirty="0" smtClean="0"/>
              <a:t> </a:t>
            </a:r>
            <a:r>
              <a:rPr lang="et-EE" sz="2200" dirty="0" err="1" smtClean="0"/>
              <a:t>in</a:t>
            </a:r>
            <a:r>
              <a:rPr lang="et-EE" sz="2200" dirty="0" smtClean="0"/>
              <a:t> Haapsalu </a:t>
            </a:r>
            <a:r>
              <a:rPr lang="et-EE" sz="2200" dirty="0" err="1" smtClean="0"/>
              <a:t>in</a:t>
            </a:r>
            <a:r>
              <a:rPr lang="et-EE" sz="2200" dirty="0" smtClean="0"/>
              <a:t> 1825</a:t>
            </a:r>
          </a:p>
          <a:p>
            <a:pPr>
              <a:tabLst>
                <a:tab pos="414726" algn="l"/>
              </a:tabLst>
            </a:pPr>
            <a:endParaRPr lang="et-EE" sz="2200" dirty="0" smtClean="0"/>
          </a:p>
          <a:p>
            <a:pPr>
              <a:buFontTx/>
              <a:buChar char="•"/>
              <a:tabLst>
                <a:tab pos="414726" algn="l"/>
              </a:tabLst>
            </a:pPr>
            <a:r>
              <a:rPr lang="et-EE" sz="2200" dirty="0" smtClean="0"/>
              <a:t>V. Vadi. „Eesti Tervisemuda. </a:t>
            </a:r>
            <a:r>
              <a:rPr lang="et-EE" sz="2200" dirty="0" err="1" smtClean="0"/>
              <a:t>Balneoloogiline</a:t>
            </a:r>
            <a:r>
              <a:rPr lang="et-EE" sz="2200" dirty="0" smtClean="0"/>
              <a:t> uurimus“ Tartu 1947</a:t>
            </a:r>
            <a:endParaRPr lang="en-US" sz="2200" dirty="0" smtClean="0"/>
          </a:p>
          <a:p>
            <a:pPr>
              <a:buFontTx/>
              <a:buChar char="•"/>
              <a:tabLst>
                <a:tab pos="414726" algn="l"/>
              </a:tabLst>
            </a:pPr>
            <a:endParaRPr lang="en-US" sz="2200" dirty="0"/>
          </a:p>
        </p:txBody>
      </p:sp>
      <p:pic>
        <p:nvPicPr>
          <p:cNvPr id="3077" name="Picture 5" descr="EU_RegionalDevelopment_horisonta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" y="5520100"/>
            <a:ext cx="1651680" cy="92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34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18918525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>
                <a:cs typeface="Times New Roman" pitchFamily="18" charset="0"/>
              </a:rPr>
              <a:t>В большинстве водоемах со стоячей водой существует растительность, простейшие животные и бактерии, которые добывают из водной среды необходимые минеральные вещества.</a:t>
            </a:r>
          </a:p>
          <a:p>
            <a:r>
              <a:rPr lang="ru-RU" sz="2800" dirty="0" smtClean="0">
                <a:cs typeface="Times New Roman" pitchFamily="18" charset="0"/>
              </a:rPr>
              <a:t>Планктон, по окончании своей жизненной деятельности, оседает на дно водоема, и бактерии приступают перерабатывать эту массу.</a:t>
            </a:r>
          </a:p>
          <a:p>
            <a:r>
              <a:rPr lang="ru-RU" sz="2800" dirty="0" smtClean="0">
                <a:cs typeface="Times New Roman" pitchFamily="18" charset="0"/>
              </a:rPr>
              <a:t>Свойства отложившейся грязи зависят от содержания планктона и минеральных веществ в водоеме.</a:t>
            </a:r>
            <a:endParaRPr lang="en-US" sz="2800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z-Cyrl-AZ" dirty="0" smtClean="0">
                <a:solidFill>
                  <a:schemeClr val="tx2">
                    <a:satMod val="130000"/>
                  </a:schemeClr>
                </a:solidFill>
              </a:rPr>
              <a:t>Отложившиеся грязи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17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Морские грязи возникают при благоприятном режиме в морских бухтах или в прибрежной, ограниченной островами, морской воде. Для них характерны обилие воды (более 60%) и стабильная соленость грязевого раствора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Грязи пресноводных озер: процент солей в содержании может быть разный (1-200 гр/л), отсюда и разные результаты лечения. Хорошая пластичность, малая загрязненность и насыщенность разных серных веществ и довольно сильная щелочная реакция.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Грязи минеральных источников.</a:t>
            </a:r>
            <a:endParaRPr lang="en-US" sz="2800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z-Cyrl-AZ" dirty="0" smtClean="0">
                <a:solidFill>
                  <a:schemeClr val="tx2">
                    <a:satMod val="130000"/>
                  </a:schemeClr>
                </a:solidFill>
              </a:rPr>
              <a:t>Грязи соленых водоемов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35071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 smtClean="0"/>
              <a:t>Твердая фаза грязи состоит</a:t>
            </a:r>
            <a:r>
              <a:rPr lang="et-EE" dirty="0" smtClean="0"/>
              <a:t>: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3168352" cy="639762"/>
          </a:xfrm>
        </p:spPr>
        <p:txBody>
          <a:bodyPr>
            <a:normAutofit fontScale="92500"/>
          </a:bodyPr>
          <a:lstStyle/>
          <a:p>
            <a:r>
              <a:rPr lang="az-Cyrl-AZ" b="1" dirty="0" smtClean="0"/>
              <a:t>КРИСТАЛЬНЫЙ СКЕЛЕТ</a:t>
            </a:r>
            <a:endParaRPr lang="et-E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4173859" cy="3777283"/>
          </a:xfrm>
        </p:spPr>
        <p:txBody>
          <a:bodyPr>
            <a:normAutofit/>
          </a:bodyPr>
          <a:lstStyle/>
          <a:p>
            <a:r>
              <a:rPr lang="ru-RU" i="1" dirty="0" smtClean="0">
                <a:cs typeface="Times New Roman" pitchFamily="18" charset="0"/>
              </a:rPr>
              <a:t>Гипс</a:t>
            </a:r>
          </a:p>
          <a:p>
            <a:r>
              <a:rPr lang="ru-RU" i="1" dirty="0" smtClean="0">
                <a:cs typeface="Times New Roman" pitchFamily="18" charset="0"/>
              </a:rPr>
              <a:t>Фосфорнокислый кальций, магнезит итд.</a:t>
            </a:r>
          </a:p>
          <a:p>
            <a:r>
              <a:rPr lang="ru-RU" i="1" dirty="0" smtClean="0">
                <a:cs typeface="Times New Roman" pitchFamily="18" charset="0"/>
              </a:rPr>
              <a:t>Плохо растворимые в воде соли угольной кислоты, фосфорной кислоты и серной кислоты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az-Cyrl-AZ" b="1" dirty="0" smtClean="0"/>
              <a:t>КОЛЛОИДНЫЙ КОМПЛЕКС</a:t>
            </a:r>
            <a:endParaRPr lang="et-EE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3822192" cy="3705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Частички глины, органическое вещество, кремневая кислота, ферроцен и нитриды алюминия диаметром менее 0,001мм. От коллоидности исходят следующие физические свойства грязи, как: </a:t>
            </a:r>
            <a:endParaRPr lang="et-EE" dirty="0" smtClean="0"/>
          </a:p>
          <a:p>
            <a:r>
              <a:rPr lang="ru-RU" dirty="0" smtClean="0"/>
              <a:t>Пластичность</a:t>
            </a:r>
          </a:p>
          <a:p>
            <a:r>
              <a:rPr lang="ru-RU" dirty="0" smtClean="0"/>
              <a:t>Вязкость</a:t>
            </a:r>
          </a:p>
          <a:p>
            <a:r>
              <a:rPr lang="ru-RU" dirty="0" smtClean="0"/>
              <a:t>Процент влаги</a:t>
            </a:r>
          </a:p>
          <a:p>
            <a:r>
              <a:rPr lang="ru-RU" dirty="0" smtClean="0"/>
              <a:t>Способность связать другие вещества</a:t>
            </a:r>
          </a:p>
          <a:p>
            <a:r>
              <a:rPr lang="ru-RU" dirty="0" smtClean="0"/>
              <a:t>Тепловые свойства</a:t>
            </a: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27487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4970033"/>
              </p:ext>
            </p:extLst>
          </p:nvPr>
        </p:nvGraphicFramePr>
        <p:xfrm>
          <a:off x="395536" y="692696"/>
          <a:ext cx="8496943" cy="6249586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392488"/>
                <a:gridCol w="2273653"/>
                <a:gridCol w="1830802"/>
              </a:tblGrid>
              <a:tr h="13321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Фиксация требований, предъявленных лечебным грязям и технологическому песку</a:t>
                      </a:r>
                      <a:endParaRPr lang="fi-FI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r>
                        <a:rPr lang="az-Cyrl-AZ" sz="2400" dirty="0" smtClean="0"/>
                        <a:t>Правительство Эстонской Республики</a:t>
                      </a:r>
                      <a:endParaRPr lang="et-EE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r>
                        <a:rPr lang="az-Cyrl-AZ" sz="2400" dirty="0" smtClean="0"/>
                        <a:t>01.04.2005 – недействительно</a:t>
                      </a:r>
                      <a:endParaRPr lang="et-EE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</a:tr>
              <a:tr h="9089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Установление порядка защиты пресноводной и морской грязи </a:t>
                      </a:r>
                      <a:endParaRPr lang="fi-FI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r>
                        <a:rPr lang="az-Cyrl-AZ" sz="2400" dirty="0" smtClean="0"/>
                        <a:t>Министерство окружающей среды</a:t>
                      </a:r>
                      <a:endParaRPr lang="et-EE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r>
                        <a:rPr lang="az-Cyrl-AZ" sz="2400" dirty="0" smtClean="0"/>
                        <a:t>01.04.2005 – недействительно</a:t>
                      </a:r>
                      <a:endParaRPr lang="et-EE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</a:tr>
              <a:tr h="13321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Требования охраны здоровья на сбыт, сохранение и использование лечебной грязи</a:t>
                      </a: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Министерство социальных дел</a:t>
                      </a:r>
                      <a:endParaRPr lang="fi-FI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r>
                        <a:rPr lang="et-EE" sz="2400" dirty="0" smtClean="0"/>
                        <a:t>01.01.2010 …</a:t>
                      </a:r>
                      <a:endParaRPr lang="et-EE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</a:tr>
              <a:tr h="1755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Порядок проведения общегеологической исследовательской работы и геологического исследования полезных ископаемых</a:t>
                      </a:r>
                    </a:p>
                    <a:p>
                      <a:endParaRPr lang="fi-FI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Министерство окружающей среды</a:t>
                      </a:r>
                    </a:p>
                    <a:p>
                      <a:endParaRPr lang="et-EE" sz="2400" b="0" dirty="0">
                        <a:latin typeface="+mj-lt"/>
                      </a:endParaRPr>
                    </a:p>
                  </a:txBody>
                  <a:tcPr marL="54187" marR="54187" marT="27093" marB="2709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10.06.2005 - …</a:t>
                      </a:r>
                    </a:p>
                  </a:txBody>
                  <a:tcPr marL="54187" marR="54187" marT="27093" marB="27093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400" b="1" dirty="0" smtClean="0">
                <a:latin typeface="Calibri" pitchFamily="34" charset="0"/>
              </a:rPr>
              <a:t> Правовые акты</a:t>
            </a:r>
            <a:endParaRPr lang="et-EE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7</a:t>
            </a:fld>
            <a:endParaRPr lang="et-E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7927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Лечебной грязью считается морская и озерная грязь, которая отвечает следующим требованиям: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Частиц величиной 0,1-1мм может в озерной грязи быть не более 2% и морской – не более 3%. Частицы величиной более 1,0мм в лечебной грязи не допускаются;</a:t>
            </a:r>
            <a:endParaRPr lang="et-E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Индекс кишечной палочки как в озерной, так и в морской грязи не должно превышать 100;</a:t>
            </a:r>
            <a:endParaRPr lang="et-E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При установлении содержания токсических и радиоактивных веществ в лечебной грязи, надо исходить от установленных нормативов питьевой воде и пищевым продуктам;</a:t>
            </a:r>
            <a:endParaRPr lang="et-E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Грязь может признать лечебной Экспертная комиссия лечебной грязи Эстонии при Академии наук. Запас месторождения лечебной грязи должно пройти медицинскую апробацию в лечебном заведении, назначенном Министерством социальных дел.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z="1600" smtClean="0"/>
              <a:pPr/>
              <a:t>8</a:t>
            </a:fld>
            <a:endParaRPr lang="et-EE" sz="1600" dirty="0"/>
          </a:p>
        </p:txBody>
      </p:sp>
    </p:spTree>
    <p:extLst>
      <p:ext uri="{BB962C8B-B14F-4D97-AF65-F5344CB8AC3E}">
        <p14:creationId xmlns="" xmlns:p14="http://schemas.microsoft.com/office/powerpoint/2010/main" val="283850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42493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t-EE" sz="2800" dirty="0" smtClean="0"/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</a:t>
            </a:r>
            <a:r>
              <a:rPr lang="ru-RU" sz="2800" dirty="0" smtClean="0"/>
              <a:t>Большинство месторождений лечебной грязи находятся/ находились в довольно мелководных заливах (</a:t>
            </a:r>
            <a:r>
              <a:rPr lang="ru-RU" sz="2800" b="1" dirty="0" smtClean="0"/>
              <a:t>Хаапсалу, Кяйна. Муллуту-Суурлахт, </a:t>
            </a:r>
            <a:r>
              <a:rPr lang="ru-RU" sz="2800" dirty="0" smtClean="0"/>
              <a:t>Вооси итд.).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Озерная грязь – </a:t>
            </a:r>
            <a:r>
              <a:rPr lang="ru-RU" sz="2800" b="1" dirty="0" smtClean="0"/>
              <a:t>залив Вярска, озера Эрмисту </a:t>
            </a:r>
            <a:r>
              <a:rPr lang="ru-RU" sz="2800" dirty="0" smtClean="0"/>
              <a:t>и Кахала.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Самые большие месторождения лечебной грязи в Эстонии в эксплуатации уже с позапрошлого века: на Сааремаа с 1824 г., в Хаапсалу с 1825 г., в Пярну с 1838 года.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Первую модную и современную грязе- и водолечебницу построили в Хаапсалу в 1845 году на деньги графа Унген-Штернберга.</a:t>
            </a:r>
            <a:endParaRPr lang="et-EE" sz="2800" dirty="0" smtClean="0"/>
          </a:p>
          <a:p>
            <a:pPr>
              <a:buFont typeface="Arial" pitchFamily="34" charset="0"/>
              <a:buChar char="•"/>
            </a:pPr>
            <a:endParaRPr lang="et-EE" sz="2800" dirty="0" smtClean="0"/>
          </a:p>
          <a:p>
            <a:pPr>
              <a:buFont typeface="Arial" pitchFamily="34" charset="0"/>
              <a:buChar char="•"/>
            </a:pPr>
            <a:endParaRPr lang="et-EE" sz="2800" dirty="0" smtClean="0"/>
          </a:p>
          <a:p>
            <a:endParaRPr lang="et-EE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B40F-894C-4FC3-81DE-56B6A6F735F2}" type="slidenum">
              <a:rPr lang="et-EE" smtClean="0"/>
              <a:pPr/>
              <a:t>9</a:t>
            </a:fld>
            <a:endParaRPr lang="et-EE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3405</TotalTime>
  <Words>1466</Words>
  <Application>Microsoft Office PowerPoint</Application>
  <PresentationFormat>On-screen Show (4:3)</PresentationFormat>
  <Paragraphs>236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Waveform</vt:lpstr>
      <vt:lpstr>Лечебная грязь и грязелечение</vt:lpstr>
      <vt:lpstr>Что такое грязи? </vt:lpstr>
      <vt:lpstr>Основные типы лечебных грязей: </vt:lpstr>
      <vt:lpstr>Отложившиеся грязи</vt:lpstr>
      <vt:lpstr>Грязи соленых водоемов</vt:lpstr>
      <vt:lpstr>Твердая фаза грязи состоит: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С каких времен известна лечебная грязь?</vt:lpstr>
      <vt:lpstr> Начало изучения и использования лечебных грязей в Хаапсалу </vt:lpstr>
      <vt:lpstr>Slide 18</vt:lpstr>
      <vt:lpstr>Как действует грязь?   </vt:lpstr>
      <vt:lpstr>Воздействие грязи разделяется: </vt:lpstr>
      <vt:lpstr>Tермическое воздействие грязи выявляется:</vt:lpstr>
      <vt:lpstr>Для теплых грязелечебных процедур характерно:</vt:lpstr>
      <vt:lpstr>Термическое воздействие грязи:</vt:lpstr>
      <vt:lpstr>Механическое воздействие грязи:</vt:lpstr>
      <vt:lpstr>Сорптивное воздействие грязи:</vt:lpstr>
      <vt:lpstr>Воздействие грязи на поверхность кожи:</vt:lpstr>
      <vt:lpstr>Из грязи в организм впитываются</vt:lpstr>
      <vt:lpstr>Воздействие грязелечения  </vt:lpstr>
      <vt:lpstr>КАК ДОЗИРОВАТЬ?  Хронические заболевания.</vt:lpstr>
      <vt:lpstr>КАК ДОЗИРОВАТЬ?  Фундированные заболевания.</vt:lpstr>
      <vt:lpstr>КАК ДОЗИРОВАТЬ?</vt:lpstr>
      <vt:lpstr>КАК ДОЗИРОВАТЬ?</vt:lpstr>
      <vt:lpstr> В тот же день с грязелечением не допускаются:   </vt:lpstr>
      <vt:lpstr>                     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Jaanus</dc:creator>
  <cp:lastModifiedBy>Talis</cp:lastModifiedBy>
  <cp:revision>89</cp:revision>
  <dcterms:created xsi:type="dcterms:W3CDTF">2011-02-23T12:45:41Z</dcterms:created>
  <dcterms:modified xsi:type="dcterms:W3CDTF">2015-03-25T14:50:47Z</dcterms:modified>
</cp:coreProperties>
</file>