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notesSlides/notesSlide31.xml" ContentType="application/vnd.openxmlformats-officedocument.presentationml.notesSlide+xml"/>
  <Override PartName="/ppt/charts/chart2.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3.xml" ContentType="application/vnd.openxmlformats-officedocument.drawingml.chart+xml"/>
  <Override PartName="/ppt/notesSlides/notesSlide6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2.xml" ContentType="application/vnd.openxmlformats-officedocument.presentationml.notesSlide+xml"/>
  <Override PartName="/ppt/charts/chart4.xml" ContentType="application/vnd.openxmlformats-officedocument.drawingml.chart+xml"/>
  <Override PartName="/ppt/notesSlides/notesSlide73.xml" ContentType="application/vnd.openxmlformats-officedocument.presentationml.notesSlide+xml"/>
  <Override PartName="/ppt/charts/chart5.xml" ContentType="application/vnd.openxmlformats-officedocument.drawingml.chart+xml"/>
  <Override PartName="/ppt/notesSlides/notesSlide74.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75.xml" ContentType="application/vnd.openxmlformats-officedocument.presentationml.notesSlide+xml"/>
  <Override PartName="/ppt/charts/chart8.xml" ContentType="application/vnd.openxmlformats-officedocument.drawingml.chart+xml"/>
  <Override PartName="/ppt/notesSlides/notesSlide76.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77.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notesSlides/notesSlide78.xml" ContentType="application/vnd.openxmlformats-officedocument.presentationml.notesSlide+xml"/>
  <Override PartName="/ppt/charts/chart14.xml" ContentType="application/vnd.openxmlformats-officedocument.drawingml.chart+xml"/>
  <Override PartName="/ppt/notesSlides/notesSlide7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4"/>
  </p:notesMasterIdLst>
  <p:handoutMasterIdLst>
    <p:handoutMasterId r:id="rId85"/>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2" r:id="rId26"/>
    <p:sldId id="283" r:id="rId27"/>
    <p:sldId id="285" r:id="rId28"/>
    <p:sldId id="318" r:id="rId29"/>
    <p:sldId id="286" r:id="rId30"/>
    <p:sldId id="326" r:id="rId31"/>
    <p:sldId id="287" r:id="rId32"/>
    <p:sldId id="288" r:id="rId33"/>
    <p:sldId id="289" r:id="rId34"/>
    <p:sldId id="290" r:id="rId35"/>
    <p:sldId id="291" r:id="rId36"/>
    <p:sldId id="348" r:id="rId37"/>
    <p:sldId id="349" r:id="rId38"/>
    <p:sldId id="327" r:id="rId39"/>
    <p:sldId id="292" r:id="rId40"/>
    <p:sldId id="293" r:id="rId41"/>
    <p:sldId id="319" r:id="rId42"/>
    <p:sldId id="294" r:id="rId43"/>
    <p:sldId id="329" r:id="rId44"/>
    <p:sldId id="330" r:id="rId45"/>
    <p:sldId id="328" r:id="rId46"/>
    <p:sldId id="345" r:id="rId47"/>
    <p:sldId id="296" r:id="rId48"/>
    <p:sldId id="297" r:id="rId49"/>
    <p:sldId id="341" r:id="rId50"/>
    <p:sldId id="340" r:id="rId51"/>
    <p:sldId id="344" r:id="rId52"/>
    <p:sldId id="346" r:id="rId53"/>
    <p:sldId id="298" r:id="rId54"/>
    <p:sldId id="317" r:id="rId55"/>
    <p:sldId id="299" r:id="rId56"/>
    <p:sldId id="314" r:id="rId57"/>
    <p:sldId id="337" r:id="rId58"/>
    <p:sldId id="331" r:id="rId59"/>
    <p:sldId id="333" r:id="rId60"/>
    <p:sldId id="332" r:id="rId61"/>
    <p:sldId id="334" r:id="rId62"/>
    <p:sldId id="335" r:id="rId63"/>
    <p:sldId id="338" r:id="rId64"/>
    <p:sldId id="300" r:id="rId65"/>
    <p:sldId id="301" r:id="rId66"/>
    <p:sldId id="302" r:id="rId67"/>
    <p:sldId id="303" r:id="rId68"/>
    <p:sldId id="304" r:id="rId69"/>
    <p:sldId id="305" r:id="rId70"/>
    <p:sldId id="306" r:id="rId71"/>
    <p:sldId id="307" r:id="rId72"/>
    <p:sldId id="308" r:id="rId73"/>
    <p:sldId id="309" r:id="rId74"/>
    <p:sldId id="320" r:id="rId75"/>
    <p:sldId id="310" r:id="rId76"/>
    <p:sldId id="311" r:id="rId77"/>
    <p:sldId id="322" r:id="rId78"/>
    <p:sldId id="315" r:id="rId79"/>
    <p:sldId id="312" r:id="rId80"/>
    <p:sldId id="313" r:id="rId81"/>
    <p:sldId id="324" r:id="rId82"/>
    <p:sldId id="325" r:id="rId83"/>
  </p:sldIdLst>
  <p:sldSz cx="9144000" cy="6858000" type="screen4x3"/>
  <p:notesSz cx="7099300" cy="10234613"/>
  <p:defaultTextStyle>
    <a:defPPr>
      <a:defRPr lang="es-ES"/>
    </a:defPPr>
    <a:lvl1pPr algn="l" rtl="0" fontAlgn="base">
      <a:spcBef>
        <a:spcPct val="0"/>
      </a:spcBef>
      <a:spcAft>
        <a:spcPct val="0"/>
      </a:spcAft>
      <a:defRPr kern="1200">
        <a:solidFill>
          <a:schemeClr val="tx1"/>
        </a:solidFill>
        <a:latin typeface="Arial" pitchFamily="34" charset="0"/>
        <a:ea typeface="+mn-ea"/>
        <a:cs typeface="+mn-cs"/>
      </a:defRPr>
    </a:lvl1pPr>
    <a:lvl2pPr marL="457161" algn="l" rtl="0" fontAlgn="base">
      <a:spcBef>
        <a:spcPct val="0"/>
      </a:spcBef>
      <a:spcAft>
        <a:spcPct val="0"/>
      </a:spcAft>
      <a:defRPr kern="1200">
        <a:solidFill>
          <a:schemeClr val="tx1"/>
        </a:solidFill>
        <a:latin typeface="Arial" pitchFamily="34" charset="0"/>
        <a:ea typeface="+mn-ea"/>
        <a:cs typeface="+mn-cs"/>
      </a:defRPr>
    </a:lvl2pPr>
    <a:lvl3pPr marL="914325" algn="l" rtl="0" fontAlgn="base">
      <a:spcBef>
        <a:spcPct val="0"/>
      </a:spcBef>
      <a:spcAft>
        <a:spcPct val="0"/>
      </a:spcAft>
      <a:defRPr kern="1200">
        <a:solidFill>
          <a:schemeClr val="tx1"/>
        </a:solidFill>
        <a:latin typeface="Arial" pitchFamily="34" charset="0"/>
        <a:ea typeface="+mn-ea"/>
        <a:cs typeface="+mn-cs"/>
      </a:defRPr>
    </a:lvl3pPr>
    <a:lvl4pPr marL="1371486" algn="l" rtl="0" fontAlgn="base">
      <a:spcBef>
        <a:spcPct val="0"/>
      </a:spcBef>
      <a:spcAft>
        <a:spcPct val="0"/>
      </a:spcAft>
      <a:defRPr kern="1200">
        <a:solidFill>
          <a:schemeClr val="tx1"/>
        </a:solidFill>
        <a:latin typeface="Arial" pitchFamily="34" charset="0"/>
        <a:ea typeface="+mn-ea"/>
        <a:cs typeface="+mn-cs"/>
      </a:defRPr>
    </a:lvl4pPr>
    <a:lvl5pPr marL="1828647" algn="l" rtl="0" fontAlgn="base">
      <a:spcBef>
        <a:spcPct val="0"/>
      </a:spcBef>
      <a:spcAft>
        <a:spcPct val="0"/>
      </a:spcAft>
      <a:defRPr kern="1200">
        <a:solidFill>
          <a:schemeClr val="tx1"/>
        </a:solidFill>
        <a:latin typeface="Arial" pitchFamily="34" charset="0"/>
        <a:ea typeface="+mn-ea"/>
        <a:cs typeface="+mn-cs"/>
      </a:defRPr>
    </a:lvl5pPr>
    <a:lvl6pPr marL="2285808" algn="l" defTabSz="914325" rtl="0" eaLnBrk="1" latinLnBrk="0" hangingPunct="1">
      <a:defRPr kern="1200">
        <a:solidFill>
          <a:schemeClr val="tx1"/>
        </a:solidFill>
        <a:latin typeface="Arial" pitchFamily="34" charset="0"/>
        <a:ea typeface="+mn-ea"/>
        <a:cs typeface="+mn-cs"/>
      </a:defRPr>
    </a:lvl6pPr>
    <a:lvl7pPr marL="2742972" algn="l" defTabSz="914325" rtl="0" eaLnBrk="1" latinLnBrk="0" hangingPunct="1">
      <a:defRPr kern="1200">
        <a:solidFill>
          <a:schemeClr val="tx1"/>
        </a:solidFill>
        <a:latin typeface="Arial" pitchFamily="34" charset="0"/>
        <a:ea typeface="+mn-ea"/>
        <a:cs typeface="+mn-cs"/>
      </a:defRPr>
    </a:lvl7pPr>
    <a:lvl8pPr marL="3200133" algn="l" defTabSz="914325" rtl="0" eaLnBrk="1" latinLnBrk="0" hangingPunct="1">
      <a:defRPr kern="1200">
        <a:solidFill>
          <a:schemeClr val="tx1"/>
        </a:solidFill>
        <a:latin typeface="Arial" pitchFamily="34" charset="0"/>
        <a:ea typeface="+mn-ea"/>
        <a:cs typeface="+mn-cs"/>
      </a:defRPr>
    </a:lvl8pPr>
    <a:lvl9pPr marL="3657294" algn="l" defTabSz="914325"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4000"/>
    <a:srgbClr val="FF8000"/>
    <a:srgbClr val="FFCC66"/>
    <a:srgbClr val="008040"/>
    <a:srgbClr val="999999"/>
    <a:srgbClr val="333333"/>
    <a:srgbClr val="000000"/>
    <a:srgbClr val="E6E6E6"/>
    <a:srgbClr val="FF0000"/>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46" autoAdjust="0"/>
    <p:restoredTop sz="73019" autoAdjust="0"/>
  </p:normalViewPr>
  <p:slideViewPr>
    <p:cSldViewPr snapToGrid="0" snapToObjects="1">
      <p:cViewPr>
        <p:scale>
          <a:sx n="66" d="100"/>
          <a:sy n="66" d="100"/>
        </p:scale>
        <p:origin x="-174" y="23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1" d="100"/>
          <a:sy n="71" d="100"/>
        </p:scale>
        <p:origin x="-1000" y="-12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Hoja1!$B$1</c:f>
              <c:strCache>
                <c:ptCount val="1"/>
                <c:pt idx="0">
                  <c:v>SH2</c:v>
                </c:pt>
              </c:strCache>
            </c:strRef>
          </c:tx>
          <c:spPr>
            <a:ln w="76200" cap="rnd" cmpd="sng">
              <a:solidFill>
                <a:srgbClr val="FF8000"/>
              </a:solidFill>
            </a:ln>
          </c:spPr>
          <c:marker>
            <c:symbol val="none"/>
          </c:marker>
          <c:cat>
            <c:numRef>
              <c:f>Hoja1!$A$2:$A$31</c:f>
              <c:numCache>
                <c:formatCode>General</c:formatCode>
                <c:ptCount val="30"/>
                <c:pt idx="0">
                  <c:v>0</c:v>
                </c:pt>
                <c:pt idx="2">
                  <c:v>1</c:v>
                </c:pt>
                <c:pt idx="4">
                  <c:v>2</c:v>
                </c:pt>
                <c:pt idx="6">
                  <c:v>3</c:v>
                </c:pt>
                <c:pt idx="8">
                  <c:v>4</c:v>
                </c:pt>
                <c:pt idx="10">
                  <c:v>5</c:v>
                </c:pt>
                <c:pt idx="12">
                  <c:v>6</c:v>
                </c:pt>
                <c:pt idx="14">
                  <c:v>7</c:v>
                </c:pt>
                <c:pt idx="16">
                  <c:v>8</c:v>
                </c:pt>
                <c:pt idx="18">
                  <c:v>9</c:v>
                </c:pt>
                <c:pt idx="20">
                  <c:v>10</c:v>
                </c:pt>
                <c:pt idx="22">
                  <c:v>11</c:v>
                </c:pt>
                <c:pt idx="24">
                  <c:v>12</c:v>
                </c:pt>
                <c:pt idx="26">
                  <c:v>13</c:v>
                </c:pt>
                <c:pt idx="28">
                  <c:v>14</c:v>
                </c:pt>
              </c:numCache>
            </c:numRef>
          </c:cat>
          <c:val>
            <c:numRef>
              <c:f>Hoja1!$B$2:$B$31</c:f>
              <c:numCache>
                <c:formatCode>General</c:formatCode>
                <c:ptCount val="30"/>
                <c:pt idx="0">
                  <c:v>99</c:v>
                </c:pt>
                <c:pt idx="1">
                  <c:v>99</c:v>
                </c:pt>
                <c:pt idx="2">
                  <c:v>99</c:v>
                </c:pt>
                <c:pt idx="3">
                  <c:v>99</c:v>
                </c:pt>
                <c:pt idx="4">
                  <c:v>99</c:v>
                </c:pt>
                <c:pt idx="5">
                  <c:v>99</c:v>
                </c:pt>
                <c:pt idx="6">
                  <c:v>99</c:v>
                </c:pt>
                <c:pt idx="7">
                  <c:v>99</c:v>
                </c:pt>
                <c:pt idx="8">
                  <c:v>99</c:v>
                </c:pt>
                <c:pt idx="9">
                  <c:v>99</c:v>
                </c:pt>
                <c:pt idx="10">
                  <c:v>99</c:v>
                </c:pt>
                <c:pt idx="11">
                  <c:v>97</c:v>
                </c:pt>
                <c:pt idx="12">
                  <c:v>90</c:v>
                </c:pt>
                <c:pt idx="13">
                  <c:v>75</c:v>
                </c:pt>
                <c:pt idx="14">
                  <c:v>50</c:v>
                </c:pt>
                <c:pt idx="15">
                  <c:v>25</c:v>
                </c:pt>
                <c:pt idx="16">
                  <c:v>10</c:v>
                </c:pt>
                <c:pt idx="17">
                  <c:v>3</c:v>
                </c:pt>
                <c:pt idx="18">
                  <c:v>1</c:v>
                </c:pt>
                <c:pt idx="19">
                  <c:v>0</c:v>
                </c:pt>
                <c:pt idx="20">
                  <c:v>0</c:v>
                </c:pt>
                <c:pt idx="21">
                  <c:v>0</c:v>
                </c:pt>
                <c:pt idx="22">
                  <c:v>0</c:v>
                </c:pt>
                <c:pt idx="23">
                  <c:v>0</c:v>
                </c:pt>
                <c:pt idx="24">
                  <c:v>0</c:v>
                </c:pt>
                <c:pt idx="25">
                  <c:v>0</c:v>
                </c:pt>
                <c:pt idx="26">
                  <c:v>0</c:v>
                </c:pt>
                <c:pt idx="27">
                  <c:v>0</c:v>
                </c:pt>
                <c:pt idx="28">
                  <c:v>0</c:v>
                </c:pt>
              </c:numCache>
            </c:numRef>
          </c:val>
          <c:smooth val="1"/>
        </c:ser>
        <c:ser>
          <c:idx val="1"/>
          <c:order val="1"/>
          <c:tx>
            <c:strRef>
              <c:f>Hoja1!$C$1</c:f>
              <c:strCache>
                <c:ptCount val="1"/>
                <c:pt idx="0">
                  <c:v>SH</c:v>
                </c:pt>
              </c:strCache>
            </c:strRef>
          </c:tx>
          <c:spPr>
            <a:ln w="76200" cmpd="sng">
              <a:solidFill>
                <a:srgbClr val="FFCC66"/>
              </a:solidFill>
            </a:ln>
          </c:spPr>
          <c:marker>
            <c:symbol val="none"/>
          </c:marker>
          <c:cat>
            <c:numRef>
              <c:f>Hoja1!$A$2:$A$31</c:f>
              <c:numCache>
                <c:formatCode>General</c:formatCode>
                <c:ptCount val="30"/>
                <c:pt idx="0">
                  <c:v>0</c:v>
                </c:pt>
                <c:pt idx="2">
                  <c:v>1</c:v>
                </c:pt>
                <c:pt idx="4">
                  <c:v>2</c:v>
                </c:pt>
                <c:pt idx="6">
                  <c:v>3</c:v>
                </c:pt>
                <c:pt idx="8">
                  <c:v>4</c:v>
                </c:pt>
                <c:pt idx="10">
                  <c:v>5</c:v>
                </c:pt>
                <c:pt idx="12">
                  <c:v>6</c:v>
                </c:pt>
                <c:pt idx="14">
                  <c:v>7</c:v>
                </c:pt>
                <c:pt idx="16">
                  <c:v>8</c:v>
                </c:pt>
                <c:pt idx="18">
                  <c:v>9</c:v>
                </c:pt>
                <c:pt idx="20">
                  <c:v>10</c:v>
                </c:pt>
                <c:pt idx="22">
                  <c:v>11</c:v>
                </c:pt>
                <c:pt idx="24">
                  <c:v>12</c:v>
                </c:pt>
                <c:pt idx="26">
                  <c:v>13</c:v>
                </c:pt>
                <c:pt idx="28">
                  <c:v>14</c:v>
                </c:pt>
              </c:numCache>
            </c:numRef>
          </c:cat>
          <c:val>
            <c:numRef>
              <c:f>Hoja1!$C$2:$C$31</c:f>
              <c:numCache>
                <c:formatCode>General</c:formatCode>
                <c:ptCount val="30"/>
                <c:pt idx="0">
                  <c:v>0</c:v>
                </c:pt>
                <c:pt idx="1">
                  <c:v>0</c:v>
                </c:pt>
                <c:pt idx="2">
                  <c:v>0.1</c:v>
                </c:pt>
                <c:pt idx="3">
                  <c:v>0.1</c:v>
                </c:pt>
                <c:pt idx="4">
                  <c:v>0.1</c:v>
                </c:pt>
                <c:pt idx="5">
                  <c:v>0.1</c:v>
                </c:pt>
                <c:pt idx="6">
                  <c:v>0.1</c:v>
                </c:pt>
                <c:pt idx="7">
                  <c:v>0.1</c:v>
                </c:pt>
                <c:pt idx="8">
                  <c:v>0.1</c:v>
                </c:pt>
                <c:pt idx="9">
                  <c:v>0.2</c:v>
                </c:pt>
                <c:pt idx="10">
                  <c:v>1</c:v>
                </c:pt>
                <c:pt idx="11">
                  <c:v>3</c:v>
                </c:pt>
                <c:pt idx="12">
                  <c:v>10</c:v>
                </c:pt>
                <c:pt idx="13">
                  <c:v>25</c:v>
                </c:pt>
                <c:pt idx="14">
                  <c:v>50</c:v>
                </c:pt>
                <c:pt idx="15">
                  <c:v>75</c:v>
                </c:pt>
                <c:pt idx="16">
                  <c:v>90</c:v>
                </c:pt>
                <c:pt idx="17">
                  <c:v>97</c:v>
                </c:pt>
                <c:pt idx="18">
                  <c:v>99</c:v>
                </c:pt>
                <c:pt idx="19">
                  <c:v>99</c:v>
                </c:pt>
                <c:pt idx="20">
                  <c:v>99</c:v>
                </c:pt>
                <c:pt idx="21">
                  <c:v>97</c:v>
                </c:pt>
                <c:pt idx="22">
                  <c:v>90</c:v>
                </c:pt>
                <c:pt idx="23">
                  <c:v>75</c:v>
                </c:pt>
                <c:pt idx="24">
                  <c:v>50</c:v>
                </c:pt>
                <c:pt idx="25">
                  <c:v>25</c:v>
                </c:pt>
                <c:pt idx="26">
                  <c:v>10</c:v>
                </c:pt>
                <c:pt idx="27">
                  <c:v>3</c:v>
                </c:pt>
                <c:pt idx="28">
                  <c:v>1</c:v>
                </c:pt>
              </c:numCache>
            </c:numRef>
          </c:val>
          <c:smooth val="1"/>
        </c:ser>
        <c:ser>
          <c:idx val="2"/>
          <c:order val="2"/>
          <c:tx>
            <c:strRef>
              <c:f>Hoja1!$D$1</c:f>
              <c:strCache>
                <c:ptCount val="1"/>
                <c:pt idx="0">
                  <c:v>S</c:v>
                </c:pt>
              </c:strCache>
            </c:strRef>
          </c:tx>
          <c:spPr>
            <a:ln w="76200" cmpd="sng">
              <a:solidFill>
                <a:srgbClr val="FFFF00"/>
              </a:solidFill>
            </a:ln>
          </c:spPr>
          <c:marker>
            <c:symbol val="none"/>
          </c:marker>
          <c:cat>
            <c:numRef>
              <c:f>Hoja1!$A$2:$A$31</c:f>
              <c:numCache>
                <c:formatCode>General</c:formatCode>
                <c:ptCount val="30"/>
                <c:pt idx="0">
                  <c:v>0</c:v>
                </c:pt>
                <c:pt idx="2">
                  <c:v>1</c:v>
                </c:pt>
                <c:pt idx="4">
                  <c:v>2</c:v>
                </c:pt>
                <c:pt idx="6">
                  <c:v>3</c:v>
                </c:pt>
                <c:pt idx="8">
                  <c:v>4</c:v>
                </c:pt>
                <c:pt idx="10">
                  <c:v>5</c:v>
                </c:pt>
                <c:pt idx="12">
                  <c:v>6</c:v>
                </c:pt>
                <c:pt idx="14">
                  <c:v>7</c:v>
                </c:pt>
                <c:pt idx="16">
                  <c:v>8</c:v>
                </c:pt>
                <c:pt idx="18">
                  <c:v>9</c:v>
                </c:pt>
                <c:pt idx="20">
                  <c:v>10</c:v>
                </c:pt>
                <c:pt idx="22">
                  <c:v>11</c:v>
                </c:pt>
                <c:pt idx="24">
                  <c:v>12</c:v>
                </c:pt>
                <c:pt idx="26">
                  <c:v>13</c:v>
                </c:pt>
                <c:pt idx="28">
                  <c:v>14</c:v>
                </c:pt>
              </c:numCache>
            </c:numRef>
          </c:cat>
          <c:val>
            <c:numRef>
              <c:f>Hoja1!$D$2:$D$31</c:f>
              <c:numCache>
                <c:formatCode>General</c:formatCode>
                <c:ptCount val="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c:v>
                </c:pt>
                <c:pt idx="21">
                  <c:v>3</c:v>
                </c:pt>
                <c:pt idx="22">
                  <c:v>10</c:v>
                </c:pt>
                <c:pt idx="23">
                  <c:v>25</c:v>
                </c:pt>
                <c:pt idx="24">
                  <c:v>50</c:v>
                </c:pt>
                <c:pt idx="25">
                  <c:v>75</c:v>
                </c:pt>
                <c:pt idx="26">
                  <c:v>90</c:v>
                </c:pt>
                <c:pt idx="27">
                  <c:v>97</c:v>
                </c:pt>
                <c:pt idx="28">
                  <c:v>99</c:v>
                </c:pt>
              </c:numCache>
            </c:numRef>
          </c:val>
          <c:smooth val="1"/>
        </c:ser>
        <c:dLbls>
          <c:showLegendKey val="0"/>
          <c:showVal val="0"/>
          <c:showCatName val="0"/>
          <c:showSerName val="0"/>
          <c:showPercent val="0"/>
          <c:showBubbleSize val="0"/>
        </c:dLbls>
        <c:marker val="1"/>
        <c:smooth val="0"/>
        <c:axId val="123902976"/>
        <c:axId val="129512576"/>
      </c:lineChart>
      <c:catAx>
        <c:axId val="123902976"/>
        <c:scaling>
          <c:orientation val="minMax"/>
        </c:scaling>
        <c:delete val="0"/>
        <c:axPos val="b"/>
        <c:title>
          <c:tx>
            <c:rich>
              <a:bodyPr/>
              <a:lstStyle/>
              <a:p>
                <a:pPr>
                  <a:defRPr/>
                </a:pPr>
                <a:r>
                  <a:rPr lang="es-ES" dirty="0"/>
                  <a:t>pH</a:t>
                </a:r>
              </a:p>
            </c:rich>
          </c:tx>
          <c:layout>
            <c:manualLayout>
              <c:xMode val="edge"/>
              <c:yMode val="edge"/>
              <c:x val="0.84485833004509703"/>
              <c:y val="0.92210693867418203"/>
            </c:manualLayout>
          </c:layout>
          <c:overlay val="0"/>
        </c:title>
        <c:numFmt formatCode="General" sourceLinked="1"/>
        <c:majorTickMark val="out"/>
        <c:minorTickMark val="in"/>
        <c:tickLblPos val="low"/>
        <c:crossAx val="129512576"/>
        <c:crosses val="autoZero"/>
        <c:auto val="0"/>
        <c:lblAlgn val="ctr"/>
        <c:lblOffset val="100"/>
        <c:noMultiLvlLbl val="0"/>
      </c:catAx>
      <c:valAx>
        <c:axId val="129512576"/>
        <c:scaling>
          <c:orientation val="minMax"/>
          <c:max val="100"/>
          <c:min val="0"/>
        </c:scaling>
        <c:delete val="0"/>
        <c:axPos val="l"/>
        <c:majorGridlines/>
        <c:title>
          <c:tx>
            <c:rich>
              <a:bodyPr rot="0" vert="wordArtVert"/>
              <a:lstStyle/>
              <a:p>
                <a:pPr>
                  <a:defRPr lang="en-GB" noProof="0"/>
                </a:pPr>
                <a:r>
                  <a:rPr lang="en-GB" noProof="0" dirty="0"/>
                  <a:t>% Concentration</a:t>
                </a:r>
              </a:p>
            </c:rich>
          </c:tx>
          <c:overlay val="0"/>
        </c:title>
        <c:numFmt formatCode="General" sourceLinked="1"/>
        <c:majorTickMark val="out"/>
        <c:minorTickMark val="none"/>
        <c:tickLblPos val="nextTo"/>
        <c:crossAx val="123902976"/>
        <c:crossesAt val="1"/>
        <c:crossBetween val="midCat"/>
      </c:valAx>
    </c:plotArea>
    <c:plotVisOnly val="1"/>
    <c:dispBlanksAs val="gap"/>
    <c:showDLblsOverMax val="0"/>
  </c:chart>
  <c:spPr>
    <a:ln w="76200" cmpd="sng">
      <a:noFill/>
      <a:prstDash val="solid"/>
      <a:bevel/>
    </a:ln>
  </c:spPr>
  <c:txPr>
    <a:bodyPr/>
    <a:lstStyle/>
    <a:p>
      <a:pPr>
        <a:defRPr lang="en-GB" sz="1800" noProof="0"/>
      </a:pPr>
      <a:endParaRPr lang="et-E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Hoja1!$B$1</c:f>
              <c:strCache>
                <c:ptCount val="1"/>
                <c:pt idx="0">
                  <c:v>Montemayor</c:v>
                </c:pt>
              </c:strCache>
            </c:strRef>
          </c:tx>
          <c:spPr>
            <a:solidFill>
              <a:srgbClr val="FF6600"/>
            </a:solidFill>
          </c:spPr>
          <c:invertIfNegative val="0"/>
          <c:dLbls>
            <c:delete val="1"/>
          </c:dLbls>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Hoja1!$B$2:$B$9</c:f>
              <c:numCache>
                <c:formatCode>General</c:formatCode>
                <c:ptCount val="8"/>
                <c:pt idx="0">
                  <c:v>11</c:v>
                </c:pt>
                <c:pt idx="1">
                  <c:v>9</c:v>
                </c:pt>
                <c:pt idx="2">
                  <c:v>1</c:v>
                </c:pt>
                <c:pt idx="3">
                  <c:v>9</c:v>
                </c:pt>
                <c:pt idx="4">
                  <c:v>14</c:v>
                </c:pt>
                <c:pt idx="5">
                  <c:v>-1</c:v>
                </c:pt>
                <c:pt idx="6">
                  <c:v>34</c:v>
                </c:pt>
                <c:pt idx="7">
                  <c:v>10</c:v>
                </c:pt>
              </c:numCache>
            </c:numRef>
          </c:val>
        </c:ser>
        <c:ser>
          <c:idx val="1"/>
          <c:order val="1"/>
          <c:tx>
            <c:strRef>
              <c:f>Hoja1!$C$1</c:f>
              <c:strCache>
                <c:ptCount val="1"/>
                <c:pt idx="0">
                  <c:v>Cuntis</c:v>
                </c:pt>
              </c:strCache>
            </c:strRef>
          </c:tx>
          <c:spPr>
            <a:solidFill>
              <a:srgbClr val="660066"/>
            </a:solidFill>
          </c:spPr>
          <c:invertIfNegative val="0"/>
          <c:dLbls>
            <c:dLbl>
              <c:idx val="0"/>
              <c:layout>
                <c:manualLayout>
                  <c:x val="-2.1084337349397599E-2"/>
                  <c:y val="0.33142128744423199"/>
                </c:manualLayout>
              </c:layout>
              <c:spPr/>
              <c:txPr>
                <a:bodyPr rot="-5400000" vert="horz"/>
                <a:lstStyle/>
                <a:p>
                  <a:pPr>
                    <a:defRPr b="1">
                      <a:solidFill>
                        <a:srgbClr val="FF6666"/>
                      </a:solidFill>
                    </a:defRPr>
                  </a:pPr>
                  <a:endParaRPr lang="et-EE"/>
                </a:p>
              </c:txPr>
              <c:dLblPos val="outEnd"/>
              <c:showLegendKey val="0"/>
              <c:showVal val="0"/>
              <c:showCatName val="1"/>
              <c:showSerName val="0"/>
              <c:showPercent val="0"/>
              <c:showBubbleSize val="0"/>
            </c:dLbl>
            <c:dLbl>
              <c:idx val="1"/>
              <c:layout>
                <c:manualLayout>
                  <c:x val="-1.5060240963855401E-2"/>
                  <c:y val="0.239642884027642"/>
                </c:manualLayout>
              </c:layout>
              <c:spPr/>
              <c:txPr>
                <a:bodyPr rot="-5400000" vert="horz"/>
                <a:lstStyle/>
                <a:p>
                  <a:pPr>
                    <a:defRPr b="1">
                      <a:solidFill>
                        <a:srgbClr val="FF00FF"/>
                      </a:solidFill>
                    </a:defRPr>
                  </a:pPr>
                  <a:endParaRPr lang="et-EE"/>
                </a:p>
              </c:txPr>
              <c:dLblPos val="outEnd"/>
              <c:showLegendKey val="0"/>
              <c:showVal val="0"/>
              <c:showCatName val="1"/>
              <c:showSerName val="0"/>
              <c:showPercent val="0"/>
              <c:showBubbleSize val="0"/>
            </c:dLbl>
            <c:dLbl>
              <c:idx val="2"/>
              <c:layout>
                <c:manualLayout>
                  <c:x val="-2.1084337349397599E-2"/>
                  <c:y val="0.101975780752071"/>
                </c:manualLayout>
              </c:layout>
              <c:spPr/>
              <c:txPr>
                <a:bodyPr rot="-5400000" vert="horz"/>
                <a:lstStyle/>
                <a:p>
                  <a:pPr>
                    <a:defRPr b="1">
                      <a:solidFill>
                        <a:srgbClr val="008000"/>
                      </a:solidFill>
                    </a:defRPr>
                  </a:pPr>
                  <a:endParaRPr lang="et-EE"/>
                </a:p>
              </c:txPr>
              <c:dLblPos val="outEnd"/>
              <c:showLegendKey val="0"/>
              <c:showVal val="0"/>
              <c:showCatName val="1"/>
              <c:showSerName val="0"/>
              <c:showPercent val="0"/>
              <c:showBubbleSize val="0"/>
            </c:dLbl>
            <c:dLbl>
              <c:idx val="3"/>
              <c:layout>
                <c:manualLayout>
                  <c:x val="-1.50602409638555E-2"/>
                  <c:y val="0.48438495857233899"/>
                </c:manualLayout>
              </c:layout>
              <c:spPr/>
              <c:txPr>
                <a:bodyPr rot="-5400000" vert="horz"/>
                <a:lstStyle/>
                <a:p>
                  <a:pPr>
                    <a:defRPr b="1">
                      <a:solidFill>
                        <a:srgbClr val="800000"/>
                      </a:solidFill>
                    </a:defRPr>
                  </a:pPr>
                  <a:endParaRPr lang="et-EE"/>
                </a:p>
              </c:txPr>
              <c:dLblPos val="outEnd"/>
              <c:showLegendKey val="0"/>
              <c:showVal val="0"/>
              <c:showCatName val="1"/>
              <c:showSerName val="0"/>
              <c:showPercent val="0"/>
              <c:showBubbleSize val="0"/>
            </c:dLbl>
            <c:dLbl>
              <c:idx val="4"/>
              <c:layout>
                <c:manualLayout>
                  <c:x val="-1.50604781330045E-2"/>
                  <c:y val="0.333971083442485"/>
                </c:manualLayout>
              </c:layout>
              <c:spPr/>
              <c:txPr>
                <a:bodyPr rot="-5400000" vert="horz"/>
                <a:lstStyle/>
                <a:p>
                  <a:pPr>
                    <a:defRPr b="1"/>
                  </a:pPr>
                  <a:endParaRPr lang="et-EE"/>
                </a:p>
              </c:txPr>
              <c:dLblPos val="outEnd"/>
              <c:showLegendKey val="0"/>
              <c:showVal val="0"/>
              <c:showCatName val="1"/>
              <c:showSerName val="0"/>
              <c:showPercent val="0"/>
              <c:showBubbleSize val="0"/>
            </c:dLbl>
            <c:dLbl>
              <c:idx val="5"/>
              <c:layout>
                <c:manualLayout>
                  <c:x val="-1.8072289156626401E-2"/>
                  <c:y val="0.249841265061753"/>
                </c:manualLayout>
              </c:layout>
              <c:spPr/>
              <c:txPr>
                <a:bodyPr rot="-5400000" vert="horz"/>
                <a:lstStyle/>
                <a:p>
                  <a:pPr>
                    <a:defRPr b="1">
                      <a:solidFill>
                        <a:srgbClr val="0000B8"/>
                      </a:solidFill>
                    </a:defRPr>
                  </a:pPr>
                  <a:endParaRPr lang="et-EE"/>
                </a:p>
              </c:txPr>
              <c:dLblPos val="outEnd"/>
              <c:showLegendKey val="0"/>
              <c:showVal val="0"/>
              <c:showCatName val="1"/>
              <c:showSerName val="0"/>
              <c:showPercent val="0"/>
              <c:showBubbleSize val="0"/>
            </c:dLbl>
            <c:dLbl>
              <c:idx val="6"/>
              <c:layout>
                <c:manualLayout>
                  <c:x val="-1.2048429940233399E-2"/>
                  <c:y val="0.50223072020395199"/>
                </c:manualLayout>
              </c:layout>
              <c:spPr/>
              <c:txPr>
                <a:bodyPr rot="-5400000" vert="horz"/>
                <a:lstStyle/>
                <a:p>
                  <a:pPr>
                    <a:defRPr b="1">
                      <a:solidFill>
                        <a:srgbClr val="2626FF"/>
                      </a:solidFill>
                    </a:defRPr>
                  </a:pPr>
                  <a:endParaRPr lang="et-EE"/>
                </a:p>
              </c:txPr>
              <c:dLblPos val="outEnd"/>
              <c:showLegendKey val="0"/>
              <c:showVal val="0"/>
              <c:showCatName val="1"/>
              <c:showSerName val="0"/>
              <c:showPercent val="0"/>
              <c:showBubbleSize val="0"/>
            </c:dLbl>
            <c:dLbl>
              <c:idx val="7"/>
              <c:spPr/>
              <c:txPr>
                <a:bodyPr rot="-5400000" vert="horz"/>
                <a:lstStyle/>
                <a:p>
                  <a:pPr>
                    <a:defRPr b="1">
                      <a:solidFill>
                        <a:schemeClr val="tx1">
                          <a:lumMod val="25000"/>
                          <a:lumOff val="75000"/>
                        </a:schemeClr>
                      </a:solidFill>
                    </a:defRPr>
                  </a:pPr>
                  <a:endParaRPr lang="et-EE"/>
                </a:p>
              </c:txPr>
              <c:dLblPos val="outEnd"/>
              <c:showLegendKey val="0"/>
              <c:showVal val="0"/>
              <c:showCatName val="1"/>
              <c:showSerName val="0"/>
              <c:showPercent val="0"/>
              <c:showBubbleSize val="0"/>
            </c:dLbl>
            <c:txPr>
              <a:bodyPr rot="-5400000" vert="horz"/>
              <a:lstStyle/>
              <a:p>
                <a:pPr>
                  <a:defRPr/>
                </a:pPr>
                <a:endParaRPr lang="et-EE"/>
              </a:p>
            </c:txPr>
            <c:dLblPos val="outEnd"/>
            <c:showLegendKey val="0"/>
            <c:showVal val="0"/>
            <c:showCatName val="1"/>
            <c:showSerName val="0"/>
            <c:showPercent val="0"/>
            <c:showBubbleSize val="0"/>
            <c:showLeaderLines val="0"/>
          </c:dLbls>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Hoja1!$C$2:$C$9</c:f>
              <c:numCache>
                <c:formatCode>General</c:formatCode>
                <c:ptCount val="8"/>
                <c:pt idx="0">
                  <c:v>6</c:v>
                </c:pt>
                <c:pt idx="1">
                  <c:v>9</c:v>
                </c:pt>
                <c:pt idx="2">
                  <c:v>1</c:v>
                </c:pt>
                <c:pt idx="3">
                  <c:v>13</c:v>
                </c:pt>
                <c:pt idx="4">
                  <c:v>11</c:v>
                </c:pt>
                <c:pt idx="5">
                  <c:v>-2</c:v>
                </c:pt>
                <c:pt idx="6">
                  <c:v>43</c:v>
                </c:pt>
                <c:pt idx="7">
                  <c:v>-15</c:v>
                </c:pt>
              </c:numCache>
            </c:numRef>
          </c:val>
        </c:ser>
        <c:dLbls>
          <c:dLblPos val="outEnd"/>
          <c:showLegendKey val="0"/>
          <c:showVal val="0"/>
          <c:showCatName val="1"/>
          <c:showSerName val="0"/>
          <c:showPercent val="0"/>
          <c:showBubbleSize val="0"/>
        </c:dLbls>
        <c:gapWidth val="150"/>
        <c:axId val="138372992"/>
        <c:axId val="138374528"/>
      </c:barChart>
      <c:catAx>
        <c:axId val="138372992"/>
        <c:scaling>
          <c:orientation val="minMax"/>
        </c:scaling>
        <c:delete val="1"/>
        <c:axPos val="b"/>
        <c:majorTickMark val="none"/>
        <c:minorTickMark val="none"/>
        <c:tickLblPos val="nextTo"/>
        <c:crossAx val="138374528"/>
        <c:crosses val="autoZero"/>
        <c:auto val="1"/>
        <c:lblAlgn val="ctr"/>
        <c:lblOffset val="100"/>
        <c:noMultiLvlLbl val="0"/>
      </c:catAx>
      <c:valAx>
        <c:axId val="138374528"/>
        <c:scaling>
          <c:orientation val="minMax"/>
          <c:max val="50"/>
          <c:min val="-40"/>
        </c:scaling>
        <c:delete val="0"/>
        <c:axPos val="l"/>
        <c:majorGridlines/>
        <c:numFmt formatCode="General" sourceLinked="1"/>
        <c:majorTickMark val="out"/>
        <c:minorTickMark val="none"/>
        <c:tickLblPos val="nextTo"/>
        <c:crossAx val="138372992"/>
        <c:crosses val="autoZero"/>
        <c:crossBetween val="between"/>
        <c:minorUnit val="10"/>
      </c:valAx>
    </c:plotArea>
    <c:legend>
      <c:legendPos val="b"/>
      <c:overlay val="0"/>
    </c:legend>
    <c:plotVisOnly val="1"/>
    <c:dispBlanksAs val="gap"/>
    <c:showDLblsOverMax val="0"/>
  </c:chart>
  <c:txPr>
    <a:bodyPr/>
    <a:lstStyle/>
    <a:p>
      <a:pPr>
        <a:defRPr lang="en-GB" sz="1800" noProof="0"/>
      </a:pPr>
      <a:endParaRPr lang="et-E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Hoja1!$B$1</c:f>
              <c:strCache>
                <c:ptCount val="1"/>
                <c:pt idx="0">
                  <c:v>Montemayor</c:v>
                </c:pt>
              </c:strCache>
            </c:strRef>
          </c:tx>
          <c:spPr>
            <a:solidFill>
              <a:srgbClr val="FF6600"/>
            </a:solidFill>
          </c:spPr>
          <c:invertIfNegative val="0"/>
          <c:dLbls>
            <c:dLbl>
              <c:idx val="0"/>
              <c:layout>
                <c:manualLayout>
                  <c:x val="1.50634253924676E-2"/>
                  <c:y val="0.40953222323566302"/>
                </c:manualLayout>
              </c:layout>
              <c:spPr/>
              <c:txPr>
                <a:bodyPr rot="-5400000" vert="horz"/>
                <a:lstStyle/>
                <a:p>
                  <a:pPr>
                    <a:defRPr sz="1400" b="1">
                      <a:solidFill>
                        <a:srgbClr val="FF6666"/>
                      </a:solidFill>
                    </a:defRPr>
                  </a:pPr>
                  <a:endParaRPr lang="et-EE"/>
                </a:p>
              </c:txPr>
              <c:dLblPos val="outEnd"/>
              <c:showLegendKey val="0"/>
              <c:showVal val="0"/>
              <c:showCatName val="1"/>
              <c:showSerName val="0"/>
              <c:showPercent val="0"/>
              <c:showBubbleSize val="0"/>
            </c:dLbl>
            <c:dLbl>
              <c:idx val="1"/>
              <c:layout>
                <c:manualLayout>
                  <c:x val="1.50654475097121E-2"/>
                  <c:y val="0.217947474210301"/>
                </c:manualLayout>
              </c:layout>
              <c:spPr/>
              <c:txPr>
                <a:bodyPr rot="-5400000" vert="horz"/>
                <a:lstStyle/>
                <a:p>
                  <a:pPr>
                    <a:defRPr sz="1400" b="1">
                      <a:solidFill>
                        <a:srgbClr val="FF00FF"/>
                      </a:solidFill>
                    </a:defRPr>
                  </a:pPr>
                  <a:endParaRPr lang="et-EE"/>
                </a:p>
              </c:txPr>
              <c:dLblPos val="outEnd"/>
              <c:showLegendKey val="0"/>
              <c:showVal val="0"/>
              <c:showCatName val="1"/>
              <c:showSerName val="0"/>
              <c:showPercent val="0"/>
              <c:showBubbleSize val="0"/>
            </c:dLbl>
            <c:dLbl>
              <c:idx val="2"/>
              <c:layout>
                <c:manualLayout>
                  <c:x val="1.2048111561556401E-2"/>
                  <c:y val="9.3459750640264794E-2"/>
                </c:manualLayout>
              </c:layout>
              <c:spPr/>
              <c:txPr>
                <a:bodyPr rot="-5400000" vert="horz"/>
                <a:lstStyle/>
                <a:p>
                  <a:pPr>
                    <a:defRPr sz="1400" b="1">
                      <a:solidFill>
                        <a:srgbClr val="008000"/>
                      </a:solidFill>
                    </a:defRPr>
                  </a:pPr>
                  <a:endParaRPr lang="et-EE"/>
                </a:p>
              </c:txPr>
              <c:dLblPos val="outEnd"/>
              <c:showLegendKey val="0"/>
              <c:showVal val="0"/>
              <c:showCatName val="1"/>
              <c:showSerName val="0"/>
              <c:showPercent val="0"/>
              <c:showBubbleSize val="0"/>
            </c:dLbl>
            <c:dLbl>
              <c:idx val="3"/>
              <c:layout>
                <c:manualLayout>
                  <c:x val="1.20487856006379E-2"/>
                  <c:y val="0.43329137327314099"/>
                </c:manualLayout>
              </c:layout>
              <c:spPr/>
              <c:txPr>
                <a:bodyPr rot="-5400000" vert="horz"/>
                <a:lstStyle/>
                <a:p>
                  <a:pPr>
                    <a:defRPr sz="1400" b="1">
                      <a:solidFill>
                        <a:srgbClr val="800000"/>
                      </a:solidFill>
                    </a:defRPr>
                  </a:pPr>
                  <a:endParaRPr lang="et-EE"/>
                </a:p>
              </c:txPr>
              <c:dLblPos val="outEnd"/>
              <c:showLegendKey val="0"/>
              <c:showVal val="0"/>
              <c:showCatName val="1"/>
              <c:showSerName val="0"/>
              <c:showPercent val="0"/>
              <c:showBubbleSize val="0"/>
            </c:dLbl>
            <c:dLbl>
              <c:idx val="4"/>
              <c:layout>
                <c:manualLayout>
                  <c:x val="1.2052492815585901E-2"/>
                  <c:y val="0.38702130473315599"/>
                </c:manualLayout>
              </c:layout>
              <c:spPr/>
              <c:txPr>
                <a:bodyPr rot="-5400000" vert="horz"/>
                <a:lstStyle/>
                <a:p>
                  <a:pPr>
                    <a:defRPr sz="1400" b="1"/>
                  </a:pPr>
                  <a:endParaRPr lang="et-EE"/>
                </a:p>
              </c:txPr>
              <c:dLblPos val="outEnd"/>
              <c:showLegendKey val="0"/>
              <c:showVal val="0"/>
              <c:showCatName val="1"/>
              <c:showSerName val="0"/>
              <c:showPercent val="0"/>
              <c:showBubbleSize val="0"/>
            </c:dLbl>
            <c:dLbl>
              <c:idx val="5"/>
              <c:layout>
                <c:manualLayout>
                  <c:x val="1.33186752301085E-2"/>
                  <c:y val="0.24170544977324401"/>
                </c:manualLayout>
              </c:layout>
              <c:spPr/>
              <c:txPr>
                <a:bodyPr rot="-5400000" vert="horz"/>
                <a:lstStyle/>
                <a:p>
                  <a:pPr>
                    <a:defRPr sz="1400" b="1">
                      <a:solidFill>
                        <a:schemeClr val="tx1">
                          <a:lumMod val="75000"/>
                          <a:lumOff val="25000"/>
                        </a:schemeClr>
                      </a:solidFill>
                    </a:defRPr>
                  </a:pPr>
                  <a:endParaRPr lang="et-EE"/>
                </a:p>
              </c:txPr>
              <c:dLblPos val="outEnd"/>
              <c:showLegendKey val="0"/>
              <c:showVal val="0"/>
              <c:showCatName val="1"/>
              <c:showSerName val="0"/>
              <c:showPercent val="0"/>
              <c:showBubbleSize val="0"/>
            </c:dLbl>
            <c:dLbl>
              <c:idx val="6"/>
              <c:layout>
                <c:manualLayout>
                  <c:x val="1.20504706983416E-2"/>
                  <c:y val="0.48178237315733702"/>
                </c:manualLayout>
              </c:layout>
              <c:spPr/>
              <c:txPr>
                <a:bodyPr rot="-5400000" vert="horz"/>
                <a:lstStyle/>
                <a:p>
                  <a:pPr>
                    <a:defRPr sz="1400" b="1">
                      <a:solidFill>
                        <a:schemeClr val="tx1">
                          <a:lumMod val="50000"/>
                          <a:lumOff val="50000"/>
                        </a:schemeClr>
                      </a:solidFill>
                    </a:defRPr>
                  </a:pPr>
                  <a:endParaRPr lang="et-EE"/>
                </a:p>
              </c:txPr>
              <c:dLblPos val="outEnd"/>
              <c:showLegendKey val="0"/>
              <c:showVal val="0"/>
              <c:showCatName val="1"/>
              <c:showSerName val="0"/>
              <c:showPercent val="0"/>
              <c:showBubbleSize val="0"/>
            </c:dLbl>
            <c:dLbl>
              <c:idx val="7"/>
              <c:layout>
                <c:manualLayout>
                  <c:x val="1.20545149328303E-2"/>
                  <c:y val="0.36874342734688798"/>
                </c:manualLayout>
              </c:layout>
              <c:spPr/>
              <c:txPr>
                <a:bodyPr rot="-5400000" vert="horz"/>
                <a:lstStyle/>
                <a:p>
                  <a:pPr>
                    <a:defRPr sz="1400" b="1">
                      <a:solidFill>
                        <a:srgbClr val="9292FF"/>
                      </a:solidFill>
                    </a:defRPr>
                  </a:pPr>
                  <a:endParaRPr lang="et-EE"/>
                </a:p>
              </c:txPr>
              <c:dLblPos val="outEnd"/>
              <c:showLegendKey val="0"/>
              <c:showVal val="0"/>
              <c:showCatName val="1"/>
              <c:showSerName val="0"/>
              <c:showPercent val="0"/>
              <c:showBubbleSize val="0"/>
            </c:dLbl>
            <c:txPr>
              <a:bodyPr rot="-5400000" vert="horz"/>
              <a:lstStyle/>
              <a:p>
                <a:pPr>
                  <a:defRPr sz="1400"/>
                </a:pPr>
                <a:endParaRPr lang="et-EE"/>
              </a:p>
            </c:txPr>
            <c:dLblPos val="outEnd"/>
            <c:showLegendKey val="0"/>
            <c:showVal val="0"/>
            <c:showCatName val="1"/>
            <c:showSerName val="0"/>
            <c:showPercent val="0"/>
            <c:showBubbleSize val="0"/>
            <c:showLeaderLines val="0"/>
          </c:dLbls>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Hoja1!$B$2:$B$9</c:f>
              <c:numCache>
                <c:formatCode>General</c:formatCode>
                <c:ptCount val="8"/>
                <c:pt idx="0">
                  <c:v>-17</c:v>
                </c:pt>
                <c:pt idx="1">
                  <c:v>-8</c:v>
                </c:pt>
                <c:pt idx="2">
                  <c:v>1</c:v>
                </c:pt>
                <c:pt idx="3">
                  <c:v>-11</c:v>
                </c:pt>
                <c:pt idx="4">
                  <c:v>19</c:v>
                </c:pt>
                <c:pt idx="5">
                  <c:v>3</c:v>
                </c:pt>
                <c:pt idx="6">
                  <c:v>18</c:v>
                </c:pt>
                <c:pt idx="7">
                  <c:v>-10</c:v>
                </c:pt>
              </c:numCache>
            </c:numRef>
          </c:val>
        </c:ser>
        <c:ser>
          <c:idx val="1"/>
          <c:order val="1"/>
          <c:tx>
            <c:strRef>
              <c:f>Hoja1!$C$1</c:f>
              <c:strCache>
                <c:ptCount val="1"/>
                <c:pt idx="0">
                  <c:v>Cuntis</c:v>
                </c:pt>
              </c:strCache>
            </c:strRef>
          </c:tx>
          <c:spPr>
            <a:solidFill>
              <a:srgbClr val="660066"/>
            </a:solidFill>
          </c:spPr>
          <c:invertIfNegative val="0"/>
          <c:dLbls>
            <c:delete val="1"/>
          </c:dLbls>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Hoja1!$C$2:$C$9</c:f>
              <c:numCache>
                <c:formatCode>General</c:formatCode>
                <c:ptCount val="8"/>
                <c:pt idx="0">
                  <c:v>-17</c:v>
                </c:pt>
                <c:pt idx="1">
                  <c:v>-10</c:v>
                </c:pt>
                <c:pt idx="2">
                  <c:v>2</c:v>
                </c:pt>
                <c:pt idx="3">
                  <c:v>-9</c:v>
                </c:pt>
                <c:pt idx="4">
                  <c:v>16</c:v>
                </c:pt>
                <c:pt idx="5">
                  <c:v>3</c:v>
                </c:pt>
                <c:pt idx="6">
                  <c:v>26</c:v>
                </c:pt>
                <c:pt idx="7">
                  <c:v>-15</c:v>
                </c:pt>
              </c:numCache>
            </c:numRef>
          </c:val>
        </c:ser>
        <c:dLbls>
          <c:dLblPos val="outEnd"/>
          <c:showLegendKey val="0"/>
          <c:showVal val="0"/>
          <c:showCatName val="1"/>
          <c:showSerName val="0"/>
          <c:showPercent val="0"/>
          <c:showBubbleSize val="0"/>
        </c:dLbls>
        <c:gapWidth val="150"/>
        <c:axId val="137662848"/>
        <c:axId val="137664384"/>
      </c:barChart>
      <c:catAx>
        <c:axId val="137662848"/>
        <c:scaling>
          <c:orientation val="minMax"/>
        </c:scaling>
        <c:delete val="1"/>
        <c:axPos val="b"/>
        <c:majorTickMark val="out"/>
        <c:minorTickMark val="none"/>
        <c:tickLblPos val="nextTo"/>
        <c:crossAx val="137664384"/>
        <c:crosses val="autoZero"/>
        <c:auto val="1"/>
        <c:lblAlgn val="ctr"/>
        <c:lblOffset val="100"/>
        <c:noMultiLvlLbl val="0"/>
      </c:catAx>
      <c:valAx>
        <c:axId val="137664384"/>
        <c:scaling>
          <c:orientation val="minMax"/>
          <c:max val="50"/>
          <c:min val="-40"/>
        </c:scaling>
        <c:delete val="0"/>
        <c:axPos val="l"/>
        <c:majorGridlines/>
        <c:numFmt formatCode="General" sourceLinked="1"/>
        <c:majorTickMark val="out"/>
        <c:minorTickMark val="none"/>
        <c:tickLblPos val="nextTo"/>
        <c:crossAx val="137662848"/>
        <c:crosses val="autoZero"/>
        <c:crossBetween val="between"/>
      </c:valAx>
    </c:plotArea>
    <c:legend>
      <c:legendPos val="b"/>
      <c:overlay val="0"/>
    </c:legend>
    <c:plotVisOnly val="1"/>
    <c:dispBlanksAs val="gap"/>
    <c:showDLblsOverMax val="0"/>
  </c:chart>
  <c:txPr>
    <a:bodyPr/>
    <a:lstStyle/>
    <a:p>
      <a:pPr>
        <a:defRPr sz="1800"/>
      </a:pPr>
      <a:endParaRPr lang="et-EE"/>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Hoja1!$B$1</c:f>
              <c:strCache>
                <c:ptCount val="1"/>
                <c:pt idx="0">
                  <c:v>Montemayor</c:v>
                </c:pt>
              </c:strCache>
            </c:strRef>
          </c:tx>
          <c:spPr>
            <a:solidFill>
              <a:srgbClr val="FF6600"/>
            </a:solidFill>
          </c:spPr>
          <c:invertIfNegative val="0"/>
          <c:dLbls>
            <c:dLbl>
              <c:idx val="0"/>
              <c:layout>
                <c:manualLayout>
                  <c:x val="0"/>
                  <c:y val="0.30207884341506203"/>
                </c:manualLayout>
              </c:layout>
              <c:spPr/>
              <c:txPr>
                <a:bodyPr rot="-5400000" vert="horz"/>
                <a:lstStyle/>
                <a:p>
                  <a:pPr>
                    <a:defRPr sz="1400" b="1">
                      <a:solidFill>
                        <a:srgbClr val="FF6666"/>
                      </a:solidFill>
                    </a:defRPr>
                  </a:pPr>
                  <a:endParaRPr lang="et-EE"/>
                </a:p>
              </c:txPr>
              <c:dLblPos val="outEnd"/>
              <c:showLegendKey val="0"/>
              <c:showVal val="0"/>
              <c:showCatName val="1"/>
              <c:showSerName val="0"/>
              <c:showPercent val="0"/>
              <c:showBubbleSize val="0"/>
            </c:dLbl>
            <c:dLbl>
              <c:idx val="1"/>
              <c:layout>
                <c:manualLayout>
                  <c:x val="1.2052644727654899E-2"/>
                  <c:y val="0.237907903814294"/>
                </c:manualLayout>
              </c:layout>
              <c:spPr/>
              <c:txPr>
                <a:bodyPr rot="-5400000" vert="horz"/>
                <a:lstStyle/>
                <a:p>
                  <a:pPr>
                    <a:defRPr sz="1400" b="1">
                      <a:solidFill>
                        <a:srgbClr val="FF00FF"/>
                      </a:solidFill>
                    </a:defRPr>
                  </a:pPr>
                  <a:endParaRPr lang="et-EE"/>
                </a:p>
              </c:txPr>
              <c:dLblPos val="outEnd"/>
              <c:showLegendKey val="0"/>
              <c:showVal val="0"/>
              <c:showCatName val="1"/>
              <c:showSerName val="0"/>
              <c:showPercent val="0"/>
              <c:showBubbleSize val="0"/>
            </c:dLbl>
            <c:dLbl>
              <c:idx val="2"/>
              <c:layout>
                <c:manualLayout>
                  <c:x val="9.0393096917941503E-3"/>
                  <c:y val="9.6877995413097204E-2"/>
                </c:manualLayout>
              </c:layout>
              <c:spPr/>
              <c:txPr>
                <a:bodyPr rot="-5400000" vert="horz"/>
                <a:lstStyle/>
                <a:p>
                  <a:pPr>
                    <a:defRPr sz="1400" b="1">
                      <a:solidFill>
                        <a:srgbClr val="008000"/>
                      </a:solidFill>
                    </a:defRPr>
                  </a:pPr>
                  <a:endParaRPr lang="et-EE"/>
                </a:p>
              </c:txPr>
              <c:dLblPos val="outEnd"/>
              <c:showLegendKey val="0"/>
              <c:showVal val="0"/>
              <c:showCatName val="1"/>
              <c:showSerName val="0"/>
              <c:showPercent val="0"/>
              <c:showBubbleSize val="0"/>
            </c:dLbl>
            <c:dLbl>
              <c:idx val="3"/>
              <c:layout>
                <c:manualLayout>
                  <c:x val="1.6334066177107701E-2"/>
                  <c:y val="0.38018797699815099"/>
                </c:manualLayout>
              </c:layout>
              <c:spPr/>
              <c:txPr>
                <a:bodyPr rot="-5400000" vert="horz"/>
                <a:lstStyle/>
                <a:p>
                  <a:pPr>
                    <a:defRPr sz="1400" b="1">
                      <a:solidFill>
                        <a:srgbClr val="800000"/>
                      </a:solidFill>
                    </a:defRPr>
                  </a:pPr>
                  <a:endParaRPr lang="et-EE"/>
                </a:p>
              </c:txPr>
              <c:dLblPos val="outEnd"/>
              <c:showLegendKey val="0"/>
              <c:showVal val="0"/>
              <c:showCatName val="1"/>
              <c:showSerName val="0"/>
              <c:showPercent val="0"/>
              <c:showBubbleSize val="0"/>
            </c:dLbl>
            <c:dLbl>
              <c:idx val="4"/>
              <c:layout>
                <c:manualLayout>
                  <c:x val="9.0395678323276808E-3"/>
                  <c:y val="0.366628433605663"/>
                </c:manualLayout>
              </c:layout>
              <c:spPr/>
              <c:txPr>
                <a:bodyPr rot="-5400000" vert="horz"/>
                <a:lstStyle/>
                <a:p>
                  <a:pPr>
                    <a:defRPr sz="1400" b="1"/>
                  </a:pPr>
                  <a:endParaRPr lang="et-EE"/>
                </a:p>
              </c:txPr>
              <c:dLblPos val="outEnd"/>
              <c:showLegendKey val="0"/>
              <c:showVal val="0"/>
              <c:showCatName val="1"/>
              <c:showSerName val="0"/>
              <c:showPercent val="0"/>
              <c:showBubbleSize val="0"/>
            </c:dLbl>
            <c:dLbl>
              <c:idx val="5"/>
              <c:layout>
                <c:manualLayout>
                  <c:x val="1.50660587693281E-2"/>
                  <c:y val="0.22131093438140301"/>
                </c:manualLayout>
              </c:layout>
              <c:spPr/>
              <c:txPr>
                <a:bodyPr rot="-5400000" vert="horz"/>
                <a:lstStyle/>
                <a:p>
                  <a:pPr>
                    <a:defRPr sz="1400" b="1">
                      <a:solidFill>
                        <a:schemeClr val="tx1">
                          <a:lumMod val="75000"/>
                          <a:lumOff val="25000"/>
                        </a:schemeClr>
                      </a:solidFill>
                    </a:defRPr>
                  </a:pPr>
                  <a:endParaRPr lang="et-EE"/>
                </a:p>
              </c:txPr>
              <c:dLblPos val="outEnd"/>
              <c:showLegendKey val="0"/>
              <c:showVal val="0"/>
              <c:showCatName val="1"/>
              <c:showSerName val="0"/>
              <c:showPercent val="0"/>
              <c:showBubbleSize val="0"/>
            </c:dLbl>
            <c:dLbl>
              <c:idx val="6"/>
              <c:layout>
                <c:manualLayout>
                  <c:x val="1.3797377068856399E-2"/>
                  <c:y val="0.49371503442502301"/>
                </c:manualLayout>
              </c:layout>
              <c:spPr/>
              <c:txPr>
                <a:bodyPr rot="-5400000" vert="horz"/>
                <a:lstStyle/>
                <a:p>
                  <a:pPr>
                    <a:defRPr sz="1400" b="1">
                      <a:solidFill>
                        <a:schemeClr val="tx1">
                          <a:lumMod val="50000"/>
                          <a:lumOff val="50000"/>
                        </a:schemeClr>
                      </a:solidFill>
                    </a:defRPr>
                  </a:pPr>
                  <a:endParaRPr lang="et-EE"/>
                </a:p>
              </c:txPr>
              <c:dLblPos val="outEnd"/>
              <c:showLegendKey val="0"/>
              <c:showVal val="0"/>
              <c:showCatName val="1"/>
              <c:showSerName val="0"/>
              <c:showPercent val="0"/>
              <c:showBubbleSize val="0"/>
            </c:dLbl>
            <c:dLbl>
              <c:idx val="7"/>
              <c:layout>
                <c:manualLayout>
                  <c:x val="1.2052644727655E-2"/>
                  <c:y val="0.54681960517454697"/>
                </c:manualLayout>
              </c:layout>
              <c:spPr/>
              <c:txPr>
                <a:bodyPr rot="-5400000" vert="horz"/>
                <a:lstStyle/>
                <a:p>
                  <a:pPr>
                    <a:defRPr sz="1400" b="1">
                      <a:solidFill>
                        <a:srgbClr val="9292FF"/>
                      </a:solidFill>
                    </a:defRPr>
                  </a:pPr>
                  <a:endParaRPr lang="et-EE"/>
                </a:p>
              </c:txPr>
              <c:dLblPos val="outEnd"/>
              <c:showLegendKey val="0"/>
              <c:showVal val="0"/>
              <c:showCatName val="1"/>
              <c:showSerName val="0"/>
              <c:showPercent val="0"/>
              <c:showBubbleSize val="0"/>
            </c:dLbl>
            <c:txPr>
              <a:bodyPr rot="-5400000" vert="horz"/>
              <a:lstStyle/>
              <a:p>
                <a:pPr>
                  <a:defRPr sz="1400"/>
                </a:pPr>
                <a:endParaRPr lang="et-EE"/>
              </a:p>
            </c:txPr>
            <c:dLblPos val="outEnd"/>
            <c:showLegendKey val="0"/>
            <c:showVal val="0"/>
            <c:showCatName val="1"/>
            <c:showSerName val="0"/>
            <c:showPercent val="0"/>
            <c:showBubbleSize val="0"/>
            <c:showLeaderLines val="0"/>
          </c:dLbls>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Hoja1!$B$2:$B$9</c:f>
              <c:numCache>
                <c:formatCode>General</c:formatCode>
                <c:ptCount val="8"/>
                <c:pt idx="0">
                  <c:v>5</c:v>
                </c:pt>
                <c:pt idx="1">
                  <c:v>10</c:v>
                </c:pt>
                <c:pt idx="2">
                  <c:v>-1</c:v>
                </c:pt>
                <c:pt idx="3">
                  <c:v>5</c:v>
                </c:pt>
                <c:pt idx="4">
                  <c:v>-17</c:v>
                </c:pt>
                <c:pt idx="5">
                  <c:v>-1</c:v>
                </c:pt>
                <c:pt idx="6">
                  <c:v>23</c:v>
                </c:pt>
                <c:pt idx="7">
                  <c:v>25</c:v>
                </c:pt>
              </c:numCache>
            </c:numRef>
          </c:val>
        </c:ser>
        <c:ser>
          <c:idx val="1"/>
          <c:order val="1"/>
          <c:tx>
            <c:strRef>
              <c:f>Hoja1!$C$1</c:f>
              <c:strCache>
                <c:ptCount val="1"/>
                <c:pt idx="0">
                  <c:v>Cuntis</c:v>
                </c:pt>
              </c:strCache>
            </c:strRef>
          </c:tx>
          <c:spPr>
            <a:solidFill>
              <a:srgbClr val="660066"/>
            </a:solidFill>
          </c:spPr>
          <c:invertIfNegative val="0"/>
          <c:dLbls>
            <c:delete val="1"/>
          </c:dLbls>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Hoja1!$C$2:$C$9</c:f>
              <c:numCache>
                <c:formatCode>General</c:formatCode>
                <c:ptCount val="8"/>
                <c:pt idx="0">
                  <c:v>0</c:v>
                </c:pt>
                <c:pt idx="1">
                  <c:v>8</c:v>
                </c:pt>
                <c:pt idx="2">
                  <c:v>-2</c:v>
                </c:pt>
                <c:pt idx="3">
                  <c:v>13</c:v>
                </c:pt>
                <c:pt idx="4">
                  <c:v>-34</c:v>
                </c:pt>
                <c:pt idx="5">
                  <c:v>-4</c:v>
                </c:pt>
                <c:pt idx="6">
                  <c:v>35</c:v>
                </c:pt>
                <c:pt idx="7">
                  <c:v>-6</c:v>
                </c:pt>
              </c:numCache>
            </c:numRef>
          </c:val>
        </c:ser>
        <c:dLbls>
          <c:dLblPos val="outEnd"/>
          <c:showLegendKey val="0"/>
          <c:showVal val="0"/>
          <c:showCatName val="1"/>
          <c:showSerName val="0"/>
          <c:showPercent val="0"/>
          <c:showBubbleSize val="0"/>
        </c:dLbls>
        <c:gapWidth val="150"/>
        <c:axId val="137701248"/>
        <c:axId val="137702784"/>
      </c:barChart>
      <c:catAx>
        <c:axId val="137701248"/>
        <c:scaling>
          <c:orientation val="minMax"/>
        </c:scaling>
        <c:delete val="1"/>
        <c:axPos val="b"/>
        <c:majorTickMark val="out"/>
        <c:minorTickMark val="none"/>
        <c:tickLblPos val="nextTo"/>
        <c:crossAx val="137702784"/>
        <c:crosses val="autoZero"/>
        <c:auto val="1"/>
        <c:lblAlgn val="ctr"/>
        <c:lblOffset val="100"/>
        <c:noMultiLvlLbl val="0"/>
      </c:catAx>
      <c:valAx>
        <c:axId val="137702784"/>
        <c:scaling>
          <c:orientation val="minMax"/>
          <c:max val="50"/>
        </c:scaling>
        <c:delete val="0"/>
        <c:axPos val="l"/>
        <c:majorGridlines/>
        <c:numFmt formatCode="General" sourceLinked="1"/>
        <c:majorTickMark val="out"/>
        <c:minorTickMark val="none"/>
        <c:tickLblPos val="nextTo"/>
        <c:crossAx val="137701248"/>
        <c:crosses val="autoZero"/>
        <c:crossBetween val="between"/>
      </c:valAx>
    </c:plotArea>
    <c:legend>
      <c:legendPos val="b"/>
      <c:overlay val="0"/>
    </c:legend>
    <c:plotVisOnly val="1"/>
    <c:dispBlanksAs val="gap"/>
    <c:showDLblsOverMax val="0"/>
  </c:chart>
  <c:txPr>
    <a:bodyPr/>
    <a:lstStyle/>
    <a:p>
      <a:pPr>
        <a:defRPr sz="1800"/>
      </a:pPr>
      <a:endParaRPr lang="et-E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Hoja1!$B$1</c:f>
              <c:strCache>
                <c:ptCount val="1"/>
                <c:pt idx="0">
                  <c:v>Montemayor</c:v>
                </c:pt>
              </c:strCache>
            </c:strRef>
          </c:tx>
          <c:spPr>
            <a:solidFill>
              <a:srgbClr val="FF6600"/>
            </a:solidFill>
          </c:spPr>
          <c:invertIfNegative val="0"/>
          <c:dLbls>
            <c:delete val="1"/>
          </c:dLbls>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Hoja1!$B$2:$B$9</c:f>
              <c:numCache>
                <c:formatCode>General</c:formatCode>
                <c:ptCount val="8"/>
                <c:pt idx="0">
                  <c:v>11</c:v>
                </c:pt>
                <c:pt idx="1">
                  <c:v>9</c:v>
                </c:pt>
                <c:pt idx="2">
                  <c:v>1</c:v>
                </c:pt>
                <c:pt idx="3">
                  <c:v>9</c:v>
                </c:pt>
                <c:pt idx="4">
                  <c:v>14</c:v>
                </c:pt>
                <c:pt idx="5">
                  <c:v>-1</c:v>
                </c:pt>
                <c:pt idx="6">
                  <c:v>34</c:v>
                </c:pt>
                <c:pt idx="7">
                  <c:v>10</c:v>
                </c:pt>
              </c:numCache>
            </c:numRef>
          </c:val>
        </c:ser>
        <c:ser>
          <c:idx val="1"/>
          <c:order val="1"/>
          <c:tx>
            <c:strRef>
              <c:f>Hoja1!$C$1</c:f>
              <c:strCache>
                <c:ptCount val="1"/>
                <c:pt idx="0">
                  <c:v>Cuntis</c:v>
                </c:pt>
              </c:strCache>
            </c:strRef>
          </c:tx>
          <c:spPr>
            <a:solidFill>
              <a:srgbClr val="660066"/>
            </a:solidFill>
          </c:spPr>
          <c:invertIfNegative val="0"/>
          <c:dLbls>
            <c:dLbl>
              <c:idx val="0"/>
              <c:layout>
                <c:manualLayout>
                  <c:x val="-2.1084279487608999E-2"/>
                  <c:y val="0.31053905327487002"/>
                </c:manualLayout>
              </c:layout>
              <c:spPr/>
              <c:txPr>
                <a:bodyPr rot="-5400000" vert="horz"/>
                <a:lstStyle/>
                <a:p>
                  <a:pPr>
                    <a:defRPr sz="1400" b="1">
                      <a:solidFill>
                        <a:srgbClr val="FF6666"/>
                      </a:solidFill>
                    </a:defRPr>
                  </a:pPr>
                  <a:endParaRPr lang="et-EE"/>
                </a:p>
              </c:txPr>
              <c:dLblPos val="outEnd"/>
              <c:showLegendKey val="0"/>
              <c:showVal val="0"/>
              <c:showCatName val="1"/>
              <c:showSerName val="0"/>
              <c:showPercent val="0"/>
              <c:showBubbleSize val="0"/>
            </c:dLbl>
            <c:dLbl>
              <c:idx val="1"/>
              <c:layout>
                <c:manualLayout>
                  <c:x val="-1.50603922166011E-2"/>
                  <c:y val="0.22771017632856"/>
                </c:manualLayout>
              </c:layout>
              <c:spPr/>
              <c:txPr>
                <a:bodyPr rot="-5400000" vert="horz"/>
                <a:lstStyle/>
                <a:p>
                  <a:pPr>
                    <a:defRPr sz="1400" b="1">
                      <a:solidFill>
                        <a:srgbClr val="FF00FF"/>
                      </a:solidFill>
                    </a:defRPr>
                  </a:pPr>
                  <a:endParaRPr lang="et-EE"/>
                </a:p>
              </c:txPr>
              <c:dLblPos val="outEnd"/>
              <c:showLegendKey val="0"/>
              <c:showVal val="0"/>
              <c:showCatName val="1"/>
              <c:showSerName val="0"/>
              <c:showPercent val="0"/>
              <c:showBubbleSize val="0"/>
            </c:dLbl>
            <c:dLbl>
              <c:idx val="2"/>
              <c:layout>
                <c:manualLayout>
                  <c:x val="-1.68041313203381E-2"/>
                  <c:y val="9.6009534854058595E-2"/>
                </c:manualLayout>
              </c:layout>
              <c:spPr/>
              <c:txPr>
                <a:bodyPr rot="-5400000" vert="horz"/>
                <a:lstStyle/>
                <a:p>
                  <a:pPr>
                    <a:defRPr sz="1400" b="1">
                      <a:solidFill>
                        <a:srgbClr val="008000"/>
                      </a:solidFill>
                    </a:defRPr>
                  </a:pPr>
                  <a:endParaRPr lang="et-EE"/>
                </a:p>
              </c:txPr>
              <c:dLblPos val="outEnd"/>
              <c:showLegendKey val="0"/>
              <c:showVal val="0"/>
              <c:showCatName val="1"/>
              <c:showSerName val="0"/>
              <c:showPercent val="0"/>
              <c:showBubbleSize val="0"/>
            </c:dLbl>
            <c:dLbl>
              <c:idx val="3"/>
              <c:layout>
                <c:manualLayout>
                  <c:x val="-1.9340540383871899E-2"/>
                  <c:y val="0.451570190239036"/>
                </c:manualLayout>
              </c:layout>
              <c:spPr/>
              <c:txPr>
                <a:bodyPr rot="-5400000" vert="horz"/>
                <a:lstStyle/>
                <a:p>
                  <a:pPr>
                    <a:defRPr sz="1400" b="1">
                      <a:solidFill>
                        <a:srgbClr val="800000"/>
                      </a:solidFill>
                    </a:defRPr>
                  </a:pPr>
                  <a:endParaRPr lang="et-EE"/>
                </a:p>
              </c:txPr>
              <c:dLblPos val="outEnd"/>
              <c:showLegendKey val="0"/>
              <c:showVal val="0"/>
              <c:showCatName val="1"/>
              <c:showSerName val="0"/>
              <c:showPercent val="0"/>
              <c:showBubbleSize val="0"/>
            </c:dLbl>
            <c:dLbl>
              <c:idx val="4"/>
              <c:layout>
                <c:manualLayout>
                  <c:x val="-1.50603922166011E-2"/>
                  <c:y val="0.31607200280558501"/>
                </c:manualLayout>
              </c:layout>
              <c:spPr/>
              <c:txPr>
                <a:bodyPr rot="-5400000" vert="horz"/>
                <a:lstStyle/>
                <a:p>
                  <a:pPr>
                    <a:defRPr sz="1400" b="1"/>
                  </a:pPr>
                  <a:endParaRPr lang="et-EE"/>
                </a:p>
              </c:txPr>
              <c:dLblPos val="outEnd"/>
              <c:showLegendKey val="0"/>
              <c:showVal val="0"/>
              <c:showCatName val="1"/>
              <c:showSerName val="0"/>
              <c:showPercent val="0"/>
              <c:showBubbleSize val="0"/>
            </c:dLbl>
            <c:dLbl>
              <c:idx val="5"/>
              <c:layout>
                <c:manualLayout>
                  <c:x val="-1.8072335852105E-2"/>
                  <c:y val="0.23194274765498499"/>
                </c:manualLayout>
              </c:layout>
              <c:spPr/>
              <c:txPr>
                <a:bodyPr rot="-5400000" vert="horz"/>
                <a:lstStyle/>
                <a:p>
                  <a:pPr>
                    <a:defRPr sz="1400" b="1">
                      <a:solidFill>
                        <a:srgbClr val="0000B8"/>
                      </a:solidFill>
                    </a:defRPr>
                  </a:pPr>
                  <a:endParaRPr lang="et-EE"/>
                </a:p>
              </c:txPr>
              <c:dLblPos val="outEnd"/>
              <c:showLegendKey val="0"/>
              <c:showVal val="0"/>
              <c:showCatName val="1"/>
              <c:showSerName val="0"/>
              <c:showPercent val="0"/>
              <c:showBubbleSize val="0"/>
            </c:dLbl>
            <c:dLbl>
              <c:idx val="6"/>
              <c:layout>
                <c:manualLayout>
                  <c:x val="-1.6328596748368101E-2"/>
                  <c:y val="0.493281183532082"/>
                </c:manualLayout>
              </c:layout>
              <c:spPr/>
              <c:txPr>
                <a:bodyPr rot="-5400000" vert="horz"/>
                <a:lstStyle/>
                <a:p>
                  <a:pPr>
                    <a:defRPr sz="1400" b="1">
                      <a:solidFill>
                        <a:srgbClr val="2626FF"/>
                      </a:solidFill>
                    </a:defRPr>
                  </a:pPr>
                  <a:endParaRPr lang="et-EE"/>
                </a:p>
              </c:txPr>
              <c:dLblPos val="outEnd"/>
              <c:showLegendKey val="0"/>
              <c:showVal val="0"/>
              <c:showCatName val="1"/>
              <c:showSerName val="0"/>
              <c:showPercent val="0"/>
              <c:showBubbleSize val="0"/>
            </c:dLbl>
            <c:dLbl>
              <c:idx val="7"/>
              <c:layout>
                <c:manualLayout>
                  <c:x val="-4.28014816727104E-3"/>
                  <c:y val="8.9499657405778393E-3"/>
                </c:manualLayout>
              </c:layout>
              <c:spPr/>
              <c:txPr>
                <a:bodyPr rot="-5400000" vert="horz"/>
                <a:lstStyle/>
                <a:p>
                  <a:pPr>
                    <a:defRPr sz="1400" b="1">
                      <a:solidFill>
                        <a:schemeClr val="tx1">
                          <a:lumMod val="25000"/>
                          <a:lumOff val="75000"/>
                        </a:schemeClr>
                      </a:solidFill>
                    </a:defRPr>
                  </a:pPr>
                  <a:endParaRPr lang="et-EE"/>
                </a:p>
              </c:txPr>
              <c:dLblPos val="outEnd"/>
              <c:showLegendKey val="0"/>
              <c:showVal val="0"/>
              <c:showCatName val="1"/>
              <c:showSerName val="0"/>
              <c:showPercent val="0"/>
              <c:showBubbleSize val="0"/>
            </c:dLbl>
            <c:txPr>
              <a:bodyPr rot="-5400000" vert="horz"/>
              <a:lstStyle/>
              <a:p>
                <a:pPr>
                  <a:defRPr sz="1400"/>
                </a:pPr>
                <a:endParaRPr lang="et-EE"/>
              </a:p>
            </c:txPr>
            <c:dLblPos val="outEnd"/>
            <c:showLegendKey val="0"/>
            <c:showVal val="0"/>
            <c:showCatName val="1"/>
            <c:showSerName val="0"/>
            <c:showPercent val="0"/>
            <c:showBubbleSize val="0"/>
            <c:showLeaderLines val="0"/>
          </c:dLbls>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Hoja1!$C$2:$C$9</c:f>
              <c:numCache>
                <c:formatCode>General</c:formatCode>
                <c:ptCount val="8"/>
                <c:pt idx="0">
                  <c:v>6</c:v>
                </c:pt>
                <c:pt idx="1">
                  <c:v>9</c:v>
                </c:pt>
                <c:pt idx="2">
                  <c:v>1</c:v>
                </c:pt>
                <c:pt idx="3">
                  <c:v>13</c:v>
                </c:pt>
                <c:pt idx="4">
                  <c:v>11</c:v>
                </c:pt>
                <c:pt idx="5">
                  <c:v>-2</c:v>
                </c:pt>
                <c:pt idx="6">
                  <c:v>43</c:v>
                </c:pt>
                <c:pt idx="7">
                  <c:v>-15</c:v>
                </c:pt>
              </c:numCache>
            </c:numRef>
          </c:val>
        </c:ser>
        <c:dLbls>
          <c:dLblPos val="outEnd"/>
          <c:showLegendKey val="0"/>
          <c:showVal val="0"/>
          <c:showCatName val="1"/>
          <c:showSerName val="0"/>
          <c:showPercent val="0"/>
          <c:showBubbleSize val="0"/>
        </c:dLbls>
        <c:gapWidth val="150"/>
        <c:axId val="140750208"/>
        <c:axId val="140760192"/>
      </c:barChart>
      <c:catAx>
        <c:axId val="140750208"/>
        <c:scaling>
          <c:orientation val="minMax"/>
        </c:scaling>
        <c:delete val="1"/>
        <c:axPos val="b"/>
        <c:majorTickMark val="none"/>
        <c:minorTickMark val="none"/>
        <c:tickLblPos val="nextTo"/>
        <c:crossAx val="140760192"/>
        <c:crosses val="autoZero"/>
        <c:auto val="1"/>
        <c:lblAlgn val="ctr"/>
        <c:lblOffset val="100"/>
        <c:noMultiLvlLbl val="0"/>
      </c:catAx>
      <c:valAx>
        <c:axId val="140760192"/>
        <c:scaling>
          <c:orientation val="minMax"/>
          <c:max val="50"/>
          <c:min val="-40"/>
        </c:scaling>
        <c:delete val="0"/>
        <c:axPos val="l"/>
        <c:majorGridlines/>
        <c:numFmt formatCode="General" sourceLinked="1"/>
        <c:majorTickMark val="out"/>
        <c:minorTickMark val="none"/>
        <c:tickLblPos val="nextTo"/>
        <c:crossAx val="140750208"/>
        <c:crosses val="autoZero"/>
        <c:crossBetween val="between"/>
        <c:minorUnit val="10"/>
      </c:valAx>
    </c:plotArea>
    <c:legend>
      <c:legendPos val="b"/>
      <c:overlay val="0"/>
    </c:legend>
    <c:plotVisOnly val="1"/>
    <c:dispBlanksAs val="gap"/>
    <c:showDLblsOverMax val="0"/>
  </c:chart>
  <c:txPr>
    <a:bodyPr/>
    <a:lstStyle/>
    <a:p>
      <a:pPr>
        <a:defRPr lang="en-GB" sz="1800" noProof="0"/>
      </a:pPr>
      <a:endParaRPr lang="et-EE"/>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Hoja1!$B$1</c:f>
              <c:strCache>
                <c:ptCount val="1"/>
                <c:pt idx="0">
                  <c:v>SH2</c:v>
                </c:pt>
              </c:strCache>
            </c:strRef>
          </c:tx>
          <c:spPr>
            <a:ln>
              <a:solidFill>
                <a:srgbClr val="804000"/>
              </a:solidFill>
            </a:ln>
          </c:spPr>
          <c:marker>
            <c:symbol val="none"/>
          </c:marker>
          <c:cat>
            <c:strRef>
              <c:f>Hoja1!$A$2:$A$4</c:f>
              <c:strCache>
                <c:ptCount val="3"/>
                <c:pt idx="0">
                  <c:v>P0</c:v>
                </c:pt>
                <c:pt idx="1">
                  <c:v>P3</c:v>
                </c:pt>
                <c:pt idx="2">
                  <c:v>P6</c:v>
                </c:pt>
              </c:strCache>
            </c:strRef>
          </c:cat>
          <c:val>
            <c:numRef>
              <c:f>Hoja1!$B$2:$B$4</c:f>
              <c:numCache>
                <c:formatCode>General</c:formatCode>
                <c:ptCount val="3"/>
                <c:pt idx="0">
                  <c:v>0.5</c:v>
                </c:pt>
                <c:pt idx="1">
                  <c:v>1.1000000000000001</c:v>
                </c:pt>
                <c:pt idx="2">
                  <c:v>0.6</c:v>
                </c:pt>
              </c:numCache>
            </c:numRef>
          </c:val>
          <c:smooth val="0"/>
        </c:ser>
        <c:ser>
          <c:idx val="1"/>
          <c:order val="1"/>
          <c:tx>
            <c:strRef>
              <c:f>Hoja1!$C$1</c:f>
              <c:strCache>
                <c:ptCount val="1"/>
                <c:pt idx="0">
                  <c:v>SH-</c:v>
                </c:pt>
              </c:strCache>
            </c:strRef>
          </c:tx>
          <c:spPr>
            <a:ln>
              <a:solidFill>
                <a:srgbClr val="FF8000"/>
              </a:solidFill>
            </a:ln>
          </c:spPr>
          <c:marker>
            <c:symbol val="none"/>
          </c:marker>
          <c:cat>
            <c:strRef>
              <c:f>Hoja1!$A$2:$A$4</c:f>
              <c:strCache>
                <c:ptCount val="3"/>
                <c:pt idx="0">
                  <c:v>P0</c:v>
                </c:pt>
                <c:pt idx="1">
                  <c:v>P3</c:v>
                </c:pt>
                <c:pt idx="2">
                  <c:v>P6</c:v>
                </c:pt>
              </c:strCache>
            </c:strRef>
          </c:cat>
          <c:val>
            <c:numRef>
              <c:f>Hoja1!$C$2:$C$4</c:f>
              <c:numCache>
                <c:formatCode>General</c:formatCode>
                <c:ptCount val="3"/>
                <c:pt idx="0">
                  <c:v>1</c:v>
                </c:pt>
                <c:pt idx="1">
                  <c:v>0.5</c:v>
                </c:pt>
                <c:pt idx="2">
                  <c:v>1.1000000000000001</c:v>
                </c:pt>
              </c:numCache>
            </c:numRef>
          </c:val>
          <c:smooth val="0"/>
        </c:ser>
        <c:ser>
          <c:idx val="2"/>
          <c:order val="2"/>
          <c:tx>
            <c:strRef>
              <c:f>Hoja1!$D$1</c:f>
              <c:strCache>
                <c:ptCount val="1"/>
                <c:pt idx="0">
                  <c:v>S2-</c:v>
                </c:pt>
              </c:strCache>
            </c:strRef>
          </c:tx>
          <c:spPr>
            <a:ln>
              <a:solidFill>
                <a:srgbClr val="FFCC66"/>
              </a:solidFill>
            </a:ln>
          </c:spPr>
          <c:marker>
            <c:symbol val="none"/>
          </c:marker>
          <c:cat>
            <c:strRef>
              <c:f>Hoja1!$A$2:$A$4</c:f>
              <c:strCache>
                <c:ptCount val="3"/>
                <c:pt idx="0">
                  <c:v>P0</c:v>
                </c:pt>
                <c:pt idx="1">
                  <c:v>P3</c:v>
                </c:pt>
                <c:pt idx="2">
                  <c:v>P6</c:v>
                </c:pt>
              </c:strCache>
            </c:strRef>
          </c:cat>
          <c:val>
            <c:numRef>
              <c:f>Hoja1!$D$2:$D$4</c:f>
              <c:numCache>
                <c:formatCode>General</c:formatCode>
                <c:ptCount val="3"/>
                <c:pt idx="0">
                  <c:v>0.1</c:v>
                </c:pt>
                <c:pt idx="1">
                  <c:v>0</c:v>
                </c:pt>
                <c:pt idx="2">
                  <c:v>0.1</c:v>
                </c:pt>
              </c:numCache>
            </c:numRef>
          </c:val>
          <c:smooth val="0"/>
        </c:ser>
        <c:dLbls>
          <c:showLegendKey val="0"/>
          <c:showVal val="0"/>
          <c:showCatName val="0"/>
          <c:showSerName val="0"/>
          <c:showPercent val="0"/>
          <c:showBubbleSize val="0"/>
        </c:dLbls>
        <c:marker val="1"/>
        <c:smooth val="0"/>
        <c:axId val="141474048"/>
        <c:axId val="141479936"/>
      </c:lineChart>
      <c:catAx>
        <c:axId val="141474048"/>
        <c:scaling>
          <c:orientation val="minMax"/>
        </c:scaling>
        <c:delete val="0"/>
        <c:axPos val="b"/>
        <c:majorTickMark val="out"/>
        <c:minorTickMark val="none"/>
        <c:tickLblPos val="nextTo"/>
        <c:crossAx val="141479936"/>
        <c:crosses val="autoZero"/>
        <c:auto val="1"/>
        <c:lblAlgn val="ctr"/>
        <c:lblOffset val="100"/>
        <c:noMultiLvlLbl val="0"/>
      </c:catAx>
      <c:valAx>
        <c:axId val="141479936"/>
        <c:scaling>
          <c:orientation val="minMax"/>
        </c:scaling>
        <c:delete val="1"/>
        <c:axPos val="l"/>
        <c:majorGridlines/>
        <c:numFmt formatCode="General" sourceLinked="1"/>
        <c:majorTickMark val="out"/>
        <c:minorTickMark val="none"/>
        <c:tickLblPos val="nextTo"/>
        <c:crossAx val="141474048"/>
        <c:crosses val="autoZero"/>
        <c:crossBetween val="between"/>
      </c:valAx>
      <c:spPr>
        <a:ln>
          <a:solidFill>
            <a:srgbClr val="FFCC66"/>
          </a:solidFill>
        </a:ln>
      </c:spPr>
    </c:plotArea>
    <c:plotVisOnly val="1"/>
    <c:dispBlanksAs val="gap"/>
    <c:showDLblsOverMax val="0"/>
  </c:chart>
  <c:txPr>
    <a:bodyPr/>
    <a:lstStyle/>
    <a:p>
      <a:pPr>
        <a:defRPr sz="1800"/>
      </a:pPr>
      <a:endParaRPr lang="et-E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solidFill>
                  <a:schemeClr val="tx1">
                    <a:lumMod val="90000"/>
                    <a:lumOff val="10000"/>
                  </a:schemeClr>
                </a:solidFill>
              </a:defRPr>
            </a:pPr>
            <a:r>
              <a:rPr lang="es-ES" dirty="0" smtClean="0">
                <a:solidFill>
                  <a:schemeClr val="tx1">
                    <a:lumMod val="90000"/>
                    <a:lumOff val="10000"/>
                  </a:schemeClr>
                </a:solidFill>
              </a:rPr>
              <a:t>Reduction force vs pH</a:t>
            </a:r>
            <a:endParaRPr lang="es-ES" dirty="0">
              <a:solidFill>
                <a:schemeClr val="tx1">
                  <a:lumMod val="90000"/>
                  <a:lumOff val="10000"/>
                </a:schemeClr>
              </a:solidFill>
            </a:endParaRPr>
          </a:p>
        </c:rich>
      </c:tx>
      <c:layout>
        <c:manualLayout>
          <c:xMode val="edge"/>
          <c:yMode val="edge"/>
          <c:x val="0.17886135091547301"/>
          <c:y val="3.29730458331828E-2"/>
        </c:manualLayout>
      </c:layout>
      <c:overlay val="0"/>
    </c:title>
    <c:autoTitleDeleted val="0"/>
    <c:plotArea>
      <c:layout/>
      <c:areaChart>
        <c:grouping val="standard"/>
        <c:varyColors val="0"/>
        <c:ser>
          <c:idx val="0"/>
          <c:order val="0"/>
          <c:tx>
            <c:strRef>
              <c:f>Hoja1!$B$1</c:f>
              <c:strCache>
                <c:ptCount val="1"/>
                <c:pt idx="0">
                  <c:v>H2S</c:v>
                </c:pt>
              </c:strCache>
            </c:strRef>
          </c:tx>
          <c:spPr>
            <a:solidFill>
              <a:srgbClr val="3366FF">
                <a:alpha val="50000"/>
              </a:srgbClr>
            </a:solidFill>
            <a:ln cap="rnd">
              <a:round/>
            </a:ln>
          </c:spPr>
          <c:cat>
            <c:numRef>
              <c:f>Hoja1!$A$2:$A$22</c:f>
              <c:numCache>
                <c:formatCode>General</c:formatCode>
                <c:ptCount val="21"/>
                <c:pt idx="0">
                  <c:v>3</c:v>
                </c:pt>
                <c:pt idx="2">
                  <c:v>4</c:v>
                </c:pt>
                <c:pt idx="4" formatCode="0">
                  <c:v>5</c:v>
                </c:pt>
                <c:pt idx="6" formatCode="0">
                  <c:v>6</c:v>
                </c:pt>
                <c:pt idx="8" formatCode="0">
                  <c:v>7</c:v>
                </c:pt>
                <c:pt idx="10" formatCode="0">
                  <c:v>8</c:v>
                </c:pt>
                <c:pt idx="12" formatCode="0">
                  <c:v>9</c:v>
                </c:pt>
                <c:pt idx="14" formatCode="0">
                  <c:v>10</c:v>
                </c:pt>
                <c:pt idx="16" formatCode="0">
                  <c:v>11</c:v>
                </c:pt>
                <c:pt idx="18" formatCode="0">
                  <c:v>12</c:v>
                </c:pt>
                <c:pt idx="20" formatCode="0">
                  <c:v>13</c:v>
                </c:pt>
              </c:numCache>
            </c:numRef>
          </c:cat>
          <c:val>
            <c:numRef>
              <c:f>Hoja1!$B$2:$B$22</c:f>
              <c:numCache>
                <c:formatCode>General</c:formatCode>
                <c:ptCount val="21"/>
                <c:pt idx="0">
                  <c:v>0.25</c:v>
                </c:pt>
                <c:pt idx="1">
                  <c:v>0.3</c:v>
                </c:pt>
                <c:pt idx="2">
                  <c:v>0.4</c:v>
                </c:pt>
                <c:pt idx="3">
                  <c:v>0.5</c:v>
                </c:pt>
                <c:pt idx="4">
                  <c:v>0.6</c:v>
                </c:pt>
                <c:pt idx="5">
                  <c:v>0.8</c:v>
                </c:pt>
                <c:pt idx="6">
                  <c:v>1</c:v>
                </c:pt>
                <c:pt idx="7">
                  <c:v>2</c:v>
                </c:pt>
                <c:pt idx="8">
                  <c:v>3.1</c:v>
                </c:pt>
                <c:pt idx="9">
                  <c:v>3.2</c:v>
                </c:pt>
                <c:pt idx="10">
                  <c:v>0.8</c:v>
                </c:pt>
                <c:pt idx="11">
                  <c:v>0.2</c:v>
                </c:pt>
                <c:pt idx="12">
                  <c:v>0</c:v>
                </c:pt>
              </c:numCache>
            </c:numRef>
          </c:val>
        </c:ser>
        <c:ser>
          <c:idx val="1"/>
          <c:order val="1"/>
          <c:tx>
            <c:strRef>
              <c:f>Hoja1!$C$1</c:f>
              <c:strCache>
                <c:ptCount val="1"/>
                <c:pt idx="0">
                  <c:v>HS-</c:v>
                </c:pt>
              </c:strCache>
            </c:strRef>
          </c:tx>
          <c:spPr>
            <a:solidFill>
              <a:srgbClr val="FF66FF">
                <a:alpha val="50000"/>
              </a:srgbClr>
            </a:solidFill>
          </c:spPr>
          <c:cat>
            <c:numRef>
              <c:f>Hoja1!$A$2:$A$22</c:f>
              <c:numCache>
                <c:formatCode>General</c:formatCode>
                <c:ptCount val="21"/>
                <c:pt idx="0">
                  <c:v>3</c:v>
                </c:pt>
                <c:pt idx="2">
                  <c:v>4</c:v>
                </c:pt>
                <c:pt idx="4" formatCode="0">
                  <c:v>5</c:v>
                </c:pt>
                <c:pt idx="6" formatCode="0">
                  <c:v>6</c:v>
                </c:pt>
                <c:pt idx="8" formatCode="0">
                  <c:v>7</c:v>
                </c:pt>
                <c:pt idx="10" formatCode="0">
                  <c:v>8</c:v>
                </c:pt>
                <c:pt idx="12" formatCode="0">
                  <c:v>9</c:v>
                </c:pt>
                <c:pt idx="14" formatCode="0">
                  <c:v>10</c:v>
                </c:pt>
                <c:pt idx="16" formatCode="0">
                  <c:v>11</c:v>
                </c:pt>
                <c:pt idx="18" formatCode="0">
                  <c:v>12</c:v>
                </c:pt>
                <c:pt idx="20" formatCode="0">
                  <c:v>13</c:v>
                </c:pt>
              </c:numCache>
            </c:numRef>
          </c:cat>
          <c:val>
            <c:numRef>
              <c:f>Hoja1!$C$2:$C$22</c:f>
              <c:numCache>
                <c:formatCode>General</c:formatCode>
                <c:ptCount val="21"/>
                <c:pt idx="8">
                  <c:v>1</c:v>
                </c:pt>
                <c:pt idx="9">
                  <c:v>3.3</c:v>
                </c:pt>
                <c:pt idx="10">
                  <c:v>3.4</c:v>
                </c:pt>
                <c:pt idx="11">
                  <c:v>3.5</c:v>
                </c:pt>
                <c:pt idx="12">
                  <c:v>3.6</c:v>
                </c:pt>
                <c:pt idx="13">
                  <c:v>3.7</c:v>
                </c:pt>
                <c:pt idx="14">
                  <c:v>3.8</c:v>
                </c:pt>
                <c:pt idx="15">
                  <c:v>3.9</c:v>
                </c:pt>
                <c:pt idx="16">
                  <c:v>4</c:v>
                </c:pt>
                <c:pt idx="17">
                  <c:v>2</c:v>
                </c:pt>
                <c:pt idx="18">
                  <c:v>1</c:v>
                </c:pt>
                <c:pt idx="19">
                  <c:v>0.4</c:v>
                </c:pt>
                <c:pt idx="20">
                  <c:v>0.1</c:v>
                </c:pt>
              </c:numCache>
            </c:numRef>
          </c:val>
        </c:ser>
        <c:ser>
          <c:idx val="2"/>
          <c:order val="2"/>
          <c:tx>
            <c:strRef>
              <c:f>Hoja1!$D$1</c:f>
              <c:strCache>
                <c:ptCount val="1"/>
                <c:pt idx="0">
                  <c:v>S2-</c:v>
                </c:pt>
              </c:strCache>
            </c:strRef>
          </c:tx>
          <c:spPr>
            <a:solidFill>
              <a:srgbClr val="FF8000">
                <a:alpha val="50000"/>
              </a:srgbClr>
            </a:solidFill>
            <a:ln w="25400">
              <a:noFill/>
            </a:ln>
          </c:spPr>
          <c:cat>
            <c:numRef>
              <c:f>Hoja1!$A$2:$A$22</c:f>
              <c:numCache>
                <c:formatCode>General</c:formatCode>
                <c:ptCount val="21"/>
                <c:pt idx="0">
                  <c:v>3</c:v>
                </c:pt>
                <c:pt idx="2">
                  <c:v>4</c:v>
                </c:pt>
                <c:pt idx="4" formatCode="0">
                  <c:v>5</c:v>
                </c:pt>
                <c:pt idx="6" formatCode="0">
                  <c:v>6</c:v>
                </c:pt>
                <c:pt idx="8" formatCode="0">
                  <c:v>7</c:v>
                </c:pt>
                <c:pt idx="10" formatCode="0">
                  <c:v>8</c:v>
                </c:pt>
                <c:pt idx="12" formatCode="0">
                  <c:v>9</c:v>
                </c:pt>
                <c:pt idx="14" formatCode="0">
                  <c:v>10</c:v>
                </c:pt>
                <c:pt idx="16" formatCode="0">
                  <c:v>11</c:v>
                </c:pt>
                <c:pt idx="18" formatCode="0">
                  <c:v>12</c:v>
                </c:pt>
                <c:pt idx="20" formatCode="0">
                  <c:v>13</c:v>
                </c:pt>
              </c:numCache>
            </c:numRef>
          </c:cat>
          <c:val>
            <c:numRef>
              <c:f>Hoja1!$D$2:$D$22</c:f>
              <c:numCache>
                <c:formatCode>General</c:formatCode>
                <c:ptCount val="21"/>
                <c:pt idx="14">
                  <c:v>0.5</c:v>
                </c:pt>
                <c:pt idx="15">
                  <c:v>0.6</c:v>
                </c:pt>
                <c:pt idx="16">
                  <c:v>0.75</c:v>
                </c:pt>
                <c:pt idx="17">
                  <c:v>0.85</c:v>
                </c:pt>
                <c:pt idx="18">
                  <c:v>0.8</c:v>
                </c:pt>
                <c:pt idx="19">
                  <c:v>0.75</c:v>
                </c:pt>
                <c:pt idx="20">
                  <c:v>0.7</c:v>
                </c:pt>
              </c:numCache>
            </c:numRef>
          </c:val>
        </c:ser>
        <c:dLbls>
          <c:showLegendKey val="0"/>
          <c:showVal val="0"/>
          <c:showCatName val="0"/>
          <c:showSerName val="0"/>
          <c:showPercent val="0"/>
          <c:showBubbleSize val="0"/>
        </c:dLbls>
        <c:axId val="128738048"/>
        <c:axId val="128739584"/>
      </c:areaChart>
      <c:catAx>
        <c:axId val="128738048"/>
        <c:scaling>
          <c:orientation val="minMax"/>
        </c:scaling>
        <c:delete val="0"/>
        <c:axPos val="b"/>
        <c:numFmt formatCode="General" sourceLinked="1"/>
        <c:majorTickMark val="none"/>
        <c:minorTickMark val="none"/>
        <c:tickLblPos val="nextTo"/>
        <c:crossAx val="128739584"/>
        <c:crosses val="autoZero"/>
        <c:auto val="1"/>
        <c:lblAlgn val="ctr"/>
        <c:lblOffset val="100"/>
        <c:noMultiLvlLbl val="0"/>
      </c:catAx>
      <c:valAx>
        <c:axId val="128739584"/>
        <c:scaling>
          <c:orientation val="minMax"/>
        </c:scaling>
        <c:delete val="1"/>
        <c:axPos val="l"/>
        <c:majorGridlines/>
        <c:numFmt formatCode="General" sourceLinked="1"/>
        <c:majorTickMark val="none"/>
        <c:minorTickMark val="none"/>
        <c:tickLblPos val="nextTo"/>
        <c:crossAx val="128738048"/>
        <c:crosses val="autoZero"/>
        <c:crossBetween val="midCat"/>
      </c:valAx>
    </c:plotArea>
    <c:legend>
      <c:legendPos val="b"/>
      <c:overlay val="0"/>
    </c:legend>
    <c:plotVisOnly val="1"/>
    <c:dispBlanksAs val="zero"/>
    <c:showDLblsOverMax val="0"/>
  </c:chart>
  <c:spPr>
    <a:scene3d>
      <a:camera prst="orthographicFront"/>
      <a:lightRig rig="threePt" dir="t"/>
    </a:scene3d>
  </c:spPr>
  <c:txPr>
    <a:bodyPr/>
    <a:lstStyle/>
    <a:p>
      <a:pPr>
        <a:defRPr sz="1800"/>
      </a:pPr>
      <a:endParaRPr lang="et-E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lang="en-GB" noProof="0">
                <a:solidFill>
                  <a:schemeClr val="tx1">
                    <a:lumMod val="90000"/>
                    <a:lumOff val="10000"/>
                  </a:schemeClr>
                </a:solidFill>
              </a:defRPr>
            </a:pPr>
            <a:r>
              <a:rPr lang="en-GB" noProof="0" dirty="0" smtClean="0">
                <a:solidFill>
                  <a:schemeClr val="tx1">
                    <a:lumMod val="90000"/>
                    <a:lumOff val="10000"/>
                  </a:schemeClr>
                </a:solidFill>
              </a:rPr>
              <a:t>Reduction force vs. pH</a:t>
            </a:r>
            <a:endParaRPr lang="en-GB" noProof="0" dirty="0">
              <a:solidFill>
                <a:schemeClr val="tx1">
                  <a:lumMod val="90000"/>
                  <a:lumOff val="10000"/>
                </a:schemeClr>
              </a:solidFill>
            </a:endParaRPr>
          </a:p>
        </c:rich>
      </c:tx>
      <c:layout>
        <c:manualLayout>
          <c:xMode val="edge"/>
          <c:yMode val="edge"/>
          <c:x val="0.17886135091547301"/>
          <c:y val="3.29730458331828E-2"/>
        </c:manualLayout>
      </c:layout>
      <c:overlay val="0"/>
    </c:title>
    <c:autoTitleDeleted val="0"/>
    <c:plotArea>
      <c:layout/>
      <c:areaChart>
        <c:grouping val="standard"/>
        <c:varyColors val="0"/>
        <c:ser>
          <c:idx val="0"/>
          <c:order val="0"/>
          <c:tx>
            <c:strRef>
              <c:f>Hoja1!$B$1</c:f>
              <c:strCache>
                <c:ptCount val="1"/>
                <c:pt idx="0">
                  <c:v>H2S</c:v>
                </c:pt>
              </c:strCache>
            </c:strRef>
          </c:tx>
          <c:spPr>
            <a:solidFill>
              <a:srgbClr val="3366FF">
                <a:alpha val="50000"/>
              </a:srgbClr>
            </a:solidFill>
            <a:ln cap="rnd">
              <a:round/>
            </a:ln>
          </c:spPr>
          <c:cat>
            <c:numRef>
              <c:f>Hoja1!$A$2:$A$22</c:f>
              <c:numCache>
                <c:formatCode>General</c:formatCode>
                <c:ptCount val="21"/>
                <c:pt idx="0">
                  <c:v>3</c:v>
                </c:pt>
                <c:pt idx="2">
                  <c:v>4</c:v>
                </c:pt>
                <c:pt idx="4" formatCode="0">
                  <c:v>5</c:v>
                </c:pt>
                <c:pt idx="6" formatCode="0">
                  <c:v>6</c:v>
                </c:pt>
                <c:pt idx="8" formatCode="0">
                  <c:v>7</c:v>
                </c:pt>
                <c:pt idx="10" formatCode="0">
                  <c:v>8</c:v>
                </c:pt>
                <c:pt idx="12" formatCode="0">
                  <c:v>9</c:v>
                </c:pt>
                <c:pt idx="14" formatCode="0">
                  <c:v>10</c:v>
                </c:pt>
                <c:pt idx="16" formatCode="0">
                  <c:v>11</c:v>
                </c:pt>
                <c:pt idx="18" formatCode="0">
                  <c:v>12</c:v>
                </c:pt>
                <c:pt idx="20" formatCode="0">
                  <c:v>13</c:v>
                </c:pt>
              </c:numCache>
            </c:numRef>
          </c:cat>
          <c:val>
            <c:numRef>
              <c:f>Hoja1!$B$2:$B$22</c:f>
              <c:numCache>
                <c:formatCode>General</c:formatCode>
                <c:ptCount val="21"/>
                <c:pt idx="0">
                  <c:v>0.25</c:v>
                </c:pt>
                <c:pt idx="1">
                  <c:v>0.3</c:v>
                </c:pt>
                <c:pt idx="2">
                  <c:v>0.4</c:v>
                </c:pt>
                <c:pt idx="3">
                  <c:v>0.5</c:v>
                </c:pt>
                <c:pt idx="4">
                  <c:v>0.6</c:v>
                </c:pt>
                <c:pt idx="5">
                  <c:v>0.8</c:v>
                </c:pt>
                <c:pt idx="6">
                  <c:v>1</c:v>
                </c:pt>
                <c:pt idx="7">
                  <c:v>2</c:v>
                </c:pt>
                <c:pt idx="8">
                  <c:v>3.1</c:v>
                </c:pt>
                <c:pt idx="9">
                  <c:v>3.2</c:v>
                </c:pt>
                <c:pt idx="10">
                  <c:v>0.8</c:v>
                </c:pt>
                <c:pt idx="11">
                  <c:v>0.2</c:v>
                </c:pt>
                <c:pt idx="12">
                  <c:v>0</c:v>
                </c:pt>
              </c:numCache>
            </c:numRef>
          </c:val>
        </c:ser>
        <c:ser>
          <c:idx val="1"/>
          <c:order val="1"/>
          <c:tx>
            <c:strRef>
              <c:f>Hoja1!$C$1</c:f>
              <c:strCache>
                <c:ptCount val="1"/>
                <c:pt idx="0">
                  <c:v>HS-</c:v>
                </c:pt>
              </c:strCache>
            </c:strRef>
          </c:tx>
          <c:spPr>
            <a:solidFill>
              <a:srgbClr val="FF66FF">
                <a:alpha val="50000"/>
              </a:srgbClr>
            </a:solidFill>
          </c:spPr>
          <c:cat>
            <c:numRef>
              <c:f>Hoja1!$A$2:$A$22</c:f>
              <c:numCache>
                <c:formatCode>General</c:formatCode>
                <c:ptCount val="21"/>
                <c:pt idx="0">
                  <c:v>3</c:v>
                </c:pt>
                <c:pt idx="2">
                  <c:v>4</c:v>
                </c:pt>
                <c:pt idx="4" formatCode="0">
                  <c:v>5</c:v>
                </c:pt>
                <c:pt idx="6" formatCode="0">
                  <c:v>6</c:v>
                </c:pt>
                <c:pt idx="8" formatCode="0">
                  <c:v>7</c:v>
                </c:pt>
                <c:pt idx="10" formatCode="0">
                  <c:v>8</c:v>
                </c:pt>
                <c:pt idx="12" formatCode="0">
                  <c:v>9</c:v>
                </c:pt>
                <c:pt idx="14" formatCode="0">
                  <c:v>10</c:v>
                </c:pt>
                <c:pt idx="16" formatCode="0">
                  <c:v>11</c:v>
                </c:pt>
                <c:pt idx="18" formatCode="0">
                  <c:v>12</c:v>
                </c:pt>
                <c:pt idx="20" formatCode="0">
                  <c:v>13</c:v>
                </c:pt>
              </c:numCache>
            </c:numRef>
          </c:cat>
          <c:val>
            <c:numRef>
              <c:f>Hoja1!$C$2:$C$22</c:f>
              <c:numCache>
                <c:formatCode>General</c:formatCode>
                <c:ptCount val="21"/>
                <c:pt idx="8">
                  <c:v>1</c:v>
                </c:pt>
                <c:pt idx="9">
                  <c:v>3.3</c:v>
                </c:pt>
                <c:pt idx="10">
                  <c:v>3.4</c:v>
                </c:pt>
                <c:pt idx="11">
                  <c:v>3.5</c:v>
                </c:pt>
                <c:pt idx="12">
                  <c:v>3.6</c:v>
                </c:pt>
                <c:pt idx="13">
                  <c:v>3.7</c:v>
                </c:pt>
                <c:pt idx="14">
                  <c:v>3.8</c:v>
                </c:pt>
                <c:pt idx="15">
                  <c:v>3.9</c:v>
                </c:pt>
                <c:pt idx="16">
                  <c:v>4</c:v>
                </c:pt>
                <c:pt idx="17">
                  <c:v>2</c:v>
                </c:pt>
                <c:pt idx="18">
                  <c:v>1</c:v>
                </c:pt>
                <c:pt idx="19">
                  <c:v>0.4</c:v>
                </c:pt>
                <c:pt idx="20">
                  <c:v>0.1</c:v>
                </c:pt>
              </c:numCache>
            </c:numRef>
          </c:val>
        </c:ser>
        <c:ser>
          <c:idx val="2"/>
          <c:order val="2"/>
          <c:tx>
            <c:strRef>
              <c:f>Hoja1!$D$1</c:f>
              <c:strCache>
                <c:ptCount val="1"/>
                <c:pt idx="0">
                  <c:v>S2-</c:v>
                </c:pt>
              </c:strCache>
            </c:strRef>
          </c:tx>
          <c:spPr>
            <a:solidFill>
              <a:srgbClr val="FF8000">
                <a:alpha val="50000"/>
              </a:srgbClr>
            </a:solidFill>
            <a:ln w="25400">
              <a:noFill/>
            </a:ln>
          </c:spPr>
          <c:cat>
            <c:numRef>
              <c:f>Hoja1!$A$2:$A$22</c:f>
              <c:numCache>
                <c:formatCode>General</c:formatCode>
                <c:ptCount val="21"/>
                <c:pt idx="0">
                  <c:v>3</c:v>
                </c:pt>
                <c:pt idx="2">
                  <c:v>4</c:v>
                </c:pt>
                <c:pt idx="4" formatCode="0">
                  <c:v>5</c:v>
                </c:pt>
                <c:pt idx="6" formatCode="0">
                  <c:v>6</c:v>
                </c:pt>
                <c:pt idx="8" formatCode="0">
                  <c:v>7</c:v>
                </c:pt>
                <c:pt idx="10" formatCode="0">
                  <c:v>8</c:v>
                </c:pt>
                <c:pt idx="12" formatCode="0">
                  <c:v>9</c:v>
                </c:pt>
                <c:pt idx="14" formatCode="0">
                  <c:v>10</c:v>
                </c:pt>
                <c:pt idx="16" formatCode="0">
                  <c:v>11</c:v>
                </c:pt>
                <c:pt idx="18" formatCode="0">
                  <c:v>12</c:v>
                </c:pt>
                <c:pt idx="20" formatCode="0">
                  <c:v>13</c:v>
                </c:pt>
              </c:numCache>
            </c:numRef>
          </c:cat>
          <c:val>
            <c:numRef>
              <c:f>Hoja1!$D$2:$D$22</c:f>
              <c:numCache>
                <c:formatCode>General</c:formatCode>
                <c:ptCount val="21"/>
                <c:pt idx="14">
                  <c:v>0.5</c:v>
                </c:pt>
                <c:pt idx="15">
                  <c:v>0.6</c:v>
                </c:pt>
                <c:pt idx="16">
                  <c:v>0.75</c:v>
                </c:pt>
                <c:pt idx="17">
                  <c:v>0.85</c:v>
                </c:pt>
                <c:pt idx="18">
                  <c:v>0.8</c:v>
                </c:pt>
                <c:pt idx="19">
                  <c:v>0.75</c:v>
                </c:pt>
                <c:pt idx="20">
                  <c:v>0.7</c:v>
                </c:pt>
              </c:numCache>
            </c:numRef>
          </c:val>
        </c:ser>
        <c:dLbls>
          <c:showLegendKey val="0"/>
          <c:showVal val="0"/>
          <c:showCatName val="0"/>
          <c:showSerName val="0"/>
          <c:showPercent val="0"/>
          <c:showBubbleSize val="0"/>
        </c:dLbls>
        <c:axId val="136656000"/>
        <c:axId val="136657536"/>
      </c:areaChart>
      <c:catAx>
        <c:axId val="136656000"/>
        <c:scaling>
          <c:orientation val="minMax"/>
        </c:scaling>
        <c:delete val="0"/>
        <c:axPos val="b"/>
        <c:numFmt formatCode="General" sourceLinked="1"/>
        <c:majorTickMark val="none"/>
        <c:minorTickMark val="none"/>
        <c:tickLblPos val="nextTo"/>
        <c:crossAx val="136657536"/>
        <c:crosses val="autoZero"/>
        <c:auto val="1"/>
        <c:lblAlgn val="ctr"/>
        <c:lblOffset val="100"/>
        <c:noMultiLvlLbl val="0"/>
      </c:catAx>
      <c:valAx>
        <c:axId val="136657536"/>
        <c:scaling>
          <c:orientation val="minMax"/>
        </c:scaling>
        <c:delete val="1"/>
        <c:axPos val="l"/>
        <c:majorGridlines/>
        <c:numFmt formatCode="General" sourceLinked="1"/>
        <c:majorTickMark val="none"/>
        <c:minorTickMark val="none"/>
        <c:tickLblPos val="nextTo"/>
        <c:crossAx val="136656000"/>
        <c:crosses val="autoZero"/>
        <c:crossBetween val="midCat"/>
      </c:valAx>
    </c:plotArea>
    <c:legend>
      <c:legendPos val="b"/>
      <c:overlay val="0"/>
    </c:legend>
    <c:plotVisOnly val="1"/>
    <c:dispBlanksAs val="zero"/>
    <c:showDLblsOverMax val="0"/>
  </c:chart>
  <c:spPr>
    <a:scene3d>
      <a:camera prst="orthographicFront"/>
      <a:lightRig rig="threePt" dir="t"/>
    </a:scene3d>
  </c:spPr>
  <c:txPr>
    <a:bodyPr/>
    <a:lstStyle/>
    <a:p>
      <a:pPr>
        <a:defRPr sz="1800"/>
      </a:pPr>
      <a:endParaRPr lang="et-E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27"/>
    </mc:Choice>
    <mc:Fallback>
      <c:style val="27"/>
    </mc:Fallback>
  </mc:AlternateContent>
  <c:chart>
    <c:title>
      <c:tx>
        <c:rich>
          <a:bodyPr/>
          <a:lstStyle/>
          <a:p>
            <a:pPr>
              <a:defRPr/>
            </a:pPr>
            <a:r>
              <a:rPr lang="es-ES" sz="1800" b="1" i="0" baseline="0" dirty="0" smtClean="0">
                <a:effectLst/>
              </a:rPr>
              <a:t>% variation after 10 and 20 days of treatment</a:t>
            </a:r>
            <a:endParaRPr lang="es-ES" dirty="0">
              <a:effectLst/>
            </a:endParaRPr>
          </a:p>
        </c:rich>
      </c:tx>
      <c:layout>
        <c:manualLayout>
          <c:xMode val="edge"/>
          <c:yMode val="edge"/>
          <c:x val="0.33154627330650699"/>
          <c:y val="1.9429265330904701E-2"/>
        </c:manualLayout>
      </c:layout>
      <c:overlay val="0"/>
    </c:title>
    <c:autoTitleDeleted val="0"/>
    <c:plotArea>
      <c:layout/>
      <c:barChart>
        <c:barDir val="col"/>
        <c:grouping val="clustered"/>
        <c:varyColors val="0"/>
        <c:ser>
          <c:idx val="0"/>
          <c:order val="0"/>
          <c:tx>
            <c:strRef>
              <c:f>Hoja1!$B$1</c:f>
              <c:strCache>
                <c:ptCount val="1"/>
                <c:pt idx="0">
                  <c:v>Montemayor</c:v>
                </c:pt>
              </c:strCache>
            </c:strRef>
          </c:tx>
          <c:spPr>
            <a:solidFill>
              <a:srgbClr val="FF6600"/>
            </a:solidFill>
          </c:spPr>
          <c:invertIfNegative val="0"/>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Hoja1!$B$2:$B$9</c:f>
              <c:numCache>
                <c:formatCode>General</c:formatCode>
                <c:ptCount val="8"/>
                <c:pt idx="0">
                  <c:v>5</c:v>
                </c:pt>
                <c:pt idx="1">
                  <c:v>10</c:v>
                </c:pt>
                <c:pt idx="2">
                  <c:v>-1</c:v>
                </c:pt>
                <c:pt idx="3">
                  <c:v>5</c:v>
                </c:pt>
                <c:pt idx="4">
                  <c:v>-17</c:v>
                </c:pt>
                <c:pt idx="5">
                  <c:v>-1</c:v>
                </c:pt>
                <c:pt idx="6">
                  <c:v>23</c:v>
                </c:pt>
                <c:pt idx="7">
                  <c:v>25</c:v>
                </c:pt>
              </c:numCache>
            </c:numRef>
          </c:val>
        </c:ser>
        <c:ser>
          <c:idx val="1"/>
          <c:order val="1"/>
          <c:tx>
            <c:strRef>
              <c:f>Hoja1!$C$1</c:f>
              <c:strCache>
                <c:ptCount val="1"/>
                <c:pt idx="0">
                  <c:v>Cuntis</c:v>
                </c:pt>
              </c:strCache>
            </c:strRef>
          </c:tx>
          <c:spPr>
            <a:solidFill>
              <a:srgbClr val="660066"/>
            </a:solidFill>
          </c:spPr>
          <c:invertIfNegative val="0"/>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Hoja1!$C$2:$C$9</c:f>
              <c:numCache>
                <c:formatCode>General</c:formatCode>
                <c:ptCount val="8"/>
                <c:pt idx="0">
                  <c:v>0.1</c:v>
                </c:pt>
                <c:pt idx="1">
                  <c:v>8</c:v>
                </c:pt>
                <c:pt idx="2">
                  <c:v>-2</c:v>
                </c:pt>
                <c:pt idx="3">
                  <c:v>13</c:v>
                </c:pt>
                <c:pt idx="4">
                  <c:v>-34</c:v>
                </c:pt>
                <c:pt idx="5">
                  <c:v>-4</c:v>
                </c:pt>
                <c:pt idx="6">
                  <c:v>35</c:v>
                </c:pt>
                <c:pt idx="7">
                  <c:v>-6</c:v>
                </c:pt>
              </c:numCache>
            </c:numRef>
          </c:val>
        </c:ser>
        <c:dLbls>
          <c:showLegendKey val="0"/>
          <c:showVal val="0"/>
          <c:showCatName val="0"/>
          <c:showSerName val="0"/>
          <c:showPercent val="0"/>
          <c:showBubbleSize val="0"/>
        </c:dLbls>
        <c:gapWidth val="150"/>
        <c:axId val="138269440"/>
        <c:axId val="138270976"/>
      </c:barChart>
      <c:catAx>
        <c:axId val="138269440"/>
        <c:scaling>
          <c:orientation val="minMax"/>
        </c:scaling>
        <c:delete val="0"/>
        <c:axPos val="b"/>
        <c:majorTickMark val="none"/>
        <c:minorTickMark val="none"/>
        <c:tickLblPos val="nextTo"/>
        <c:crossAx val="138270976"/>
        <c:crosses val="autoZero"/>
        <c:auto val="1"/>
        <c:lblAlgn val="ctr"/>
        <c:lblOffset val="100"/>
        <c:noMultiLvlLbl val="0"/>
      </c:catAx>
      <c:valAx>
        <c:axId val="138270976"/>
        <c:scaling>
          <c:orientation val="minMax"/>
          <c:max val="45"/>
          <c:min val="-35"/>
        </c:scaling>
        <c:delete val="0"/>
        <c:axPos val="l"/>
        <c:majorGridlines/>
        <c:title>
          <c:tx>
            <c:rich>
              <a:bodyPr/>
              <a:lstStyle/>
              <a:p>
                <a:pPr>
                  <a:defRPr/>
                </a:pPr>
                <a:r>
                  <a:rPr lang="es-ES" sz="1800" b="1" i="0" baseline="0" dirty="0" smtClean="0">
                    <a:effectLst/>
                  </a:rPr>
                  <a:t>Basal variation (%)</a:t>
                </a:r>
                <a:endParaRPr lang="es-ES" dirty="0">
                  <a:effectLst/>
                </a:endParaRPr>
              </a:p>
            </c:rich>
          </c:tx>
          <c:layout>
            <c:manualLayout>
              <c:xMode val="edge"/>
              <c:yMode val="edge"/>
              <c:x val="8.2777972641178504E-2"/>
              <c:y val="0.34019171100880102"/>
            </c:manualLayout>
          </c:layout>
          <c:overlay val="0"/>
        </c:title>
        <c:numFmt formatCode="General" sourceLinked="1"/>
        <c:majorTickMark val="none"/>
        <c:minorTickMark val="none"/>
        <c:tickLblPos val="nextTo"/>
        <c:crossAx val="138269440"/>
        <c:crosses val="autoZero"/>
        <c:crossBetween val="between"/>
      </c:valAx>
      <c:dTable>
        <c:showHorzBorder val="1"/>
        <c:showVertBorder val="1"/>
        <c:showOutline val="1"/>
        <c:showKeys val="1"/>
      </c:dTable>
    </c:plotArea>
    <c:plotVisOnly val="1"/>
    <c:dispBlanksAs val="gap"/>
    <c:showDLblsOverMax val="0"/>
  </c:chart>
  <c:txPr>
    <a:bodyPr/>
    <a:lstStyle/>
    <a:p>
      <a:pPr>
        <a:defRPr sz="1500"/>
      </a:pPr>
      <a:endParaRPr lang="et-E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27"/>
    </mc:Choice>
    <mc:Fallback>
      <c:style val="27"/>
    </mc:Fallback>
  </mc:AlternateContent>
  <c:chart>
    <c:title>
      <c:tx>
        <c:rich>
          <a:bodyPr/>
          <a:lstStyle/>
          <a:p>
            <a:pPr>
              <a:defRPr/>
            </a:pPr>
            <a:r>
              <a:rPr lang="es-ES" sz="1800" b="1" i="0" baseline="0" dirty="0" smtClean="0">
                <a:effectLst/>
              </a:rPr>
              <a:t>% variation after 10 and 20 days of treatment</a:t>
            </a:r>
            <a:endParaRPr lang="es-ES" dirty="0">
              <a:effectLst/>
            </a:endParaRPr>
          </a:p>
        </c:rich>
      </c:tx>
      <c:layout>
        <c:manualLayout>
          <c:xMode val="edge"/>
          <c:yMode val="edge"/>
          <c:x val="0.342821879646936"/>
          <c:y val="1.78457616316125E-2"/>
        </c:manualLayout>
      </c:layout>
      <c:overlay val="0"/>
    </c:title>
    <c:autoTitleDeleted val="0"/>
    <c:plotArea>
      <c:layout/>
      <c:barChart>
        <c:barDir val="col"/>
        <c:grouping val="clustered"/>
        <c:varyColors val="0"/>
        <c:ser>
          <c:idx val="0"/>
          <c:order val="0"/>
          <c:tx>
            <c:strRef>
              <c:f>Hoja1!$B$1</c:f>
              <c:strCache>
                <c:ptCount val="1"/>
                <c:pt idx="0">
                  <c:v>Montemayor</c:v>
                </c:pt>
              </c:strCache>
            </c:strRef>
          </c:tx>
          <c:spPr>
            <a:solidFill>
              <a:srgbClr val="FF6600"/>
            </a:solidFill>
          </c:spPr>
          <c:invertIfNegative val="0"/>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Hoja1!$B$2:$B$9</c:f>
              <c:numCache>
                <c:formatCode>General</c:formatCode>
                <c:ptCount val="8"/>
                <c:pt idx="0">
                  <c:v>-17</c:v>
                </c:pt>
                <c:pt idx="1">
                  <c:v>-8</c:v>
                </c:pt>
                <c:pt idx="2">
                  <c:v>1</c:v>
                </c:pt>
                <c:pt idx="3">
                  <c:v>-11</c:v>
                </c:pt>
                <c:pt idx="4">
                  <c:v>19</c:v>
                </c:pt>
                <c:pt idx="5">
                  <c:v>3</c:v>
                </c:pt>
                <c:pt idx="6">
                  <c:v>18</c:v>
                </c:pt>
                <c:pt idx="7">
                  <c:v>-10</c:v>
                </c:pt>
              </c:numCache>
            </c:numRef>
          </c:val>
        </c:ser>
        <c:ser>
          <c:idx val="1"/>
          <c:order val="1"/>
          <c:tx>
            <c:strRef>
              <c:f>Hoja1!$C$1</c:f>
              <c:strCache>
                <c:ptCount val="1"/>
                <c:pt idx="0">
                  <c:v>Cuntis</c:v>
                </c:pt>
              </c:strCache>
            </c:strRef>
          </c:tx>
          <c:spPr>
            <a:solidFill>
              <a:srgbClr val="660066"/>
            </a:solidFill>
          </c:spPr>
          <c:invertIfNegative val="0"/>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Hoja1!$C$2:$C$9</c:f>
              <c:numCache>
                <c:formatCode>General</c:formatCode>
                <c:ptCount val="8"/>
                <c:pt idx="0">
                  <c:v>-17</c:v>
                </c:pt>
                <c:pt idx="1">
                  <c:v>-10</c:v>
                </c:pt>
                <c:pt idx="2">
                  <c:v>2</c:v>
                </c:pt>
                <c:pt idx="3">
                  <c:v>-9</c:v>
                </c:pt>
                <c:pt idx="4">
                  <c:v>16</c:v>
                </c:pt>
                <c:pt idx="5">
                  <c:v>3</c:v>
                </c:pt>
                <c:pt idx="6">
                  <c:v>26</c:v>
                </c:pt>
                <c:pt idx="7">
                  <c:v>-15</c:v>
                </c:pt>
              </c:numCache>
            </c:numRef>
          </c:val>
        </c:ser>
        <c:dLbls>
          <c:showLegendKey val="0"/>
          <c:showVal val="0"/>
          <c:showCatName val="0"/>
          <c:showSerName val="0"/>
          <c:showPercent val="0"/>
          <c:showBubbleSize val="0"/>
        </c:dLbls>
        <c:gapWidth val="150"/>
        <c:axId val="138902144"/>
        <c:axId val="138920320"/>
      </c:barChart>
      <c:catAx>
        <c:axId val="138902144"/>
        <c:scaling>
          <c:orientation val="minMax"/>
        </c:scaling>
        <c:delete val="0"/>
        <c:axPos val="b"/>
        <c:majorTickMark val="none"/>
        <c:minorTickMark val="none"/>
        <c:tickLblPos val="nextTo"/>
        <c:crossAx val="138920320"/>
        <c:crosses val="autoZero"/>
        <c:auto val="1"/>
        <c:lblAlgn val="ctr"/>
        <c:lblOffset val="100"/>
        <c:noMultiLvlLbl val="0"/>
      </c:catAx>
      <c:valAx>
        <c:axId val="138920320"/>
        <c:scaling>
          <c:orientation val="minMax"/>
          <c:max val="45"/>
          <c:min val="-35"/>
        </c:scaling>
        <c:delete val="0"/>
        <c:axPos val="l"/>
        <c:majorGridlines/>
        <c:title>
          <c:tx>
            <c:rich>
              <a:bodyPr/>
              <a:lstStyle/>
              <a:p>
                <a:pPr>
                  <a:defRPr/>
                </a:pPr>
                <a:r>
                  <a:rPr lang="es-ES" sz="1800" b="1" i="0" baseline="0" dirty="0" smtClean="0">
                    <a:effectLst/>
                  </a:rPr>
                  <a:t>Basal variation (%)</a:t>
                </a:r>
                <a:endParaRPr lang="es-ES" dirty="0">
                  <a:effectLst/>
                </a:endParaRPr>
              </a:p>
            </c:rich>
          </c:tx>
          <c:layout>
            <c:manualLayout>
              <c:xMode val="edge"/>
              <c:yMode val="edge"/>
              <c:x val="6.1732725359522997E-2"/>
              <c:y val="0.213855256620647"/>
            </c:manualLayout>
          </c:layout>
          <c:overlay val="0"/>
        </c:title>
        <c:numFmt formatCode="General" sourceLinked="1"/>
        <c:majorTickMark val="none"/>
        <c:minorTickMark val="none"/>
        <c:tickLblPos val="nextTo"/>
        <c:crossAx val="138902144"/>
        <c:crosses val="autoZero"/>
        <c:crossBetween val="between"/>
        <c:majorUnit val="10"/>
      </c:valAx>
      <c:dTable>
        <c:showHorzBorder val="1"/>
        <c:showVertBorder val="1"/>
        <c:showOutline val="1"/>
        <c:showKeys val="1"/>
        <c:txPr>
          <a:bodyPr/>
          <a:lstStyle/>
          <a:p>
            <a:pPr rtl="0">
              <a:defRPr sz="1500"/>
            </a:pPr>
            <a:endParaRPr lang="et-EE"/>
          </a:p>
        </c:txPr>
      </c:dTable>
    </c:plotArea>
    <c:plotVisOnly val="1"/>
    <c:dispBlanksAs val="gap"/>
    <c:showDLblsOverMax val="0"/>
  </c:chart>
  <c:txPr>
    <a:bodyPr/>
    <a:lstStyle/>
    <a:p>
      <a:pPr>
        <a:defRPr sz="1800"/>
      </a:pPr>
      <a:endParaRPr lang="et-E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Hoja1!$B$1</c:f>
              <c:strCache>
                <c:ptCount val="1"/>
                <c:pt idx="0">
                  <c:v>Montemayor</c:v>
                </c:pt>
              </c:strCache>
            </c:strRef>
          </c:tx>
          <c:spPr>
            <a:solidFill>
              <a:srgbClr val="FF6600"/>
            </a:solidFill>
          </c:spPr>
          <c:invertIfNegative val="0"/>
          <c:dLbls>
            <c:dLbl>
              <c:idx val="0"/>
              <c:layout>
                <c:manualLayout>
                  <c:x val="1.5063561331941901E-2"/>
                  <c:y val="0.43339726893602898"/>
                </c:manualLayout>
              </c:layout>
              <c:spPr/>
              <c:txPr>
                <a:bodyPr rot="-5400000" vert="horz"/>
                <a:lstStyle/>
                <a:p>
                  <a:pPr>
                    <a:defRPr b="1">
                      <a:solidFill>
                        <a:srgbClr val="FF6666"/>
                      </a:solidFill>
                    </a:defRPr>
                  </a:pPr>
                  <a:endParaRPr lang="et-EE"/>
                </a:p>
              </c:txPr>
              <c:dLblPos val="outEnd"/>
              <c:showLegendKey val="0"/>
              <c:showVal val="0"/>
              <c:showCatName val="1"/>
              <c:showSerName val="0"/>
              <c:showPercent val="0"/>
              <c:showBubbleSize val="0"/>
            </c:dLbl>
            <c:dLbl>
              <c:idx val="1"/>
              <c:layout>
                <c:manualLayout>
                  <c:x val="1.50659330234323E-2"/>
                  <c:y val="0.226896714392537"/>
                </c:manualLayout>
              </c:layout>
              <c:spPr/>
              <c:txPr>
                <a:bodyPr rot="-5400000" vert="horz"/>
                <a:lstStyle/>
                <a:p>
                  <a:pPr>
                    <a:defRPr b="1">
                      <a:solidFill>
                        <a:srgbClr val="FF00FF"/>
                      </a:solidFill>
                    </a:defRPr>
                  </a:pPr>
                  <a:endParaRPr lang="et-EE"/>
                </a:p>
              </c:txPr>
              <c:dLblPos val="outEnd"/>
              <c:showLegendKey val="0"/>
              <c:showVal val="0"/>
              <c:showCatName val="1"/>
              <c:showSerName val="0"/>
              <c:showPercent val="0"/>
              <c:showBubbleSize val="0"/>
            </c:dLbl>
            <c:dLbl>
              <c:idx val="2"/>
              <c:layout>
                <c:manualLayout>
                  <c:x val="1.20481927710843E-2"/>
                  <c:y val="9.9426386233269604E-2"/>
                </c:manualLayout>
              </c:layout>
              <c:spPr/>
              <c:txPr>
                <a:bodyPr rot="-5400000" vert="horz"/>
                <a:lstStyle/>
                <a:p>
                  <a:pPr>
                    <a:defRPr b="1">
                      <a:solidFill>
                        <a:srgbClr val="008000"/>
                      </a:solidFill>
                    </a:defRPr>
                  </a:pPr>
                  <a:endParaRPr lang="et-EE"/>
                </a:p>
              </c:txPr>
              <c:dLblPos val="outEnd"/>
              <c:showLegendKey val="0"/>
              <c:showVal val="0"/>
              <c:showCatName val="1"/>
              <c:showSerName val="0"/>
              <c:showPercent val="0"/>
              <c:showBubbleSize val="0"/>
            </c:dLbl>
            <c:dLbl>
              <c:idx val="3"/>
              <c:layout>
                <c:manualLayout>
                  <c:x val="1.20489042785314E-2"/>
                  <c:y val="0.469089193678706"/>
                </c:manualLayout>
              </c:layout>
              <c:spPr/>
              <c:txPr>
                <a:bodyPr rot="-5400000" vert="horz"/>
                <a:lstStyle/>
                <a:p>
                  <a:pPr>
                    <a:defRPr b="1">
                      <a:solidFill>
                        <a:srgbClr val="800000"/>
                      </a:solidFill>
                    </a:defRPr>
                  </a:pPr>
                  <a:endParaRPr lang="et-EE"/>
                </a:p>
              </c:txPr>
              <c:dLblPos val="outEnd"/>
              <c:showLegendKey val="0"/>
              <c:showVal val="0"/>
              <c:showCatName val="1"/>
              <c:showSerName val="0"/>
              <c:showPercent val="0"/>
              <c:showBubbleSize val="0"/>
            </c:dLbl>
            <c:dLbl>
              <c:idx val="4"/>
              <c:layout>
                <c:manualLayout>
                  <c:x val="1.2052461815767E-2"/>
                  <c:y val="0.40790352448773698"/>
                </c:manualLayout>
              </c:layout>
              <c:spPr/>
              <c:txPr>
                <a:bodyPr rot="-5400000" vert="horz"/>
                <a:lstStyle/>
                <a:p>
                  <a:pPr>
                    <a:defRPr b="1"/>
                  </a:pPr>
                  <a:endParaRPr lang="et-EE"/>
                </a:p>
              </c:txPr>
              <c:dLblPos val="outEnd"/>
              <c:showLegendKey val="0"/>
              <c:showVal val="0"/>
              <c:showCatName val="1"/>
              <c:showSerName val="0"/>
              <c:showPercent val="0"/>
              <c:showBubbleSize val="0"/>
            </c:dLbl>
            <c:dLbl>
              <c:idx val="5"/>
              <c:layout>
                <c:manualLayout>
                  <c:x val="9.0385162698036203E-3"/>
                  <c:y val="0.26258763543658398"/>
                </c:manualLayout>
              </c:layout>
              <c:spPr/>
              <c:txPr>
                <a:bodyPr rot="-5400000" vert="horz"/>
                <a:lstStyle/>
                <a:p>
                  <a:pPr>
                    <a:defRPr b="1">
                      <a:solidFill>
                        <a:schemeClr val="tx1">
                          <a:lumMod val="75000"/>
                          <a:lumOff val="25000"/>
                        </a:schemeClr>
                      </a:solidFill>
                    </a:defRPr>
                  </a:pPr>
                  <a:endParaRPr lang="et-EE"/>
                </a:p>
              </c:txPr>
              <c:dLblPos val="outEnd"/>
              <c:showLegendKey val="0"/>
              <c:showVal val="0"/>
              <c:showCatName val="1"/>
              <c:showSerName val="0"/>
              <c:showPercent val="0"/>
              <c:showBubbleSize val="0"/>
            </c:dLbl>
            <c:dLbl>
              <c:idx val="6"/>
              <c:layout>
                <c:manualLayout>
                  <c:x val="1.20503272934257E-2"/>
                  <c:y val="0.49968132568515"/>
                </c:manualLayout>
              </c:layout>
              <c:spPr/>
              <c:txPr>
                <a:bodyPr rot="-5400000" vert="horz"/>
                <a:lstStyle/>
                <a:p>
                  <a:pPr>
                    <a:defRPr b="1">
                      <a:solidFill>
                        <a:schemeClr val="tx1">
                          <a:lumMod val="50000"/>
                          <a:lumOff val="50000"/>
                        </a:schemeClr>
                      </a:solidFill>
                    </a:defRPr>
                  </a:pPr>
                  <a:endParaRPr lang="et-EE"/>
                </a:p>
              </c:txPr>
              <c:dLblPos val="outEnd"/>
              <c:showLegendKey val="0"/>
              <c:showVal val="0"/>
              <c:showCatName val="1"/>
              <c:showSerName val="0"/>
              <c:showPercent val="0"/>
              <c:showBubbleSize val="0"/>
            </c:dLbl>
            <c:dLbl>
              <c:idx val="7"/>
              <c:layout>
                <c:manualLayout>
                  <c:x val="1.20545963381084E-2"/>
                  <c:y val="0.39260856255300802"/>
                </c:manualLayout>
              </c:layout>
              <c:spPr/>
              <c:txPr>
                <a:bodyPr rot="-5400000" vert="horz"/>
                <a:lstStyle/>
                <a:p>
                  <a:pPr>
                    <a:defRPr b="1">
                      <a:solidFill>
                        <a:srgbClr val="9292FF"/>
                      </a:solidFill>
                    </a:defRPr>
                  </a:pPr>
                  <a:endParaRPr lang="et-EE"/>
                </a:p>
              </c:txPr>
              <c:dLblPos val="outEnd"/>
              <c:showLegendKey val="0"/>
              <c:showVal val="0"/>
              <c:showCatName val="1"/>
              <c:showSerName val="0"/>
              <c:showPercent val="0"/>
              <c:showBubbleSize val="0"/>
            </c:dLbl>
            <c:txPr>
              <a:bodyPr rot="-5400000" vert="horz"/>
              <a:lstStyle/>
              <a:p>
                <a:pPr>
                  <a:defRPr/>
                </a:pPr>
                <a:endParaRPr lang="et-EE"/>
              </a:p>
            </c:txPr>
            <c:dLblPos val="outEnd"/>
            <c:showLegendKey val="0"/>
            <c:showVal val="0"/>
            <c:showCatName val="1"/>
            <c:showSerName val="0"/>
            <c:showPercent val="0"/>
            <c:showBubbleSize val="0"/>
            <c:showLeaderLines val="0"/>
          </c:dLbls>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Hoja1!$B$2:$B$9</c:f>
              <c:numCache>
                <c:formatCode>General</c:formatCode>
                <c:ptCount val="8"/>
                <c:pt idx="0">
                  <c:v>-17</c:v>
                </c:pt>
                <c:pt idx="1">
                  <c:v>-8</c:v>
                </c:pt>
                <c:pt idx="2">
                  <c:v>1</c:v>
                </c:pt>
                <c:pt idx="3">
                  <c:v>-11</c:v>
                </c:pt>
                <c:pt idx="4">
                  <c:v>19</c:v>
                </c:pt>
                <c:pt idx="5">
                  <c:v>3</c:v>
                </c:pt>
                <c:pt idx="6">
                  <c:v>18</c:v>
                </c:pt>
                <c:pt idx="7">
                  <c:v>-10</c:v>
                </c:pt>
              </c:numCache>
            </c:numRef>
          </c:val>
        </c:ser>
        <c:ser>
          <c:idx val="1"/>
          <c:order val="1"/>
          <c:tx>
            <c:strRef>
              <c:f>Hoja1!$C$1</c:f>
              <c:strCache>
                <c:ptCount val="1"/>
                <c:pt idx="0">
                  <c:v>Cuntis</c:v>
                </c:pt>
              </c:strCache>
            </c:strRef>
          </c:tx>
          <c:spPr>
            <a:solidFill>
              <a:srgbClr val="660066"/>
            </a:solidFill>
          </c:spPr>
          <c:invertIfNegative val="0"/>
          <c:dLbls>
            <c:delete val="1"/>
          </c:dLbls>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Hoja1!$C$2:$C$9</c:f>
              <c:numCache>
                <c:formatCode>General</c:formatCode>
                <c:ptCount val="8"/>
                <c:pt idx="0">
                  <c:v>-17</c:v>
                </c:pt>
                <c:pt idx="1">
                  <c:v>-10</c:v>
                </c:pt>
                <c:pt idx="2">
                  <c:v>2</c:v>
                </c:pt>
                <c:pt idx="3">
                  <c:v>-9</c:v>
                </c:pt>
                <c:pt idx="4">
                  <c:v>16</c:v>
                </c:pt>
                <c:pt idx="5">
                  <c:v>3</c:v>
                </c:pt>
                <c:pt idx="6">
                  <c:v>26</c:v>
                </c:pt>
                <c:pt idx="7">
                  <c:v>-15</c:v>
                </c:pt>
              </c:numCache>
            </c:numRef>
          </c:val>
        </c:ser>
        <c:dLbls>
          <c:dLblPos val="outEnd"/>
          <c:showLegendKey val="0"/>
          <c:showVal val="0"/>
          <c:showCatName val="1"/>
          <c:showSerName val="0"/>
          <c:showPercent val="0"/>
          <c:showBubbleSize val="0"/>
        </c:dLbls>
        <c:gapWidth val="150"/>
        <c:axId val="141025664"/>
        <c:axId val="141027200"/>
      </c:barChart>
      <c:catAx>
        <c:axId val="141025664"/>
        <c:scaling>
          <c:orientation val="minMax"/>
        </c:scaling>
        <c:delete val="1"/>
        <c:axPos val="b"/>
        <c:majorTickMark val="out"/>
        <c:minorTickMark val="none"/>
        <c:tickLblPos val="nextTo"/>
        <c:crossAx val="141027200"/>
        <c:crosses val="autoZero"/>
        <c:auto val="1"/>
        <c:lblAlgn val="ctr"/>
        <c:lblOffset val="100"/>
        <c:noMultiLvlLbl val="0"/>
      </c:catAx>
      <c:valAx>
        <c:axId val="141027200"/>
        <c:scaling>
          <c:orientation val="minMax"/>
          <c:max val="50"/>
          <c:min val="-40"/>
        </c:scaling>
        <c:delete val="0"/>
        <c:axPos val="l"/>
        <c:majorGridlines/>
        <c:numFmt formatCode="General" sourceLinked="1"/>
        <c:majorTickMark val="out"/>
        <c:minorTickMark val="none"/>
        <c:tickLblPos val="nextTo"/>
        <c:crossAx val="141025664"/>
        <c:crosses val="autoZero"/>
        <c:crossBetween val="between"/>
      </c:valAx>
    </c:plotArea>
    <c:legend>
      <c:legendPos val="b"/>
      <c:overlay val="0"/>
    </c:legend>
    <c:plotVisOnly val="1"/>
    <c:dispBlanksAs val="gap"/>
    <c:showDLblsOverMax val="0"/>
  </c:chart>
  <c:txPr>
    <a:bodyPr/>
    <a:lstStyle/>
    <a:p>
      <a:pPr>
        <a:defRPr sz="1800"/>
      </a:pPr>
      <a:endParaRPr lang="et-E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Hoja1!$B$1</c:f>
              <c:strCache>
                <c:ptCount val="1"/>
                <c:pt idx="0">
                  <c:v>Montemayor</c:v>
                </c:pt>
              </c:strCache>
            </c:strRef>
          </c:tx>
          <c:spPr>
            <a:solidFill>
              <a:srgbClr val="FF6600"/>
            </a:solidFill>
          </c:spPr>
          <c:invertIfNegative val="0"/>
          <c:dLbls>
            <c:dLbl>
              <c:idx val="0"/>
              <c:layout>
                <c:manualLayout>
                  <c:x val="0"/>
                  <c:y val="0.32296111169660202"/>
                </c:manualLayout>
              </c:layout>
              <c:tx>
                <c:rich>
                  <a:bodyPr/>
                  <a:lstStyle/>
                  <a:p>
                    <a:r>
                      <a:rPr lang="es-ES" dirty="0"/>
                      <a:t>Blood Flow</a:t>
                    </a:r>
                  </a:p>
                </c:rich>
              </c:tx>
              <c:dLblPos val="outEnd"/>
              <c:showLegendKey val="0"/>
              <c:showVal val="0"/>
              <c:showCatName val="1"/>
              <c:showSerName val="0"/>
              <c:showPercent val="0"/>
              <c:showBubbleSize val="0"/>
            </c:dLbl>
            <c:dLbl>
              <c:idx val="1"/>
              <c:layout>
                <c:manualLayout>
                  <c:x val="1.20524920085423E-2"/>
                  <c:y val="0.24984046210284899"/>
                </c:manualLayout>
              </c:layout>
              <c:dLblPos val="outEnd"/>
              <c:showLegendKey val="0"/>
              <c:showVal val="0"/>
              <c:showCatName val="1"/>
              <c:showSerName val="0"/>
              <c:showPercent val="0"/>
              <c:showBubbleSize val="0"/>
            </c:dLbl>
            <c:dLbl>
              <c:idx val="2"/>
              <c:layout>
                <c:manualLayout>
                  <c:x val="9.0393096917941503E-3"/>
                  <c:y val="9.6877995413097204E-2"/>
                </c:manualLayout>
              </c:layout>
              <c:dLblPos val="outEnd"/>
              <c:showLegendKey val="0"/>
              <c:showVal val="0"/>
              <c:showCatName val="1"/>
              <c:showSerName val="0"/>
              <c:showPercent val="0"/>
              <c:showBubbleSize val="0"/>
            </c:dLbl>
            <c:dLbl>
              <c:idx val="3"/>
              <c:layout>
                <c:manualLayout>
                  <c:x val="1.20522547500921E-2"/>
                  <c:y val="0.41300271500479302"/>
                </c:manualLayout>
              </c:layout>
              <c:dLblPos val="outEnd"/>
              <c:showLegendKey val="0"/>
              <c:showVal val="0"/>
              <c:showCatName val="1"/>
              <c:showSerName val="0"/>
              <c:showPercent val="0"/>
              <c:showBubbleSize val="0"/>
            </c:dLbl>
            <c:dLbl>
              <c:idx val="4"/>
              <c:layout>
                <c:manualLayout>
                  <c:x val="9.0395469502442902E-3"/>
                  <c:y val="0.387509773515404"/>
                </c:manualLayout>
              </c:layout>
              <c:dLblPos val="outEnd"/>
              <c:showLegendKey val="0"/>
              <c:showVal val="0"/>
              <c:showCatName val="1"/>
              <c:showSerName val="0"/>
              <c:showPercent val="0"/>
              <c:showBubbleSize val="0"/>
            </c:dLbl>
            <c:dLbl>
              <c:idx val="5"/>
              <c:layout>
                <c:manualLayout>
                  <c:x val="1.50659115837405E-2"/>
                  <c:y val="0.24219288076562101"/>
                </c:manualLayout>
              </c:layout>
              <c:dLblPos val="outEnd"/>
              <c:showLegendKey val="0"/>
              <c:showVal val="0"/>
              <c:showCatName val="1"/>
              <c:showSerName val="0"/>
              <c:showPercent val="0"/>
              <c:showBubbleSize val="0"/>
            </c:dLbl>
            <c:dLbl>
              <c:idx val="6"/>
              <c:layout>
                <c:manualLayout>
                  <c:x val="1.8079093900488698E-2"/>
                  <c:y val="0.49968132568515"/>
                </c:manualLayout>
              </c:layout>
              <c:dLblPos val="outEnd"/>
              <c:showLegendKey val="0"/>
              <c:showVal val="0"/>
              <c:showCatName val="1"/>
              <c:showSerName val="0"/>
              <c:showPercent val="0"/>
              <c:showBubbleSize val="0"/>
            </c:dLbl>
            <c:dLbl>
              <c:idx val="7"/>
              <c:layout>
                <c:manualLayout>
                  <c:x val="1.2052492008542399E-2"/>
                  <c:y val="0.55576900879741897"/>
                </c:manualLayout>
              </c:layout>
              <c:dLblPos val="outEnd"/>
              <c:showLegendKey val="0"/>
              <c:showVal val="0"/>
              <c:showCatName val="1"/>
              <c:showSerName val="0"/>
              <c:showPercent val="0"/>
              <c:showBubbleSize val="0"/>
            </c:dLbl>
            <c:txPr>
              <a:bodyPr rot="-5400000" vert="horz"/>
              <a:lstStyle/>
              <a:p>
                <a:pPr>
                  <a:defRPr/>
                </a:pPr>
                <a:endParaRPr lang="et-EE"/>
              </a:p>
            </c:txPr>
            <c:dLblPos val="outEnd"/>
            <c:showLegendKey val="0"/>
            <c:showVal val="0"/>
            <c:showCatName val="1"/>
            <c:showSerName val="0"/>
            <c:showPercent val="0"/>
            <c:showBubbleSize val="0"/>
            <c:showLeaderLines val="0"/>
          </c:dLbls>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Hoja1!$B$2:$B$9</c:f>
              <c:numCache>
                <c:formatCode>General</c:formatCode>
                <c:ptCount val="8"/>
                <c:pt idx="0">
                  <c:v>5</c:v>
                </c:pt>
                <c:pt idx="1">
                  <c:v>10</c:v>
                </c:pt>
                <c:pt idx="2">
                  <c:v>-1</c:v>
                </c:pt>
                <c:pt idx="3">
                  <c:v>5</c:v>
                </c:pt>
                <c:pt idx="4">
                  <c:v>-17</c:v>
                </c:pt>
                <c:pt idx="5">
                  <c:v>-1</c:v>
                </c:pt>
                <c:pt idx="6">
                  <c:v>23</c:v>
                </c:pt>
                <c:pt idx="7">
                  <c:v>25</c:v>
                </c:pt>
              </c:numCache>
            </c:numRef>
          </c:val>
        </c:ser>
        <c:ser>
          <c:idx val="1"/>
          <c:order val="1"/>
          <c:tx>
            <c:strRef>
              <c:f>Hoja1!$C$1</c:f>
              <c:strCache>
                <c:ptCount val="1"/>
                <c:pt idx="0">
                  <c:v>Cuntis</c:v>
                </c:pt>
              </c:strCache>
            </c:strRef>
          </c:tx>
          <c:spPr>
            <a:solidFill>
              <a:srgbClr val="660066"/>
            </a:solidFill>
          </c:spPr>
          <c:invertIfNegative val="0"/>
          <c:dLbls>
            <c:delete val="1"/>
          </c:dLbls>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Hoja1!$C$2:$C$9</c:f>
              <c:numCache>
                <c:formatCode>General</c:formatCode>
                <c:ptCount val="8"/>
                <c:pt idx="0">
                  <c:v>0</c:v>
                </c:pt>
                <c:pt idx="1">
                  <c:v>8</c:v>
                </c:pt>
                <c:pt idx="2">
                  <c:v>-2</c:v>
                </c:pt>
                <c:pt idx="3">
                  <c:v>13</c:v>
                </c:pt>
                <c:pt idx="4">
                  <c:v>-34</c:v>
                </c:pt>
                <c:pt idx="5">
                  <c:v>-4</c:v>
                </c:pt>
                <c:pt idx="6">
                  <c:v>35</c:v>
                </c:pt>
                <c:pt idx="7">
                  <c:v>-6</c:v>
                </c:pt>
              </c:numCache>
            </c:numRef>
          </c:val>
        </c:ser>
        <c:dLbls>
          <c:dLblPos val="outEnd"/>
          <c:showLegendKey val="0"/>
          <c:showVal val="0"/>
          <c:showCatName val="1"/>
          <c:showSerName val="0"/>
          <c:showPercent val="0"/>
          <c:showBubbleSize val="0"/>
        </c:dLbls>
        <c:gapWidth val="150"/>
        <c:axId val="136641152"/>
        <c:axId val="137843072"/>
      </c:barChart>
      <c:catAx>
        <c:axId val="136641152"/>
        <c:scaling>
          <c:orientation val="minMax"/>
        </c:scaling>
        <c:delete val="1"/>
        <c:axPos val="b"/>
        <c:majorTickMark val="out"/>
        <c:minorTickMark val="none"/>
        <c:tickLblPos val="nextTo"/>
        <c:crossAx val="137843072"/>
        <c:crosses val="autoZero"/>
        <c:auto val="1"/>
        <c:lblAlgn val="ctr"/>
        <c:lblOffset val="100"/>
        <c:noMultiLvlLbl val="0"/>
      </c:catAx>
      <c:valAx>
        <c:axId val="137843072"/>
        <c:scaling>
          <c:orientation val="minMax"/>
          <c:max val="50"/>
        </c:scaling>
        <c:delete val="0"/>
        <c:axPos val="l"/>
        <c:majorGridlines/>
        <c:numFmt formatCode="General" sourceLinked="1"/>
        <c:majorTickMark val="out"/>
        <c:minorTickMark val="none"/>
        <c:tickLblPos val="nextTo"/>
        <c:crossAx val="136641152"/>
        <c:crosses val="autoZero"/>
        <c:crossBetween val="between"/>
      </c:valAx>
    </c:plotArea>
    <c:legend>
      <c:legendPos val="b"/>
      <c:overlay val="0"/>
    </c:legend>
    <c:plotVisOnly val="1"/>
    <c:dispBlanksAs val="gap"/>
    <c:showDLblsOverMax val="0"/>
  </c:chart>
  <c:txPr>
    <a:bodyPr/>
    <a:lstStyle/>
    <a:p>
      <a:pPr>
        <a:defRPr lang="en-GB" sz="1800" noProof="0"/>
      </a:pPr>
      <a:endParaRPr lang="et-E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27"/>
    </mc:Choice>
    <mc:Fallback>
      <c:style val="27"/>
    </mc:Fallback>
  </mc:AlternateContent>
  <c:chart>
    <c:title>
      <c:tx>
        <c:rich>
          <a:bodyPr/>
          <a:lstStyle/>
          <a:p>
            <a:pPr>
              <a:defRPr sz="1800"/>
            </a:pPr>
            <a:r>
              <a:rPr lang="es-ES" sz="1800" dirty="0"/>
              <a:t>% variation after 10 and 20 days of treatment</a:t>
            </a:r>
          </a:p>
        </c:rich>
      </c:tx>
      <c:layout>
        <c:manualLayout>
          <c:xMode val="edge"/>
          <c:yMode val="edge"/>
          <c:x val="0.27044685039370098"/>
          <c:y val="4.4701385298338697E-2"/>
        </c:manualLayout>
      </c:layout>
      <c:overlay val="0"/>
    </c:title>
    <c:autoTitleDeleted val="0"/>
    <c:plotArea>
      <c:layout/>
      <c:barChart>
        <c:barDir val="col"/>
        <c:grouping val="clustered"/>
        <c:varyColors val="0"/>
        <c:ser>
          <c:idx val="0"/>
          <c:order val="0"/>
          <c:tx>
            <c:strRef>
              <c:f>Hoja1!$B$1</c:f>
              <c:strCache>
                <c:ptCount val="1"/>
                <c:pt idx="0">
                  <c:v>Montemayor</c:v>
                </c:pt>
              </c:strCache>
            </c:strRef>
          </c:tx>
          <c:spPr>
            <a:solidFill>
              <a:srgbClr val="FF6600"/>
            </a:solidFill>
          </c:spPr>
          <c:invertIfNegative val="0"/>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Hoja1!$B$2:$B$9</c:f>
              <c:numCache>
                <c:formatCode>General</c:formatCode>
                <c:ptCount val="8"/>
                <c:pt idx="0">
                  <c:v>11</c:v>
                </c:pt>
                <c:pt idx="1">
                  <c:v>9</c:v>
                </c:pt>
                <c:pt idx="2">
                  <c:v>1</c:v>
                </c:pt>
                <c:pt idx="3">
                  <c:v>9</c:v>
                </c:pt>
                <c:pt idx="4">
                  <c:v>14</c:v>
                </c:pt>
                <c:pt idx="5">
                  <c:v>-1</c:v>
                </c:pt>
                <c:pt idx="6">
                  <c:v>34</c:v>
                </c:pt>
                <c:pt idx="7">
                  <c:v>10</c:v>
                </c:pt>
              </c:numCache>
            </c:numRef>
          </c:val>
        </c:ser>
        <c:ser>
          <c:idx val="1"/>
          <c:order val="1"/>
          <c:tx>
            <c:strRef>
              <c:f>Hoja1!$C$1</c:f>
              <c:strCache>
                <c:ptCount val="1"/>
                <c:pt idx="0">
                  <c:v>Cuntis</c:v>
                </c:pt>
              </c:strCache>
            </c:strRef>
          </c:tx>
          <c:spPr>
            <a:solidFill>
              <a:srgbClr val="660066"/>
            </a:solidFill>
          </c:spPr>
          <c:invertIfNegative val="0"/>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Hoja1!$C$2:$C$9</c:f>
              <c:numCache>
                <c:formatCode>General</c:formatCode>
                <c:ptCount val="8"/>
                <c:pt idx="0">
                  <c:v>6</c:v>
                </c:pt>
                <c:pt idx="1">
                  <c:v>9</c:v>
                </c:pt>
                <c:pt idx="2">
                  <c:v>1</c:v>
                </c:pt>
                <c:pt idx="3">
                  <c:v>13</c:v>
                </c:pt>
                <c:pt idx="4">
                  <c:v>11</c:v>
                </c:pt>
                <c:pt idx="5">
                  <c:v>-2</c:v>
                </c:pt>
                <c:pt idx="6">
                  <c:v>43</c:v>
                </c:pt>
                <c:pt idx="7">
                  <c:v>-15</c:v>
                </c:pt>
              </c:numCache>
            </c:numRef>
          </c:val>
        </c:ser>
        <c:dLbls>
          <c:showLegendKey val="0"/>
          <c:showVal val="0"/>
          <c:showCatName val="0"/>
          <c:showSerName val="0"/>
          <c:showPercent val="0"/>
          <c:showBubbleSize val="0"/>
        </c:dLbls>
        <c:gapWidth val="150"/>
        <c:axId val="138427008"/>
        <c:axId val="138432896"/>
      </c:barChart>
      <c:catAx>
        <c:axId val="138427008"/>
        <c:scaling>
          <c:orientation val="minMax"/>
        </c:scaling>
        <c:delete val="0"/>
        <c:axPos val="b"/>
        <c:majorTickMark val="none"/>
        <c:minorTickMark val="none"/>
        <c:tickLblPos val="nextTo"/>
        <c:crossAx val="138432896"/>
        <c:crosses val="autoZero"/>
        <c:auto val="1"/>
        <c:lblAlgn val="ctr"/>
        <c:lblOffset val="100"/>
        <c:noMultiLvlLbl val="0"/>
      </c:catAx>
      <c:valAx>
        <c:axId val="138432896"/>
        <c:scaling>
          <c:orientation val="minMax"/>
          <c:max val="45"/>
          <c:min val="-35"/>
        </c:scaling>
        <c:delete val="0"/>
        <c:axPos val="l"/>
        <c:majorGridlines/>
        <c:title>
          <c:tx>
            <c:rich>
              <a:bodyPr/>
              <a:lstStyle/>
              <a:p>
                <a:pPr>
                  <a:defRPr/>
                </a:pPr>
                <a:r>
                  <a:rPr lang="es-ES" dirty="0"/>
                  <a:t>Basal variation (%)</a:t>
                </a:r>
              </a:p>
            </c:rich>
          </c:tx>
          <c:layout>
            <c:manualLayout>
              <c:xMode val="edge"/>
              <c:yMode val="edge"/>
              <c:x val="6.8055555555555494E-2"/>
              <c:y val="0.31441802149408599"/>
            </c:manualLayout>
          </c:layout>
          <c:overlay val="0"/>
        </c:title>
        <c:numFmt formatCode="General" sourceLinked="1"/>
        <c:majorTickMark val="none"/>
        <c:minorTickMark val="none"/>
        <c:tickLblPos val="nextTo"/>
        <c:crossAx val="138427008"/>
        <c:crosses val="autoZero"/>
        <c:crossBetween val="between"/>
      </c:valAx>
      <c:dTable>
        <c:showHorzBorder val="1"/>
        <c:showVertBorder val="1"/>
        <c:showOutline val="1"/>
        <c:showKeys val="1"/>
        <c:txPr>
          <a:bodyPr/>
          <a:lstStyle/>
          <a:p>
            <a:pPr rtl="0">
              <a:defRPr sz="1500"/>
            </a:pPr>
            <a:endParaRPr lang="et-EE"/>
          </a:p>
        </c:txPr>
      </c:dTable>
    </c:plotArea>
    <c:plotVisOnly val="1"/>
    <c:dispBlanksAs val="gap"/>
    <c:showDLblsOverMax val="0"/>
  </c:chart>
  <c:txPr>
    <a:bodyPr/>
    <a:lstStyle/>
    <a:p>
      <a:pPr>
        <a:defRPr lang="en-GB" sz="1800" noProof="0"/>
      </a:pPr>
      <a:endParaRPr lang="et-E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Hoja1!$B$1</c:f>
              <c:strCache>
                <c:ptCount val="1"/>
                <c:pt idx="0">
                  <c:v>Montemayor</c:v>
                </c:pt>
              </c:strCache>
            </c:strRef>
          </c:tx>
          <c:spPr>
            <a:solidFill>
              <a:srgbClr val="FF6600"/>
            </a:solidFill>
          </c:spPr>
          <c:invertIfNegative val="0"/>
          <c:dLbls>
            <c:dLbl>
              <c:idx val="0"/>
              <c:layout>
                <c:manualLayout>
                  <c:x val="1.20527321266049E-2"/>
                  <c:y val="0.433397871155207"/>
                </c:manualLayout>
              </c:layout>
              <c:spPr/>
              <c:txPr>
                <a:bodyPr rot="-5400000" vert="horz"/>
                <a:lstStyle/>
                <a:p>
                  <a:pPr>
                    <a:defRPr b="1">
                      <a:solidFill>
                        <a:srgbClr val="FF6666"/>
                      </a:solidFill>
                    </a:defRPr>
                  </a:pPr>
                  <a:endParaRPr lang="et-EE"/>
                </a:p>
              </c:txPr>
              <c:dLblPos val="outEnd"/>
              <c:showLegendKey val="0"/>
              <c:showVal val="0"/>
              <c:showCatName val="1"/>
              <c:showSerName val="0"/>
              <c:showPercent val="0"/>
              <c:showBubbleSize val="0"/>
            </c:dLbl>
            <c:dLbl>
              <c:idx val="1"/>
              <c:layout>
                <c:manualLayout>
                  <c:x val="1.50656778997497E-2"/>
                  <c:y val="0.229445707431886"/>
                </c:manualLayout>
              </c:layout>
              <c:spPr/>
              <c:txPr>
                <a:bodyPr rot="-5400000" vert="horz"/>
                <a:lstStyle/>
                <a:p>
                  <a:pPr>
                    <a:defRPr b="1">
                      <a:solidFill>
                        <a:srgbClr val="FF00FF"/>
                      </a:solidFill>
                    </a:defRPr>
                  </a:pPr>
                  <a:endParaRPr lang="et-EE"/>
                </a:p>
              </c:txPr>
              <c:dLblPos val="outEnd"/>
              <c:showLegendKey val="0"/>
              <c:showVal val="0"/>
              <c:showCatName val="1"/>
              <c:showSerName val="0"/>
              <c:showPercent val="0"/>
              <c:showBubbleSize val="0"/>
            </c:dLbl>
            <c:dLbl>
              <c:idx val="2"/>
              <c:layout>
                <c:manualLayout>
                  <c:x val="9.0395490949537003E-3"/>
                  <c:y val="9.68769917144678E-2"/>
                </c:manualLayout>
              </c:layout>
              <c:spPr/>
              <c:txPr>
                <a:bodyPr rot="-5400000" vert="horz"/>
                <a:lstStyle/>
                <a:p>
                  <a:pPr>
                    <a:defRPr b="1">
                      <a:solidFill>
                        <a:srgbClr val="008000"/>
                      </a:solidFill>
                    </a:defRPr>
                  </a:pPr>
                  <a:endParaRPr lang="et-EE"/>
                </a:p>
              </c:txPr>
              <c:dLblPos val="outEnd"/>
              <c:showLegendKey val="0"/>
              <c:showVal val="0"/>
              <c:showCatName val="1"/>
              <c:showSerName val="0"/>
              <c:showPercent val="0"/>
              <c:showBubbleSize val="0"/>
            </c:dLbl>
            <c:dLbl>
              <c:idx val="3"/>
              <c:layout>
                <c:manualLayout>
                  <c:x val="1.2052257609592E-2"/>
                  <c:y val="0.46653979915990401"/>
                </c:manualLayout>
              </c:layout>
              <c:spPr/>
              <c:txPr>
                <a:bodyPr rot="-5400000" vert="horz"/>
                <a:lstStyle/>
                <a:p>
                  <a:pPr>
                    <a:defRPr b="1">
                      <a:solidFill>
                        <a:srgbClr val="800000"/>
                      </a:solidFill>
                    </a:defRPr>
                  </a:pPr>
                  <a:endParaRPr lang="et-EE"/>
                </a:p>
              </c:txPr>
              <c:dLblPos val="outEnd"/>
              <c:showLegendKey val="0"/>
              <c:showVal val="0"/>
              <c:showCatName val="1"/>
              <c:showSerName val="0"/>
              <c:showPercent val="0"/>
              <c:showBubbleSize val="0"/>
            </c:dLbl>
            <c:dLbl>
              <c:idx val="4"/>
              <c:layout>
                <c:manualLayout>
                  <c:x val="1.20527321266049E-2"/>
                  <c:y val="0.40790372522746299"/>
                </c:manualLayout>
              </c:layout>
              <c:spPr/>
              <c:txPr>
                <a:bodyPr rot="-5400000" vert="horz"/>
                <a:lstStyle/>
                <a:p>
                  <a:pPr>
                    <a:defRPr b="1"/>
                  </a:pPr>
                  <a:endParaRPr lang="et-EE"/>
                </a:p>
              </c:txPr>
              <c:dLblPos val="outEnd"/>
              <c:showLegendKey val="0"/>
              <c:showVal val="0"/>
              <c:showCatName val="1"/>
              <c:showSerName val="0"/>
              <c:showPercent val="0"/>
              <c:showBubbleSize val="0"/>
            </c:dLbl>
            <c:dLbl>
              <c:idx val="5"/>
              <c:layout>
                <c:manualLayout>
                  <c:x val="1.20527321266049E-2"/>
                  <c:y val="0.26258763543658398"/>
                </c:manualLayout>
              </c:layout>
              <c:spPr/>
              <c:txPr>
                <a:bodyPr rot="-5400000" vert="horz"/>
                <a:lstStyle/>
                <a:p>
                  <a:pPr>
                    <a:defRPr b="1">
                      <a:solidFill>
                        <a:schemeClr val="tx1">
                          <a:lumMod val="75000"/>
                          <a:lumOff val="25000"/>
                        </a:schemeClr>
                      </a:solidFill>
                    </a:defRPr>
                  </a:pPr>
                  <a:endParaRPr lang="et-EE"/>
                </a:p>
              </c:txPr>
              <c:dLblPos val="outEnd"/>
              <c:showLegendKey val="0"/>
              <c:showVal val="0"/>
              <c:showCatName val="1"/>
              <c:showSerName val="0"/>
              <c:showPercent val="0"/>
              <c:showBubbleSize val="0"/>
            </c:dLbl>
            <c:dLbl>
              <c:idx val="6"/>
              <c:layout>
                <c:manualLayout>
                  <c:x val="1.8079098189907501E-2"/>
                  <c:y val="0.49968132568515"/>
                </c:manualLayout>
              </c:layout>
              <c:spPr/>
              <c:txPr>
                <a:bodyPr rot="-5400000" vert="horz"/>
                <a:lstStyle/>
                <a:p>
                  <a:pPr>
                    <a:defRPr b="1">
                      <a:solidFill>
                        <a:schemeClr val="tx1">
                          <a:lumMod val="50000"/>
                          <a:lumOff val="50000"/>
                        </a:schemeClr>
                      </a:solidFill>
                    </a:defRPr>
                  </a:pPr>
                  <a:endParaRPr lang="et-EE"/>
                </a:p>
              </c:txPr>
              <c:dLblPos val="outEnd"/>
              <c:showLegendKey val="0"/>
              <c:showVal val="0"/>
              <c:showCatName val="1"/>
              <c:showSerName val="0"/>
              <c:showPercent val="0"/>
              <c:showBubbleSize val="0"/>
            </c:dLbl>
            <c:dLbl>
              <c:idx val="7"/>
              <c:layout>
                <c:manualLayout>
                  <c:x val="1.8078860931401E-2"/>
                  <c:y val="0.39260796033383"/>
                </c:manualLayout>
              </c:layout>
              <c:spPr/>
              <c:txPr>
                <a:bodyPr rot="-5400000" vert="horz"/>
                <a:lstStyle/>
                <a:p>
                  <a:pPr>
                    <a:defRPr b="1">
                      <a:solidFill>
                        <a:srgbClr val="9292FF"/>
                      </a:solidFill>
                    </a:defRPr>
                  </a:pPr>
                  <a:endParaRPr lang="et-EE"/>
                </a:p>
              </c:txPr>
              <c:dLblPos val="outEnd"/>
              <c:showLegendKey val="0"/>
              <c:showVal val="0"/>
              <c:showCatName val="1"/>
              <c:showSerName val="0"/>
              <c:showPercent val="0"/>
              <c:showBubbleSize val="0"/>
            </c:dLbl>
            <c:txPr>
              <a:bodyPr rot="-5400000" vert="horz"/>
              <a:lstStyle/>
              <a:p>
                <a:pPr>
                  <a:defRPr/>
                </a:pPr>
                <a:endParaRPr lang="et-EE"/>
              </a:p>
            </c:txPr>
            <c:dLblPos val="outEnd"/>
            <c:showLegendKey val="0"/>
            <c:showVal val="0"/>
            <c:showCatName val="1"/>
            <c:showSerName val="0"/>
            <c:showPercent val="0"/>
            <c:showBubbleSize val="0"/>
            <c:showLeaderLines val="0"/>
          </c:dLbls>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Hoja1!$B$2:$B$9</c:f>
              <c:numCache>
                <c:formatCode>General</c:formatCode>
                <c:ptCount val="8"/>
                <c:pt idx="0">
                  <c:v>-17</c:v>
                </c:pt>
                <c:pt idx="1">
                  <c:v>-8</c:v>
                </c:pt>
                <c:pt idx="2">
                  <c:v>1</c:v>
                </c:pt>
                <c:pt idx="3">
                  <c:v>-11</c:v>
                </c:pt>
                <c:pt idx="4">
                  <c:v>19</c:v>
                </c:pt>
                <c:pt idx="5">
                  <c:v>3</c:v>
                </c:pt>
                <c:pt idx="6">
                  <c:v>18</c:v>
                </c:pt>
                <c:pt idx="7">
                  <c:v>-10</c:v>
                </c:pt>
              </c:numCache>
            </c:numRef>
          </c:val>
        </c:ser>
        <c:ser>
          <c:idx val="1"/>
          <c:order val="1"/>
          <c:tx>
            <c:strRef>
              <c:f>Hoja1!$C$1</c:f>
              <c:strCache>
                <c:ptCount val="1"/>
                <c:pt idx="0">
                  <c:v>Cuntis</c:v>
                </c:pt>
              </c:strCache>
            </c:strRef>
          </c:tx>
          <c:spPr>
            <a:solidFill>
              <a:srgbClr val="660066"/>
            </a:solidFill>
          </c:spPr>
          <c:invertIfNegative val="0"/>
          <c:dLbls>
            <c:delete val="1"/>
          </c:dLbls>
          <c:cat>
            <c:strRef>
              <c:f>Hoja1!$A$2:$A$9</c:f>
              <c:strCache>
                <c:ptCount val="8"/>
                <c:pt idx="0">
                  <c:v>Blood Flow</c:v>
                </c:pt>
                <c:pt idx="1">
                  <c:v>TEWL</c:v>
                </c:pt>
                <c:pt idx="2">
                  <c:v>pH</c:v>
                </c:pt>
                <c:pt idx="3">
                  <c:v>Dermal Density</c:v>
                </c:pt>
                <c:pt idx="4">
                  <c:v>Firmness</c:v>
                </c:pt>
                <c:pt idx="5">
                  <c:v>Elasticity</c:v>
                </c:pt>
                <c:pt idx="6">
                  <c:v>Viscoelasticity</c:v>
                </c:pt>
                <c:pt idx="7">
                  <c:v>Skin Fatigue</c:v>
                </c:pt>
              </c:strCache>
            </c:strRef>
          </c:cat>
          <c:val>
            <c:numRef>
              <c:f>Hoja1!$C$2:$C$9</c:f>
              <c:numCache>
                <c:formatCode>General</c:formatCode>
                <c:ptCount val="8"/>
                <c:pt idx="0">
                  <c:v>-17</c:v>
                </c:pt>
                <c:pt idx="1">
                  <c:v>-10</c:v>
                </c:pt>
                <c:pt idx="2">
                  <c:v>2</c:v>
                </c:pt>
                <c:pt idx="3">
                  <c:v>-9</c:v>
                </c:pt>
                <c:pt idx="4">
                  <c:v>16</c:v>
                </c:pt>
                <c:pt idx="5">
                  <c:v>3</c:v>
                </c:pt>
                <c:pt idx="6">
                  <c:v>26</c:v>
                </c:pt>
                <c:pt idx="7">
                  <c:v>-15</c:v>
                </c:pt>
              </c:numCache>
            </c:numRef>
          </c:val>
        </c:ser>
        <c:dLbls>
          <c:dLblPos val="outEnd"/>
          <c:showLegendKey val="0"/>
          <c:showVal val="0"/>
          <c:showCatName val="1"/>
          <c:showSerName val="0"/>
          <c:showPercent val="0"/>
          <c:showBubbleSize val="0"/>
        </c:dLbls>
        <c:gapWidth val="150"/>
        <c:axId val="138625408"/>
        <c:axId val="138626944"/>
      </c:barChart>
      <c:catAx>
        <c:axId val="138625408"/>
        <c:scaling>
          <c:orientation val="minMax"/>
        </c:scaling>
        <c:delete val="1"/>
        <c:axPos val="b"/>
        <c:majorTickMark val="out"/>
        <c:minorTickMark val="none"/>
        <c:tickLblPos val="nextTo"/>
        <c:crossAx val="138626944"/>
        <c:crosses val="autoZero"/>
        <c:auto val="1"/>
        <c:lblAlgn val="ctr"/>
        <c:lblOffset val="100"/>
        <c:noMultiLvlLbl val="0"/>
      </c:catAx>
      <c:valAx>
        <c:axId val="138626944"/>
        <c:scaling>
          <c:orientation val="minMax"/>
          <c:max val="50"/>
          <c:min val="-40"/>
        </c:scaling>
        <c:delete val="0"/>
        <c:axPos val="l"/>
        <c:majorGridlines/>
        <c:numFmt formatCode="General" sourceLinked="1"/>
        <c:majorTickMark val="out"/>
        <c:minorTickMark val="none"/>
        <c:tickLblPos val="nextTo"/>
        <c:crossAx val="138625408"/>
        <c:crosses val="autoZero"/>
        <c:crossBetween val="between"/>
        <c:majorUnit val="10"/>
        <c:minorUnit val="10"/>
      </c:valAx>
    </c:plotArea>
    <c:legend>
      <c:legendPos val="b"/>
      <c:overlay val="0"/>
    </c:legend>
    <c:plotVisOnly val="1"/>
    <c:dispBlanksAs val="gap"/>
    <c:showDLblsOverMax val="0"/>
  </c:chart>
  <c:txPr>
    <a:bodyPr/>
    <a:lstStyle/>
    <a:p>
      <a:pPr>
        <a:defRPr sz="1800"/>
      </a:pPr>
      <a:endParaRPr lang="et-EE"/>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ata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_rels/data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gif"/><Relationship Id="rId1" Type="http://schemas.openxmlformats.org/officeDocument/2006/relationships/image" Target="../media/image47.jpeg"/><Relationship Id="rId5" Type="http://schemas.openxmlformats.org/officeDocument/2006/relationships/image" Target="../media/image51.jpeg"/><Relationship Id="rId4" Type="http://schemas.openxmlformats.org/officeDocument/2006/relationships/image" Target="../media/image50.jpeg"/></Relationships>
</file>

<file path=ppt/diagrams/_rels/data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1AE80A-5977-41D5-9C39-D39DC6C59D9F}" type="doc">
      <dgm:prSet loTypeId="urn:microsoft.com/office/officeart/2005/8/layout/pList2#1" loCatId="list" qsTypeId="urn:microsoft.com/office/officeart/2005/8/quickstyle/simple1" qsCatId="simple" csTypeId="urn:microsoft.com/office/officeart/2005/8/colors/accent1_2" csCatId="accent1" phldr="1"/>
      <dgm:spPr/>
    </dgm:pt>
    <dgm:pt modelId="{937EF18B-D1A5-4CC5-8BFC-572600E83C59}">
      <dgm:prSet phldrT="[Texto]" custT="1">
        <dgm:style>
          <a:lnRef idx="0">
            <a:schemeClr val="accent6"/>
          </a:lnRef>
          <a:fillRef idx="3">
            <a:schemeClr val="accent6"/>
          </a:fillRef>
          <a:effectRef idx="3">
            <a:schemeClr val="accent6"/>
          </a:effectRef>
          <a:fontRef idx="minor">
            <a:schemeClr val="lt1"/>
          </a:fontRef>
        </dgm:style>
      </dgm:prSet>
      <dgm:spPr>
        <a:solidFill>
          <a:srgbClr val="AC4400"/>
        </a:solidFill>
        <a:scene3d>
          <a:camera prst="orthographicFront">
            <a:rot lat="0" lon="0" rev="0"/>
          </a:camera>
          <a:lightRig rig="flat" dir="t">
            <a:rot lat="0" lon="0" rev="6600000"/>
          </a:lightRig>
        </a:scene3d>
        <a:sp3d>
          <a:bevelT w="63500" h="25400"/>
        </a:sp3d>
      </dgm:spPr>
      <dgm:t>
        <a:bodyPr vert="horz">
          <a:scene3d>
            <a:camera prst="orthographicFront"/>
            <a:lightRig rig="soft" dir="t">
              <a:rot lat="0" lon="0" rev="10800000"/>
            </a:lightRig>
          </a:scene3d>
          <a:sp3d>
            <a:bevelT w="27940" h="12700"/>
            <a:contourClr>
              <a:srgbClr val="DDDDDD"/>
            </a:contourClr>
          </a:sp3d>
        </a:bodyPr>
        <a:lstStyle/>
        <a:p>
          <a:pPr algn="ctr"/>
          <a:r>
            <a:rPr lang="en-GB" sz="3000" b="1" cap="none" spc="150" noProof="0" dirty="0" smtClean="0">
              <a:ln w="11430"/>
              <a:solidFill>
                <a:srgbClr val="F8F8F8"/>
              </a:solidFill>
              <a:effectLst>
                <a:outerShdw blurRad="25400" algn="tl" rotWithShape="0">
                  <a:srgbClr val="000000">
                    <a:alpha val="43000"/>
                  </a:srgbClr>
                </a:outerShdw>
              </a:effectLst>
            </a:rPr>
            <a:t>Solids:</a:t>
          </a:r>
        </a:p>
        <a:p>
          <a:pPr algn="l"/>
          <a:r>
            <a:rPr lang="en-GB" sz="2000" b="1" cap="none" spc="150" noProof="0" dirty="0" smtClean="0">
              <a:ln w="11430"/>
              <a:solidFill>
                <a:srgbClr val="F8F8F8"/>
              </a:solidFill>
              <a:effectLst>
                <a:outerShdw blurRad="25400" algn="tl" rotWithShape="0">
                  <a:srgbClr val="000000">
                    <a:alpha val="43000"/>
                  </a:srgbClr>
                </a:outerShdw>
              </a:effectLst>
            </a:rPr>
            <a:t>Mineral Fraction</a:t>
          </a:r>
        </a:p>
        <a:p>
          <a:pPr algn="l"/>
          <a:r>
            <a:rPr lang="en-GB" sz="1400" b="1" cap="none" spc="150" noProof="0" dirty="0" smtClean="0">
              <a:ln w="11430"/>
              <a:solidFill>
                <a:srgbClr val="F8F8F8"/>
              </a:solidFill>
              <a:effectLst>
                <a:outerShdw blurRad="25400" algn="tl" rotWithShape="0">
                  <a:srgbClr val="000000">
                    <a:alpha val="43000"/>
                  </a:srgbClr>
                </a:outerShdw>
              </a:effectLst>
            </a:rPr>
            <a:t> - Precipitates</a:t>
          </a:r>
        </a:p>
        <a:p>
          <a:pPr algn="l"/>
          <a:r>
            <a:rPr lang="en-GB" sz="1400" b="1" cap="none" spc="150" noProof="0" dirty="0" smtClean="0">
              <a:ln w="11430"/>
              <a:solidFill>
                <a:srgbClr val="F8F8F8"/>
              </a:solidFill>
              <a:effectLst>
                <a:outerShdw blurRad="25400" algn="tl" rotWithShape="0">
                  <a:srgbClr val="000000">
                    <a:alpha val="43000"/>
                  </a:srgbClr>
                </a:outerShdw>
              </a:effectLst>
            </a:rPr>
            <a:t> - Clays</a:t>
          </a:r>
        </a:p>
        <a:p>
          <a:pPr algn="l"/>
          <a:r>
            <a:rPr lang="en-GB" sz="1400" b="1" cap="none" spc="150" noProof="0" dirty="0" smtClean="0">
              <a:ln w="11430"/>
              <a:solidFill>
                <a:srgbClr val="F8F8F8"/>
              </a:solidFill>
              <a:effectLst>
                <a:outerShdw blurRad="25400" algn="tl" rotWithShape="0">
                  <a:srgbClr val="000000">
                    <a:alpha val="43000"/>
                  </a:srgbClr>
                </a:outerShdw>
              </a:effectLst>
            </a:rPr>
            <a:t> - Sediments</a:t>
          </a:r>
        </a:p>
        <a:p>
          <a:pPr algn="l"/>
          <a:r>
            <a:rPr lang="en-GB" sz="1400" b="1" cap="none" spc="150" noProof="0" dirty="0" smtClean="0">
              <a:ln w="11430"/>
              <a:solidFill>
                <a:srgbClr val="F8F8F8"/>
              </a:solidFill>
              <a:effectLst>
                <a:outerShdw blurRad="25400" algn="tl" rotWithShape="0">
                  <a:srgbClr val="000000">
                    <a:alpha val="43000"/>
                  </a:srgbClr>
                </a:outerShdw>
              </a:effectLst>
            </a:rPr>
            <a:t> - Peats</a:t>
          </a:r>
        </a:p>
        <a:p>
          <a:pPr algn="l"/>
          <a:r>
            <a:rPr lang="en-GB" sz="2000" b="1" cap="none" spc="150" noProof="0" dirty="0" smtClean="0">
              <a:ln w="11430"/>
              <a:solidFill>
                <a:srgbClr val="F8F8F8"/>
              </a:solidFill>
              <a:effectLst>
                <a:outerShdw blurRad="25400" algn="tl" rotWithShape="0">
                  <a:srgbClr val="000000">
                    <a:alpha val="43000"/>
                  </a:srgbClr>
                </a:outerShdw>
              </a:effectLst>
            </a:rPr>
            <a:t>Organic Fraction</a:t>
          </a:r>
        </a:p>
        <a:p>
          <a:pPr algn="l"/>
          <a:r>
            <a:rPr lang="en-GB" sz="1600" b="1" cap="none" spc="150" noProof="0" dirty="0" smtClean="0">
              <a:ln w="11430"/>
              <a:solidFill>
                <a:srgbClr val="F8F8F8"/>
              </a:solidFill>
              <a:effectLst>
                <a:outerShdw blurRad="25400" algn="tl" rotWithShape="0">
                  <a:srgbClr val="000000">
                    <a:alpha val="43000"/>
                  </a:srgbClr>
                </a:outerShdw>
              </a:effectLst>
            </a:rPr>
            <a:t> </a:t>
          </a:r>
          <a:r>
            <a:rPr lang="en-GB" sz="1400" b="1" cap="none" spc="150" noProof="0" dirty="0" smtClean="0">
              <a:ln w="11430"/>
              <a:solidFill>
                <a:srgbClr val="F8F8F8"/>
              </a:solidFill>
              <a:effectLst>
                <a:outerShdw blurRad="25400" algn="tl" rotWithShape="0">
                  <a:srgbClr val="000000">
                    <a:alpha val="43000"/>
                  </a:srgbClr>
                </a:outerShdw>
              </a:effectLst>
            </a:rPr>
            <a:t>- Plant residues</a:t>
          </a:r>
        </a:p>
        <a:p>
          <a:pPr algn="l"/>
          <a:r>
            <a:rPr lang="en-GB" sz="1400" b="1" cap="none" spc="150" noProof="0" dirty="0" smtClean="0">
              <a:ln w="11430"/>
              <a:solidFill>
                <a:srgbClr val="F8F8F8"/>
              </a:solidFill>
              <a:effectLst>
                <a:outerShdw blurRad="25400" algn="tl" rotWithShape="0">
                  <a:srgbClr val="000000">
                    <a:alpha val="43000"/>
                  </a:srgbClr>
                </a:outerShdw>
              </a:effectLst>
            </a:rPr>
            <a:t> - Humus</a:t>
          </a:r>
        </a:p>
      </dgm:t>
    </dgm:pt>
    <dgm:pt modelId="{6331D90D-7A9B-49FB-9C5A-9B1B06A28C7A}" type="sibTrans" cxnId="{EAB5CFCC-BA07-4110-83E0-55C161BB988C}">
      <dgm:prSet/>
      <dgm:spPr/>
      <dgm:t>
        <a:bodyPr/>
        <a:lstStyle/>
        <a:p>
          <a:endParaRPr lang="es-ES"/>
        </a:p>
      </dgm:t>
    </dgm:pt>
    <dgm:pt modelId="{19EC2AFB-A6CB-48A0-9753-7C0192422EC0}" type="parTrans" cxnId="{EAB5CFCC-BA07-4110-83E0-55C161BB988C}">
      <dgm:prSet/>
      <dgm:spPr/>
      <dgm:t>
        <a:bodyPr/>
        <a:lstStyle/>
        <a:p>
          <a:endParaRPr lang="es-ES"/>
        </a:p>
      </dgm:t>
    </dgm:pt>
    <dgm:pt modelId="{9B23A2E2-4C3A-7247-9860-2A8A462C655F}">
      <dgm:prSet phldrT="[Texto]" custT="1">
        <dgm:style>
          <a:lnRef idx="0">
            <a:schemeClr val="accent2"/>
          </a:lnRef>
          <a:fillRef idx="3">
            <a:schemeClr val="accent2"/>
          </a:fillRef>
          <a:effectRef idx="3">
            <a:schemeClr val="accent2"/>
          </a:effectRef>
          <a:fontRef idx="minor">
            <a:schemeClr val="lt1"/>
          </a:fontRef>
        </dgm:style>
      </dgm:prSet>
      <dgm:spPr>
        <a:solidFill>
          <a:schemeClr val="tx2">
            <a:lumMod val="50000"/>
            <a:lumOff val="50000"/>
          </a:schemeClr>
        </a:solidFill>
      </dgm:spPr>
      <dgm:t>
        <a:bodyPr vert="horz">
          <a:scene3d>
            <a:camera prst="orthographicFront"/>
            <a:lightRig rig="soft" dir="t">
              <a:rot lat="0" lon="0" rev="10800000"/>
            </a:lightRig>
          </a:scene3d>
          <a:sp3d>
            <a:bevelT w="27940" h="12700"/>
            <a:contourClr>
              <a:srgbClr val="DDDDDD"/>
            </a:contourClr>
          </a:sp3d>
        </a:bodyPr>
        <a:lstStyle/>
        <a:p>
          <a:pPr algn="ctr"/>
          <a:r>
            <a:rPr lang="en-GB" sz="3000" b="1" cap="none" spc="150" noProof="0" dirty="0" smtClean="0">
              <a:ln w="11430"/>
              <a:solidFill>
                <a:srgbClr val="F8F8F8"/>
              </a:solidFill>
              <a:effectLst>
                <a:outerShdw blurRad="25400" algn="tl" rotWithShape="0">
                  <a:srgbClr val="000000">
                    <a:alpha val="43000"/>
                  </a:srgbClr>
                </a:outerShdw>
              </a:effectLst>
            </a:rPr>
            <a:t>Water:</a:t>
          </a:r>
        </a:p>
        <a:p>
          <a:pPr algn="l"/>
          <a:r>
            <a:rPr lang="en-GB" sz="2000" b="1" cap="none" spc="150" noProof="0" dirty="0" smtClean="0">
              <a:ln w="11430"/>
              <a:solidFill>
                <a:srgbClr val="F8F8F8"/>
              </a:solidFill>
              <a:effectLst>
                <a:outerShdw blurRad="25400" algn="tl" rotWithShape="0">
                  <a:srgbClr val="000000">
                    <a:alpha val="43000"/>
                  </a:srgbClr>
                </a:outerShdw>
              </a:effectLst>
            </a:rPr>
            <a:t>Mineral water</a:t>
          </a:r>
        </a:p>
        <a:p>
          <a:pPr algn="l"/>
          <a:r>
            <a:rPr lang="en-GB" sz="2000" b="1" cap="none" spc="150" noProof="0" dirty="0" smtClean="0">
              <a:ln w="11430"/>
              <a:solidFill>
                <a:srgbClr val="F8F8F8"/>
              </a:solidFill>
              <a:effectLst>
                <a:outerShdw blurRad="25400" algn="tl" rotWithShape="0">
                  <a:srgbClr val="000000">
                    <a:alpha val="43000"/>
                  </a:srgbClr>
                </a:outerShdw>
              </a:effectLst>
            </a:rPr>
            <a:t>Sea water</a:t>
          </a:r>
        </a:p>
        <a:p>
          <a:pPr algn="l"/>
          <a:r>
            <a:rPr lang="en-GB" sz="2000" b="1" cap="none" spc="150" noProof="0" dirty="0" smtClean="0">
              <a:ln w="11430"/>
              <a:solidFill>
                <a:srgbClr val="F8F8F8"/>
              </a:solidFill>
              <a:effectLst>
                <a:outerShdw blurRad="25400" algn="tl" rotWithShape="0">
                  <a:srgbClr val="000000">
                    <a:alpha val="43000"/>
                  </a:srgbClr>
                </a:outerShdw>
              </a:effectLst>
            </a:rPr>
            <a:t>Lake water</a:t>
          </a:r>
        </a:p>
        <a:p>
          <a:pPr algn="l"/>
          <a:r>
            <a:rPr lang="en-GB" sz="2000" b="1" cap="none" spc="150" noProof="0" dirty="0" smtClean="0">
              <a:ln w="11430"/>
              <a:solidFill>
                <a:srgbClr val="F8F8F8"/>
              </a:solidFill>
              <a:effectLst>
                <a:outerShdw blurRad="25400" algn="tl" rotWithShape="0">
                  <a:srgbClr val="000000">
                    <a:alpha val="43000"/>
                  </a:srgbClr>
                </a:outerShdw>
              </a:effectLst>
            </a:rPr>
            <a:t> </a:t>
          </a:r>
        </a:p>
      </dgm:t>
    </dgm:pt>
    <dgm:pt modelId="{5C7A296F-6F88-2042-A218-A42FD7BA1476}" type="parTrans" cxnId="{126AE9D1-641B-4E4F-A77D-54CB288BEC66}">
      <dgm:prSet/>
      <dgm:spPr/>
      <dgm:t>
        <a:bodyPr/>
        <a:lstStyle/>
        <a:p>
          <a:endParaRPr lang="es-ES"/>
        </a:p>
      </dgm:t>
    </dgm:pt>
    <dgm:pt modelId="{327D56AD-822B-6A42-949E-4D740CE6A354}" type="sibTrans" cxnId="{126AE9D1-641B-4E4F-A77D-54CB288BEC66}">
      <dgm:prSet/>
      <dgm:spPr/>
      <dgm:t>
        <a:bodyPr/>
        <a:lstStyle/>
        <a:p>
          <a:endParaRPr lang="es-ES"/>
        </a:p>
      </dgm:t>
    </dgm:pt>
    <dgm:pt modelId="{335DE5FD-9B87-1840-99CA-CBE904706AA2}">
      <dgm:prSet phldrT="[Texto]" custT="1">
        <dgm:style>
          <a:lnRef idx="0">
            <a:schemeClr val="accent6"/>
          </a:lnRef>
          <a:fillRef idx="3">
            <a:schemeClr val="accent6"/>
          </a:fillRef>
          <a:effectRef idx="3">
            <a:schemeClr val="accent6"/>
          </a:effectRef>
          <a:fontRef idx="minor">
            <a:schemeClr val="lt1"/>
          </a:fontRef>
        </dgm:style>
      </dgm:prSet>
      <dgm:spPr>
        <a:solidFill>
          <a:srgbClr val="004B00"/>
        </a:solidFill>
        <a:scene3d>
          <a:camera prst="orthographicFront">
            <a:rot lat="0" lon="0" rev="0"/>
          </a:camera>
          <a:lightRig rig="flat" dir="t">
            <a:rot lat="0" lon="0" rev="6600000"/>
          </a:lightRig>
        </a:scene3d>
        <a:sp3d>
          <a:bevelT w="63500" h="25400"/>
        </a:sp3d>
      </dgm:spPr>
      <dgm:t>
        <a:bodyPr vert="horz">
          <a:scene3d>
            <a:camera prst="orthographicFront"/>
            <a:lightRig rig="soft" dir="t">
              <a:rot lat="0" lon="0" rev="10800000"/>
            </a:lightRig>
          </a:scene3d>
          <a:sp3d>
            <a:bevelT w="27940" h="12700"/>
            <a:contourClr>
              <a:srgbClr val="DDDDDD"/>
            </a:contourClr>
          </a:sp3d>
        </a:bodyPr>
        <a:lstStyle/>
        <a:p>
          <a:pPr algn="ctr"/>
          <a:r>
            <a:rPr lang="en-GB" sz="3000" b="1" cap="none" spc="150" noProof="0" dirty="0" smtClean="0">
              <a:ln w="11430"/>
              <a:solidFill>
                <a:srgbClr val="F8F8F8"/>
              </a:solidFill>
              <a:effectLst>
                <a:outerShdw blurRad="25400" algn="tl" rotWithShape="0">
                  <a:srgbClr val="000000">
                    <a:alpha val="43000"/>
                  </a:srgbClr>
                </a:outerShdw>
              </a:effectLst>
            </a:rPr>
            <a:t>Biologic:</a:t>
          </a:r>
        </a:p>
        <a:p>
          <a:pPr algn="l"/>
          <a:r>
            <a:rPr lang="en-GB" sz="2000" b="1" cap="none" spc="150" noProof="0" dirty="0" smtClean="0">
              <a:ln w="11430"/>
              <a:solidFill>
                <a:srgbClr val="F8F8F8"/>
              </a:solidFill>
              <a:effectLst>
                <a:outerShdw blurRad="25400" algn="tl" rotWithShape="0">
                  <a:srgbClr val="000000">
                    <a:alpha val="43000"/>
                  </a:srgbClr>
                </a:outerShdw>
              </a:effectLst>
            </a:rPr>
            <a:t>Algae</a:t>
          </a:r>
        </a:p>
        <a:p>
          <a:pPr algn="l"/>
          <a:r>
            <a:rPr lang="en-GB" sz="2000" b="1" cap="none" spc="150" noProof="0" dirty="0" smtClean="0">
              <a:ln w="11430"/>
              <a:solidFill>
                <a:srgbClr val="F8F8F8"/>
              </a:solidFill>
              <a:effectLst>
                <a:outerShdw blurRad="25400" algn="tl" rotWithShape="0">
                  <a:srgbClr val="000000">
                    <a:alpha val="43000"/>
                  </a:srgbClr>
                </a:outerShdw>
              </a:effectLst>
            </a:rPr>
            <a:t>Bacteria</a:t>
          </a:r>
        </a:p>
        <a:p>
          <a:pPr algn="l"/>
          <a:r>
            <a:rPr lang="en-GB" sz="2000" b="1" cap="none" spc="150" noProof="0" dirty="0" smtClean="0">
              <a:ln w="11430"/>
              <a:solidFill>
                <a:srgbClr val="F8F8F8"/>
              </a:solidFill>
              <a:effectLst>
                <a:outerShdw blurRad="25400" algn="tl" rotWithShape="0">
                  <a:srgbClr val="000000">
                    <a:alpha val="43000"/>
                  </a:srgbClr>
                </a:outerShdw>
              </a:effectLst>
            </a:rPr>
            <a:t>Zooplankton</a:t>
          </a:r>
        </a:p>
      </dgm:t>
    </dgm:pt>
    <dgm:pt modelId="{E8ABC530-C869-A44B-9C9E-24132989303E}" type="parTrans" cxnId="{F7B4647A-4E7D-584B-91C8-421A343D5BEB}">
      <dgm:prSet/>
      <dgm:spPr/>
      <dgm:t>
        <a:bodyPr/>
        <a:lstStyle/>
        <a:p>
          <a:endParaRPr lang="es-ES"/>
        </a:p>
      </dgm:t>
    </dgm:pt>
    <dgm:pt modelId="{4D04C854-192F-3B4E-8115-9C7F0D2E74E7}" type="sibTrans" cxnId="{F7B4647A-4E7D-584B-91C8-421A343D5BEB}">
      <dgm:prSet/>
      <dgm:spPr/>
      <dgm:t>
        <a:bodyPr/>
        <a:lstStyle/>
        <a:p>
          <a:endParaRPr lang="es-ES"/>
        </a:p>
      </dgm:t>
    </dgm:pt>
    <dgm:pt modelId="{103EB4CD-BC31-4DCD-B4E3-CC5F44D4868D}" type="pres">
      <dgm:prSet presAssocID="{F91AE80A-5977-41D5-9C39-D39DC6C59D9F}" presName="Name0" presStyleCnt="0">
        <dgm:presLayoutVars>
          <dgm:dir/>
          <dgm:resizeHandles val="exact"/>
        </dgm:presLayoutVars>
      </dgm:prSet>
      <dgm:spPr/>
    </dgm:pt>
    <dgm:pt modelId="{C7E9E946-D41D-404D-BAC8-FC5757CB0E37}" type="pres">
      <dgm:prSet presAssocID="{F91AE80A-5977-41D5-9C39-D39DC6C59D9F}" presName="bkgdShp" presStyleLbl="alignAccFollowNode1" presStyleIdx="0" presStyleCnt="1" custScaleY="84337" custLinFactNeighborX="1681" custLinFactNeighborY="-80808">
        <dgm:style>
          <a:lnRef idx="0">
            <a:schemeClr val="accent4"/>
          </a:lnRef>
          <a:fillRef idx="3">
            <a:schemeClr val="accent4"/>
          </a:fillRef>
          <a:effectRef idx="3">
            <a:schemeClr val="accent4"/>
          </a:effectRef>
          <a:fontRef idx="minor">
            <a:schemeClr val="lt1"/>
          </a:fontRef>
        </dgm:style>
      </dgm:prSet>
      <dgm:spPr>
        <a:solidFill>
          <a:srgbClr val="800080"/>
        </a:solidFill>
      </dgm:spPr>
      <dgm:t>
        <a:bodyPr/>
        <a:lstStyle/>
        <a:p>
          <a:endParaRPr lang="es-ES"/>
        </a:p>
      </dgm:t>
    </dgm:pt>
    <dgm:pt modelId="{049CA798-F1E6-4E10-A948-CC2E433D4D3B}" type="pres">
      <dgm:prSet presAssocID="{F91AE80A-5977-41D5-9C39-D39DC6C59D9F}" presName="linComp" presStyleCnt="0"/>
      <dgm:spPr/>
    </dgm:pt>
    <dgm:pt modelId="{7AAEFDB6-EFBA-4240-9A28-3D3444CE6483}" type="pres">
      <dgm:prSet presAssocID="{937EF18B-D1A5-4CC5-8BFC-572600E83C59}" presName="compNode" presStyleCnt="0"/>
      <dgm:spPr/>
    </dgm:pt>
    <dgm:pt modelId="{0D2AFC37-6D11-4AFC-8E20-69C19EF2CDE3}" type="pres">
      <dgm:prSet presAssocID="{937EF18B-D1A5-4CC5-8BFC-572600E83C59}" presName="node" presStyleLbl="node1" presStyleIdx="0" presStyleCnt="3" custScaleY="111120" custLinFactNeighborX="1926" custLinFactNeighborY="-4584">
        <dgm:presLayoutVars>
          <dgm:bulletEnabled val="1"/>
        </dgm:presLayoutVars>
      </dgm:prSet>
      <dgm:spPr/>
      <dgm:t>
        <a:bodyPr/>
        <a:lstStyle/>
        <a:p>
          <a:endParaRPr lang="es-ES"/>
        </a:p>
      </dgm:t>
    </dgm:pt>
    <dgm:pt modelId="{4077F0F7-DFF1-452A-9644-EADCF4469327}" type="pres">
      <dgm:prSet presAssocID="{937EF18B-D1A5-4CC5-8BFC-572600E83C59}" presName="invisiNode" presStyleLbl="node1" presStyleIdx="0" presStyleCnt="3"/>
      <dgm:spPr/>
    </dgm:pt>
    <dgm:pt modelId="{BB8B4C24-9A98-4B19-AAF4-6A0D3966B9F7}" type="pres">
      <dgm:prSet presAssocID="{937EF18B-D1A5-4CC5-8BFC-572600E83C59}" presName="imagNode" presStyleLbl="fgImgPlace1" presStyleIdx="0" presStyleCnt="3" custScaleY="90909" custLinFactNeighborX="1274" custLinFactNeighborY="-9497"/>
      <dgm:spPr>
        <a:blipFill rotWithShape="1">
          <a:blip xmlns:r="http://schemas.openxmlformats.org/officeDocument/2006/relationships" r:embed="rId1"/>
          <a:stretch>
            <a:fillRect/>
          </a:stretch>
        </a:blipFill>
      </dgm:spPr>
    </dgm:pt>
    <dgm:pt modelId="{226B0057-D83C-4A4A-9CEB-8EB413660F3E}" type="pres">
      <dgm:prSet presAssocID="{6331D90D-7A9B-49FB-9C5A-9B1B06A28C7A}" presName="sibTrans" presStyleLbl="sibTrans2D1" presStyleIdx="0" presStyleCnt="0"/>
      <dgm:spPr/>
      <dgm:t>
        <a:bodyPr/>
        <a:lstStyle/>
        <a:p>
          <a:endParaRPr lang="es-ES"/>
        </a:p>
      </dgm:t>
    </dgm:pt>
    <dgm:pt modelId="{E9090596-6517-D646-AF39-06A27FFCBB5B}" type="pres">
      <dgm:prSet presAssocID="{9B23A2E2-4C3A-7247-9860-2A8A462C655F}" presName="compNode" presStyleCnt="0"/>
      <dgm:spPr/>
    </dgm:pt>
    <dgm:pt modelId="{54C5B1F6-9E5B-5B46-9469-5E92765405D5}" type="pres">
      <dgm:prSet presAssocID="{9B23A2E2-4C3A-7247-9860-2A8A462C655F}" presName="node" presStyleLbl="node1" presStyleIdx="1" presStyleCnt="3" custScaleY="111120" custLinFactNeighborY="-4010">
        <dgm:presLayoutVars>
          <dgm:bulletEnabled val="1"/>
        </dgm:presLayoutVars>
      </dgm:prSet>
      <dgm:spPr/>
      <dgm:t>
        <a:bodyPr/>
        <a:lstStyle/>
        <a:p>
          <a:endParaRPr lang="es-ES"/>
        </a:p>
      </dgm:t>
    </dgm:pt>
    <dgm:pt modelId="{4919786A-5EB8-EF45-B43E-4BEEE4E99BE8}" type="pres">
      <dgm:prSet presAssocID="{9B23A2E2-4C3A-7247-9860-2A8A462C655F}" presName="invisiNode" presStyleLbl="node1" presStyleIdx="1" presStyleCnt="3"/>
      <dgm:spPr/>
    </dgm:pt>
    <dgm:pt modelId="{C37B3DBC-9CB7-7048-B93D-142093B992E9}" type="pres">
      <dgm:prSet presAssocID="{9B23A2E2-4C3A-7247-9860-2A8A462C655F}" presName="imagNode" presStyleLbl="fgImgPlace1" presStyleIdx="1" presStyleCnt="3" custScaleY="90909" custLinFactNeighborX="1274" custLinFactNeighborY="-9497"/>
      <dgm:spPr>
        <a:blipFill rotWithShape="1">
          <a:blip xmlns:r="http://schemas.openxmlformats.org/officeDocument/2006/relationships" r:embed="rId2"/>
          <a:stretch>
            <a:fillRect/>
          </a:stretch>
        </a:blipFill>
      </dgm:spPr>
      <dgm:t>
        <a:bodyPr/>
        <a:lstStyle/>
        <a:p>
          <a:endParaRPr lang="es-ES"/>
        </a:p>
      </dgm:t>
    </dgm:pt>
    <dgm:pt modelId="{520151A1-01D9-784B-82D1-FD228ABE231C}" type="pres">
      <dgm:prSet presAssocID="{327D56AD-822B-6A42-949E-4D740CE6A354}" presName="sibTrans" presStyleLbl="sibTrans2D1" presStyleIdx="0" presStyleCnt="0"/>
      <dgm:spPr/>
      <dgm:t>
        <a:bodyPr/>
        <a:lstStyle/>
        <a:p>
          <a:endParaRPr lang="es-ES"/>
        </a:p>
      </dgm:t>
    </dgm:pt>
    <dgm:pt modelId="{53686B03-1216-C64A-BFEA-6158C3BF27BE}" type="pres">
      <dgm:prSet presAssocID="{335DE5FD-9B87-1840-99CA-CBE904706AA2}" presName="compNode" presStyleCnt="0"/>
      <dgm:spPr/>
    </dgm:pt>
    <dgm:pt modelId="{7DA8FCBC-0421-7749-B046-1A04F9AD845E}" type="pres">
      <dgm:prSet presAssocID="{335DE5FD-9B87-1840-99CA-CBE904706AA2}" presName="node" presStyleLbl="node1" presStyleIdx="2" presStyleCnt="3" custScaleY="111120" custLinFactNeighborY="-4010">
        <dgm:presLayoutVars>
          <dgm:bulletEnabled val="1"/>
        </dgm:presLayoutVars>
      </dgm:prSet>
      <dgm:spPr/>
      <dgm:t>
        <a:bodyPr/>
        <a:lstStyle/>
        <a:p>
          <a:endParaRPr lang="es-ES"/>
        </a:p>
      </dgm:t>
    </dgm:pt>
    <dgm:pt modelId="{A7E1F316-6AE4-1646-B61C-1E701C9C103F}" type="pres">
      <dgm:prSet presAssocID="{335DE5FD-9B87-1840-99CA-CBE904706AA2}" presName="invisiNode" presStyleLbl="node1" presStyleIdx="2" presStyleCnt="3"/>
      <dgm:spPr/>
    </dgm:pt>
    <dgm:pt modelId="{3CF34D7D-62EC-2C49-BB96-71E6AFD89EC0}" type="pres">
      <dgm:prSet presAssocID="{335DE5FD-9B87-1840-99CA-CBE904706AA2}" presName="imagNode" presStyleLbl="fgImgPlace1" presStyleIdx="2" presStyleCnt="3" custScaleY="90909" custLinFactNeighborX="1274" custLinFactNeighborY="-9497"/>
      <dgm:spPr>
        <a:blipFill rotWithShape="1">
          <a:blip xmlns:r="http://schemas.openxmlformats.org/officeDocument/2006/relationships" r:embed="rId3"/>
          <a:stretch>
            <a:fillRect/>
          </a:stretch>
        </a:blipFill>
      </dgm:spPr>
    </dgm:pt>
  </dgm:ptLst>
  <dgm:cxnLst>
    <dgm:cxn modelId="{691E2367-5630-0D40-B322-760F7B057EE6}" type="presOf" srcId="{9B23A2E2-4C3A-7247-9860-2A8A462C655F}" destId="{54C5B1F6-9E5B-5B46-9469-5E92765405D5}" srcOrd="0" destOrd="0" presId="urn:microsoft.com/office/officeart/2005/8/layout/pList2#1"/>
    <dgm:cxn modelId="{E9FCCFCE-C133-9348-8E45-E4BA248F0A9D}" type="presOf" srcId="{327D56AD-822B-6A42-949E-4D740CE6A354}" destId="{520151A1-01D9-784B-82D1-FD228ABE231C}" srcOrd="0" destOrd="0" presId="urn:microsoft.com/office/officeart/2005/8/layout/pList2#1"/>
    <dgm:cxn modelId="{22043C31-D775-4045-8C68-02ACF71781DB}" type="presOf" srcId="{335DE5FD-9B87-1840-99CA-CBE904706AA2}" destId="{7DA8FCBC-0421-7749-B046-1A04F9AD845E}" srcOrd="0" destOrd="0" presId="urn:microsoft.com/office/officeart/2005/8/layout/pList2#1"/>
    <dgm:cxn modelId="{EAB5CFCC-BA07-4110-83E0-55C161BB988C}" srcId="{F91AE80A-5977-41D5-9C39-D39DC6C59D9F}" destId="{937EF18B-D1A5-4CC5-8BFC-572600E83C59}" srcOrd="0" destOrd="0" parTransId="{19EC2AFB-A6CB-48A0-9753-7C0192422EC0}" sibTransId="{6331D90D-7A9B-49FB-9C5A-9B1B06A28C7A}"/>
    <dgm:cxn modelId="{126AE9D1-641B-4E4F-A77D-54CB288BEC66}" srcId="{F91AE80A-5977-41D5-9C39-D39DC6C59D9F}" destId="{9B23A2E2-4C3A-7247-9860-2A8A462C655F}" srcOrd="1" destOrd="0" parTransId="{5C7A296F-6F88-2042-A218-A42FD7BA1476}" sibTransId="{327D56AD-822B-6A42-949E-4D740CE6A354}"/>
    <dgm:cxn modelId="{001730F4-6309-6C4A-B24C-D20F57A5D34D}" type="presOf" srcId="{F91AE80A-5977-41D5-9C39-D39DC6C59D9F}" destId="{103EB4CD-BC31-4DCD-B4E3-CC5F44D4868D}" srcOrd="0" destOrd="0" presId="urn:microsoft.com/office/officeart/2005/8/layout/pList2#1"/>
    <dgm:cxn modelId="{3DBB7608-55D9-E542-AE57-4E4BADC926C9}" type="presOf" srcId="{937EF18B-D1A5-4CC5-8BFC-572600E83C59}" destId="{0D2AFC37-6D11-4AFC-8E20-69C19EF2CDE3}" srcOrd="0" destOrd="0" presId="urn:microsoft.com/office/officeart/2005/8/layout/pList2#1"/>
    <dgm:cxn modelId="{F7B4647A-4E7D-584B-91C8-421A343D5BEB}" srcId="{F91AE80A-5977-41D5-9C39-D39DC6C59D9F}" destId="{335DE5FD-9B87-1840-99CA-CBE904706AA2}" srcOrd="2" destOrd="0" parTransId="{E8ABC530-C869-A44B-9C9E-24132989303E}" sibTransId="{4D04C854-192F-3B4E-8115-9C7F0D2E74E7}"/>
    <dgm:cxn modelId="{506C57D1-8665-9C40-846F-783AD514ED2F}" type="presOf" srcId="{6331D90D-7A9B-49FB-9C5A-9B1B06A28C7A}" destId="{226B0057-D83C-4A4A-9CEB-8EB413660F3E}" srcOrd="0" destOrd="0" presId="urn:microsoft.com/office/officeart/2005/8/layout/pList2#1"/>
    <dgm:cxn modelId="{37DC4699-EF7C-284E-8A7D-98EF34E87FC6}" type="presParOf" srcId="{103EB4CD-BC31-4DCD-B4E3-CC5F44D4868D}" destId="{C7E9E946-D41D-404D-BAC8-FC5757CB0E37}" srcOrd="0" destOrd="0" presId="urn:microsoft.com/office/officeart/2005/8/layout/pList2#1"/>
    <dgm:cxn modelId="{D358C62A-817B-9F41-90A8-F519CAEF1569}" type="presParOf" srcId="{103EB4CD-BC31-4DCD-B4E3-CC5F44D4868D}" destId="{049CA798-F1E6-4E10-A948-CC2E433D4D3B}" srcOrd="1" destOrd="0" presId="urn:microsoft.com/office/officeart/2005/8/layout/pList2#1"/>
    <dgm:cxn modelId="{51B798A0-06FA-7148-976B-83645DA8CA8E}" type="presParOf" srcId="{049CA798-F1E6-4E10-A948-CC2E433D4D3B}" destId="{7AAEFDB6-EFBA-4240-9A28-3D3444CE6483}" srcOrd="0" destOrd="0" presId="urn:microsoft.com/office/officeart/2005/8/layout/pList2#1"/>
    <dgm:cxn modelId="{ECEB7260-3186-604E-BE6A-605F4271C22B}" type="presParOf" srcId="{7AAEFDB6-EFBA-4240-9A28-3D3444CE6483}" destId="{0D2AFC37-6D11-4AFC-8E20-69C19EF2CDE3}" srcOrd="0" destOrd="0" presId="urn:microsoft.com/office/officeart/2005/8/layout/pList2#1"/>
    <dgm:cxn modelId="{634553C9-CE49-A146-B005-04405E11F54F}" type="presParOf" srcId="{7AAEFDB6-EFBA-4240-9A28-3D3444CE6483}" destId="{4077F0F7-DFF1-452A-9644-EADCF4469327}" srcOrd="1" destOrd="0" presId="urn:microsoft.com/office/officeart/2005/8/layout/pList2#1"/>
    <dgm:cxn modelId="{54C71C8A-A3A4-B242-A294-4F8EA28F53E4}" type="presParOf" srcId="{7AAEFDB6-EFBA-4240-9A28-3D3444CE6483}" destId="{BB8B4C24-9A98-4B19-AAF4-6A0D3966B9F7}" srcOrd="2" destOrd="0" presId="urn:microsoft.com/office/officeart/2005/8/layout/pList2#1"/>
    <dgm:cxn modelId="{1E202180-D50D-9B44-A4AE-97A366C13F2E}" type="presParOf" srcId="{049CA798-F1E6-4E10-A948-CC2E433D4D3B}" destId="{226B0057-D83C-4A4A-9CEB-8EB413660F3E}" srcOrd="1" destOrd="0" presId="urn:microsoft.com/office/officeart/2005/8/layout/pList2#1"/>
    <dgm:cxn modelId="{CC192E7C-6AAA-DA4D-9D24-426C7B7D3B2E}" type="presParOf" srcId="{049CA798-F1E6-4E10-A948-CC2E433D4D3B}" destId="{E9090596-6517-D646-AF39-06A27FFCBB5B}" srcOrd="2" destOrd="0" presId="urn:microsoft.com/office/officeart/2005/8/layout/pList2#1"/>
    <dgm:cxn modelId="{BBF93598-DDFB-C341-81C3-3A31B4CEFDB1}" type="presParOf" srcId="{E9090596-6517-D646-AF39-06A27FFCBB5B}" destId="{54C5B1F6-9E5B-5B46-9469-5E92765405D5}" srcOrd="0" destOrd="0" presId="urn:microsoft.com/office/officeart/2005/8/layout/pList2#1"/>
    <dgm:cxn modelId="{9727E6A9-0FF9-0945-8875-ABF277B6A83E}" type="presParOf" srcId="{E9090596-6517-D646-AF39-06A27FFCBB5B}" destId="{4919786A-5EB8-EF45-B43E-4BEEE4E99BE8}" srcOrd="1" destOrd="0" presId="urn:microsoft.com/office/officeart/2005/8/layout/pList2#1"/>
    <dgm:cxn modelId="{56B0CDD6-4812-1D46-9539-2D6BA07F064E}" type="presParOf" srcId="{E9090596-6517-D646-AF39-06A27FFCBB5B}" destId="{C37B3DBC-9CB7-7048-B93D-142093B992E9}" srcOrd="2" destOrd="0" presId="urn:microsoft.com/office/officeart/2005/8/layout/pList2#1"/>
    <dgm:cxn modelId="{97E07CFF-A42A-254F-AF6E-0329D980F6ED}" type="presParOf" srcId="{049CA798-F1E6-4E10-A948-CC2E433D4D3B}" destId="{520151A1-01D9-784B-82D1-FD228ABE231C}" srcOrd="3" destOrd="0" presId="urn:microsoft.com/office/officeart/2005/8/layout/pList2#1"/>
    <dgm:cxn modelId="{62FBAA61-8058-2E4A-90A9-4FA649B45153}" type="presParOf" srcId="{049CA798-F1E6-4E10-A948-CC2E433D4D3B}" destId="{53686B03-1216-C64A-BFEA-6158C3BF27BE}" srcOrd="4" destOrd="0" presId="urn:microsoft.com/office/officeart/2005/8/layout/pList2#1"/>
    <dgm:cxn modelId="{89E54487-8CE2-0140-A8C0-A130DC8C322C}" type="presParOf" srcId="{53686B03-1216-C64A-BFEA-6158C3BF27BE}" destId="{7DA8FCBC-0421-7749-B046-1A04F9AD845E}" srcOrd="0" destOrd="0" presId="urn:microsoft.com/office/officeart/2005/8/layout/pList2#1"/>
    <dgm:cxn modelId="{F8C75911-747B-CD48-B8E3-6FC53D1951D1}" type="presParOf" srcId="{53686B03-1216-C64A-BFEA-6158C3BF27BE}" destId="{A7E1F316-6AE4-1646-B61C-1E701C9C103F}" srcOrd="1" destOrd="0" presId="urn:microsoft.com/office/officeart/2005/8/layout/pList2#1"/>
    <dgm:cxn modelId="{5097CF2C-9E6E-FA45-83CD-209C5F1E3166}" type="presParOf" srcId="{53686B03-1216-C64A-BFEA-6158C3BF27BE}" destId="{3CF34D7D-62EC-2C49-BB96-71E6AFD89EC0}"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C69080-58F2-4F27-9AE7-5FDD9DC3EEB3}" type="doc">
      <dgm:prSet loTypeId="urn:microsoft.com/office/officeart/2005/8/layout/vList4#1" loCatId="list" qsTypeId="urn:microsoft.com/office/officeart/2005/8/quickstyle/3d1" qsCatId="3D" csTypeId="urn:microsoft.com/office/officeart/2005/8/colors/accent1_2" csCatId="accent1" phldr="1"/>
      <dgm:spPr/>
      <dgm:t>
        <a:bodyPr/>
        <a:lstStyle/>
        <a:p>
          <a:endParaRPr lang="es-ES"/>
        </a:p>
      </dgm:t>
    </dgm:pt>
    <dgm:pt modelId="{33CCD57D-BEA6-45EB-BA12-BD4727C1F4A6}">
      <dgm:prSet phldrT="[Texto]"/>
      <dgm:spPr>
        <a:solidFill>
          <a:srgbClr val="0080FF"/>
        </a:solidFill>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noProof="0" dirty="0" smtClean="0">
              <a:effectLst>
                <a:outerShdw blurRad="38100" dist="38100" dir="2700000" algn="tl">
                  <a:srgbClr val="000000">
                    <a:alpha val="43137"/>
                  </a:srgbClr>
                </a:outerShdw>
              </a:effectLst>
            </a:rPr>
            <a:t>Establish the changes in the skin through biophysical techniques, after application of two sulphide peloids</a:t>
          </a:r>
          <a:endParaRPr lang="en-GB" b="1" cap="none" spc="0" noProof="0" dirty="0">
            <a:ln w="11430"/>
            <a:solidFill>
              <a:srgbClr val="C00000"/>
            </a:solidFill>
            <a:effectLst>
              <a:outerShdw blurRad="38100" dist="38100" dir="2700000" algn="tl">
                <a:srgbClr val="000000">
                  <a:alpha val="43137"/>
                </a:srgbClr>
              </a:outerShdw>
            </a:effectLst>
          </a:endParaRPr>
        </a:p>
      </dgm:t>
    </dgm:pt>
    <dgm:pt modelId="{C5E8603D-E75B-42E7-BAAF-5568273F0CF9}" type="parTrans" cxnId="{94D07834-975A-4BBA-8B25-D8D335084A01}">
      <dgm:prSet/>
      <dgm:spPr/>
      <dgm:t>
        <a:bodyPr/>
        <a:lstStyle/>
        <a:p>
          <a:endParaRPr lang="en-GB" noProof="0"/>
        </a:p>
      </dgm:t>
    </dgm:pt>
    <dgm:pt modelId="{72F61088-BA64-4535-BC92-2145EBA37210}" type="sibTrans" cxnId="{94D07834-975A-4BBA-8B25-D8D335084A01}">
      <dgm:prSet/>
      <dgm:spPr/>
      <dgm:t>
        <a:bodyPr/>
        <a:lstStyle/>
        <a:p>
          <a:endParaRPr lang="en-GB" noProof="0"/>
        </a:p>
      </dgm:t>
    </dgm:pt>
    <dgm:pt modelId="{BE44051C-AA6B-4E83-A6DC-116B732A9B5C}">
      <dgm:prSet phldrT="[Texto]"/>
      <dgm:spPr>
        <a:solidFill>
          <a:srgbClr val="FF8000"/>
        </a:solidFill>
      </dgm:spPr>
      <dgm:t>
        <a:bodyPr>
          <a:scene3d>
            <a:camera prst="orthographicFront"/>
            <a:lightRig rig="flat" dir="tl">
              <a:rot lat="0" lon="0" rev="6600000"/>
            </a:lightRig>
          </a:scene3d>
          <a:sp3d extrusionH="25400" contourW="8890">
            <a:bevelT w="38100" h="31750"/>
            <a:contourClr>
              <a:srgbClr val="FF8000"/>
            </a:contourClr>
          </a:sp3d>
        </a:bodyPr>
        <a:lstStyle/>
        <a:p>
          <a:r>
            <a:rPr lang="en-GB" b="1" noProof="0" dirty="0" smtClean="0">
              <a:effectLst>
                <a:outerShdw blurRad="38100" dist="38100" dir="2700000" algn="tl">
                  <a:srgbClr val="000000">
                    <a:alpha val="43137"/>
                  </a:srgbClr>
                </a:outerShdw>
              </a:effectLst>
            </a:rPr>
            <a:t>To establish a relationship with their maturity</a:t>
          </a:r>
        </a:p>
      </dgm:t>
    </dgm:pt>
    <dgm:pt modelId="{6EAF9F23-6E8C-4C9D-9CDC-C19CD41B28CF}" type="sibTrans" cxnId="{4562185D-4614-4468-89B8-F86E5C270A18}">
      <dgm:prSet/>
      <dgm:spPr/>
      <dgm:t>
        <a:bodyPr/>
        <a:lstStyle/>
        <a:p>
          <a:endParaRPr lang="en-GB" noProof="0"/>
        </a:p>
      </dgm:t>
    </dgm:pt>
    <dgm:pt modelId="{C138D2DF-ED3B-4C12-8080-6E150BD19891}" type="parTrans" cxnId="{4562185D-4614-4468-89B8-F86E5C270A18}">
      <dgm:prSet/>
      <dgm:spPr/>
      <dgm:t>
        <a:bodyPr/>
        <a:lstStyle/>
        <a:p>
          <a:endParaRPr lang="en-GB" noProof="0"/>
        </a:p>
      </dgm:t>
    </dgm:pt>
    <dgm:pt modelId="{091FCEA2-C87C-5B4C-9DD3-E1C28D565598}">
      <dgm:prSet phldrT="[Texto]"/>
      <dgm:spPr>
        <a:solidFill>
          <a:srgbClr val="FF66FF"/>
        </a:solidFill>
      </dgm:spPr>
      <dgm:t>
        <a:bodyPr>
          <a:scene3d>
            <a:camera prst="orthographicFront"/>
            <a:lightRig rig="flat" dir="tl">
              <a:rot lat="0" lon="0" rev="6600000"/>
            </a:lightRig>
          </a:scene3d>
          <a:sp3d extrusionH="25400" contourW="8890">
            <a:bevelT w="38100" h="31750"/>
            <a:contourClr>
              <a:srgbClr val="FF6FCF"/>
            </a:contourClr>
          </a:sp3d>
        </a:bodyPr>
        <a:lstStyle/>
        <a:p>
          <a:r>
            <a:rPr lang="en-GB" b="1" noProof="0" dirty="0" smtClean="0">
              <a:effectLst>
                <a:outerShdw blurRad="38100" dist="38100" dir="2700000" algn="tl">
                  <a:srgbClr val="000000">
                    <a:alpha val="43137"/>
                  </a:srgbClr>
                </a:outerShdw>
              </a:effectLst>
            </a:rPr>
            <a:t>Try to know the ideal sulphurous mud, its behaviour on the skin</a:t>
          </a:r>
        </a:p>
      </dgm:t>
    </dgm:pt>
    <dgm:pt modelId="{67223884-86E4-2A43-9BA9-C4FA9B92FA27}" type="parTrans" cxnId="{C288AA04-42C4-A44C-A2A3-9A4AD1826CA8}">
      <dgm:prSet/>
      <dgm:spPr/>
      <dgm:t>
        <a:bodyPr/>
        <a:lstStyle/>
        <a:p>
          <a:endParaRPr lang="en-GB" noProof="0"/>
        </a:p>
      </dgm:t>
    </dgm:pt>
    <dgm:pt modelId="{DAFD9ABE-9F90-AD42-A77A-E97D9F78C375}" type="sibTrans" cxnId="{C288AA04-42C4-A44C-A2A3-9A4AD1826CA8}">
      <dgm:prSet/>
      <dgm:spPr/>
      <dgm:t>
        <a:bodyPr/>
        <a:lstStyle/>
        <a:p>
          <a:endParaRPr lang="en-GB" noProof="0"/>
        </a:p>
      </dgm:t>
    </dgm:pt>
    <dgm:pt modelId="{EE64BEEF-350E-4693-983F-F5E44439AAA9}" type="pres">
      <dgm:prSet presAssocID="{BDC69080-58F2-4F27-9AE7-5FDD9DC3EEB3}" presName="linear" presStyleCnt="0">
        <dgm:presLayoutVars>
          <dgm:dir/>
          <dgm:resizeHandles val="exact"/>
        </dgm:presLayoutVars>
      </dgm:prSet>
      <dgm:spPr/>
      <dgm:t>
        <a:bodyPr/>
        <a:lstStyle/>
        <a:p>
          <a:endParaRPr lang="es-ES"/>
        </a:p>
      </dgm:t>
    </dgm:pt>
    <dgm:pt modelId="{A07EEE26-AF4D-4473-BA49-3ED5A7817AC9}" type="pres">
      <dgm:prSet presAssocID="{33CCD57D-BEA6-45EB-BA12-BD4727C1F4A6}" presName="comp" presStyleCnt="0"/>
      <dgm:spPr/>
    </dgm:pt>
    <dgm:pt modelId="{1A926828-4490-4C93-BB2C-D6485A3C1D1B}" type="pres">
      <dgm:prSet presAssocID="{33CCD57D-BEA6-45EB-BA12-BD4727C1F4A6}" presName="box" presStyleLbl="node1" presStyleIdx="0" presStyleCnt="3"/>
      <dgm:spPr/>
      <dgm:t>
        <a:bodyPr/>
        <a:lstStyle/>
        <a:p>
          <a:endParaRPr lang="es-ES"/>
        </a:p>
      </dgm:t>
    </dgm:pt>
    <dgm:pt modelId="{87362E7A-3878-4E0E-B7FF-83B1C52F7E2D}" type="pres">
      <dgm:prSet presAssocID="{33CCD57D-BEA6-45EB-BA12-BD4727C1F4A6}" presName="img" presStyleLbl="fgImgPlace1" presStyleIdx="0"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t>
        <a:bodyPr/>
        <a:lstStyle/>
        <a:p>
          <a:endParaRPr lang="es-ES"/>
        </a:p>
      </dgm:t>
    </dgm:pt>
    <dgm:pt modelId="{F2F0AF35-8B47-43DD-AE97-B10423DB9CED}" type="pres">
      <dgm:prSet presAssocID="{33CCD57D-BEA6-45EB-BA12-BD4727C1F4A6}" presName="text" presStyleLbl="node1" presStyleIdx="0" presStyleCnt="3">
        <dgm:presLayoutVars>
          <dgm:bulletEnabled val="1"/>
        </dgm:presLayoutVars>
      </dgm:prSet>
      <dgm:spPr/>
      <dgm:t>
        <a:bodyPr/>
        <a:lstStyle/>
        <a:p>
          <a:endParaRPr lang="es-ES"/>
        </a:p>
      </dgm:t>
    </dgm:pt>
    <dgm:pt modelId="{4B26F1D9-F519-4AC2-BFAD-B1497971120A}" type="pres">
      <dgm:prSet presAssocID="{72F61088-BA64-4535-BC92-2145EBA37210}" presName="spacer" presStyleCnt="0"/>
      <dgm:spPr/>
    </dgm:pt>
    <dgm:pt modelId="{2389BF5E-48A4-5D48-8163-CF0BE7B5454B}" type="pres">
      <dgm:prSet presAssocID="{091FCEA2-C87C-5B4C-9DD3-E1C28D565598}" presName="comp" presStyleCnt="0"/>
      <dgm:spPr/>
    </dgm:pt>
    <dgm:pt modelId="{E823E6E3-ED5C-7C45-B401-7F9795D7054D}" type="pres">
      <dgm:prSet presAssocID="{091FCEA2-C87C-5B4C-9DD3-E1C28D565598}" presName="box" presStyleLbl="node1" presStyleIdx="1" presStyleCnt="3"/>
      <dgm:spPr/>
      <dgm:t>
        <a:bodyPr/>
        <a:lstStyle/>
        <a:p>
          <a:endParaRPr lang="en-GB"/>
        </a:p>
      </dgm:t>
    </dgm:pt>
    <dgm:pt modelId="{305823A1-3F9F-4442-978D-D0B2C06EE369}" type="pres">
      <dgm:prSet presAssocID="{091FCEA2-C87C-5B4C-9DD3-E1C28D565598}" presName="img" presStyleLbl="fgImgPlace1" presStyleIdx="1" presStyleCnt="3" custScaleX="92106" custScaleY="88085"/>
      <dgm:spPr>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t>
        <a:bodyPr/>
        <a:lstStyle/>
        <a:p>
          <a:endParaRPr lang="en-GB"/>
        </a:p>
      </dgm:t>
    </dgm:pt>
    <dgm:pt modelId="{54AA8A6A-04C8-4C46-A55C-C4105A940217}" type="pres">
      <dgm:prSet presAssocID="{091FCEA2-C87C-5B4C-9DD3-E1C28D565598}" presName="text" presStyleLbl="node1" presStyleIdx="1" presStyleCnt="3">
        <dgm:presLayoutVars>
          <dgm:bulletEnabled val="1"/>
        </dgm:presLayoutVars>
      </dgm:prSet>
      <dgm:spPr/>
      <dgm:t>
        <a:bodyPr/>
        <a:lstStyle/>
        <a:p>
          <a:endParaRPr lang="en-GB"/>
        </a:p>
      </dgm:t>
    </dgm:pt>
    <dgm:pt modelId="{93A93B2C-D8E1-6043-AA25-6939F26DB92B}" type="pres">
      <dgm:prSet presAssocID="{DAFD9ABE-9F90-AD42-A77A-E97D9F78C375}" presName="spacer" presStyleCnt="0"/>
      <dgm:spPr/>
    </dgm:pt>
    <dgm:pt modelId="{A394D9C9-5794-4703-A376-40E11241E7AB}" type="pres">
      <dgm:prSet presAssocID="{BE44051C-AA6B-4E83-A6DC-116B732A9B5C}" presName="comp" presStyleCnt="0"/>
      <dgm:spPr/>
    </dgm:pt>
    <dgm:pt modelId="{7F3B7EAB-68AC-4911-8D7B-22031E6C639E}" type="pres">
      <dgm:prSet presAssocID="{BE44051C-AA6B-4E83-A6DC-116B732A9B5C}" presName="box" presStyleLbl="node1" presStyleIdx="2" presStyleCnt="3"/>
      <dgm:spPr/>
      <dgm:t>
        <a:bodyPr/>
        <a:lstStyle/>
        <a:p>
          <a:endParaRPr lang="es-ES"/>
        </a:p>
      </dgm:t>
    </dgm:pt>
    <dgm:pt modelId="{EA62491B-908B-4114-85C1-8100CBAAABE4}" type="pres">
      <dgm:prSet presAssocID="{BE44051C-AA6B-4E83-A6DC-116B732A9B5C}" presName="img" presStyleLbl="fgImgPlace1" presStyleIdx="2" presStyleCnt="3"/>
      <dgm:spPr>
        <a:blipFill rotWithShape="0">
          <a:blip xmlns:r="http://schemas.openxmlformats.org/officeDocument/2006/relationships" r:embed="rId3"/>
          <a:stretch>
            <a:fillRect/>
          </a:stretch>
        </a:blipFill>
      </dgm:spPr>
      <dgm:t>
        <a:bodyPr/>
        <a:lstStyle/>
        <a:p>
          <a:endParaRPr lang="es-ES"/>
        </a:p>
      </dgm:t>
    </dgm:pt>
    <dgm:pt modelId="{E442EE0B-A2AD-49C3-8C75-E85379216E25}" type="pres">
      <dgm:prSet presAssocID="{BE44051C-AA6B-4E83-A6DC-116B732A9B5C}" presName="text" presStyleLbl="node1" presStyleIdx="2" presStyleCnt="3">
        <dgm:presLayoutVars>
          <dgm:bulletEnabled val="1"/>
        </dgm:presLayoutVars>
      </dgm:prSet>
      <dgm:spPr/>
      <dgm:t>
        <a:bodyPr/>
        <a:lstStyle/>
        <a:p>
          <a:endParaRPr lang="es-ES"/>
        </a:p>
      </dgm:t>
    </dgm:pt>
  </dgm:ptLst>
  <dgm:cxnLst>
    <dgm:cxn modelId="{7570596F-EB13-5D48-8CB4-A4152951E90A}" type="presOf" srcId="{33CCD57D-BEA6-45EB-BA12-BD4727C1F4A6}" destId="{1A926828-4490-4C93-BB2C-D6485A3C1D1B}" srcOrd="0" destOrd="0" presId="urn:microsoft.com/office/officeart/2005/8/layout/vList4#1"/>
    <dgm:cxn modelId="{0CA32B8F-95FB-9849-8ECB-C455001C1D13}" type="presOf" srcId="{091FCEA2-C87C-5B4C-9DD3-E1C28D565598}" destId="{E823E6E3-ED5C-7C45-B401-7F9795D7054D}" srcOrd="0" destOrd="0" presId="urn:microsoft.com/office/officeart/2005/8/layout/vList4#1"/>
    <dgm:cxn modelId="{868556FB-656D-184B-A5A0-713436147F68}" type="presOf" srcId="{33CCD57D-BEA6-45EB-BA12-BD4727C1F4A6}" destId="{F2F0AF35-8B47-43DD-AE97-B10423DB9CED}" srcOrd="1" destOrd="0" presId="urn:microsoft.com/office/officeart/2005/8/layout/vList4#1"/>
    <dgm:cxn modelId="{4562185D-4614-4468-89B8-F86E5C270A18}" srcId="{BDC69080-58F2-4F27-9AE7-5FDD9DC3EEB3}" destId="{BE44051C-AA6B-4E83-A6DC-116B732A9B5C}" srcOrd="2" destOrd="0" parTransId="{C138D2DF-ED3B-4C12-8080-6E150BD19891}" sibTransId="{6EAF9F23-6E8C-4C9D-9CDC-C19CD41B28CF}"/>
    <dgm:cxn modelId="{94D07834-975A-4BBA-8B25-D8D335084A01}" srcId="{BDC69080-58F2-4F27-9AE7-5FDD9DC3EEB3}" destId="{33CCD57D-BEA6-45EB-BA12-BD4727C1F4A6}" srcOrd="0" destOrd="0" parTransId="{C5E8603D-E75B-42E7-BAAF-5568273F0CF9}" sibTransId="{72F61088-BA64-4535-BC92-2145EBA37210}"/>
    <dgm:cxn modelId="{E4F87EA0-D181-194F-89E6-BB0E197D4B6B}" type="presOf" srcId="{BE44051C-AA6B-4E83-A6DC-116B732A9B5C}" destId="{E442EE0B-A2AD-49C3-8C75-E85379216E25}" srcOrd="1" destOrd="0" presId="urn:microsoft.com/office/officeart/2005/8/layout/vList4#1"/>
    <dgm:cxn modelId="{7AF8466D-E3C3-5749-A719-77B657D53079}" type="presOf" srcId="{091FCEA2-C87C-5B4C-9DD3-E1C28D565598}" destId="{54AA8A6A-04C8-4C46-A55C-C4105A940217}" srcOrd="1" destOrd="0" presId="urn:microsoft.com/office/officeart/2005/8/layout/vList4#1"/>
    <dgm:cxn modelId="{472E900E-52D1-394C-B835-69C4A5D7F865}" type="presOf" srcId="{BE44051C-AA6B-4E83-A6DC-116B732A9B5C}" destId="{7F3B7EAB-68AC-4911-8D7B-22031E6C639E}" srcOrd="0" destOrd="0" presId="urn:microsoft.com/office/officeart/2005/8/layout/vList4#1"/>
    <dgm:cxn modelId="{C288AA04-42C4-A44C-A2A3-9A4AD1826CA8}" srcId="{BDC69080-58F2-4F27-9AE7-5FDD9DC3EEB3}" destId="{091FCEA2-C87C-5B4C-9DD3-E1C28D565598}" srcOrd="1" destOrd="0" parTransId="{67223884-86E4-2A43-9BA9-C4FA9B92FA27}" sibTransId="{DAFD9ABE-9F90-AD42-A77A-E97D9F78C375}"/>
    <dgm:cxn modelId="{ED7E99BB-79E5-AA42-AAC1-A1293EA358BF}" type="presOf" srcId="{BDC69080-58F2-4F27-9AE7-5FDD9DC3EEB3}" destId="{EE64BEEF-350E-4693-983F-F5E44439AAA9}" srcOrd="0" destOrd="0" presId="urn:microsoft.com/office/officeart/2005/8/layout/vList4#1"/>
    <dgm:cxn modelId="{FFBAA431-972A-C84F-936E-C7BB09FEFB0C}" type="presParOf" srcId="{EE64BEEF-350E-4693-983F-F5E44439AAA9}" destId="{A07EEE26-AF4D-4473-BA49-3ED5A7817AC9}" srcOrd="0" destOrd="0" presId="urn:microsoft.com/office/officeart/2005/8/layout/vList4#1"/>
    <dgm:cxn modelId="{501D6E27-3C45-0145-90C0-198F07EDDEFC}" type="presParOf" srcId="{A07EEE26-AF4D-4473-BA49-3ED5A7817AC9}" destId="{1A926828-4490-4C93-BB2C-D6485A3C1D1B}" srcOrd="0" destOrd="0" presId="urn:microsoft.com/office/officeart/2005/8/layout/vList4#1"/>
    <dgm:cxn modelId="{B2178CA3-046A-2846-B9F3-0C2CAA016A25}" type="presParOf" srcId="{A07EEE26-AF4D-4473-BA49-3ED5A7817AC9}" destId="{87362E7A-3878-4E0E-B7FF-83B1C52F7E2D}" srcOrd="1" destOrd="0" presId="urn:microsoft.com/office/officeart/2005/8/layout/vList4#1"/>
    <dgm:cxn modelId="{E1EAAA0E-6549-3F4A-B2EB-1C85150FD7DA}" type="presParOf" srcId="{A07EEE26-AF4D-4473-BA49-3ED5A7817AC9}" destId="{F2F0AF35-8B47-43DD-AE97-B10423DB9CED}" srcOrd="2" destOrd="0" presId="urn:microsoft.com/office/officeart/2005/8/layout/vList4#1"/>
    <dgm:cxn modelId="{C96290B5-AAD2-464D-A52A-ED4DA3B1AC72}" type="presParOf" srcId="{EE64BEEF-350E-4693-983F-F5E44439AAA9}" destId="{4B26F1D9-F519-4AC2-BFAD-B1497971120A}" srcOrd="1" destOrd="0" presId="urn:microsoft.com/office/officeart/2005/8/layout/vList4#1"/>
    <dgm:cxn modelId="{D680575E-7957-834D-9668-55AEF0652899}" type="presParOf" srcId="{EE64BEEF-350E-4693-983F-F5E44439AAA9}" destId="{2389BF5E-48A4-5D48-8163-CF0BE7B5454B}" srcOrd="2" destOrd="0" presId="urn:microsoft.com/office/officeart/2005/8/layout/vList4#1"/>
    <dgm:cxn modelId="{1E6E0C5D-3465-A140-A393-F5C79DB6E7D0}" type="presParOf" srcId="{2389BF5E-48A4-5D48-8163-CF0BE7B5454B}" destId="{E823E6E3-ED5C-7C45-B401-7F9795D7054D}" srcOrd="0" destOrd="0" presId="urn:microsoft.com/office/officeart/2005/8/layout/vList4#1"/>
    <dgm:cxn modelId="{2E2D5448-D045-1946-B484-75881E7039A7}" type="presParOf" srcId="{2389BF5E-48A4-5D48-8163-CF0BE7B5454B}" destId="{305823A1-3F9F-4442-978D-D0B2C06EE369}" srcOrd="1" destOrd="0" presId="urn:microsoft.com/office/officeart/2005/8/layout/vList4#1"/>
    <dgm:cxn modelId="{0E20960D-2A49-6741-8F3F-83EEE2427975}" type="presParOf" srcId="{2389BF5E-48A4-5D48-8163-CF0BE7B5454B}" destId="{54AA8A6A-04C8-4C46-A55C-C4105A940217}" srcOrd="2" destOrd="0" presId="urn:microsoft.com/office/officeart/2005/8/layout/vList4#1"/>
    <dgm:cxn modelId="{6D2E6158-0C97-0942-A0E4-C0A96EA956F8}" type="presParOf" srcId="{EE64BEEF-350E-4693-983F-F5E44439AAA9}" destId="{93A93B2C-D8E1-6043-AA25-6939F26DB92B}" srcOrd="3" destOrd="0" presId="urn:microsoft.com/office/officeart/2005/8/layout/vList4#1"/>
    <dgm:cxn modelId="{8D6EEB23-15AB-2848-AAF8-878F5CDE7A9A}" type="presParOf" srcId="{EE64BEEF-350E-4693-983F-F5E44439AAA9}" destId="{A394D9C9-5794-4703-A376-40E11241E7AB}" srcOrd="4" destOrd="0" presId="urn:microsoft.com/office/officeart/2005/8/layout/vList4#1"/>
    <dgm:cxn modelId="{8266C5EE-82FB-4D41-BE03-FF55E20C57BD}" type="presParOf" srcId="{A394D9C9-5794-4703-A376-40E11241E7AB}" destId="{7F3B7EAB-68AC-4911-8D7B-22031E6C639E}" srcOrd="0" destOrd="0" presId="urn:microsoft.com/office/officeart/2005/8/layout/vList4#1"/>
    <dgm:cxn modelId="{70BD1650-E64F-524A-8B3E-9397CC1BB2B7}" type="presParOf" srcId="{A394D9C9-5794-4703-A376-40E11241E7AB}" destId="{EA62491B-908B-4114-85C1-8100CBAAABE4}" srcOrd="1" destOrd="0" presId="urn:microsoft.com/office/officeart/2005/8/layout/vList4#1"/>
    <dgm:cxn modelId="{3B93025B-3B0D-624C-AD27-810AD2B25494}" type="presParOf" srcId="{A394D9C9-5794-4703-A376-40E11241E7AB}" destId="{E442EE0B-A2AD-49C3-8C75-E85379216E25}"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185DDB-8C53-48C4-B613-357F08E29825}" type="doc">
      <dgm:prSet loTypeId="urn:microsoft.com/office/officeart/2005/8/layout/funnel1" loCatId="process" qsTypeId="urn:microsoft.com/office/officeart/2005/8/quickstyle/3d3" qsCatId="3D" csTypeId="urn:microsoft.com/office/officeart/2005/8/colors/colorful4" csCatId="colorful" phldr="1"/>
      <dgm:spPr/>
      <dgm:t>
        <a:bodyPr/>
        <a:lstStyle/>
        <a:p>
          <a:endParaRPr lang="es-ES"/>
        </a:p>
      </dgm:t>
    </dgm:pt>
    <dgm:pt modelId="{954ECCEB-D922-40B3-8A3B-E154BA1A2EFC}">
      <dgm:prSet phldrT="[Texto]" custT="1">
        <dgm:style>
          <a:lnRef idx="0">
            <a:schemeClr val="accent6"/>
          </a:lnRef>
          <a:fillRef idx="3">
            <a:schemeClr val="accent6"/>
          </a:fillRef>
          <a:effectRef idx="3">
            <a:schemeClr val="accent6"/>
          </a:effectRef>
          <a:fontRef idx="minor">
            <a:schemeClr val="lt1"/>
          </a:fontRef>
        </dgm:style>
      </dgm:prSet>
      <dgm:spPr>
        <a:solidFill>
          <a:srgbClr val="BC7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sz="1000" b="1" noProof="0" dirty="0">
            <a:solidFill>
              <a:schemeClr val="tx1"/>
            </a:solidFill>
            <a:effectLst>
              <a:outerShdw blurRad="38100" dist="38100" dir="2700000" algn="tl">
                <a:srgbClr val="000000">
                  <a:alpha val="43137"/>
                </a:srgbClr>
              </a:outerShdw>
            </a:effectLst>
            <a:latin typeface="Calibri" pitchFamily="34" charset="0"/>
          </a:endParaRPr>
        </a:p>
      </dgm:t>
    </dgm:pt>
    <dgm:pt modelId="{3DFBFC64-2872-44C1-A68B-7DDCF1D0CE4A}" type="parTrans" cxnId="{8BC4EA9B-B461-4C58-AAA1-BBC6C74A914A}">
      <dgm:prSet/>
      <dgm:spPr/>
      <dgm:t>
        <a:bodyPr/>
        <a:lstStyle/>
        <a:p>
          <a:endParaRPr lang="en-GB" noProof="0"/>
        </a:p>
      </dgm:t>
    </dgm:pt>
    <dgm:pt modelId="{F864719B-910E-41C6-BF07-278BF63FDED9}" type="sibTrans" cxnId="{8BC4EA9B-B461-4C58-AAA1-BBC6C74A914A}">
      <dgm:prSet/>
      <dgm:spPr/>
      <dgm:t>
        <a:bodyPr/>
        <a:lstStyle/>
        <a:p>
          <a:endParaRPr lang="en-GB" noProof="0"/>
        </a:p>
      </dgm:t>
    </dgm:pt>
    <dgm:pt modelId="{5673FF7E-1D3B-4789-AE90-50A2B8D4114D}">
      <dgm:prSet phldrT="[Texto]" custT="1">
        <dgm:style>
          <a:lnRef idx="0">
            <a:schemeClr val="accent2"/>
          </a:lnRef>
          <a:fillRef idx="3">
            <a:schemeClr val="accent2"/>
          </a:fillRef>
          <a:effectRef idx="3">
            <a:schemeClr val="accent2"/>
          </a:effectRef>
          <a:fontRef idx="minor">
            <a:schemeClr val="lt1"/>
          </a:fontRef>
        </dgm:style>
      </dgm:prSet>
      <dgm:spPr>
        <a:ln/>
      </dgm:spPr>
      <dgm:t>
        <a:bodyPr/>
        <a:lstStyle/>
        <a:p>
          <a:r>
            <a:rPr lang="en-GB" sz="2000" b="1" noProof="0" dirty="0" smtClean="0">
              <a:effectLst>
                <a:outerShdw blurRad="38100" dist="38100" dir="2700000" algn="tl">
                  <a:srgbClr val="000000">
                    <a:alpha val="43137"/>
                  </a:srgbClr>
                </a:outerShdw>
              </a:effectLst>
              <a:latin typeface="Calibri" pitchFamily="34" charset="0"/>
            </a:rPr>
            <a:t>Water</a:t>
          </a:r>
          <a:endParaRPr lang="en-GB" sz="2000" b="1" noProof="0" dirty="0">
            <a:effectLst>
              <a:outerShdw blurRad="38100" dist="38100" dir="2700000" algn="tl">
                <a:srgbClr val="000000">
                  <a:alpha val="43137"/>
                </a:srgbClr>
              </a:outerShdw>
            </a:effectLst>
            <a:latin typeface="Calibri" pitchFamily="34" charset="0"/>
          </a:endParaRPr>
        </a:p>
      </dgm:t>
    </dgm:pt>
    <dgm:pt modelId="{3E8FC74D-4443-46AA-97C1-0844161E4554}" type="parTrans" cxnId="{791398BE-7DC7-4106-9DB9-1B030C387089}">
      <dgm:prSet/>
      <dgm:spPr/>
      <dgm:t>
        <a:bodyPr/>
        <a:lstStyle/>
        <a:p>
          <a:endParaRPr lang="en-GB" noProof="0"/>
        </a:p>
      </dgm:t>
    </dgm:pt>
    <dgm:pt modelId="{2D2E7190-1D91-4636-B0BD-D1027777A23D}" type="sibTrans" cxnId="{791398BE-7DC7-4106-9DB9-1B030C387089}">
      <dgm:prSet/>
      <dgm:spPr/>
      <dgm:t>
        <a:bodyPr/>
        <a:lstStyle/>
        <a:p>
          <a:endParaRPr lang="en-GB" noProof="0"/>
        </a:p>
      </dgm:t>
    </dgm:pt>
    <dgm:pt modelId="{72056354-8511-4FD9-B0A8-B0821F6B01C7}">
      <dgm:prSet phldrT="[Texto]" custT="1"/>
      <dgm:spPr>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1100" b="1" noProof="0" dirty="0" smtClean="0">
              <a:solidFill>
                <a:srgbClr val="000000"/>
              </a:solidFill>
              <a:effectLst>
                <a:outerShdw blurRad="38100" dist="38100" dir="2700000" algn="tl">
                  <a:srgbClr val="000000">
                    <a:alpha val="43137"/>
                  </a:srgbClr>
                </a:outerShdw>
              </a:effectLst>
              <a:latin typeface="Calibri" pitchFamily="34" charset="0"/>
            </a:rPr>
            <a:t>Magnesium Bentonite</a:t>
          </a:r>
          <a:endParaRPr lang="en-GB" sz="1100" b="1" noProof="0" dirty="0">
            <a:solidFill>
              <a:srgbClr val="000000"/>
            </a:solidFill>
            <a:effectLst>
              <a:outerShdw blurRad="38100" dist="38100" dir="2700000" algn="tl">
                <a:srgbClr val="000000">
                  <a:alpha val="43137"/>
                </a:srgbClr>
              </a:outerShdw>
            </a:effectLst>
            <a:latin typeface="Calibri" pitchFamily="34" charset="0"/>
          </a:endParaRPr>
        </a:p>
      </dgm:t>
    </dgm:pt>
    <dgm:pt modelId="{04D5CCAE-20AD-489F-A183-D38EA5753891}" type="parTrans" cxnId="{849A0F6D-7859-468F-88DA-330AD8CFEA9E}">
      <dgm:prSet/>
      <dgm:spPr/>
      <dgm:t>
        <a:bodyPr/>
        <a:lstStyle/>
        <a:p>
          <a:endParaRPr lang="en-GB" noProof="0"/>
        </a:p>
      </dgm:t>
    </dgm:pt>
    <dgm:pt modelId="{AE2F651C-838C-4914-81C5-77203A8675D5}" type="sibTrans" cxnId="{849A0F6D-7859-468F-88DA-330AD8CFEA9E}">
      <dgm:prSet/>
      <dgm:spPr/>
      <dgm:t>
        <a:bodyPr/>
        <a:lstStyle/>
        <a:p>
          <a:endParaRPr lang="en-GB" noProof="0"/>
        </a:p>
      </dgm:t>
    </dgm:pt>
    <dgm:pt modelId="{3944DE9A-10BF-4D0B-88AD-4F784C170256}">
      <dgm:prSet phldrT="[Texto]" custT="1"/>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sz="3200" b="1" kern="1200" cap="none" spc="0" noProof="0" dirty="0" smtClean="0">
              <a:ln w="11430"/>
              <a:solidFill>
                <a:schemeClr val="tx1"/>
              </a:solidFill>
              <a:effectLst>
                <a:outerShdw blurRad="50800" dist="39000" dir="5460000" algn="tl">
                  <a:srgbClr val="000000">
                    <a:alpha val="38000"/>
                  </a:srgbClr>
                </a:outerShdw>
              </a:effectLst>
              <a:latin typeface="Calibri" pitchFamily="34" charset="0"/>
              <a:ea typeface="+mj-ea"/>
              <a:cs typeface="+mj-cs"/>
            </a:rPr>
            <a:t>1 : 2.4</a:t>
          </a:r>
        </a:p>
      </dgm:t>
    </dgm:pt>
    <dgm:pt modelId="{3AB1B1CE-D166-4E51-88B2-C0102D562915}" type="parTrans" cxnId="{E5B389EE-5234-4F69-8643-03661D8E7989}">
      <dgm:prSet/>
      <dgm:spPr/>
      <dgm:t>
        <a:bodyPr/>
        <a:lstStyle/>
        <a:p>
          <a:endParaRPr lang="en-GB" noProof="0"/>
        </a:p>
      </dgm:t>
    </dgm:pt>
    <dgm:pt modelId="{E97779AD-29EE-4295-B865-3095164E8E13}" type="sibTrans" cxnId="{E5B389EE-5234-4F69-8643-03661D8E7989}">
      <dgm:prSet/>
      <dgm:spPr/>
      <dgm:t>
        <a:bodyPr/>
        <a:lstStyle/>
        <a:p>
          <a:endParaRPr lang="en-GB" noProof="0"/>
        </a:p>
      </dgm:t>
    </dgm:pt>
    <dgm:pt modelId="{3C112537-608A-429B-B39E-0F25B2C843EF}" type="pres">
      <dgm:prSet presAssocID="{B2185DDB-8C53-48C4-B613-357F08E29825}" presName="Name0" presStyleCnt="0">
        <dgm:presLayoutVars>
          <dgm:chMax val="4"/>
          <dgm:resizeHandles val="exact"/>
        </dgm:presLayoutVars>
      </dgm:prSet>
      <dgm:spPr/>
      <dgm:t>
        <a:bodyPr/>
        <a:lstStyle/>
        <a:p>
          <a:endParaRPr lang="es-ES"/>
        </a:p>
      </dgm:t>
    </dgm:pt>
    <dgm:pt modelId="{A4A21E31-A8C8-4835-92EC-FE89C7688C92}" type="pres">
      <dgm:prSet presAssocID="{B2185DDB-8C53-48C4-B613-357F08E29825}" presName="ellipse" presStyleLbl="trBgShp" presStyleIdx="0" presStyleCnt="1" custScaleX="105966" custScaleY="112759" custLinFactNeighborY="-1701"/>
      <dgm:spPr>
        <a:ln>
          <a:solidFill>
            <a:schemeClr val="bg1">
              <a:lumMod val="75000"/>
            </a:schemeClr>
          </a:solidFill>
        </a:ln>
      </dgm:spPr>
      <dgm:t>
        <a:bodyPr/>
        <a:lstStyle/>
        <a:p>
          <a:endParaRPr lang="es-ES"/>
        </a:p>
      </dgm:t>
    </dgm:pt>
    <dgm:pt modelId="{0A2B6BCB-8435-43F4-BE6D-3312A2DF7BED}" type="pres">
      <dgm:prSet presAssocID="{B2185DDB-8C53-48C4-B613-357F08E29825}" presName="arrow1" presStyleLbl="fgShp" presStyleIdx="0" presStyleCnt="1" custLinFactNeighborX="1356" custLinFactNeighborY="-17026"/>
      <dgm:spPr>
        <a:ln>
          <a:solidFill>
            <a:schemeClr val="bg1">
              <a:lumMod val="85000"/>
            </a:schemeClr>
          </a:solidFill>
        </a:ln>
      </dgm:spPr>
      <dgm:t>
        <a:bodyPr/>
        <a:lstStyle/>
        <a:p>
          <a:endParaRPr lang="es-ES"/>
        </a:p>
      </dgm:t>
    </dgm:pt>
    <dgm:pt modelId="{F429227D-2C85-46D8-A46E-FF53DD1148AE}" type="pres">
      <dgm:prSet presAssocID="{B2185DDB-8C53-48C4-B613-357F08E29825}" presName="rectangle" presStyleLbl="revTx" presStyleIdx="0" presStyleCnt="1" custScaleX="140003" custLinFactNeighborY="53284">
        <dgm:presLayoutVars>
          <dgm:bulletEnabled val="1"/>
        </dgm:presLayoutVars>
      </dgm:prSet>
      <dgm:spPr/>
      <dgm:t>
        <a:bodyPr/>
        <a:lstStyle/>
        <a:p>
          <a:endParaRPr lang="es-ES"/>
        </a:p>
      </dgm:t>
    </dgm:pt>
    <dgm:pt modelId="{A0586245-D9A5-4231-85B7-54FD67BE37A1}" type="pres">
      <dgm:prSet presAssocID="{5673FF7E-1D3B-4789-AE90-50A2B8D4114D}" presName="item1" presStyleLbl="node1" presStyleIdx="0" presStyleCnt="3" custScaleX="108128" custScaleY="91749" custLinFactNeighborX="-41259" custLinFactNeighborY="-13338">
        <dgm:presLayoutVars>
          <dgm:bulletEnabled val="1"/>
        </dgm:presLayoutVars>
      </dgm:prSet>
      <dgm:spPr/>
      <dgm:t>
        <a:bodyPr/>
        <a:lstStyle/>
        <a:p>
          <a:endParaRPr lang="es-ES"/>
        </a:p>
      </dgm:t>
    </dgm:pt>
    <dgm:pt modelId="{E8998101-4BDD-4802-824F-8AAE4FD2BB3D}" type="pres">
      <dgm:prSet presAssocID="{72056354-8511-4FD9-B0A8-B0821F6B01C7}" presName="item2" presStyleLbl="node1" presStyleIdx="1" presStyleCnt="3" custScaleX="147930" custScaleY="144823" custLinFactX="9069" custLinFactNeighborX="100000" custLinFactNeighborY="-10395">
        <dgm:presLayoutVars>
          <dgm:bulletEnabled val="1"/>
        </dgm:presLayoutVars>
      </dgm:prSet>
      <dgm:spPr/>
      <dgm:t>
        <a:bodyPr/>
        <a:lstStyle/>
        <a:p>
          <a:endParaRPr lang="es-ES"/>
        </a:p>
      </dgm:t>
    </dgm:pt>
    <dgm:pt modelId="{2C62AC26-AEE8-4556-A8B0-130174EE1C49}" type="pres">
      <dgm:prSet presAssocID="{3944DE9A-10BF-4D0B-88AD-4F784C170256}" presName="item3" presStyleLbl="node1" presStyleIdx="2" presStyleCnt="3" custAng="3519927" custFlipVert="1" custScaleX="227052" custScaleY="6355" custLinFactNeighborX="67383" custLinFactNeighborY="-42904">
        <dgm:presLayoutVars>
          <dgm:bulletEnabled val="1"/>
        </dgm:presLayoutVars>
      </dgm:prSet>
      <dgm:spPr>
        <a:prstGeom prst="flowChartPunchedTape">
          <a:avLst/>
        </a:prstGeom>
      </dgm:spPr>
      <dgm:t>
        <a:bodyPr/>
        <a:lstStyle/>
        <a:p>
          <a:endParaRPr lang="es-ES"/>
        </a:p>
      </dgm:t>
    </dgm:pt>
    <dgm:pt modelId="{A70D7C55-B4CC-42B9-A12C-F68A6060F983}" type="pres">
      <dgm:prSet presAssocID="{B2185DDB-8C53-48C4-B613-357F08E29825}" presName="funnel" presStyleLbl="trAlignAcc1" presStyleIdx="0" presStyleCnt="1" custScaleX="104529" custScaleY="99016" custLinFactNeighborX="-1714" custLinFactNeighborY="-3669"/>
      <dgm:spPr>
        <a:ln>
          <a:solidFill>
            <a:schemeClr val="bg1">
              <a:lumMod val="75000"/>
            </a:schemeClr>
          </a:solidFill>
        </a:ln>
      </dgm:spPr>
      <dgm:t>
        <a:bodyPr/>
        <a:lstStyle/>
        <a:p>
          <a:endParaRPr lang="es-ES"/>
        </a:p>
      </dgm:t>
    </dgm:pt>
  </dgm:ptLst>
  <dgm:cxnLst>
    <dgm:cxn modelId="{8BC4EA9B-B461-4C58-AAA1-BBC6C74A914A}" srcId="{B2185DDB-8C53-48C4-B613-357F08E29825}" destId="{954ECCEB-D922-40B3-8A3B-E154BA1A2EFC}" srcOrd="0" destOrd="0" parTransId="{3DFBFC64-2872-44C1-A68B-7DDCF1D0CE4A}" sibTransId="{F864719B-910E-41C6-BF07-278BF63FDED9}"/>
    <dgm:cxn modelId="{E5B389EE-5234-4F69-8643-03661D8E7989}" srcId="{B2185DDB-8C53-48C4-B613-357F08E29825}" destId="{3944DE9A-10BF-4D0B-88AD-4F784C170256}" srcOrd="3" destOrd="0" parTransId="{3AB1B1CE-D166-4E51-88B2-C0102D562915}" sibTransId="{E97779AD-29EE-4295-B865-3095164E8E13}"/>
    <dgm:cxn modelId="{7FF66371-8449-8749-A1FB-C041CE027EBC}" type="presOf" srcId="{72056354-8511-4FD9-B0A8-B0821F6B01C7}" destId="{A0586245-D9A5-4231-85B7-54FD67BE37A1}" srcOrd="0" destOrd="0" presId="urn:microsoft.com/office/officeart/2005/8/layout/funnel1"/>
    <dgm:cxn modelId="{791398BE-7DC7-4106-9DB9-1B030C387089}" srcId="{B2185DDB-8C53-48C4-B613-357F08E29825}" destId="{5673FF7E-1D3B-4789-AE90-50A2B8D4114D}" srcOrd="1" destOrd="0" parTransId="{3E8FC74D-4443-46AA-97C1-0844161E4554}" sibTransId="{2D2E7190-1D91-4636-B0BD-D1027777A23D}"/>
    <dgm:cxn modelId="{849A0F6D-7859-468F-88DA-330AD8CFEA9E}" srcId="{B2185DDB-8C53-48C4-B613-357F08E29825}" destId="{72056354-8511-4FD9-B0A8-B0821F6B01C7}" srcOrd="2" destOrd="0" parTransId="{04D5CCAE-20AD-489F-A183-D38EA5753891}" sibTransId="{AE2F651C-838C-4914-81C5-77203A8675D5}"/>
    <dgm:cxn modelId="{6BD4DFB9-333C-B04C-ACEB-8D8BE0A0002A}" type="presOf" srcId="{B2185DDB-8C53-48C4-B613-357F08E29825}" destId="{3C112537-608A-429B-B39E-0F25B2C843EF}" srcOrd="0" destOrd="0" presId="urn:microsoft.com/office/officeart/2005/8/layout/funnel1"/>
    <dgm:cxn modelId="{C675B661-709E-1A4B-A39B-0CF4C93E5F0C}" type="presOf" srcId="{954ECCEB-D922-40B3-8A3B-E154BA1A2EFC}" destId="{2C62AC26-AEE8-4556-A8B0-130174EE1C49}" srcOrd="0" destOrd="0" presId="urn:microsoft.com/office/officeart/2005/8/layout/funnel1"/>
    <dgm:cxn modelId="{FDA1E6CB-C064-8F43-A55A-0555E88CD3AD}" type="presOf" srcId="{5673FF7E-1D3B-4789-AE90-50A2B8D4114D}" destId="{E8998101-4BDD-4802-824F-8AAE4FD2BB3D}" srcOrd="0" destOrd="0" presId="urn:microsoft.com/office/officeart/2005/8/layout/funnel1"/>
    <dgm:cxn modelId="{A666B31D-20ED-8743-9429-1281ACE56563}" type="presOf" srcId="{3944DE9A-10BF-4D0B-88AD-4F784C170256}" destId="{F429227D-2C85-46D8-A46E-FF53DD1148AE}" srcOrd="0" destOrd="0" presId="urn:microsoft.com/office/officeart/2005/8/layout/funnel1"/>
    <dgm:cxn modelId="{AFE4880F-3A90-D347-87B1-0E86D5542982}" type="presParOf" srcId="{3C112537-608A-429B-B39E-0F25B2C843EF}" destId="{A4A21E31-A8C8-4835-92EC-FE89C7688C92}" srcOrd="0" destOrd="0" presId="urn:microsoft.com/office/officeart/2005/8/layout/funnel1"/>
    <dgm:cxn modelId="{8DB7C4A5-D89D-854E-9DB3-5D4F661214FA}" type="presParOf" srcId="{3C112537-608A-429B-B39E-0F25B2C843EF}" destId="{0A2B6BCB-8435-43F4-BE6D-3312A2DF7BED}" srcOrd="1" destOrd="0" presId="urn:microsoft.com/office/officeart/2005/8/layout/funnel1"/>
    <dgm:cxn modelId="{8FA1A024-A383-BE42-8CE4-FD4A61FBA4D7}" type="presParOf" srcId="{3C112537-608A-429B-B39E-0F25B2C843EF}" destId="{F429227D-2C85-46D8-A46E-FF53DD1148AE}" srcOrd="2" destOrd="0" presId="urn:microsoft.com/office/officeart/2005/8/layout/funnel1"/>
    <dgm:cxn modelId="{E9C88D4D-2631-2F43-ADD9-ECF53F2FE1DD}" type="presParOf" srcId="{3C112537-608A-429B-B39E-0F25B2C843EF}" destId="{A0586245-D9A5-4231-85B7-54FD67BE37A1}" srcOrd="3" destOrd="0" presId="urn:microsoft.com/office/officeart/2005/8/layout/funnel1"/>
    <dgm:cxn modelId="{FDC881C8-1E24-D348-8C52-90AA18E28AB2}" type="presParOf" srcId="{3C112537-608A-429B-B39E-0F25B2C843EF}" destId="{E8998101-4BDD-4802-824F-8AAE4FD2BB3D}" srcOrd="4" destOrd="0" presId="urn:microsoft.com/office/officeart/2005/8/layout/funnel1"/>
    <dgm:cxn modelId="{AB5889C9-DC32-2345-9BC1-5A4FB9906DE2}" type="presParOf" srcId="{3C112537-608A-429B-B39E-0F25B2C843EF}" destId="{2C62AC26-AEE8-4556-A8B0-130174EE1C49}" srcOrd="5" destOrd="0" presId="urn:microsoft.com/office/officeart/2005/8/layout/funnel1"/>
    <dgm:cxn modelId="{658FBC6A-9D90-5C47-8B3B-35DBE5E95B8A}" type="presParOf" srcId="{3C112537-608A-429B-B39E-0F25B2C843EF}" destId="{A70D7C55-B4CC-42B9-A12C-F68A6060F983}" srcOrd="6" destOrd="0" presId="urn:microsoft.com/office/officeart/2005/8/layout/funnel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015827-EEE0-3541-850A-AEA0B3463423}" type="doc">
      <dgm:prSet loTypeId="urn:microsoft.com/office/officeart/2008/layout/HexagonCluster" loCatId="" qsTypeId="urn:microsoft.com/office/officeart/2005/8/quickstyle/3D2" qsCatId="3D" csTypeId="urn:microsoft.com/office/officeart/2005/8/colors/accent1_2" csCatId="accent1" phldr="1"/>
      <dgm:spPr/>
      <dgm:t>
        <a:bodyPr/>
        <a:lstStyle/>
        <a:p>
          <a:endParaRPr lang="es-ES"/>
        </a:p>
      </dgm:t>
    </dgm:pt>
    <dgm:pt modelId="{C4640CD4-619C-5946-A70A-80A41FA62860}">
      <dgm:prSet phldrT="[Texto]" custT="1"/>
      <dgm:spPr>
        <a:solidFill>
          <a:srgbClr val="FF6FCF"/>
        </a:solidFill>
      </dgm:spPr>
      <dgm:t>
        <a:bodyPr>
          <a:sp3d extrusionH="57150">
            <a:bevelT w="38100" h="38100"/>
            <a:bevelB w="38100" h="38100"/>
          </a:sp3d>
        </a:bodyPr>
        <a:lstStyle/>
        <a:p>
          <a:r>
            <a:rPr lang="en-GB" sz="1800" b="1" i="0" dirty="0" smtClean="0">
              <a:solidFill>
                <a:srgbClr val="000000"/>
              </a:solidFill>
              <a:effectLst>
                <a:outerShdw blurRad="50800" dist="38100" dir="2700000" algn="tl" rotWithShape="0">
                  <a:srgbClr val="000000">
                    <a:alpha val="43000"/>
                  </a:srgbClr>
                </a:outerShdw>
              </a:effectLst>
              <a:latin typeface="+mn-lt"/>
              <a:cs typeface="Arial Black"/>
            </a:rPr>
            <a:t>Visco-elasticity         </a:t>
          </a:r>
          <a:r>
            <a:rPr lang="en-GB" sz="900" b="1" i="0" dirty="0" smtClean="0">
              <a:solidFill>
                <a:srgbClr val="000000"/>
              </a:solidFill>
              <a:effectLst>
                <a:outerShdw blurRad="50800" dist="38100" dir="2700000" algn="tl" rotWithShape="0">
                  <a:srgbClr val="000000">
                    <a:alpha val="43000"/>
                  </a:srgbClr>
                </a:outerShdw>
              </a:effectLst>
              <a:latin typeface="+mn-lt"/>
              <a:cs typeface="Arial Black"/>
            </a:rPr>
            <a:t>Cutometer MPA 850</a:t>
          </a:r>
          <a:endParaRPr lang="es-ES" sz="900" b="1" i="0" dirty="0">
            <a:solidFill>
              <a:srgbClr val="000000"/>
            </a:solidFill>
            <a:effectLst>
              <a:outerShdw blurRad="50800" dist="38100" dir="2700000" algn="tl" rotWithShape="0">
                <a:srgbClr val="000000">
                  <a:alpha val="43000"/>
                </a:srgbClr>
              </a:outerShdw>
            </a:effectLst>
            <a:latin typeface="+mn-lt"/>
            <a:cs typeface="Arial Black"/>
          </a:endParaRPr>
        </a:p>
      </dgm:t>
    </dgm:pt>
    <dgm:pt modelId="{372164B0-5B56-5245-BE49-CD7625A9D139}" type="parTrans" cxnId="{E821A31E-4D24-874C-A1A1-B00E6213A9AE}">
      <dgm:prSet/>
      <dgm:spPr/>
      <dgm:t>
        <a:bodyPr/>
        <a:lstStyle/>
        <a:p>
          <a:endParaRPr lang="es-ES">
            <a:latin typeface="+mn-lt"/>
          </a:endParaRPr>
        </a:p>
      </dgm:t>
    </dgm:pt>
    <dgm:pt modelId="{AB4421AD-ED18-FF49-8027-81D11BE76D86}" type="sibTrans" cxnId="{E821A31E-4D24-874C-A1A1-B00E6213A9AE}">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es-ES">
            <a:latin typeface="+mn-lt"/>
          </a:endParaRPr>
        </a:p>
      </dgm:t>
    </dgm:pt>
    <dgm:pt modelId="{FFAB7067-95C0-5D4A-B61F-7F25D6DF52E5}">
      <dgm:prSet phldrT="[Texto]" custT="1"/>
      <dgm:spPr>
        <a:solidFill>
          <a:srgbClr val="EB0000"/>
        </a:solidFill>
      </dgm:spPr>
      <dgm:t>
        <a:bodyPr>
          <a:sp3d extrusionH="57150">
            <a:bevelT w="38100" h="38100"/>
            <a:bevelB w="38100" h="38100"/>
          </a:sp3d>
        </a:bodyPr>
        <a:lstStyle/>
        <a:p>
          <a:r>
            <a:rPr lang="en-GB" sz="1800" b="1" i="0" dirty="0" smtClean="0">
              <a:solidFill>
                <a:schemeClr val="tx1"/>
              </a:solidFill>
              <a:effectLst>
                <a:outerShdw blurRad="50800" dist="38100" dir="2700000" algn="tl" rotWithShape="0">
                  <a:srgbClr val="000000">
                    <a:alpha val="43000"/>
                  </a:srgbClr>
                </a:outerShdw>
              </a:effectLst>
              <a:latin typeface="+mn-lt"/>
              <a:cs typeface="Arial Black"/>
            </a:rPr>
            <a:t>Blood flo</a:t>
          </a:r>
          <a:r>
            <a:rPr lang="en-GB" sz="1800" b="1" i="0" dirty="0" smtClean="0">
              <a:solidFill>
                <a:schemeClr val="tx1"/>
              </a:solidFill>
              <a:effectLst>
                <a:outerShdw blurRad="50800" dist="38100" dir="2700000" algn="tl" rotWithShape="0">
                  <a:srgbClr val="000000">
                    <a:alpha val="43000"/>
                  </a:srgbClr>
                </a:outerShdw>
              </a:effectLst>
              <a:latin typeface="+mn-lt"/>
            </a:rPr>
            <a:t>w                   </a:t>
          </a:r>
          <a:r>
            <a:rPr lang="en-GB" sz="900" b="1" i="0" dirty="0" smtClean="0">
              <a:solidFill>
                <a:schemeClr val="tx1"/>
              </a:solidFill>
              <a:effectLst>
                <a:outerShdw blurRad="50800" dist="38100" dir="2700000" algn="tl" rotWithShape="0">
                  <a:srgbClr val="000000">
                    <a:alpha val="43000"/>
                  </a:srgbClr>
                </a:outerShdw>
              </a:effectLst>
              <a:latin typeface="+mn-lt"/>
            </a:rPr>
            <a:t>PeriFlux System 5000</a:t>
          </a:r>
          <a:endParaRPr lang="es-ES" sz="900" b="1" i="0" dirty="0">
            <a:solidFill>
              <a:schemeClr val="tx1"/>
            </a:solidFill>
            <a:effectLst>
              <a:outerShdw blurRad="50800" dist="38100" dir="2700000" algn="tl" rotWithShape="0">
                <a:srgbClr val="000000">
                  <a:alpha val="43000"/>
                </a:srgbClr>
              </a:outerShdw>
            </a:effectLst>
            <a:latin typeface="+mn-lt"/>
          </a:endParaRPr>
        </a:p>
      </dgm:t>
    </dgm:pt>
    <dgm:pt modelId="{C829ABBA-BB2B-1E4B-B1D2-779E58DAF0E8}" type="parTrans" cxnId="{35706A4E-D357-C742-AB56-AE81C9506A3C}">
      <dgm:prSet/>
      <dgm:spPr/>
      <dgm:t>
        <a:bodyPr/>
        <a:lstStyle/>
        <a:p>
          <a:endParaRPr lang="es-ES">
            <a:latin typeface="+mn-lt"/>
          </a:endParaRPr>
        </a:p>
      </dgm:t>
    </dgm:pt>
    <dgm:pt modelId="{10D9D637-262A-A74A-AEF8-507011AC3DAB}" type="sibTrans" cxnId="{35706A4E-D357-C742-AB56-AE81C9506A3C}">
      <dgm:prSet/>
      <dgm:spPr>
        <a:blipFill>
          <a:blip xmlns:r="http://schemas.openxmlformats.org/officeDocument/2006/relationships" r:embed="rId2" cstate="print">
            <a:extLst>
              <a:ext uri="{28A0092B-C50C-407E-A947-70E740481C1C}">
                <a14:useLocalDpi xmlns:a14="http://schemas.microsoft.com/office/drawing/2010/main"/>
              </a:ext>
            </a:extLst>
          </a:blip>
          <a:srcRect/>
          <a:stretch>
            <a:fillRect t="-9000" b="-9000"/>
          </a:stretch>
        </a:blipFill>
      </dgm:spPr>
      <dgm:t>
        <a:bodyPr/>
        <a:lstStyle/>
        <a:p>
          <a:endParaRPr lang="es-ES">
            <a:latin typeface="+mn-lt"/>
          </a:endParaRPr>
        </a:p>
      </dgm:t>
    </dgm:pt>
    <dgm:pt modelId="{E6A8EB5B-EBBB-F940-9BFF-B764EE244835}">
      <dgm:prSet phldrT="[Texto]" custT="1"/>
      <dgm:spPr>
        <a:solidFill>
          <a:srgbClr val="00C300"/>
        </a:solidFill>
      </dgm:spPr>
      <dgm:t>
        <a:bodyPr>
          <a:sp3d extrusionH="57150">
            <a:bevelT w="38100" h="38100"/>
            <a:bevelB w="38100" h="38100"/>
          </a:sp3d>
        </a:bodyPr>
        <a:lstStyle/>
        <a:p>
          <a:r>
            <a:rPr lang="en-GB" sz="1800" b="1" i="0" dirty="0" smtClean="0">
              <a:solidFill>
                <a:srgbClr val="000000"/>
              </a:solidFill>
              <a:effectLst>
                <a:outerShdw blurRad="50800" dist="38100" dir="2700000" algn="tl" rotWithShape="0">
                  <a:srgbClr val="000000">
                    <a:alpha val="43000"/>
                  </a:srgbClr>
                </a:outerShdw>
              </a:effectLst>
              <a:latin typeface="+mn-lt"/>
              <a:cs typeface="Arial Black"/>
            </a:rPr>
            <a:t>pH </a:t>
          </a:r>
          <a:r>
            <a:rPr lang="en-GB" sz="1100" b="1" i="0" dirty="0" smtClean="0">
              <a:solidFill>
                <a:srgbClr val="000000"/>
              </a:solidFill>
              <a:effectLst>
                <a:outerShdw blurRad="50800" dist="38100" dir="2700000" algn="tl" rotWithShape="0">
                  <a:srgbClr val="000000">
                    <a:alpha val="43000"/>
                  </a:srgbClr>
                </a:outerShdw>
              </a:effectLst>
              <a:latin typeface="+mn-lt"/>
              <a:cs typeface="Arial Black"/>
            </a:rPr>
            <a:t>                                   </a:t>
          </a:r>
          <a:r>
            <a:rPr lang="en-GB" sz="900" b="1" i="0" dirty="0" smtClean="0">
              <a:solidFill>
                <a:srgbClr val="000000"/>
              </a:solidFill>
              <a:effectLst>
                <a:outerShdw blurRad="50800" dist="38100" dir="2700000" algn="tl" rotWithShape="0">
                  <a:srgbClr val="000000">
                    <a:alpha val="43000"/>
                  </a:srgbClr>
                </a:outerShdw>
              </a:effectLst>
              <a:latin typeface="+mn-lt"/>
              <a:cs typeface="Arial Black"/>
            </a:rPr>
            <a:t>Skin pHmeter 905</a:t>
          </a:r>
          <a:endParaRPr lang="es-ES" sz="900" b="1" i="0" dirty="0">
            <a:solidFill>
              <a:srgbClr val="000000"/>
            </a:solidFill>
            <a:effectLst>
              <a:outerShdw blurRad="50800" dist="38100" dir="2700000" algn="tl" rotWithShape="0">
                <a:srgbClr val="000000">
                  <a:alpha val="43000"/>
                </a:srgbClr>
              </a:outerShdw>
            </a:effectLst>
            <a:latin typeface="+mn-lt"/>
            <a:cs typeface="Arial Black"/>
          </a:endParaRPr>
        </a:p>
      </dgm:t>
    </dgm:pt>
    <dgm:pt modelId="{F2FAA07B-6B51-2044-90A4-B66A8891BFDE}" type="parTrans" cxnId="{ECB815B8-1158-E445-93E2-1330807CE168}">
      <dgm:prSet/>
      <dgm:spPr/>
      <dgm:t>
        <a:bodyPr/>
        <a:lstStyle/>
        <a:p>
          <a:endParaRPr lang="es-ES">
            <a:latin typeface="+mn-lt"/>
          </a:endParaRPr>
        </a:p>
      </dgm:t>
    </dgm:pt>
    <dgm:pt modelId="{45128B4F-8B1F-FF45-A8B0-51B16B3BA6D6}" type="sibTrans" cxnId="{ECB815B8-1158-E445-93E2-1330807CE168}">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es-ES">
            <a:latin typeface="+mn-lt"/>
          </a:endParaRPr>
        </a:p>
      </dgm:t>
    </dgm:pt>
    <dgm:pt modelId="{341ECC23-4229-3E44-A510-1EB497FBFB7E}">
      <dgm:prSet custT="1"/>
      <dgm:spPr>
        <a:solidFill>
          <a:srgbClr val="FF8000"/>
        </a:solidFill>
      </dgm:spPr>
      <dgm:t>
        <a:bodyPr/>
        <a:lstStyle/>
        <a:p>
          <a:pPr algn="ctr"/>
          <a:r>
            <a:rPr lang="en-GB" sz="1800" b="1" i="0" dirty="0" smtClean="0">
              <a:solidFill>
                <a:srgbClr val="000000"/>
              </a:solidFill>
              <a:effectLst>
                <a:outerShdw blurRad="50800" dist="38100" dir="2700000" algn="tl" rotWithShape="0">
                  <a:srgbClr val="000000">
                    <a:alpha val="43000"/>
                  </a:srgbClr>
                </a:outerShdw>
              </a:effectLst>
              <a:latin typeface="+mn-lt"/>
              <a:cs typeface="Arial Black"/>
            </a:rPr>
            <a:t>Dermal density       </a:t>
          </a:r>
          <a:r>
            <a:rPr lang="en-GB" sz="900" b="1" i="0" dirty="0" smtClean="0">
              <a:solidFill>
                <a:srgbClr val="000000"/>
              </a:solidFill>
              <a:effectLst>
                <a:outerShdw blurRad="50800" dist="38100" dir="2700000" algn="tl" rotWithShape="0">
                  <a:srgbClr val="000000">
                    <a:alpha val="43000"/>
                  </a:srgbClr>
                </a:outerShdw>
              </a:effectLst>
              <a:latin typeface="+mn-lt"/>
              <a:cs typeface="Arial Black"/>
            </a:rPr>
            <a:t>Reviscometer RVM 600</a:t>
          </a:r>
          <a:endParaRPr lang="es-ES" sz="900" b="1" i="0" dirty="0" smtClean="0">
            <a:solidFill>
              <a:srgbClr val="000000"/>
            </a:solidFill>
            <a:effectLst>
              <a:outerShdw blurRad="50800" dist="38100" dir="2700000" algn="tl" rotWithShape="0">
                <a:srgbClr val="000000">
                  <a:alpha val="43000"/>
                </a:srgbClr>
              </a:outerShdw>
            </a:effectLst>
            <a:latin typeface="+mn-lt"/>
            <a:cs typeface="Arial Black"/>
          </a:endParaRPr>
        </a:p>
      </dgm:t>
    </dgm:pt>
    <dgm:pt modelId="{9AB29882-9587-6A49-9175-A034A9391BDB}" type="parTrans" cxnId="{8046835E-C0F2-734B-85C3-47A648EEA5A2}">
      <dgm:prSet/>
      <dgm:spPr/>
      <dgm:t>
        <a:bodyPr/>
        <a:lstStyle/>
        <a:p>
          <a:endParaRPr lang="es-ES">
            <a:latin typeface="+mn-lt"/>
          </a:endParaRPr>
        </a:p>
      </dgm:t>
    </dgm:pt>
    <dgm:pt modelId="{0A805006-DFE7-C645-BD87-42D74F38F30D}" type="sibTrans" cxnId="{8046835E-C0F2-734B-85C3-47A648EEA5A2}">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es-ES">
            <a:latin typeface="+mn-lt"/>
          </a:endParaRPr>
        </a:p>
      </dgm:t>
    </dgm:pt>
    <dgm:pt modelId="{648C2A73-A863-CE40-935C-3BC1A1926ED6}">
      <dgm:prSet phldrT="[Texto]" custT="1"/>
      <dgm:spPr>
        <a:solidFill>
          <a:srgbClr val="0080FF"/>
        </a:solidFill>
      </dgm:spPr>
      <dgm:t>
        <a:bodyPr>
          <a:sp3d extrusionH="57150">
            <a:bevelT w="38100" h="38100"/>
            <a:bevelB w="38100" h="38100"/>
          </a:sp3d>
        </a:bodyPr>
        <a:lstStyle/>
        <a:p>
          <a:r>
            <a:rPr lang="en-GB" sz="1800" b="1" i="0" dirty="0" smtClean="0">
              <a:solidFill>
                <a:srgbClr val="000000"/>
              </a:solidFill>
              <a:effectLst>
                <a:outerShdw blurRad="50800" dist="38100" dir="2700000" algn="tl" rotWithShape="0">
                  <a:srgbClr val="000000">
                    <a:alpha val="43000"/>
                  </a:srgbClr>
                </a:outerShdw>
              </a:effectLst>
              <a:latin typeface="+mn-lt"/>
            </a:rPr>
            <a:t>TEWL</a:t>
          </a:r>
          <a:r>
            <a:rPr lang="en-GB" sz="1600" b="1" i="0" dirty="0" smtClean="0">
              <a:solidFill>
                <a:srgbClr val="000000"/>
              </a:solidFill>
              <a:effectLst>
                <a:outerShdw blurRad="50800" dist="38100" dir="2700000" algn="tl" rotWithShape="0">
                  <a:srgbClr val="000000">
                    <a:alpha val="43000"/>
                  </a:srgbClr>
                </a:outerShdw>
              </a:effectLst>
              <a:latin typeface="+mn-lt"/>
              <a:cs typeface="Arial Black"/>
            </a:rPr>
            <a:t>                                     </a:t>
          </a:r>
          <a:r>
            <a:rPr lang="en-GB" sz="900" b="1" i="0" dirty="0" smtClean="0">
              <a:solidFill>
                <a:srgbClr val="000000"/>
              </a:solidFill>
              <a:effectLst>
                <a:outerShdw blurRad="50800" dist="38100" dir="2700000" algn="tl" rotWithShape="0">
                  <a:srgbClr val="000000">
                    <a:alpha val="43000"/>
                  </a:srgbClr>
                </a:outerShdw>
              </a:effectLst>
              <a:latin typeface="+mn-lt"/>
              <a:cs typeface="Arial Black"/>
            </a:rPr>
            <a:t>Tewameter TM 210</a:t>
          </a:r>
          <a:endParaRPr lang="es-ES" sz="900" b="1" i="0" dirty="0">
            <a:solidFill>
              <a:srgbClr val="000000"/>
            </a:solidFill>
            <a:effectLst>
              <a:outerShdw blurRad="50800" dist="38100" dir="2700000" algn="tl" rotWithShape="0">
                <a:srgbClr val="000000">
                  <a:alpha val="43000"/>
                </a:srgbClr>
              </a:outerShdw>
            </a:effectLst>
            <a:latin typeface="+mn-lt"/>
            <a:cs typeface="Arial Black"/>
          </a:endParaRPr>
        </a:p>
      </dgm:t>
    </dgm:pt>
    <dgm:pt modelId="{A533EF73-F612-6B4E-BC85-991F63078C0B}" type="sibTrans" cxnId="{2DC2A022-42BB-ED49-9E0B-A7EF3D4D0530}">
      <dgm:prSet/>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t>
        <a:bodyPr/>
        <a:lstStyle/>
        <a:p>
          <a:endParaRPr lang="es-ES">
            <a:latin typeface="+mn-lt"/>
          </a:endParaRPr>
        </a:p>
      </dgm:t>
    </dgm:pt>
    <dgm:pt modelId="{BC069209-0A6A-6E49-BAC8-C1311F0D7B75}" type="parTrans" cxnId="{2DC2A022-42BB-ED49-9E0B-A7EF3D4D0530}">
      <dgm:prSet/>
      <dgm:spPr/>
      <dgm:t>
        <a:bodyPr/>
        <a:lstStyle/>
        <a:p>
          <a:endParaRPr lang="es-ES">
            <a:latin typeface="+mn-lt"/>
          </a:endParaRPr>
        </a:p>
      </dgm:t>
    </dgm:pt>
    <dgm:pt modelId="{81A1931F-EE2F-9049-B44E-C57EB18DAF38}" type="pres">
      <dgm:prSet presAssocID="{B3015827-EEE0-3541-850A-AEA0B3463423}" presName="Name0" presStyleCnt="0">
        <dgm:presLayoutVars>
          <dgm:chMax val="21"/>
          <dgm:chPref val="21"/>
        </dgm:presLayoutVars>
      </dgm:prSet>
      <dgm:spPr/>
      <dgm:t>
        <a:bodyPr/>
        <a:lstStyle/>
        <a:p>
          <a:endParaRPr lang="es-ES"/>
        </a:p>
      </dgm:t>
    </dgm:pt>
    <dgm:pt modelId="{9EE29F03-A278-0142-B72E-2E7544EBEA3F}" type="pres">
      <dgm:prSet presAssocID="{648C2A73-A863-CE40-935C-3BC1A1926ED6}" presName="text1" presStyleCnt="0"/>
      <dgm:spPr/>
    </dgm:pt>
    <dgm:pt modelId="{E3BFA8B5-2656-7A43-9248-105D70E49EAD}" type="pres">
      <dgm:prSet presAssocID="{648C2A73-A863-CE40-935C-3BC1A1926ED6}" presName="textRepeatNode" presStyleLbl="alignNode1" presStyleIdx="0" presStyleCnt="5" custLinFactNeighborY="-1733">
        <dgm:presLayoutVars>
          <dgm:chMax val="0"/>
          <dgm:chPref val="0"/>
          <dgm:bulletEnabled val="1"/>
        </dgm:presLayoutVars>
      </dgm:prSet>
      <dgm:spPr/>
      <dgm:t>
        <a:bodyPr/>
        <a:lstStyle/>
        <a:p>
          <a:endParaRPr lang="es-ES"/>
        </a:p>
      </dgm:t>
    </dgm:pt>
    <dgm:pt modelId="{F2AD9BD1-9ABF-BD4F-BCFA-D0FC652E40CF}" type="pres">
      <dgm:prSet presAssocID="{648C2A73-A863-CE40-935C-3BC1A1926ED6}" presName="textaccent1" presStyleCnt="0"/>
      <dgm:spPr/>
    </dgm:pt>
    <dgm:pt modelId="{49890929-A890-F142-90B3-01893A4CC40E}" type="pres">
      <dgm:prSet presAssocID="{648C2A73-A863-CE40-935C-3BC1A1926ED6}" presName="accentRepeatNode" presStyleLbl="solidAlignAcc1" presStyleIdx="0" presStyleCnt="10"/>
      <dgm:spPr/>
      <dgm:t>
        <a:bodyPr/>
        <a:lstStyle/>
        <a:p>
          <a:endParaRPr lang="es-ES"/>
        </a:p>
      </dgm:t>
    </dgm:pt>
    <dgm:pt modelId="{6AF0DA01-1DE9-B444-B204-4213164B3AB0}" type="pres">
      <dgm:prSet presAssocID="{A533EF73-F612-6B4E-BC85-991F63078C0B}" presName="image1" presStyleCnt="0"/>
      <dgm:spPr/>
    </dgm:pt>
    <dgm:pt modelId="{E2E55291-4973-E64C-91DC-AB5333991B14}" type="pres">
      <dgm:prSet presAssocID="{A533EF73-F612-6B4E-BC85-991F63078C0B}" presName="imageRepeatNode" presStyleLbl="alignAcc1" presStyleIdx="0" presStyleCnt="5" custLinFactNeighborX="-2008" custLinFactNeighborY="-1449"/>
      <dgm:spPr/>
      <dgm:t>
        <a:bodyPr/>
        <a:lstStyle/>
        <a:p>
          <a:endParaRPr lang="es-ES"/>
        </a:p>
      </dgm:t>
    </dgm:pt>
    <dgm:pt modelId="{CA28FC77-CA32-3A45-AF78-BA8095A8A51C}" type="pres">
      <dgm:prSet presAssocID="{A533EF73-F612-6B4E-BC85-991F63078C0B}" presName="imageaccent1" presStyleCnt="0"/>
      <dgm:spPr/>
    </dgm:pt>
    <dgm:pt modelId="{0A022C2A-BEFF-634E-8743-C022D5EBD862}" type="pres">
      <dgm:prSet presAssocID="{A533EF73-F612-6B4E-BC85-991F63078C0B}" presName="accentRepeatNode" presStyleLbl="solidAlignAcc1" presStyleIdx="1" presStyleCnt="10"/>
      <dgm:spPr/>
    </dgm:pt>
    <dgm:pt modelId="{CB80C908-2137-4343-A8F8-800967EE90C2}" type="pres">
      <dgm:prSet presAssocID="{341ECC23-4229-3E44-A510-1EB497FBFB7E}" presName="text2" presStyleCnt="0"/>
      <dgm:spPr/>
    </dgm:pt>
    <dgm:pt modelId="{F76DCE2A-7F01-4140-BCDC-D1376BD91E71}" type="pres">
      <dgm:prSet presAssocID="{341ECC23-4229-3E44-A510-1EB497FBFB7E}" presName="textRepeatNode" presStyleLbl="alignNode1" presStyleIdx="1" presStyleCnt="5">
        <dgm:presLayoutVars>
          <dgm:chMax val="0"/>
          <dgm:chPref val="0"/>
          <dgm:bulletEnabled val="1"/>
        </dgm:presLayoutVars>
      </dgm:prSet>
      <dgm:spPr/>
      <dgm:t>
        <a:bodyPr/>
        <a:lstStyle/>
        <a:p>
          <a:endParaRPr lang="es-ES"/>
        </a:p>
      </dgm:t>
    </dgm:pt>
    <dgm:pt modelId="{BA3C5C60-B109-0E41-9B3E-8C22C4C66255}" type="pres">
      <dgm:prSet presAssocID="{341ECC23-4229-3E44-A510-1EB497FBFB7E}" presName="textaccent2" presStyleCnt="0"/>
      <dgm:spPr/>
    </dgm:pt>
    <dgm:pt modelId="{A1174F9A-EF5E-4D43-A466-A086D0AEA68F}" type="pres">
      <dgm:prSet presAssocID="{341ECC23-4229-3E44-A510-1EB497FBFB7E}" presName="accentRepeatNode" presStyleLbl="solidAlignAcc1" presStyleIdx="2" presStyleCnt="10"/>
      <dgm:spPr/>
    </dgm:pt>
    <dgm:pt modelId="{1D3FF2A0-430F-CB48-954F-152D0D129048}" type="pres">
      <dgm:prSet presAssocID="{0A805006-DFE7-C645-BD87-42D74F38F30D}" presName="image2" presStyleCnt="0"/>
      <dgm:spPr/>
    </dgm:pt>
    <dgm:pt modelId="{BCC09CCE-DB90-F541-880C-8A8347B300ED}" type="pres">
      <dgm:prSet presAssocID="{0A805006-DFE7-C645-BD87-42D74F38F30D}" presName="imageRepeatNode" presStyleLbl="alignAcc1" presStyleIdx="1" presStyleCnt="5"/>
      <dgm:spPr/>
      <dgm:t>
        <a:bodyPr/>
        <a:lstStyle/>
        <a:p>
          <a:endParaRPr lang="es-ES"/>
        </a:p>
      </dgm:t>
    </dgm:pt>
    <dgm:pt modelId="{01374E71-60D9-834D-961F-455A86CCCEE2}" type="pres">
      <dgm:prSet presAssocID="{0A805006-DFE7-C645-BD87-42D74F38F30D}" presName="imageaccent2" presStyleCnt="0"/>
      <dgm:spPr/>
    </dgm:pt>
    <dgm:pt modelId="{3227B274-C0AD-0446-A240-2E226D9727D4}" type="pres">
      <dgm:prSet presAssocID="{0A805006-DFE7-C645-BD87-42D74F38F30D}" presName="accentRepeatNode" presStyleLbl="solidAlignAcc1" presStyleIdx="3" presStyleCnt="10"/>
      <dgm:spPr/>
    </dgm:pt>
    <dgm:pt modelId="{F492890D-B7EB-CB40-9929-CF048DC41A44}" type="pres">
      <dgm:prSet presAssocID="{C4640CD4-619C-5946-A70A-80A41FA62860}" presName="text3" presStyleCnt="0"/>
      <dgm:spPr/>
    </dgm:pt>
    <dgm:pt modelId="{506E77DE-C021-EA48-9D73-FC464F3439FA}" type="pres">
      <dgm:prSet presAssocID="{C4640CD4-619C-5946-A70A-80A41FA62860}" presName="textRepeatNode" presStyleLbl="alignNode1" presStyleIdx="2" presStyleCnt="5" custLinFactNeighborY="-1733">
        <dgm:presLayoutVars>
          <dgm:chMax val="0"/>
          <dgm:chPref val="0"/>
          <dgm:bulletEnabled val="1"/>
        </dgm:presLayoutVars>
      </dgm:prSet>
      <dgm:spPr/>
      <dgm:t>
        <a:bodyPr/>
        <a:lstStyle/>
        <a:p>
          <a:endParaRPr lang="es-ES"/>
        </a:p>
      </dgm:t>
    </dgm:pt>
    <dgm:pt modelId="{6D492B23-E7B2-514E-9A8B-E77CF5C2F525}" type="pres">
      <dgm:prSet presAssocID="{C4640CD4-619C-5946-A70A-80A41FA62860}" presName="textaccent3" presStyleCnt="0"/>
      <dgm:spPr/>
    </dgm:pt>
    <dgm:pt modelId="{8B126CA9-8AC1-4D42-A594-4EC9853EF2D0}" type="pres">
      <dgm:prSet presAssocID="{C4640CD4-619C-5946-A70A-80A41FA62860}" presName="accentRepeatNode" presStyleLbl="solidAlignAcc1" presStyleIdx="4" presStyleCnt="10"/>
      <dgm:spPr/>
    </dgm:pt>
    <dgm:pt modelId="{28DDA3D2-E257-DC40-A1CD-3871F3A03E12}" type="pres">
      <dgm:prSet presAssocID="{AB4421AD-ED18-FF49-8027-81D11BE76D86}" presName="image3" presStyleCnt="0"/>
      <dgm:spPr/>
    </dgm:pt>
    <dgm:pt modelId="{9F9674A2-210E-7549-A804-8167CB1E13B1}" type="pres">
      <dgm:prSet presAssocID="{AB4421AD-ED18-FF49-8027-81D11BE76D86}" presName="imageRepeatNode" presStyleLbl="alignAcc1" presStyleIdx="2" presStyleCnt="5"/>
      <dgm:spPr/>
      <dgm:t>
        <a:bodyPr/>
        <a:lstStyle/>
        <a:p>
          <a:endParaRPr lang="es-ES"/>
        </a:p>
      </dgm:t>
    </dgm:pt>
    <dgm:pt modelId="{6B1B35C8-8B99-0941-A8C1-6B1CB9B0624E}" type="pres">
      <dgm:prSet presAssocID="{AB4421AD-ED18-FF49-8027-81D11BE76D86}" presName="imageaccent3" presStyleCnt="0"/>
      <dgm:spPr/>
    </dgm:pt>
    <dgm:pt modelId="{88A3CEF4-4B4A-594B-825B-4AEB2FF4C831}" type="pres">
      <dgm:prSet presAssocID="{AB4421AD-ED18-FF49-8027-81D11BE76D86}" presName="accentRepeatNode" presStyleLbl="solidAlignAcc1" presStyleIdx="5" presStyleCnt="10"/>
      <dgm:spPr/>
    </dgm:pt>
    <dgm:pt modelId="{9D196E0A-A36E-CC43-9C33-2A14AAB33C87}" type="pres">
      <dgm:prSet presAssocID="{E6A8EB5B-EBBB-F940-9BFF-B764EE244835}" presName="text4" presStyleCnt="0"/>
      <dgm:spPr/>
    </dgm:pt>
    <dgm:pt modelId="{FC210A43-3EFF-9E44-994B-2C3F85CEA9B7}" type="pres">
      <dgm:prSet presAssocID="{E6A8EB5B-EBBB-F940-9BFF-B764EE244835}" presName="textRepeatNode" presStyleLbl="alignNode1" presStyleIdx="3" presStyleCnt="5">
        <dgm:presLayoutVars>
          <dgm:chMax val="0"/>
          <dgm:chPref val="0"/>
          <dgm:bulletEnabled val="1"/>
        </dgm:presLayoutVars>
      </dgm:prSet>
      <dgm:spPr/>
      <dgm:t>
        <a:bodyPr/>
        <a:lstStyle/>
        <a:p>
          <a:endParaRPr lang="es-ES"/>
        </a:p>
      </dgm:t>
    </dgm:pt>
    <dgm:pt modelId="{8A008D8B-9B2C-FF48-9980-073B0F1ADE76}" type="pres">
      <dgm:prSet presAssocID="{E6A8EB5B-EBBB-F940-9BFF-B764EE244835}" presName="textaccent4" presStyleCnt="0"/>
      <dgm:spPr/>
    </dgm:pt>
    <dgm:pt modelId="{47923A97-3F03-2A4F-8BA4-DD6520B83A35}" type="pres">
      <dgm:prSet presAssocID="{E6A8EB5B-EBBB-F940-9BFF-B764EE244835}" presName="accentRepeatNode" presStyleLbl="solidAlignAcc1" presStyleIdx="6" presStyleCnt="10"/>
      <dgm:spPr/>
    </dgm:pt>
    <dgm:pt modelId="{16069F11-F671-AE41-984E-16844EA074BB}" type="pres">
      <dgm:prSet presAssocID="{45128B4F-8B1F-FF45-A8B0-51B16B3BA6D6}" presName="image4" presStyleCnt="0"/>
      <dgm:spPr/>
    </dgm:pt>
    <dgm:pt modelId="{05AB1B7F-D23A-0A45-9D10-522597514C12}" type="pres">
      <dgm:prSet presAssocID="{45128B4F-8B1F-FF45-A8B0-51B16B3BA6D6}" presName="imageRepeatNode" presStyleLbl="alignAcc1" presStyleIdx="3" presStyleCnt="5"/>
      <dgm:spPr/>
      <dgm:t>
        <a:bodyPr/>
        <a:lstStyle/>
        <a:p>
          <a:endParaRPr lang="es-ES"/>
        </a:p>
      </dgm:t>
    </dgm:pt>
    <dgm:pt modelId="{281F9A53-41CB-394C-9933-C26ECAC3EE36}" type="pres">
      <dgm:prSet presAssocID="{45128B4F-8B1F-FF45-A8B0-51B16B3BA6D6}" presName="imageaccent4" presStyleCnt="0"/>
      <dgm:spPr/>
    </dgm:pt>
    <dgm:pt modelId="{4570625E-9818-4C4D-BEFD-77F39C240D9E}" type="pres">
      <dgm:prSet presAssocID="{45128B4F-8B1F-FF45-A8B0-51B16B3BA6D6}" presName="accentRepeatNode" presStyleLbl="solidAlignAcc1" presStyleIdx="7" presStyleCnt="10"/>
      <dgm:spPr/>
    </dgm:pt>
    <dgm:pt modelId="{31A4394A-7F93-B346-9C35-2300B91D8861}" type="pres">
      <dgm:prSet presAssocID="{FFAB7067-95C0-5D4A-B61F-7F25D6DF52E5}" presName="text5" presStyleCnt="0"/>
      <dgm:spPr/>
    </dgm:pt>
    <dgm:pt modelId="{4C5367F6-F16D-6043-9981-ADA5A523DC3B}" type="pres">
      <dgm:prSet presAssocID="{FFAB7067-95C0-5D4A-B61F-7F25D6DF52E5}" presName="textRepeatNode" presStyleLbl="alignNode1" presStyleIdx="4" presStyleCnt="5">
        <dgm:presLayoutVars>
          <dgm:chMax val="0"/>
          <dgm:chPref val="0"/>
          <dgm:bulletEnabled val="1"/>
        </dgm:presLayoutVars>
      </dgm:prSet>
      <dgm:spPr/>
      <dgm:t>
        <a:bodyPr/>
        <a:lstStyle/>
        <a:p>
          <a:endParaRPr lang="es-ES"/>
        </a:p>
      </dgm:t>
    </dgm:pt>
    <dgm:pt modelId="{0947F59F-9809-B741-9CCF-695304979AF7}" type="pres">
      <dgm:prSet presAssocID="{FFAB7067-95C0-5D4A-B61F-7F25D6DF52E5}" presName="textaccent5" presStyleCnt="0"/>
      <dgm:spPr/>
    </dgm:pt>
    <dgm:pt modelId="{52ED862B-7E85-D44C-8E68-52F42DDDC1EE}" type="pres">
      <dgm:prSet presAssocID="{FFAB7067-95C0-5D4A-B61F-7F25D6DF52E5}" presName="accentRepeatNode" presStyleLbl="solidAlignAcc1" presStyleIdx="8" presStyleCnt="10"/>
      <dgm:spPr/>
    </dgm:pt>
    <dgm:pt modelId="{E5E447AC-CE2C-8643-B888-D977968634AE}" type="pres">
      <dgm:prSet presAssocID="{10D9D637-262A-A74A-AEF8-507011AC3DAB}" presName="image5" presStyleCnt="0"/>
      <dgm:spPr/>
    </dgm:pt>
    <dgm:pt modelId="{110EB96F-ED51-6549-B76D-966DE72DD4E0}" type="pres">
      <dgm:prSet presAssocID="{10D9D637-262A-A74A-AEF8-507011AC3DAB}" presName="imageRepeatNode" presStyleLbl="alignAcc1" presStyleIdx="4" presStyleCnt="5"/>
      <dgm:spPr/>
      <dgm:t>
        <a:bodyPr/>
        <a:lstStyle/>
        <a:p>
          <a:endParaRPr lang="es-ES"/>
        </a:p>
      </dgm:t>
    </dgm:pt>
    <dgm:pt modelId="{B06CD76A-EB34-1F4C-8F41-75F42D305493}" type="pres">
      <dgm:prSet presAssocID="{10D9D637-262A-A74A-AEF8-507011AC3DAB}" presName="imageaccent5" presStyleCnt="0"/>
      <dgm:spPr/>
    </dgm:pt>
    <dgm:pt modelId="{C8A80558-FF32-0B43-876A-C8387955BDA2}" type="pres">
      <dgm:prSet presAssocID="{10D9D637-262A-A74A-AEF8-507011AC3DAB}" presName="accentRepeatNode" presStyleLbl="solidAlignAcc1" presStyleIdx="9" presStyleCnt="10"/>
      <dgm:spPr/>
    </dgm:pt>
  </dgm:ptLst>
  <dgm:cxnLst>
    <dgm:cxn modelId="{5E9F8D15-0028-5A49-98AB-4641F58E2599}" type="presOf" srcId="{341ECC23-4229-3E44-A510-1EB497FBFB7E}" destId="{F76DCE2A-7F01-4140-BCDC-D1376BD91E71}" srcOrd="0" destOrd="0" presId="urn:microsoft.com/office/officeart/2008/layout/HexagonCluster"/>
    <dgm:cxn modelId="{E821A31E-4D24-874C-A1A1-B00E6213A9AE}" srcId="{B3015827-EEE0-3541-850A-AEA0B3463423}" destId="{C4640CD4-619C-5946-A70A-80A41FA62860}" srcOrd="2" destOrd="0" parTransId="{372164B0-5B56-5245-BE49-CD7625A9D139}" sibTransId="{AB4421AD-ED18-FF49-8027-81D11BE76D86}"/>
    <dgm:cxn modelId="{ECB815B8-1158-E445-93E2-1330807CE168}" srcId="{B3015827-EEE0-3541-850A-AEA0B3463423}" destId="{E6A8EB5B-EBBB-F940-9BFF-B764EE244835}" srcOrd="3" destOrd="0" parTransId="{F2FAA07B-6B51-2044-90A4-B66A8891BFDE}" sibTransId="{45128B4F-8B1F-FF45-A8B0-51B16B3BA6D6}"/>
    <dgm:cxn modelId="{FAC83E42-582F-0446-9A55-0BBBBE34D7F3}" type="presOf" srcId="{45128B4F-8B1F-FF45-A8B0-51B16B3BA6D6}" destId="{05AB1B7F-D23A-0A45-9D10-522597514C12}" srcOrd="0" destOrd="0" presId="urn:microsoft.com/office/officeart/2008/layout/HexagonCluster"/>
    <dgm:cxn modelId="{003C4CEA-D8CE-8A44-859A-5A1C7CF9ADFC}" type="presOf" srcId="{FFAB7067-95C0-5D4A-B61F-7F25D6DF52E5}" destId="{4C5367F6-F16D-6043-9981-ADA5A523DC3B}" srcOrd="0" destOrd="0" presId="urn:microsoft.com/office/officeart/2008/layout/HexagonCluster"/>
    <dgm:cxn modelId="{2DC2A022-42BB-ED49-9E0B-A7EF3D4D0530}" srcId="{B3015827-EEE0-3541-850A-AEA0B3463423}" destId="{648C2A73-A863-CE40-935C-3BC1A1926ED6}" srcOrd="0" destOrd="0" parTransId="{BC069209-0A6A-6E49-BAC8-C1311F0D7B75}" sibTransId="{A533EF73-F612-6B4E-BC85-991F63078C0B}"/>
    <dgm:cxn modelId="{6AF5F715-6D51-7B4C-8D9C-4B386DFB2E89}" type="presOf" srcId="{10D9D637-262A-A74A-AEF8-507011AC3DAB}" destId="{110EB96F-ED51-6549-B76D-966DE72DD4E0}" srcOrd="0" destOrd="0" presId="urn:microsoft.com/office/officeart/2008/layout/HexagonCluster"/>
    <dgm:cxn modelId="{8EA23C02-4D90-A141-9EF0-D6F7D9650550}" type="presOf" srcId="{AB4421AD-ED18-FF49-8027-81D11BE76D86}" destId="{9F9674A2-210E-7549-A804-8167CB1E13B1}" srcOrd="0" destOrd="0" presId="urn:microsoft.com/office/officeart/2008/layout/HexagonCluster"/>
    <dgm:cxn modelId="{0738E4AC-9372-884C-A6C6-4AD37AFCC8AB}" type="presOf" srcId="{E6A8EB5B-EBBB-F940-9BFF-B764EE244835}" destId="{FC210A43-3EFF-9E44-994B-2C3F85CEA9B7}" srcOrd="0" destOrd="0" presId="urn:microsoft.com/office/officeart/2008/layout/HexagonCluster"/>
    <dgm:cxn modelId="{CCA2DCD6-3D80-F041-9D71-D42EB8EF48CA}" type="presOf" srcId="{C4640CD4-619C-5946-A70A-80A41FA62860}" destId="{506E77DE-C021-EA48-9D73-FC464F3439FA}" srcOrd="0" destOrd="0" presId="urn:microsoft.com/office/officeart/2008/layout/HexagonCluster"/>
    <dgm:cxn modelId="{29DD2E54-A383-0A46-B789-DA860B10FFE9}" type="presOf" srcId="{648C2A73-A863-CE40-935C-3BC1A1926ED6}" destId="{E3BFA8B5-2656-7A43-9248-105D70E49EAD}" srcOrd="0" destOrd="0" presId="urn:microsoft.com/office/officeart/2008/layout/HexagonCluster"/>
    <dgm:cxn modelId="{27E79162-6087-6649-BECE-6850309AD946}" type="presOf" srcId="{A533EF73-F612-6B4E-BC85-991F63078C0B}" destId="{E2E55291-4973-E64C-91DC-AB5333991B14}" srcOrd="0" destOrd="0" presId="urn:microsoft.com/office/officeart/2008/layout/HexagonCluster"/>
    <dgm:cxn modelId="{2D68857C-1EE1-8E40-8757-84FA5CBB262F}" type="presOf" srcId="{B3015827-EEE0-3541-850A-AEA0B3463423}" destId="{81A1931F-EE2F-9049-B44E-C57EB18DAF38}" srcOrd="0" destOrd="0" presId="urn:microsoft.com/office/officeart/2008/layout/HexagonCluster"/>
    <dgm:cxn modelId="{35706A4E-D357-C742-AB56-AE81C9506A3C}" srcId="{B3015827-EEE0-3541-850A-AEA0B3463423}" destId="{FFAB7067-95C0-5D4A-B61F-7F25D6DF52E5}" srcOrd="4" destOrd="0" parTransId="{C829ABBA-BB2B-1E4B-B1D2-779E58DAF0E8}" sibTransId="{10D9D637-262A-A74A-AEF8-507011AC3DAB}"/>
    <dgm:cxn modelId="{8046835E-C0F2-734B-85C3-47A648EEA5A2}" srcId="{B3015827-EEE0-3541-850A-AEA0B3463423}" destId="{341ECC23-4229-3E44-A510-1EB497FBFB7E}" srcOrd="1" destOrd="0" parTransId="{9AB29882-9587-6A49-9175-A034A9391BDB}" sibTransId="{0A805006-DFE7-C645-BD87-42D74F38F30D}"/>
    <dgm:cxn modelId="{94C6308F-7936-394F-AA03-2B97BDB59624}" type="presOf" srcId="{0A805006-DFE7-C645-BD87-42D74F38F30D}" destId="{BCC09CCE-DB90-F541-880C-8A8347B300ED}" srcOrd="0" destOrd="0" presId="urn:microsoft.com/office/officeart/2008/layout/HexagonCluster"/>
    <dgm:cxn modelId="{D60B14AB-BE28-9A49-8706-9005C666E2A3}" type="presParOf" srcId="{81A1931F-EE2F-9049-B44E-C57EB18DAF38}" destId="{9EE29F03-A278-0142-B72E-2E7544EBEA3F}" srcOrd="0" destOrd="0" presId="urn:microsoft.com/office/officeart/2008/layout/HexagonCluster"/>
    <dgm:cxn modelId="{A19C60E0-2B2F-4143-A96E-8BD83F88A07D}" type="presParOf" srcId="{9EE29F03-A278-0142-B72E-2E7544EBEA3F}" destId="{E3BFA8B5-2656-7A43-9248-105D70E49EAD}" srcOrd="0" destOrd="0" presId="urn:microsoft.com/office/officeart/2008/layout/HexagonCluster"/>
    <dgm:cxn modelId="{2D5B645A-4725-AC4A-B014-122D5AC774C1}" type="presParOf" srcId="{81A1931F-EE2F-9049-B44E-C57EB18DAF38}" destId="{F2AD9BD1-9ABF-BD4F-BCFA-D0FC652E40CF}" srcOrd="1" destOrd="0" presId="urn:microsoft.com/office/officeart/2008/layout/HexagonCluster"/>
    <dgm:cxn modelId="{F8CC8216-95C6-E44B-83BE-E0E7C52FB5A6}" type="presParOf" srcId="{F2AD9BD1-9ABF-BD4F-BCFA-D0FC652E40CF}" destId="{49890929-A890-F142-90B3-01893A4CC40E}" srcOrd="0" destOrd="0" presId="urn:microsoft.com/office/officeart/2008/layout/HexagonCluster"/>
    <dgm:cxn modelId="{043B5631-E4FF-014D-ABC8-45051A761132}" type="presParOf" srcId="{81A1931F-EE2F-9049-B44E-C57EB18DAF38}" destId="{6AF0DA01-1DE9-B444-B204-4213164B3AB0}" srcOrd="2" destOrd="0" presId="urn:microsoft.com/office/officeart/2008/layout/HexagonCluster"/>
    <dgm:cxn modelId="{31C74F25-E8E3-5F4D-B595-2AE07F0B3E0B}" type="presParOf" srcId="{6AF0DA01-1DE9-B444-B204-4213164B3AB0}" destId="{E2E55291-4973-E64C-91DC-AB5333991B14}" srcOrd="0" destOrd="0" presId="urn:microsoft.com/office/officeart/2008/layout/HexagonCluster"/>
    <dgm:cxn modelId="{9DF99E42-EAD2-B44C-9D61-91BF8437A5C3}" type="presParOf" srcId="{81A1931F-EE2F-9049-B44E-C57EB18DAF38}" destId="{CA28FC77-CA32-3A45-AF78-BA8095A8A51C}" srcOrd="3" destOrd="0" presId="urn:microsoft.com/office/officeart/2008/layout/HexagonCluster"/>
    <dgm:cxn modelId="{33353506-0D68-B94D-9003-8AEF708D5ADE}" type="presParOf" srcId="{CA28FC77-CA32-3A45-AF78-BA8095A8A51C}" destId="{0A022C2A-BEFF-634E-8743-C022D5EBD862}" srcOrd="0" destOrd="0" presId="urn:microsoft.com/office/officeart/2008/layout/HexagonCluster"/>
    <dgm:cxn modelId="{7B9082EC-58AB-6B4F-A125-FCDE4A7F1AA8}" type="presParOf" srcId="{81A1931F-EE2F-9049-B44E-C57EB18DAF38}" destId="{CB80C908-2137-4343-A8F8-800967EE90C2}" srcOrd="4" destOrd="0" presId="urn:microsoft.com/office/officeart/2008/layout/HexagonCluster"/>
    <dgm:cxn modelId="{1BC19A0B-8B8A-4A47-8AEB-C4249AF2EEB2}" type="presParOf" srcId="{CB80C908-2137-4343-A8F8-800967EE90C2}" destId="{F76DCE2A-7F01-4140-BCDC-D1376BD91E71}" srcOrd="0" destOrd="0" presId="urn:microsoft.com/office/officeart/2008/layout/HexagonCluster"/>
    <dgm:cxn modelId="{23FCAC51-04F6-4C4B-9D13-5A6D43054B8D}" type="presParOf" srcId="{81A1931F-EE2F-9049-B44E-C57EB18DAF38}" destId="{BA3C5C60-B109-0E41-9B3E-8C22C4C66255}" srcOrd="5" destOrd="0" presId="urn:microsoft.com/office/officeart/2008/layout/HexagonCluster"/>
    <dgm:cxn modelId="{94A1B7B4-E4B4-EF41-8003-8DBD618D7AE5}" type="presParOf" srcId="{BA3C5C60-B109-0E41-9B3E-8C22C4C66255}" destId="{A1174F9A-EF5E-4D43-A466-A086D0AEA68F}" srcOrd="0" destOrd="0" presId="urn:microsoft.com/office/officeart/2008/layout/HexagonCluster"/>
    <dgm:cxn modelId="{A4DF185D-DF7F-D247-85D9-70C97DBE30F3}" type="presParOf" srcId="{81A1931F-EE2F-9049-B44E-C57EB18DAF38}" destId="{1D3FF2A0-430F-CB48-954F-152D0D129048}" srcOrd="6" destOrd="0" presId="urn:microsoft.com/office/officeart/2008/layout/HexagonCluster"/>
    <dgm:cxn modelId="{D41CE212-601C-5B40-B08D-F48395084A12}" type="presParOf" srcId="{1D3FF2A0-430F-CB48-954F-152D0D129048}" destId="{BCC09CCE-DB90-F541-880C-8A8347B300ED}" srcOrd="0" destOrd="0" presId="urn:microsoft.com/office/officeart/2008/layout/HexagonCluster"/>
    <dgm:cxn modelId="{F0048AD6-632C-1040-A6F3-8213CF93ADCD}" type="presParOf" srcId="{81A1931F-EE2F-9049-B44E-C57EB18DAF38}" destId="{01374E71-60D9-834D-961F-455A86CCCEE2}" srcOrd="7" destOrd="0" presId="urn:microsoft.com/office/officeart/2008/layout/HexagonCluster"/>
    <dgm:cxn modelId="{A1063185-2BBA-2F4F-9449-D9A5FC5FAA1F}" type="presParOf" srcId="{01374E71-60D9-834D-961F-455A86CCCEE2}" destId="{3227B274-C0AD-0446-A240-2E226D9727D4}" srcOrd="0" destOrd="0" presId="urn:microsoft.com/office/officeart/2008/layout/HexagonCluster"/>
    <dgm:cxn modelId="{9F183799-7B9B-1046-8D27-D3E149F3DC8A}" type="presParOf" srcId="{81A1931F-EE2F-9049-B44E-C57EB18DAF38}" destId="{F492890D-B7EB-CB40-9929-CF048DC41A44}" srcOrd="8" destOrd="0" presId="urn:microsoft.com/office/officeart/2008/layout/HexagonCluster"/>
    <dgm:cxn modelId="{0270DFD4-C58E-EF48-BD60-52F4AB2148BC}" type="presParOf" srcId="{F492890D-B7EB-CB40-9929-CF048DC41A44}" destId="{506E77DE-C021-EA48-9D73-FC464F3439FA}" srcOrd="0" destOrd="0" presId="urn:microsoft.com/office/officeart/2008/layout/HexagonCluster"/>
    <dgm:cxn modelId="{F43B343D-3272-0940-9431-BB73A5AD5080}" type="presParOf" srcId="{81A1931F-EE2F-9049-B44E-C57EB18DAF38}" destId="{6D492B23-E7B2-514E-9A8B-E77CF5C2F525}" srcOrd="9" destOrd="0" presId="urn:microsoft.com/office/officeart/2008/layout/HexagonCluster"/>
    <dgm:cxn modelId="{78E21AC5-4410-CB48-B64D-5DC9DC3F3675}" type="presParOf" srcId="{6D492B23-E7B2-514E-9A8B-E77CF5C2F525}" destId="{8B126CA9-8AC1-4D42-A594-4EC9853EF2D0}" srcOrd="0" destOrd="0" presId="urn:microsoft.com/office/officeart/2008/layout/HexagonCluster"/>
    <dgm:cxn modelId="{7018BDF8-B7F9-154F-8087-4D13584B4832}" type="presParOf" srcId="{81A1931F-EE2F-9049-B44E-C57EB18DAF38}" destId="{28DDA3D2-E257-DC40-A1CD-3871F3A03E12}" srcOrd="10" destOrd="0" presId="urn:microsoft.com/office/officeart/2008/layout/HexagonCluster"/>
    <dgm:cxn modelId="{81A15B89-675B-CE4C-AD0E-3EB2DD3EDEDA}" type="presParOf" srcId="{28DDA3D2-E257-DC40-A1CD-3871F3A03E12}" destId="{9F9674A2-210E-7549-A804-8167CB1E13B1}" srcOrd="0" destOrd="0" presId="urn:microsoft.com/office/officeart/2008/layout/HexagonCluster"/>
    <dgm:cxn modelId="{E44E56E4-9496-8D41-9D87-2D5217E64357}" type="presParOf" srcId="{81A1931F-EE2F-9049-B44E-C57EB18DAF38}" destId="{6B1B35C8-8B99-0941-A8C1-6B1CB9B0624E}" srcOrd="11" destOrd="0" presId="urn:microsoft.com/office/officeart/2008/layout/HexagonCluster"/>
    <dgm:cxn modelId="{78784BDB-1E13-4449-90A3-1E5328442B62}" type="presParOf" srcId="{6B1B35C8-8B99-0941-A8C1-6B1CB9B0624E}" destId="{88A3CEF4-4B4A-594B-825B-4AEB2FF4C831}" srcOrd="0" destOrd="0" presId="urn:microsoft.com/office/officeart/2008/layout/HexagonCluster"/>
    <dgm:cxn modelId="{F0B5AFA3-41AB-1C47-A558-33E66638B236}" type="presParOf" srcId="{81A1931F-EE2F-9049-B44E-C57EB18DAF38}" destId="{9D196E0A-A36E-CC43-9C33-2A14AAB33C87}" srcOrd="12" destOrd="0" presId="urn:microsoft.com/office/officeart/2008/layout/HexagonCluster"/>
    <dgm:cxn modelId="{2EBF15F6-7833-724A-BA18-DD4CFC2EF409}" type="presParOf" srcId="{9D196E0A-A36E-CC43-9C33-2A14AAB33C87}" destId="{FC210A43-3EFF-9E44-994B-2C3F85CEA9B7}" srcOrd="0" destOrd="0" presId="urn:microsoft.com/office/officeart/2008/layout/HexagonCluster"/>
    <dgm:cxn modelId="{0757E249-212F-9042-A72F-4D9049C22CFD}" type="presParOf" srcId="{81A1931F-EE2F-9049-B44E-C57EB18DAF38}" destId="{8A008D8B-9B2C-FF48-9980-073B0F1ADE76}" srcOrd="13" destOrd="0" presId="urn:microsoft.com/office/officeart/2008/layout/HexagonCluster"/>
    <dgm:cxn modelId="{67E5F782-1125-FE43-A8D6-1E742F78C9F5}" type="presParOf" srcId="{8A008D8B-9B2C-FF48-9980-073B0F1ADE76}" destId="{47923A97-3F03-2A4F-8BA4-DD6520B83A35}" srcOrd="0" destOrd="0" presId="urn:microsoft.com/office/officeart/2008/layout/HexagonCluster"/>
    <dgm:cxn modelId="{5B792868-6A9C-D34D-8C46-65BF35B8EA8B}" type="presParOf" srcId="{81A1931F-EE2F-9049-B44E-C57EB18DAF38}" destId="{16069F11-F671-AE41-984E-16844EA074BB}" srcOrd="14" destOrd="0" presId="urn:microsoft.com/office/officeart/2008/layout/HexagonCluster"/>
    <dgm:cxn modelId="{709A4BC7-1665-3147-9075-ECE5A0443AF8}" type="presParOf" srcId="{16069F11-F671-AE41-984E-16844EA074BB}" destId="{05AB1B7F-D23A-0A45-9D10-522597514C12}" srcOrd="0" destOrd="0" presId="urn:microsoft.com/office/officeart/2008/layout/HexagonCluster"/>
    <dgm:cxn modelId="{85D77225-9ED0-654F-B2CD-77FC12886117}" type="presParOf" srcId="{81A1931F-EE2F-9049-B44E-C57EB18DAF38}" destId="{281F9A53-41CB-394C-9933-C26ECAC3EE36}" srcOrd="15" destOrd="0" presId="urn:microsoft.com/office/officeart/2008/layout/HexagonCluster"/>
    <dgm:cxn modelId="{A6B223B8-3EAC-AC4B-9D0A-218AEA2AB8C6}" type="presParOf" srcId="{281F9A53-41CB-394C-9933-C26ECAC3EE36}" destId="{4570625E-9818-4C4D-BEFD-77F39C240D9E}" srcOrd="0" destOrd="0" presId="urn:microsoft.com/office/officeart/2008/layout/HexagonCluster"/>
    <dgm:cxn modelId="{A95971BE-E5A5-B845-A5F4-110E5BCBD821}" type="presParOf" srcId="{81A1931F-EE2F-9049-B44E-C57EB18DAF38}" destId="{31A4394A-7F93-B346-9C35-2300B91D8861}" srcOrd="16" destOrd="0" presId="urn:microsoft.com/office/officeart/2008/layout/HexagonCluster"/>
    <dgm:cxn modelId="{AA862EEC-01FD-0542-B6EA-03E4F62561F8}" type="presParOf" srcId="{31A4394A-7F93-B346-9C35-2300B91D8861}" destId="{4C5367F6-F16D-6043-9981-ADA5A523DC3B}" srcOrd="0" destOrd="0" presId="urn:microsoft.com/office/officeart/2008/layout/HexagonCluster"/>
    <dgm:cxn modelId="{D9D58F66-4F7F-CB43-BF17-1011555600DC}" type="presParOf" srcId="{81A1931F-EE2F-9049-B44E-C57EB18DAF38}" destId="{0947F59F-9809-B741-9CCF-695304979AF7}" srcOrd="17" destOrd="0" presId="urn:microsoft.com/office/officeart/2008/layout/HexagonCluster"/>
    <dgm:cxn modelId="{59B625A8-319E-9440-AD23-886F08511CA3}" type="presParOf" srcId="{0947F59F-9809-B741-9CCF-695304979AF7}" destId="{52ED862B-7E85-D44C-8E68-52F42DDDC1EE}" srcOrd="0" destOrd="0" presId="urn:microsoft.com/office/officeart/2008/layout/HexagonCluster"/>
    <dgm:cxn modelId="{3D3CA7A4-DA05-6047-AD1C-13F5F3CB2BC3}" type="presParOf" srcId="{81A1931F-EE2F-9049-B44E-C57EB18DAF38}" destId="{E5E447AC-CE2C-8643-B888-D977968634AE}" srcOrd="18" destOrd="0" presId="urn:microsoft.com/office/officeart/2008/layout/HexagonCluster"/>
    <dgm:cxn modelId="{C73E91E3-896B-E044-8107-00F50659D60E}" type="presParOf" srcId="{E5E447AC-CE2C-8643-B888-D977968634AE}" destId="{110EB96F-ED51-6549-B76D-966DE72DD4E0}" srcOrd="0" destOrd="0" presId="urn:microsoft.com/office/officeart/2008/layout/HexagonCluster"/>
    <dgm:cxn modelId="{FB7311EF-9E53-1C4A-9A27-AF1CAAC63E3B}" type="presParOf" srcId="{81A1931F-EE2F-9049-B44E-C57EB18DAF38}" destId="{B06CD76A-EB34-1F4C-8F41-75F42D305493}" srcOrd="19" destOrd="0" presId="urn:microsoft.com/office/officeart/2008/layout/HexagonCluster"/>
    <dgm:cxn modelId="{CAD8589E-A9B1-4744-9B06-D7228DC092D4}" type="presParOf" srcId="{B06CD76A-EB34-1F4C-8F41-75F42D305493}" destId="{C8A80558-FF32-0B43-876A-C8387955B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CB4036-0356-2F48-802F-8CF45BB7472F}" type="doc">
      <dgm:prSet loTypeId="urn:microsoft.com/office/officeart/2005/8/layout/equation2" loCatId="" qsTypeId="urn:microsoft.com/office/officeart/2005/8/quickstyle/simple4" qsCatId="simple" csTypeId="urn:microsoft.com/office/officeart/2005/8/colors/accent1_2" csCatId="accent1" phldr="1"/>
      <dgm:spPr/>
      <dgm:t>
        <a:bodyPr/>
        <a:lstStyle/>
        <a:p>
          <a:endParaRPr lang="en-GB"/>
        </a:p>
      </dgm:t>
    </dgm:pt>
    <dgm:pt modelId="{B18F828E-A6A4-9B49-9B76-B37A80BB01D8}">
      <dgm:prSet phldrT="[Texto]" custT="1">
        <dgm:style>
          <a:lnRef idx="0">
            <a:schemeClr val="accent1"/>
          </a:lnRef>
          <a:fillRef idx="3">
            <a:schemeClr val="accent1"/>
          </a:fillRef>
          <a:effectRef idx="3">
            <a:schemeClr val="accent1"/>
          </a:effectRef>
          <a:fontRef idx="minor">
            <a:schemeClr val="lt1"/>
          </a:fontRef>
        </dgm:style>
      </dgm:prSet>
      <dgm:spPr>
        <a:solidFill>
          <a:srgbClr val="8000FF"/>
        </a:solidFill>
      </dgm:spPr>
      <dgm:t>
        <a:bodyPr>
          <a:scene3d>
            <a:camera prst="orthographicFront"/>
            <a:lightRig rig="flat" dir="tl">
              <a:rot lat="0" lon="0" rev="6600000"/>
            </a:lightRig>
          </a:scene3d>
          <a:sp3d extrusionH="25400" contourW="8890">
            <a:bevelT w="38100" h="31750"/>
            <a:contourClr>
              <a:srgbClr val="005D00"/>
            </a:contourClr>
          </a:sp3d>
        </a:bodyPr>
        <a:lstStyle/>
        <a:p>
          <a:r>
            <a:rPr lang="en-GB" sz="1500" b="1" kern="0" cap="none" spc="0" baseline="0" dirty="0" smtClean="0">
              <a:ln w="11430"/>
              <a:solidFill>
                <a:srgbClr val="FFFFFF"/>
              </a:solidFill>
              <a:effectLst>
                <a:outerShdw blurRad="50800" dist="39000" dir="5460000" algn="tl">
                  <a:srgbClr val="000000">
                    <a:alpha val="38000"/>
                  </a:srgbClr>
                </a:outerShdw>
              </a:effectLst>
              <a:latin typeface="+mj-lt"/>
            </a:rPr>
            <a:t>Termas de Cuntis</a:t>
          </a:r>
        </a:p>
        <a:p>
          <a:r>
            <a:rPr lang="en-GB" sz="1500" b="1" kern="0" cap="none" spc="0" baseline="0" dirty="0" smtClean="0">
              <a:ln w="11430"/>
              <a:solidFill>
                <a:srgbClr val="FFFFFF"/>
              </a:solidFill>
              <a:effectLst>
                <a:outerShdw blurRad="50800" dist="39000" dir="5460000" algn="tl">
                  <a:srgbClr val="000000">
                    <a:alpha val="38000"/>
                  </a:srgbClr>
                </a:outerShdw>
              </a:effectLst>
              <a:latin typeface="+mj-lt"/>
            </a:rPr>
            <a:t>Water</a:t>
          </a:r>
          <a:endParaRPr lang="en-GB" sz="1500" b="1" kern="0" cap="none" spc="0" baseline="0" dirty="0">
            <a:ln w="11430"/>
            <a:solidFill>
              <a:srgbClr val="FFFFFF"/>
            </a:solidFill>
            <a:effectLst>
              <a:outerShdw blurRad="50800" dist="39000" dir="5460000" algn="tl">
                <a:srgbClr val="000000">
                  <a:alpha val="38000"/>
                </a:srgbClr>
              </a:outerShdw>
            </a:effectLst>
            <a:latin typeface="+mj-lt"/>
          </a:endParaRPr>
        </a:p>
      </dgm:t>
    </dgm:pt>
    <dgm:pt modelId="{0A042776-81BE-674E-977E-100ECF129AD3}" type="parTrans" cxnId="{BA6CF4B9-3458-7B46-8D7A-FF063CA0965F}">
      <dgm:prSet/>
      <dgm:spPr/>
      <dgm:t>
        <a:bodyPr/>
        <a:lstStyle/>
        <a:p>
          <a:endParaRPr lang="en-GB"/>
        </a:p>
      </dgm:t>
    </dgm:pt>
    <dgm:pt modelId="{453D0617-1D9E-054B-B1D5-523E3FAE92CB}" type="sibTrans" cxnId="{BA6CF4B9-3458-7B46-8D7A-FF063CA0965F}">
      <dgm:prSet custT="1">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endParaRPr lang="en-GB" sz="900" dirty="0"/>
        </a:p>
      </dgm:t>
    </dgm:pt>
    <dgm:pt modelId="{F2FDC4CB-54F0-7143-B84D-64D1090B35AA}">
      <dgm:prSet phldrT="[Texto]" custT="1">
        <dgm:style>
          <a:lnRef idx="0">
            <a:schemeClr val="accent6"/>
          </a:lnRef>
          <a:fillRef idx="3">
            <a:schemeClr val="accent6"/>
          </a:fillRef>
          <a:effectRef idx="3">
            <a:schemeClr val="accent6"/>
          </a:effectRef>
          <a:fontRef idx="minor">
            <a:schemeClr val="lt1"/>
          </a:fontRef>
        </dgm:style>
      </dgm:prSet>
      <dgm:spPr>
        <a:solidFill>
          <a:srgbClr val="FF6666"/>
        </a:solidFill>
      </dgm:spPr>
      <dgm:t>
        <a:bodyPr>
          <a:scene3d>
            <a:camera prst="orthographicFront"/>
            <a:lightRig rig="balanced" dir="t">
              <a:rot lat="0" lon="0" rev="2100000"/>
            </a:lightRig>
          </a:scene3d>
          <a:sp3d extrusionH="57150" prstMaterial="metal">
            <a:bevelT w="38100" h="25400"/>
            <a:contourClr>
              <a:schemeClr val="bg2"/>
            </a:contourClr>
          </a:sp3d>
        </a:bodyPr>
        <a:lstStyle/>
        <a:p>
          <a:r>
            <a:rPr lang="en-GB" sz="1500" b="1" cap="none" spc="0" dirty="0" smtClean="0">
              <a:ln w="50800"/>
              <a:solidFill>
                <a:srgbClr val="F3F3FF"/>
              </a:solidFill>
              <a:effectLst/>
              <a:latin typeface="+mj-lt"/>
            </a:rPr>
            <a:t>3 or 6 months of maturation</a:t>
          </a:r>
          <a:endParaRPr lang="en-GB" sz="1500" b="1" cap="none" spc="0" dirty="0">
            <a:ln w="50800"/>
            <a:solidFill>
              <a:srgbClr val="F3F3FF"/>
            </a:solidFill>
            <a:effectLst/>
            <a:latin typeface="+mj-lt"/>
          </a:endParaRPr>
        </a:p>
      </dgm:t>
    </dgm:pt>
    <dgm:pt modelId="{FC0B1F2F-04DA-AF47-B21D-691A0D79F2B9}" type="parTrans" cxnId="{F1D088FB-7B06-3C48-8288-2DF531BAE955}">
      <dgm:prSet/>
      <dgm:spPr/>
      <dgm:t>
        <a:bodyPr/>
        <a:lstStyle/>
        <a:p>
          <a:endParaRPr lang="en-GB"/>
        </a:p>
      </dgm:t>
    </dgm:pt>
    <dgm:pt modelId="{B27BA811-8040-314C-AD85-4B6C76E28E6D}" type="sibTrans" cxnId="{F1D088FB-7B06-3C48-8288-2DF531BAE955}">
      <dgm:prSet>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endParaRPr lang="en-GB" dirty="0"/>
        </a:p>
      </dgm:t>
    </dgm:pt>
    <dgm:pt modelId="{26799C06-94E9-DA4C-9F30-DF19992AC3F0}">
      <dgm:prSet phldrT="[Texto]" custT="1">
        <dgm:style>
          <a:lnRef idx="0">
            <a:schemeClr val="accent5"/>
          </a:lnRef>
          <a:fillRef idx="3">
            <a:schemeClr val="accent5"/>
          </a:fillRef>
          <a:effectRef idx="3">
            <a:schemeClr val="accent5"/>
          </a:effectRef>
          <a:fontRef idx="minor">
            <a:schemeClr val="lt1"/>
          </a:fontRef>
        </dgm:style>
      </dgm:prSet>
      <dgm:spPr>
        <a:solidFill>
          <a:srgbClr val="804000"/>
        </a:solidFill>
      </dgm:spPr>
      <dgm:t>
        <a:bodyPr>
          <a:scene3d>
            <a:camera prst="orthographicFront"/>
            <a:lightRig rig="balanced" dir="t">
              <a:rot lat="0" lon="0" rev="2100000"/>
            </a:lightRig>
          </a:scene3d>
          <a:sp3d extrusionH="57150" prstMaterial="metal">
            <a:bevelT w="38100" h="25400"/>
            <a:contourClr>
              <a:schemeClr val="bg2"/>
            </a:contourClr>
          </a:sp3d>
        </a:bodyPr>
        <a:lstStyle/>
        <a:p>
          <a:r>
            <a:rPr lang="en-GB" sz="1500" b="1" kern="0" cap="none" spc="0" dirty="0" smtClean="0">
              <a:ln w="50800"/>
              <a:solidFill>
                <a:srgbClr val="F3F3FF"/>
              </a:solidFill>
              <a:effectLst/>
              <a:latin typeface="+mj-lt"/>
            </a:rPr>
            <a:t>Magnesium Bentonite</a:t>
          </a:r>
          <a:endParaRPr lang="en-GB" sz="1500" b="1" kern="0" cap="none" spc="0" dirty="0">
            <a:ln w="50800"/>
            <a:solidFill>
              <a:srgbClr val="F3F3FF"/>
            </a:solidFill>
            <a:effectLst/>
            <a:latin typeface="+mj-lt"/>
          </a:endParaRPr>
        </a:p>
      </dgm:t>
    </dgm:pt>
    <dgm:pt modelId="{251FED69-F2FA-5748-87F1-0328CB9D1474}" type="parTrans" cxnId="{F499D04A-1DA2-BE45-9C86-B8AB30207150}">
      <dgm:prSet/>
      <dgm:spPr/>
      <dgm:t>
        <a:bodyPr/>
        <a:lstStyle/>
        <a:p>
          <a:endParaRPr lang="en-GB"/>
        </a:p>
      </dgm:t>
    </dgm:pt>
    <dgm:pt modelId="{2CDB705F-AA95-174C-816E-89D96D6E2577}" type="sibTrans" cxnId="{F499D04A-1DA2-BE45-9C86-B8AB30207150}">
      <dgm:prSet custT="1">
        <dgm:style>
          <a:lnRef idx="0">
            <a:schemeClr val="accent6"/>
          </a:lnRef>
          <a:fillRef idx="3">
            <a:schemeClr val="accent6"/>
          </a:fillRef>
          <a:effectRef idx="3">
            <a:schemeClr val="accent6"/>
          </a:effectRef>
          <a:fontRef idx="minor">
            <a:schemeClr val="lt1"/>
          </a:fontRef>
        </dgm:style>
      </dgm:prSet>
      <dgm:spPr>
        <a:solidFill>
          <a:srgbClr val="008000"/>
        </a:solidFill>
      </dgm:spPr>
      <dgm:t>
        <a:bodyPr/>
        <a:lstStyle/>
        <a:p>
          <a:endParaRPr lang="en-GB" sz="900" dirty="0"/>
        </a:p>
      </dgm:t>
    </dgm:pt>
    <dgm:pt modelId="{B2D87EEA-62C0-5046-BE11-7BBE0A45C5B2}">
      <dgm:prSet phldrT="[Texto]">
        <dgm:style>
          <a:lnRef idx="0">
            <a:schemeClr val="accent6"/>
          </a:lnRef>
          <a:fillRef idx="3">
            <a:schemeClr val="accent6"/>
          </a:fillRef>
          <a:effectRef idx="3">
            <a:schemeClr val="accent6"/>
          </a:effectRef>
          <a:fontRef idx="minor">
            <a:schemeClr val="lt1"/>
          </a:fontRef>
        </dgm:style>
      </dgm:prSet>
      <dgm:spPr>
        <a:solidFill>
          <a:srgbClr val="FFCC66"/>
        </a:solidFill>
        <a:scene3d>
          <a:camera prst="orthographicFront">
            <a:rot lat="0" lon="0" rev="0"/>
          </a:camera>
          <a:lightRig rig="flat" dir="t">
            <a:rot lat="0" lon="0" rev="6600000"/>
          </a:lightRig>
        </a:scene3d>
        <a:sp3d>
          <a:bevelT w="63500" h="25400"/>
        </a:sp3d>
      </dgm:spPr>
      <dgm:t>
        <a:bodyPr>
          <a:scene3d>
            <a:camera prst="orthographicFront"/>
            <a:lightRig rig="flat" dir="tl">
              <a:rot lat="0" lon="0" rev="6600000"/>
            </a:lightRig>
          </a:scene3d>
          <a:sp3d extrusionH="25400" contourW="8890">
            <a:bevelT w="38100" h="31750"/>
            <a:contourClr>
              <a:srgbClr val="333333"/>
            </a:contourClr>
          </a:sp3d>
        </a:bodyPr>
        <a:lstStyle/>
        <a:p>
          <a:r>
            <a:rPr lang="en-GB" b="1" kern="0" cap="none" spc="0" dirty="0" smtClean="0">
              <a:ln w="11430"/>
              <a:solidFill>
                <a:srgbClr val="000000"/>
              </a:solidFill>
              <a:effectLst>
                <a:outerShdw blurRad="50800" dist="39000" dir="5460000" algn="tl">
                  <a:srgbClr val="4C4C4C">
                    <a:alpha val="38000"/>
                  </a:srgbClr>
                </a:outerShdw>
              </a:effectLst>
              <a:latin typeface="+mj-lt"/>
            </a:rPr>
            <a:t>P</a:t>
          </a:r>
          <a:r>
            <a:rPr lang="en-GB" b="1" kern="0" cap="none" spc="0" baseline="-25000" dirty="0" smtClean="0">
              <a:ln w="11430"/>
              <a:solidFill>
                <a:srgbClr val="000000"/>
              </a:solidFill>
              <a:effectLst>
                <a:outerShdw blurRad="50800" dist="39000" dir="5460000" algn="tl">
                  <a:srgbClr val="4C4C4C">
                    <a:alpha val="38000"/>
                  </a:srgbClr>
                </a:outerShdw>
              </a:effectLst>
              <a:latin typeface="+mj-lt"/>
            </a:rPr>
            <a:t>3</a:t>
          </a:r>
          <a:r>
            <a:rPr lang="en-GB" b="1" kern="0" cap="none" spc="0" dirty="0" smtClean="0">
              <a:ln w="11430"/>
              <a:solidFill>
                <a:srgbClr val="000000"/>
              </a:solidFill>
              <a:effectLst>
                <a:outerShdw blurRad="50800" dist="39000" dir="5460000" algn="tl">
                  <a:srgbClr val="4C4C4C">
                    <a:alpha val="38000"/>
                  </a:srgbClr>
                </a:outerShdw>
              </a:effectLst>
              <a:latin typeface="+mj-lt"/>
            </a:rPr>
            <a:t> is ideal for the treatment of scaly processes that need moderation skin cell turnover</a:t>
          </a:r>
        </a:p>
        <a:p>
          <a:r>
            <a:rPr lang="en-GB" b="1" kern="0" cap="none" spc="0" dirty="0" smtClean="0">
              <a:ln w="11430"/>
              <a:solidFill>
                <a:srgbClr val="000000"/>
              </a:solidFill>
              <a:effectLst>
                <a:outerShdw blurRad="50800" dist="39000" dir="5460000" algn="tl">
                  <a:srgbClr val="4C4C4C">
                    <a:alpha val="38000"/>
                  </a:srgbClr>
                </a:outerShdw>
              </a:effectLst>
              <a:latin typeface="+mj-lt"/>
            </a:rPr>
            <a:t>P</a:t>
          </a:r>
          <a:r>
            <a:rPr lang="en-GB" b="1" kern="0" cap="none" spc="0" baseline="-25000" dirty="0" smtClean="0">
              <a:ln w="11430"/>
              <a:solidFill>
                <a:srgbClr val="000000"/>
              </a:solidFill>
              <a:effectLst>
                <a:outerShdw blurRad="50800" dist="39000" dir="5460000" algn="tl">
                  <a:srgbClr val="4C4C4C">
                    <a:alpha val="38000"/>
                  </a:srgbClr>
                </a:outerShdw>
              </a:effectLst>
              <a:latin typeface="+mj-lt"/>
            </a:rPr>
            <a:t>6 </a:t>
          </a:r>
          <a:r>
            <a:rPr lang="en-GB" b="1" kern="0" cap="none" spc="0" dirty="0" smtClean="0">
              <a:ln w="11430"/>
              <a:solidFill>
                <a:srgbClr val="000000"/>
              </a:solidFill>
              <a:effectLst>
                <a:outerShdw blurRad="50800" dist="39000" dir="5460000" algn="tl">
                  <a:srgbClr val="4C4C4C">
                    <a:alpha val="38000"/>
                  </a:srgbClr>
                </a:outerShdw>
              </a:effectLst>
              <a:latin typeface="+mj-lt"/>
            </a:rPr>
            <a:t>is indicated on supported of inflammatory processes </a:t>
          </a:r>
          <a:endParaRPr lang="en-GB" b="1" kern="0" cap="none" spc="0" dirty="0">
            <a:ln w="11430"/>
            <a:solidFill>
              <a:srgbClr val="000000"/>
            </a:solidFill>
            <a:effectLst>
              <a:outerShdw blurRad="50800" dist="39000" dir="5460000" algn="tl">
                <a:srgbClr val="4C4C4C">
                  <a:alpha val="38000"/>
                </a:srgbClr>
              </a:outerShdw>
            </a:effectLst>
            <a:latin typeface="+mj-lt"/>
          </a:endParaRPr>
        </a:p>
      </dgm:t>
    </dgm:pt>
    <dgm:pt modelId="{50AE18ED-DF89-324A-92AD-CCEA86DA9A2D}" type="sibTrans" cxnId="{1B340C3E-5884-0F4A-AE83-9A174D1C4BFA}">
      <dgm:prSet/>
      <dgm:spPr/>
      <dgm:t>
        <a:bodyPr/>
        <a:lstStyle/>
        <a:p>
          <a:endParaRPr lang="en-GB"/>
        </a:p>
      </dgm:t>
    </dgm:pt>
    <dgm:pt modelId="{76FE8B31-5207-8041-AC60-54DBCD9DE627}" type="parTrans" cxnId="{1B340C3E-5884-0F4A-AE83-9A174D1C4BFA}">
      <dgm:prSet/>
      <dgm:spPr/>
      <dgm:t>
        <a:bodyPr/>
        <a:lstStyle/>
        <a:p>
          <a:endParaRPr lang="en-GB"/>
        </a:p>
      </dgm:t>
    </dgm:pt>
    <dgm:pt modelId="{B1A82895-9AAD-054C-AFFF-08B70798AB35}" type="pres">
      <dgm:prSet presAssocID="{C8CB4036-0356-2F48-802F-8CF45BB7472F}" presName="Name0" presStyleCnt="0">
        <dgm:presLayoutVars>
          <dgm:dir/>
          <dgm:resizeHandles val="exact"/>
        </dgm:presLayoutVars>
      </dgm:prSet>
      <dgm:spPr/>
      <dgm:t>
        <a:bodyPr/>
        <a:lstStyle/>
        <a:p>
          <a:endParaRPr lang="en-GB"/>
        </a:p>
      </dgm:t>
    </dgm:pt>
    <dgm:pt modelId="{27807C63-A928-824F-8702-D43A9F7C738D}" type="pres">
      <dgm:prSet presAssocID="{C8CB4036-0356-2F48-802F-8CF45BB7472F}" presName="vNodes" presStyleCnt="0"/>
      <dgm:spPr/>
    </dgm:pt>
    <dgm:pt modelId="{BFC8B5BE-CE8F-834C-A7EF-599AB578EB69}" type="pres">
      <dgm:prSet presAssocID="{B18F828E-A6A4-9B49-9B76-B37A80BB01D8}" presName="node" presStyleLbl="node1" presStyleIdx="0" presStyleCnt="4" custScaleX="126313" custScaleY="124867" custLinFactX="60056" custLinFactY="1378" custLinFactNeighborX="100000" custLinFactNeighborY="100000">
        <dgm:presLayoutVars>
          <dgm:bulletEnabled val="1"/>
        </dgm:presLayoutVars>
      </dgm:prSet>
      <dgm:spPr/>
      <dgm:t>
        <a:bodyPr/>
        <a:lstStyle/>
        <a:p>
          <a:endParaRPr lang="en-GB"/>
        </a:p>
      </dgm:t>
    </dgm:pt>
    <dgm:pt modelId="{6EF21A56-03FC-3441-8B99-4A13787060C0}" type="pres">
      <dgm:prSet presAssocID="{453D0617-1D9E-054B-B1D5-523E3FAE92CB}" presName="spacerT" presStyleCnt="0"/>
      <dgm:spPr/>
    </dgm:pt>
    <dgm:pt modelId="{617239E1-8515-454E-84D9-185A1BB07B48}" type="pres">
      <dgm:prSet presAssocID="{453D0617-1D9E-054B-B1D5-523E3FAE92CB}" presName="sibTrans" presStyleLbl="sibTrans2D1" presStyleIdx="0" presStyleCnt="3" custScaleX="76911" custScaleY="76911" custLinFactY="7647" custLinFactNeighborX="4473" custLinFactNeighborY="100000"/>
      <dgm:spPr/>
      <dgm:t>
        <a:bodyPr/>
        <a:lstStyle/>
        <a:p>
          <a:endParaRPr lang="en-GB"/>
        </a:p>
      </dgm:t>
    </dgm:pt>
    <dgm:pt modelId="{5A723193-7242-8540-A4FF-01CCDE55569D}" type="pres">
      <dgm:prSet presAssocID="{453D0617-1D9E-054B-B1D5-523E3FAE92CB}" presName="spacerB" presStyleCnt="0"/>
      <dgm:spPr/>
    </dgm:pt>
    <dgm:pt modelId="{BAEC5F94-44E8-DB44-A51E-D3CFED57931C}" type="pres">
      <dgm:prSet presAssocID="{26799C06-94E9-DA4C-9F30-DF19992AC3F0}" presName="node" presStyleLbl="node1" presStyleIdx="1" presStyleCnt="4" custScaleX="113981" custLinFactY="9374" custLinFactNeighborY="100000">
        <dgm:presLayoutVars>
          <dgm:bulletEnabled val="1"/>
        </dgm:presLayoutVars>
      </dgm:prSet>
      <dgm:spPr/>
      <dgm:t>
        <a:bodyPr/>
        <a:lstStyle/>
        <a:p>
          <a:endParaRPr lang="en-GB"/>
        </a:p>
      </dgm:t>
    </dgm:pt>
    <dgm:pt modelId="{C9A8D90B-E91F-2E49-B6EB-C7654F843015}" type="pres">
      <dgm:prSet presAssocID="{2CDB705F-AA95-174C-816E-89D96D6E2577}" presName="spacerT" presStyleCnt="0"/>
      <dgm:spPr/>
    </dgm:pt>
    <dgm:pt modelId="{6EF1C146-C5EA-7F4A-AC37-E3673F2BA39C}" type="pres">
      <dgm:prSet presAssocID="{2CDB705F-AA95-174C-816E-89D96D6E2577}" presName="sibTrans" presStyleLbl="sibTrans2D1" presStyleIdx="1" presStyleCnt="3" custScaleX="76911" custScaleY="76911" custLinFactY="9040" custLinFactNeighborY="100000"/>
      <dgm:spPr/>
      <dgm:t>
        <a:bodyPr/>
        <a:lstStyle/>
        <a:p>
          <a:endParaRPr lang="en-GB"/>
        </a:p>
      </dgm:t>
    </dgm:pt>
    <dgm:pt modelId="{0CEDC9D9-970B-574B-9DF8-005D9EA42E5D}" type="pres">
      <dgm:prSet presAssocID="{2CDB705F-AA95-174C-816E-89D96D6E2577}" presName="spacerB" presStyleCnt="0"/>
      <dgm:spPr/>
    </dgm:pt>
    <dgm:pt modelId="{DA7A3B2C-193F-C342-856F-C49B726D33EF}" type="pres">
      <dgm:prSet presAssocID="{F2FDC4CB-54F0-7143-B84D-64D1090B35AA}" presName="node" presStyleLbl="node1" presStyleIdx="2" presStyleCnt="4" custLinFactNeighborY="33998">
        <dgm:presLayoutVars>
          <dgm:bulletEnabled val="1"/>
        </dgm:presLayoutVars>
      </dgm:prSet>
      <dgm:spPr/>
      <dgm:t>
        <a:bodyPr/>
        <a:lstStyle/>
        <a:p>
          <a:endParaRPr lang="en-GB"/>
        </a:p>
      </dgm:t>
    </dgm:pt>
    <dgm:pt modelId="{1BDED119-BB2F-1041-98D7-EDE316486F5F}" type="pres">
      <dgm:prSet presAssocID="{C8CB4036-0356-2F48-802F-8CF45BB7472F}" presName="sibTransLast" presStyleLbl="sibTrans2D1" presStyleIdx="2" presStyleCnt="3" custAng="10716944" custLinFactX="-97406" custLinFactNeighborX="-100000" custLinFactNeighborY="9784"/>
      <dgm:spPr/>
      <dgm:t>
        <a:bodyPr/>
        <a:lstStyle/>
        <a:p>
          <a:endParaRPr lang="en-GB"/>
        </a:p>
      </dgm:t>
    </dgm:pt>
    <dgm:pt modelId="{405716B3-22DC-7149-8D7A-17090FFB8656}" type="pres">
      <dgm:prSet presAssocID="{C8CB4036-0356-2F48-802F-8CF45BB7472F}" presName="connectorText" presStyleLbl="sibTrans2D1" presStyleIdx="2" presStyleCnt="3"/>
      <dgm:spPr/>
      <dgm:t>
        <a:bodyPr/>
        <a:lstStyle/>
        <a:p>
          <a:endParaRPr lang="en-GB"/>
        </a:p>
      </dgm:t>
    </dgm:pt>
    <dgm:pt modelId="{727F5596-D005-2F42-A95F-5445006F59BC}" type="pres">
      <dgm:prSet presAssocID="{C8CB4036-0356-2F48-802F-8CF45BB7472F}" presName="lastNode" presStyleLbl="node1" presStyleIdx="3" presStyleCnt="4" custScaleX="202944" custScaleY="117893" custLinFactNeighborX="-27566" custLinFactNeighborY="46800">
        <dgm:presLayoutVars>
          <dgm:bulletEnabled val="1"/>
        </dgm:presLayoutVars>
      </dgm:prSet>
      <dgm:spPr/>
      <dgm:t>
        <a:bodyPr/>
        <a:lstStyle/>
        <a:p>
          <a:endParaRPr lang="en-GB"/>
        </a:p>
      </dgm:t>
    </dgm:pt>
  </dgm:ptLst>
  <dgm:cxnLst>
    <dgm:cxn modelId="{5814F0F5-1B99-6448-8410-D922D76CC0DA}" type="presOf" srcId="{C8CB4036-0356-2F48-802F-8CF45BB7472F}" destId="{B1A82895-9AAD-054C-AFFF-08B70798AB35}" srcOrd="0" destOrd="0" presId="urn:microsoft.com/office/officeart/2005/8/layout/equation2"/>
    <dgm:cxn modelId="{F1D088FB-7B06-3C48-8288-2DF531BAE955}" srcId="{C8CB4036-0356-2F48-802F-8CF45BB7472F}" destId="{F2FDC4CB-54F0-7143-B84D-64D1090B35AA}" srcOrd="2" destOrd="0" parTransId="{FC0B1F2F-04DA-AF47-B21D-691A0D79F2B9}" sibTransId="{B27BA811-8040-314C-AD85-4B6C76E28E6D}"/>
    <dgm:cxn modelId="{D047723E-98B5-2A49-A47B-9477E8C558B6}" type="presOf" srcId="{26799C06-94E9-DA4C-9F30-DF19992AC3F0}" destId="{BAEC5F94-44E8-DB44-A51E-D3CFED57931C}" srcOrd="0" destOrd="0" presId="urn:microsoft.com/office/officeart/2005/8/layout/equation2"/>
    <dgm:cxn modelId="{23385AA2-9D72-2744-8B68-A95F82A0F894}" type="presOf" srcId="{B27BA811-8040-314C-AD85-4B6C76E28E6D}" destId="{405716B3-22DC-7149-8D7A-17090FFB8656}" srcOrd="1" destOrd="0" presId="urn:microsoft.com/office/officeart/2005/8/layout/equation2"/>
    <dgm:cxn modelId="{414ED834-53C8-4B4B-B771-E282525166AF}" type="presOf" srcId="{B18F828E-A6A4-9B49-9B76-B37A80BB01D8}" destId="{BFC8B5BE-CE8F-834C-A7EF-599AB578EB69}" srcOrd="0" destOrd="0" presId="urn:microsoft.com/office/officeart/2005/8/layout/equation2"/>
    <dgm:cxn modelId="{12BE216F-20F7-A949-9953-A76AB4E84B6C}" type="presOf" srcId="{B2D87EEA-62C0-5046-BE11-7BBE0A45C5B2}" destId="{727F5596-D005-2F42-A95F-5445006F59BC}" srcOrd="0" destOrd="0" presId="urn:microsoft.com/office/officeart/2005/8/layout/equation2"/>
    <dgm:cxn modelId="{7742B4F8-4691-3641-AE88-73F7061E3958}" type="presOf" srcId="{B27BA811-8040-314C-AD85-4B6C76E28E6D}" destId="{1BDED119-BB2F-1041-98D7-EDE316486F5F}" srcOrd="0" destOrd="0" presId="urn:microsoft.com/office/officeart/2005/8/layout/equation2"/>
    <dgm:cxn modelId="{BA6CF4B9-3458-7B46-8D7A-FF063CA0965F}" srcId="{C8CB4036-0356-2F48-802F-8CF45BB7472F}" destId="{B18F828E-A6A4-9B49-9B76-B37A80BB01D8}" srcOrd="0" destOrd="0" parTransId="{0A042776-81BE-674E-977E-100ECF129AD3}" sibTransId="{453D0617-1D9E-054B-B1D5-523E3FAE92CB}"/>
    <dgm:cxn modelId="{35EB9167-C628-A548-8EF9-7F9000587C27}" type="presOf" srcId="{2CDB705F-AA95-174C-816E-89D96D6E2577}" destId="{6EF1C146-C5EA-7F4A-AC37-E3673F2BA39C}" srcOrd="0" destOrd="0" presId="urn:microsoft.com/office/officeart/2005/8/layout/equation2"/>
    <dgm:cxn modelId="{1A290E8F-25AB-8C45-85DC-E2EE52ABBB44}" type="presOf" srcId="{453D0617-1D9E-054B-B1D5-523E3FAE92CB}" destId="{617239E1-8515-454E-84D9-185A1BB07B48}" srcOrd="0" destOrd="0" presId="urn:microsoft.com/office/officeart/2005/8/layout/equation2"/>
    <dgm:cxn modelId="{1B340C3E-5884-0F4A-AE83-9A174D1C4BFA}" srcId="{C8CB4036-0356-2F48-802F-8CF45BB7472F}" destId="{B2D87EEA-62C0-5046-BE11-7BBE0A45C5B2}" srcOrd="3" destOrd="0" parTransId="{76FE8B31-5207-8041-AC60-54DBCD9DE627}" sibTransId="{50AE18ED-DF89-324A-92AD-CCEA86DA9A2D}"/>
    <dgm:cxn modelId="{3999E953-EF43-A54A-AA12-30F733603173}" type="presOf" srcId="{F2FDC4CB-54F0-7143-B84D-64D1090B35AA}" destId="{DA7A3B2C-193F-C342-856F-C49B726D33EF}" srcOrd="0" destOrd="0" presId="urn:microsoft.com/office/officeart/2005/8/layout/equation2"/>
    <dgm:cxn modelId="{F499D04A-1DA2-BE45-9C86-B8AB30207150}" srcId="{C8CB4036-0356-2F48-802F-8CF45BB7472F}" destId="{26799C06-94E9-DA4C-9F30-DF19992AC3F0}" srcOrd="1" destOrd="0" parTransId="{251FED69-F2FA-5748-87F1-0328CB9D1474}" sibTransId="{2CDB705F-AA95-174C-816E-89D96D6E2577}"/>
    <dgm:cxn modelId="{4859A8D4-53D7-2E49-97BA-D25029B27E26}" type="presParOf" srcId="{B1A82895-9AAD-054C-AFFF-08B70798AB35}" destId="{27807C63-A928-824F-8702-D43A9F7C738D}" srcOrd="0" destOrd="0" presId="urn:microsoft.com/office/officeart/2005/8/layout/equation2"/>
    <dgm:cxn modelId="{BEE0A61E-4A86-0B4A-B2F2-25C151A8C9A4}" type="presParOf" srcId="{27807C63-A928-824F-8702-D43A9F7C738D}" destId="{BFC8B5BE-CE8F-834C-A7EF-599AB578EB69}" srcOrd="0" destOrd="0" presId="urn:microsoft.com/office/officeart/2005/8/layout/equation2"/>
    <dgm:cxn modelId="{75122584-1A1E-8047-8C39-7022CB02C27D}" type="presParOf" srcId="{27807C63-A928-824F-8702-D43A9F7C738D}" destId="{6EF21A56-03FC-3441-8B99-4A13787060C0}" srcOrd="1" destOrd="0" presId="urn:microsoft.com/office/officeart/2005/8/layout/equation2"/>
    <dgm:cxn modelId="{FFDA27BC-8F50-A248-BE06-A88536250583}" type="presParOf" srcId="{27807C63-A928-824F-8702-D43A9F7C738D}" destId="{617239E1-8515-454E-84D9-185A1BB07B48}" srcOrd="2" destOrd="0" presId="urn:microsoft.com/office/officeart/2005/8/layout/equation2"/>
    <dgm:cxn modelId="{6B8060D0-5F9B-C34E-853C-005D7521AA1C}" type="presParOf" srcId="{27807C63-A928-824F-8702-D43A9F7C738D}" destId="{5A723193-7242-8540-A4FF-01CCDE55569D}" srcOrd="3" destOrd="0" presId="urn:microsoft.com/office/officeart/2005/8/layout/equation2"/>
    <dgm:cxn modelId="{C6A7C601-A824-DB47-95A1-ED9B18BBD77D}" type="presParOf" srcId="{27807C63-A928-824F-8702-D43A9F7C738D}" destId="{BAEC5F94-44E8-DB44-A51E-D3CFED57931C}" srcOrd="4" destOrd="0" presId="urn:microsoft.com/office/officeart/2005/8/layout/equation2"/>
    <dgm:cxn modelId="{3C8EEF35-0169-8B4E-A33A-34D4244460B4}" type="presParOf" srcId="{27807C63-A928-824F-8702-D43A9F7C738D}" destId="{C9A8D90B-E91F-2E49-B6EB-C7654F843015}" srcOrd="5" destOrd="0" presId="urn:microsoft.com/office/officeart/2005/8/layout/equation2"/>
    <dgm:cxn modelId="{093BEB5F-5F0D-9545-9704-F5BEDD3393E7}" type="presParOf" srcId="{27807C63-A928-824F-8702-D43A9F7C738D}" destId="{6EF1C146-C5EA-7F4A-AC37-E3673F2BA39C}" srcOrd="6" destOrd="0" presId="urn:microsoft.com/office/officeart/2005/8/layout/equation2"/>
    <dgm:cxn modelId="{DDD22F4A-268D-1B4A-A5F8-A39DB399E88B}" type="presParOf" srcId="{27807C63-A928-824F-8702-D43A9F7C738D}" destId="{0CEDC9D9-970B-574B-9DF8-005D9EA42E5D}" srcOrd="7" destOrd="0" presId="urn:microsoft.com/office/officeart/2005/8/layout/equation2"/>
    <dgm:cxn modelId="{0A8BF99C-1506-984A-933B-500C6AED33EB}" type="presParOf" srcId="{27807C63-A928-824F-8702-D43A9F7C738D}" destId="{DA7A3B2C-193F-C342-856F-C49B726D33EF}" srcOrd="8" destOrd="0" presId="urn:microsoft.com/office/officeart/2005/8/layout/equation2"/>
    <dgm:cxn modelId="{7FFAE7B2-BC07-4E40-B5C9-7A466349939D}" type="presParOf" srcId="{B1A82895-9AAD-054C-AFFF-08B70798AB35}" destId="{1BDED119-BB2F-1041-98D7-EDE316486F5F}" srcOrd="1" destOrd="0" presId="urn:microsoft.com/office/officeart/2005/8/layout/equation2"/>
    <dgm:cxn modelId="{31353F61-FE35-4A4D-8123-021DA27F1511}" type="presParOf" srcId="{1BDED119-BB2F-1041-98D7-EDE316486F5F}" destId="{405716B3-22DC-7149-8D7A-17090FFB8656}" srcOrd="0" destOrd="0" presId="urn:microsoft.com/office/officeart/2005/8/layout/equation2"/>
    <dgm:cxn modelId="{56A0ADC8-0C97-FC44-8198-678A35896725}" type="presParOf" srcId="{B1A82895-9AAD-054C-AFFF-08B70798AB35}" destId="{727F5596-D005-2F42-A95F-5445006F59BC}"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C69080-58F2-4F27-9AE7-5FDD9DC3EEB3}" type="doc">
      <dgm:prSet loTypeId="urn:microsoft.com/office/officeart/2005/8/layout/vList4#2" loCatId="list" qsTypeId="urn:microsoft.com/office/officeart/2005/8/quickstyle/3d1" qsCatId="3D" csTypeId="urn:microsoft.com/office/officeart/2005/8/colors/accent1_2" csCatId="accent1" phldr="1"/>
      <dgm:spPr/>
      <dgm:t>
        <a:bodyPr/>
        <a:lstStyle/>
        <a:p>
          <a:endParaRPr lang="es-ES"/>
        </a:p>
      </dgm:t>
    </dgm:pt>
    <dgm:pt modelId="{BE44051C-AA6B-4E83-A6DC-116B732A9B5C}">
      <dgm:prSet phldrT="[Texto]" custT="1"/>
      <dgm:spPr>
        <a:solidFill>
          <a:srgbClr val="800000"/>
        </a:solidFill>
      </dgm:spPr>
      <dgm:t>
        <a:bodyPr>
          <a:scene3d>
            <a:camera prst="orthographicFront"/>
            <a:lightRig rig="flat" dir="tl">
              <a:rot lat="0" lon="0" rev="6600000"/>
            </a:lightRig>
          </a:scene3d>
          <a:sp3d extrusionH="25400" contourW="8890">
            <a:bevelT w="38100" h="31750"/>
            <a:contourClr>
              <a:srgbClr val="800000"/>
            </a:contourClr>
          </a:sp3d>
        </a:bodyPr>
        <a:lstStyle/>
        <a:p>
          <a:r>
            <a:rPr lang="en-GB" sz="3600" b="1" noProof="0" dirty="0" smtClean="0">
              <a:effectLst>
                <a:outerShdw blurRad="38100" dist="38100" dir="2700000" algn="tl">
                  <a:srgbClr val="000000">
                    <a:alpha val="43137"/>
                  </a:srgbClr>
                </a:outerShdw>
              </a:effectLst>
            </a:rPr>
            <a:t>Time of maturation is very important and may have some antagonistic effects</a:t>
          </a:r>
          <a:endParaRPr lang="en-GB" sz="3600" b="1" cap="none" spc="0" noProof="0" dirty="0">
            <a:ln w="11430"/>
            <a:solidFill>
              <a:schemeClr val="bg1"/>
            </a:solidFill>
            <a:effectLst>
              <a:outerShdw blurRad="38100" dist="38100" dir="2700000" algn="tl">
                <a:srgbClr val="000000">
                  <a:alpha val="43137"/>
                </a:srgbClr>
              </a:outerShdw>
            </a:effectLst>
          </a:endParaRPr>
        </a:p>
      </dgm:t>
    </dgm:pt>
    <dgm:pt modelId="{C138D2DF-ED3B-4C12-8080-6E150BD19891}" type="parTrans" cxnId="{4562185D-4614-4468-89B8-F86E5C270A18}">
      <dgm:prSet/>
      <dgm:spPr/>
      <dgm:t>
        <a:bodyPr/>
        <a:lstStyle/>
        <a:p>
          <a:endParaRPr lang="en-GB" noProof="0"/>
        </a:p>
      </dgm:t>
    </dgm:pt>
    <dgm:pt modelId="{6EAF9F23-6E8C-4C9D-9CDC-C19CD41B28CF}" type="sibTrans" cxnId="{4562185D-4614-4468-89B8-F86E5C270A18}">
      <dgm:prSet/>
      <dgm:spPr/>
      <dgm:t>
        <a:bodyPr/>
        <a:lstStyle/>
        <a:p>
          <a:endParaRPr lang="en-GB" noProof="0"/>
        </a:p>
      </dgm:t>
    </dgm:pt>
    <dgm:pt modelId="{0F865916-19D1-42B0-8662-F2097286EC34}">
      <dgm:prSet phldrT="[Texto]" custT="1"/>
      <dgm:spPr>
        <a:solidFill>
          <a:srgbClr val="FF8000"/>
        </a:solidFill>
      </dgm:spPr>
      <dgm:t>
        <a:bodyPr/>
        <a:lstStyle/>
        <a:p>
          <a:r>
            <a:rPr lang="en-GB" sz="3600" b="1" noProof="0" dirty="0" smtClean="0">
              <a:effectLst>
                <a:outerShdw blurRad="38100" dist="38100" dir="2700000" algn="tl">
                  <a:srgbClr val="000000">
                    <a:alpha val="43137"/>
                  </a:srgbClr>
                </a:outerShdw>
              </a:effectLst>
            </a:rPr>
            <a:t>The skin effects can be observed in 10 days</a:t>
          </a:r>
          <a:endParaRPr lang="en-GB" sz="3600" b="1" cap="none" spc="0" noProof="0" dirty="0">
            <a:ln w="11430"/>
            <a:solidFill>
              <a:schemeClr val="bg1"/>
            </a:solidFill>
            <a:effectLst>
              <a:outerShdw blurRad="38100" dist="38100" dir="2700000" algn="tl">
                <a:srgbClr val="000000">
                  <a:alpha val="43137"/>
                </a:srgbClr>
              </a:outerShdw>
            </a:effectLst>
          </a:endParaRPr>
        </a:p>
      </dgm:t>
    </dgm:pt>
    <dgm:pt modelId="{8DAA4DCD-DE2F-4A42-9BC9-15E11F86A037}" type="sibTrans" cxnId="{D024FCD2-0011-4E04-BF59-73A6B4E0D0C4}">
      <dgm:prSet/>
      <dgm:spPr/>
      <dgm:t>
        <a:bodyPr/>
        <a:lstStyle/>
        <a:p>
          <a:endParaRPr lang="en-GB" noProof="0"/>
        </a:p>
      </dgm:t>
    </dgm:pt>
    <dgm:pt modelId="{3E99260A-FE18-40E9-988D-03B7E3434784}" type="parTrans" cxnId="{D024FCD2-0011-4E04-BF59-73A6B4E0D0C4}">
      <dgm:prSet/>
      <dgm:spPr/>
      <dgm:t>
        <a:bodyPr/>
        <a:lstStyle/>
        <a:p>
          <a:endParaRPr lang="en-GB" noProof="0"/>
        </a:p>
      </dgm:t>
    </dgm:pt>
    <dgm:pt modelId="{C09A248E-F5E9-482F-8202-9CE18984B480}">
      <dgm:prSet phldrT="[Texto]" custT="1"/>
      <dgm:spPr>
        <a:solidFill>
          <a:srgbClr val="FF0000"/>
        </a:solidFill>
      </dgm:spPr>
      <dgm:t>
        <a:bodyPr/>
        <a:lstStyle/>
        <a:p>
          <a:r>
            <a:rPr lang="en-GB" sz="3600" b="1" noProof="0" dirty="0" smtClean="0">
              <a:effectLst>
                <a:outerShdw blurRad="38100" dist="38100" dir="2700000" algn="tl">
                  <a:srgbClr val="000000">
                    <a:alpha val="43137"/>
                  </a:srgbClr>
                </a:outerShdw>
              </a:effectLst>
            </a:rPr>
            <a:t>Maturation affects especially to some parameters</a:t>
          </a:r>
        </a:p>
      </dgm:t>
    </dgm:pt>
    <dgm:pt modelId="{9A0320D7-6916-48D9-8E26-8602EDA79916}" type="sibTrans" cxnId="{101FB934-A1F8-4EE5-8DE2-A792E17F0CE0}">
      <dgm:prSet/>
      <dgm:spPr/>
      <dgm:t>
        <a:bodyPr/>
        <a:lstStyle/>
        <a:p>
          <a:endParaRPr lang="en-GB" noProof="0"/>
        </a:p>
      </dgm:t>
    </dgm:pt>
    <dgm:pt modelId="{635DB999-DEB6-4DE0-B643-3DC05BB29CAE}" type="parTrans" cxnId="{101FB934-A1F8-4EE5-8DE2-A792E17F0CE0}">
      <dgm:prSet/>
      <dgm:spPr/>
      <dgm:t>
        <a:bodyPr/>
        <a:lstStyle/>
        <a:p>
          <a:endParaRPr lang="en-GB" noProof="0"/>
        </a:p>
      </dgm:t>
    </dgm:pt>
    <dgm:pt modelId="{EE64BEEF-350E-4693-983F-F5E44439AAA9}" type="pres">
      <dgm:prSet presAssocID="{BDC69080-58F2-4F27-9AE7-5FDD9DC3EEB3}" presName="linear" presStyleCnt="0">
        <dgm:presLayoutVars>
          <dgm:dir/>
          <dgm:resizeHandles val="exact"/>
        </dgm:presLayoutVars>
      </dgm:prSet>
      <dgm:spPr/>
      <dgm:t>
        <a:bodyPr/>
        <a:lstStyle/>
        <a:p>
          <a:endParaRPr lang="es-ES"/>
        </a:p>
      </dgm:t>
    </dgm:pt>
    <dgm:pt modelId="{A394D9C9-5794-4703-A376-40E11241E7AB}" type="pres">
      <dgm:prSet presAssocID="{BE44051C-AA6B-4E83-A6DC-116B732A9B5C}" presName="comp" presStyleCnt="0"/>
      <dgm:spPr/>
    </dgm:pt>
    <dgm:pt modelId="{7F3B7EAB-68AC-4911-8D7B-22031E6C639E}" type="pres">
      <dgm:prSet presAssocID="{BE44051C-AA6B-4E83-A6DC-116B732A9B5C}" presName="box" presStyleLbl="node1" presStyleIdx="0" presStyleCnt="3" custLinFactNeighborX="-7364"/>
      <dgm:spPr/>
      <dgm:t>
        <a:bodyPr/>
        <a:lstStyle/>
        <a:p>
          <a:endParaRPr lang="es-ES"/>
        </a:p>
      </dgm:t>
    </dgm:pt>
    <dgm:pt modelId="{EA62491B-908B-4114-85C1-8100CBAAABE4}" type="pres">
      <dgm:prSet presAssocID="{BE44051C-AA6B-4E83-A6DC-116B732A9B5C}" presName="img" presStyleLbl="fgImgPlace1" presStyleIdx="0"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t>
        <a:bodyPr/>
        <a:lstStyle/>
        <a:p>
          <a:endParaRPr lang="es-ES"/>
        </a:p>
      </dgm:t>
    </dgm:pt>
    <dgm:pt modelId="{E442EE0B-A2AD-49C3-8C75-E85379216E25}" type="pres">
      <dgm:prSet presAssocID="{BE44051C-AA6B-4E83-A6DC-116B732A9B5C}" presName="text" presStyleLbl="node1" presStyleIdx="0" presStyleCnt="3">
        <dgm:presLayoutVars>
          <dgm:bulletEnabled val="1"/>
        </dgm:presLayoutVars>
      </dgm:prSet>
      <dgm:spPr/>
      <dgm:t>
        <a:bodyPr/>
        <a:lstStyle/>
        <a:p>
          <a:endParaRPr lang="es-ES"/>
        </a:p>
      </dgm:t>
    </dgm:pt>
    <dgm:pt modelId="{28D8F752-F6B2-42CB-B549-F027E830647A}" type="pres">
      <dgm:prSet presAssocID="{6EAF9F23-6E8C-4C9D-9CDC-C19CD41B28CF}" presName="spacer" presStyleCnt="0"/>
      <dgm:spPr/>
    </dgm:pt>
    <dgm:pt modelId="{A5D0BAC0-B13D-4BF5-A3B1-90F8F3B8D4D5}" type="pres">
      <dgm:prSet presAssocID="{C09A248E-F5E9-482F-8202-9CE18984B480}" presName="comp" presStyleCnt="0"/>
      <dgm:spPr/>
    </dgm:pt>
    <dgm:pt modelId="{35D545FE-E176-4FF8-9755-824C40B7A84F}" type="pres">
      <dgm:prSet presAssocID="{C09A248E-F5E9-482F-8202-9CE18984B480}" presName="box" presStyleLbl="node1" presStyleIdx="1" presStyleCnt="3" custLinFactNeighborX="6546" custLinFactNeighborY="2149"/>
      <dgm:spPr/>
      <dgm:t>
        <a:bodyPr/>
        <a:lstStyle/>
        <a:p>
          <a:endParaRPr lang="es-ES"/>
        </a:p>
      </dgm:t>
    </dgm:pt>
    <dgm:pt modelId="{EBC410C5-AC22-4746-874F-69D8106DFBF3}" type="pres">
      <dgm:prSet presAssocID="{C09A248E-F5E9-482F-8202-9CE18984B480}" presName="img" presStyleLbl="fgImgPlace1" presStyleIdx="1" presStyleCnt="3"/>
      <dgm:spPr>
        <a:blipFill rotWithShape="1">
          <a:blip xmlns:r="http://schemas.openxmlformats.org/officeDocument/2006/relationships" r:embed="rId2"/>
          <a:stretch>
            <a:fillRect/>
          </a:stretch>
        </a:blipFill>
      </dgm:spPr>
      <dgm:t>
        <a:bodyPr/>
        <a:lstStyle/>
        <a:p>
          <a:endParaRPr lang="es-ES"/>
        </a:p>
      </dgm:t>
    </dgm:pt>
    <dgm:pt modelId="{B1644A2E-7DD1-44DF-9A9F-306EF70ACE9E}" type="pres">
      <dgm:prSet presAssocID="{C09A248E-F5E9-482F-8202-9CE18984B480}" presName="text" presStyleLbl="node1" presStyleIdx="1" presStyleCnt="3">
        <dgm:presLayoutVars>
          <dgm:bulletEnabled val="1"/>
        </dgm:presLayoutVars>
      </dgm:prSet>
      <dgm:spPr/>
      <dgm:t>
        <a:bodyPr/>
        <a:lstStyle/>
        <a:p>
          <a:endParaRPr lang="es-ES"/>
        </a:p>
      </dgm:t>
    </dgm:pt>
    <dgm:pt modelId="{0EF02827-6BE8-4BC4-94D1-B045977A7291}" type="pres">
      <dgm:prSet presAssocID="{9A0320D7-6916-48D9-8E26-8602EDA79916}" presName="spacer" presStyleCnt="0"/>
      <dgm:spPr/>
    </dgm:pt>
    <dgm:pt modelId="{01DB01E5-EB5E-46D2-B502-7DE1AC6378E5}" type="pres">
      <dgm:prSet presAssocID="{0F865916-19D1-42B0-8662-F2097286EC34}" presName="comp" presStyleCnt="0"/>
      <dgm:spPr/>
    </dgm:pt>
    <dgm:pt modelId="{9ECD478B-A3AD-4450-89AE-8F1C980DA583}" type="pres">
      <dgm:prSet presAssocID="{0F865916-19D1-42B0-8662-F2097286EC34}" presName="box" presStyleLbl="node1" presStyleIdx="2" presStyleCnt="3" custLinFactNeighborX="1046" custLinFactNeighborY="6181"/>
      <dgm:spPr/>
      <dgm:t>
        <a:bodyPr/>
        <a:lstStyle/>
        <a:p>
          <a:endParaRPr lang="es-ES"/>
        </a:p>
      </dgm:t>
    </dgm:pt>
    <dgm:pt modelId="{6DDAEE2C-119A-4989-B6AB-C4D3D8A4E544}" type="pres">
      <dgm:prSet presAssocID="{0F865916-19D1-42B0-8662-F2097286EC34}" presName="img" presStyleLbl="fgImgPlace1" presStyleIdx="2" presStyleCnt="3" custLinFactNeighborX="-1302" custLinFactNeighborY="3657"/>
      <dgm:spPr>
        <a:blipFill rotWithShape="0">
          <a:blip xmlns:r="http://schemas.openxmlformats.org/officeDocument/2006/relationships" r:embed="rId3"/>
          <a:stretch>
            <a:fillRect/>
          </a:stretch>
        </a:blipFill>
      </dgm:spPr>
      <dgm:t>
        <a:bodyPr/>
        <a:lstStyle/>
        <a:p>
          <a:endParaRPr lang="es-ES"/>
        </a:p>
      </dgm:t>
    </dgm:pt>
    <dgm:pt modelId="{97EDBCBD-1347-4CF4-98AE-3A6EA3F7C27D}" type="pres">
      <dgm:prSet presAssocID="{0F865916-19D1-42B0-8662-F2097286EC34}" presName="text" presStyleLbl="node1" presStyleIdx="2" presStyleCnt="3">
        <dgm:presLayoutVars>
          <dgm:bulletEnabled val="1"/>
        </dgm:presLayoutVars>
      </dgm:prSet>
      <dgm:spPr/>
      <dgm:t>
        <a:bodyPr/>
        <a:lstStyle/>
        <a:p>
          <a:endParaRPr lang="es-ES"/>
        </a:p>
      </dgm:t>
    </dgm:pt>
  </dgm:ptLst>
  <dgm:cxnLst>
    <dgm:cxn modelId="{59669D6F-07E7-CF4D-8B6D-FB86357CFE00}" type="presOf" srcId="{BE44051C-AA6B-4E83-A6DC-116B732A9B5C}" destId="{E442EE0B-A2AD-49C3-8C75-E85379216E25}" srcOrd="1" destOrd="0" presId="urn:microsoft.com/office/officeart/2005/8/layout/vList4#2"/>
    <dgm:cxn modelId="{68666CB4-83B5-234B-B06A-264478C5AA42}" type="presOf" srcId="{BDC69080-58F2-4F27-9AE7-5FDD9DC3EEB3}" destId="{EE64BEEF-350E-4693-983F-F5E44439AAA9}" srcOrd="0" destOrd="0" presId="urn:microsoft.com/office/officeart/2005/8/layout/vList4#2"/>
    <dgm:cxn modelId="{4562185D-4614-4468-89B8-F86E5C270A18}" srcId="{BDC69080-58F2-4F27-9AE7-5FDD9DC3EEB3}" destId="{BE44051C-AA6B-4E83-A6DC-116B732A9B5C}" srcOrd="0" destOrd="0" parTransId="{C138D2DF-ED3B-4C12-8080-6E150BD19891}" sibTransId="{6EAF9F23-6E8C-4C9D-9CDC-C19CD41B28CF}"/>
    <dgm:cxn modelId="{10C5CBC1-E724-324F-B107-4FDE21B626B0}" type="presOf" srcId="{C09A248E-F5E9-482F-8202-9CE18984B480}" destId="{35D545FE-E176-4FF8-9755-824C40B7A84F}" srcOrd="0" destOrd="0" presId="urn:microsoft.com/office/officeart/2005/8/layout/vList4#2"/>
    <dgm:cxn modelId="{AD54E8EF-E34E-B047-9944-52CF6BCBA600}" type="presOf" srcId="{0F865916-19D1-42B0-8662-F2097286EC34}" destId="{97EDBCBD-1347-4CF4-98AE-3A6EA3F7C27D}" srcOrd="1" destOrd="0" presId="urn:microsoft.com/office/officeart/2005/8/layout/vList4#2"/>
    <dgm:cxn modelId="{101FB934-A1F8-4EE5-8DE2-A792E17F0CE0}" srcId="{BDC69080-58F2-4F27-9AE7-5FDD9DC3EEB3}" destId="{C09A248E-F5E9-482F-8202-9CE18984B480}" srcOrd="1" destOrd="0" parTransId="{635DB999-DEB6-4DE0-B643-3DC05BB29CAE}" sibTransId="{9A0320D7-6916-48D9-8E26-8602EDA79916}"/>
    <dgm:cxn modelId="{400A1E82-508F-C442-9808-BCB761D919C9}" type="presOf" srcId="{BE44051C-AA6B-4E83-A6DC-116B732A9B5C}" destId="{7F3B7EAB-68AC-4911-8D7B-22031E6C639E}" srcOrd="0" destOrd="0" presId="urn:microsoft.com/office/officeart/2005/8/layout/vList4#2"/>
    <dgm:cxn modelId="{E865D53C-656C-2F4C-B90A-45422A7FF65A}" type="presOf" srcId="{0F865916-19D1-42B0-8662-F2097286EC34}" destId="{9ECD478B-A3AD-4450-89AE-8F1C980DA583}" srcOrd="0" destOrd="0" presId="urn:microsoft.com/office/officeart/2005/8/layout/vList4#2"/>
    <dgm:cxn modelId="{D024FCD2-0011-4E04-BF59-73A6B4E0D0C4}" srcId="{BDC69080-58F2-4F27-9AE7-5FDD9DC3EEB3}" destId="{0F865916-19D1-42B0-8662-F2097286EC34}" srcOrd="2" destOrd="0" parTransId="{3E99260A-FE18-40E9-988D-03B7E3434784}" sibTransId="{8DAA4DCD-DE2F-4A42-9BC9-15E11F86A037}"/>
    <dgm:cxn modelId="{8E7D1AFC-AD81-2F4C-811D-783727FF9906}" type="presOf" srcId="{C09A248E-F5E9-482F-8202-9CE18984B480}" destId="{B1644A2E-7DD1-44DF-9A9F-306EF70ACE9E}" srcOrd="1" destOrd="0" presId="urn:microsoft.com/office/officeart/2005/8/layout/vList4#2"/>
    <dgm:cxn modelId="{76853483-A370-1E4B-A08B-7C9D1E87168A}" type="presParOf" srcId="{EE64BEEF-350E-4693-983F-F5E44439AAA9}" destId="{A394D9C9-5794-4703-A376-40E11241E7AB}" srcOrd="0" destOrd="0" presId="urn:microsoft.com/office/officeart/2005/8/layout/vList4#2"/>
    <dgm:cxn modelId="{DBB60710-CB6B-A947-9E3E-5FDB70822727}" type="presParOf" srcId="{A394D9C9-5794-4703-A376-40E11241E7AB}" destId="{7F3B7EAB-68AC-4911-8D7B-22031E6C639E}" srcOrd="0" destOrd="0" presId="urn:microsoft.com/office/officeart/2005/8/layout/vList4#2"/>
    <dgm:cxn modelId="{17BCBF99-6E0D-484D-8D67-4312ACD84CD9}" type="presParOf" srcId="{A394D9C9-5794-4703-A376-40E11241E7AB}" destId="{EA62491B-908B-4114-85C1-8100CBAAABE4}" srcOrd="1" destOrd="0" presId="urn:microsoft.com/office/officeart/2005/8/layout/vList4#2"/>
    <dgm:cxn modelId="{22C01A23-D4A4-1445-9E66-B89311AE93B3}" type="presParOf" srcId="{A394D9C9-5794-4703-A376-40E11241E7AB}" destId="{E442EE0B-A2AD-49C3-8C75-E85379216E25}" srcOrd="2" destOrd="0" presId="urn:microsoft.com/office/officeart/2005/8/layout/vList4#2"/>
    <dgm:cxn modelId="{57321587-74FA-E444-ABDF-928B208AAD29}" type="presParOf" srcId="{EE64BEEF-350E-4693-983F-F5E44439AAA9}" destId="{28D8F752-F6B2-42CB-B549-F027E830647A}" srcOrd="1" destOrd="0" presId="urn:microsoft.com/office/officeart/2005/8/layout/vList4#2"/>
    <dgm:cxn modelId="{B11C2B1F-B2C4-3946-A906-9396049D68ED}" type="presParOf" srcId="{EE64BEEF-350E-4693-983F-F5E44439AAA9}" destId="{A5D0BAC0-B13D-4BF5-A3B1-90F8F3B8D4D5}" srcOrd="2" destOrd="0" presId="urn:microsoft.com/office/officeart/2005/8/layout/vList4#2"/>
    <dgm:cxn modelId="{92B37477-117F-A843-AB31-7A22F220FCF3}" type="presParOf" srcId="{A5D0BAC0-B13D-4BF5-A3B1-90F8F3B8D4D5}" destId="{35D545FE-E176-4FF8-9755-824C40B7A84F}" srcOrd="0" destOrd="0" presId="urn:microsoft.com/office/officeart/2005/8/layout/vList4#2"/>
    <dgm:cxn modelId="{003DAC3B-DCE5-2B40-B0AD-9D8D5C458288}" type="presParOf" srcId="{A5D0BAC0-B13D-4BF5-A3B1-90F8F3B8D4D5}" destId="{EBC410C5-AC22-4746-874F-69D8106DFBF3}" srcOrd="1" destOrd="0" presId="urn:microsoft.com/office/officeart/2005/8/layout/vList4#2"/>
    <dgm:cxn modelId="{39ED6592-378F-AC46-952F-9CEC5683A758}" type="presParOf" srcId="{A5D0BAC0-B13D-4BF5-A3B1-90F8F3B8D4D5}" destId="{B1644A2E-7DD1-44DF-9A9F-306EF70ACE9E}" srcOrd="2" destOrd="0" presId="urn:microsoft.com/office/officeart/2005/8/layout/vList4#2"/>
    <dgm:cxn modelId="{5677AB7C-44B4-104B-8973-B750E882222E}" type="presParOf" srcId="{EE64BEEF-350E-4693-983F-F5E44439AAA9}" destId="{0EF02827-6BE8-4BC4-94D1-B045977A7291}" srcOrd="3" destOrd="0" presId="urn:microsoft.com/office/officeart/2005/8/layout/vList4#2"/>
    <dgm:cxn modelId="{6BACEE51-FC1A-1549-949A-04255050FC7B}" type="presParOf" srcId="{EE64BEEF-350E-4693-983F-F5E44439AAA9}" destId="{01DB01E5-EB5E-46D2-B502-7DE1AC6378E5}" srcOrd="4" destOrd="0" presId="urn:microsoft.com/office/officeart/2005/8/layout/vList4#2"/>
    <dgm:cxn modelId="{F4013F8A-F6D4-5C4B-99A7-3D907ECA2C78}" type="presParOf" srcId="{01DB01E5-EB5E-46D2-B502-7DE1AC6378E5}" destId="{9ECD478B-A3AD-4450-89AE-8F1C980DA583}" srcOrd="0" destOrd="0" presId="urn:microsoft.com/office/officeart/2005/8/layout/vList4#2"/>
    <dgm:cxn modelId="{B4A045CB-4CBE-5F48-9FC3-8FA9668A1F91}" type="presParOf" srcId="{01DB01E5-EB5E-46D2-B502-7DE1AC6378E5}" destId="{6DDAEE2C-119A-4989-B6AB-C4D3D8A4E544}" srcOrd="1" destOrd="0" presId="urn:microsoft.com/office/officeart/2005/8/layout/vList4#2"/>
    <dgm:cxn modelId="{68A0A333-9BE0-AB4C-A44D-18052FCFECCA}" type="presParOf" srcId="{01DB01E5-EB5E-46D2-B502-7DE1AC6378E5}" destId="{97EDBCBD-1347-4CF4-98AE-3A6EA3F7C27D}" srcOrd="2" destOrd="0" presId="urn:microsoft.com/office/officeart/2005/8/layout/vList4#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6.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n-GB" dirty="0"/>
          </a:p>
        </p:txBody>
      </p:sp>
      <p:sp>
        <p:nvSpPr>
          <p:cNvPr id="3" name="Marcador de fecha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4FB4F776-6C5A-0040-97DE-F912DE0C920E}" type="datetimeFigureOut">
              <a:rPr lang="es-ES" smtClean="0"/>
              <a:t>21/09/2015</a:t>
            </a:fld>
            <a:endParaRPr lang="en-GB" dirty="0"/>
          </a:p>
        </p:txBody>
      </p:sp>
      <p:sp>
        <p:nvSpPr>
          <p:cNvPr id="4" name="Marcador de pie de página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en-GB" dirty="0"/>
          </a:p>
        </p:txBody>
      </p:sp>
      <p:sp>
        <p:nvSpPr>
          <p:cNvPr id="5" name="Marcador de número de diapositiva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057B0CAE-D331-F845-8C6B-759B81CF88D7}" type="slidenum">
              <a:rPr lang="en-GB" smtClean="0"/>
              <a:t>‹#›</a:t>
            </a:fld>
            <a:endParaRPr lang="en-GB" dirty="0"/>
          </a:p>
        </p:txBody>
      </p:sp>
    </p:spTree>
    <p:extLst>
      <p:ext uri="{BB962C8B-B14F-4D97-AF65-F5344CB8AC3E}">
        <p14:creationId xmlns:p14="http://schemas.microsoft.com/office/powerpoint/2010/main" val="2427069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Marcador de notas 4"/>
          <p:cNvSpPr>
            <a:spLocks noGrp="1"/>
          </p:cNvSpPr>
          <p:nvPr>
            <p:ph type="body" sz="quarter" idx="3"/>
          </p:nvPr>
        </p:nvSpPr>
        <p:spPr>
          <a:xfrm>
            <a:off x="168084" y="6575879"/>
            <a:ext cx="6760795" cy="3098443"/>
          </a:xfrm>
          <a:prstGeom prst="rect">
            <a:avLst/>
          </a:prstGeom>
        </p:spPr>
        <p:txBody>
          <a:bodyPr vert="horz" lIns="91440" tIns="45720" rIns="91440" bIns="45720" rtlCol="0"/>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n-GB" dirty="0"/>
          </a:p>
        </p:txBody>
      </p:sp>
      <p:sp>
        <p:nvSpPr>
          <p:cNvPr id="9" name="Marcador de imagen de diapositiva 8"/>
          <p:cNvSpPr>
            <a:spLocks noGrp="1" noRot="1" noChangeAspect="1"/>
          </p:cNvSpPr>
          <p:nvPr>
            <p:ph type="sldImg" idx="2"/>
          </p:nvPr>
        </p:nvSpPr>
        <p:spPr>
          <a:xfrm>
            <a:off x="168084" y="487407"/>
            <a:ext cx="6760795" cy="5071644"/>
          </a:xfrm>
          <a:prstGeom prst="rect">
            <a:avLst/>
          </a:prstGeom>
          <a:noFill/>
          <a:ln w="12700">
            <a:solidFill>
              <a:prstClr val="black"/>
            </a:solidFill>
          </a:ln>
        </p:spPr>
        <p:txBody>
          <a:bodyPr vert="horz" lIns="91440" tIns="45720" rIns="91440" bIns="45720" rtlCol="0" anchor="ctr"/>
          <a:lstStyle/>
          <a:p>
            <a:endParaRPr lang="en-GB" dirty="0"/>
          </a:p>
        </p:txBody>
      </p:sp>
    </p:spTree>
    <p:extLst>
      <p:ext uri="{BB962C8B-B14F-4D97-AF65-F5344CB8AC3E}">
        <p14:creationId xmlns:p14="http://schemas.microsoft.com/office/powerpoint/2010/main" val="1500543586"/>
      </p:ext>
    </p:extLst>
  </p:cSld>
  <p:clrMap bg1="lt1" tx1="dk1" bg2="lt2" tx2="dk2" accent1="accent1" accent2="accent2" accent3="accent3" accent4="accent4" accent5="accent5" accent6="accent6" hlink="hlink" folHlink="folHlink"/>
  <p:notesStyle>
    <a:lvl1pPr marL="0" algn="just" defTabSz="457200" rtl="0" eaLnBrk="1" latinLnBrk="0" hangingPunct="1">
      <a:defRPr sz="1200" kern="1200">
        <a:solidFill>
          <a:schemeClr val="tx1"/>
        </a:solidFill>
        <a:latin typeface="+mn-lt"/>
        <a:ea typeface="+mn-ea"/>
        <a:cs typeface="+mn-cs"/>
      </a:defRPr>
    </a:lvl1pPr>
    <a:lvl2pPr marL="457200" algn="just" defTabSz="457200" rtl="0" eaLnBrk="1" latinLnBrk="0" hangingPunct="1">
      <a:defRPr sz="1200" kern="1200">
        <a:solidFill>
          <a:schemeClr val="tx1"/>
        </a:solidFill>
        <a:latin typeface="+mn-lt"/>
        <a:ea typeface="+mn-ea"/>
        <a:cs typeface="+mn-cs"/>
      </a:defRPr>
    </a:lvl2pPr>
    <a:lvl3pPr marL="914400" algn="just" defTabSz="457200" rtl="0" eaLnBrk="1" latinLnBrk="0" hangingPunct="1">
      <a:defRPr sz="1200" kern="1200">
        <a:solidFill>
          <a:schemeClr val="tx1"/>
        </a:solidFill>
        <a:latin typeface="+mn-lt"/>
        <a:ea typeface="+mn-ea"/>
        <a:cs typeface="+mn-cs"/>
      </a:defRPr>
    </a:lvl3pPr>
    <a:lvl4pPr marL="1371600" algn="just" defTabSz="457200" rtl="0" eaLnBrk="1" latinLnBrk="0" hangingPunct="1">
      <a:defRPr sz="1200" kern="1200">
        <a:solidFill>
          <a:schemeClr val="tx1"/>
        </a:solidFill>
        <a:latin typeface="+mn-lt"/>
        <a:ea typeface="+mn-ea"/>
        <a:cs typeface="+mn-cs"/>
      </a:defRPr>
    </a:lvl4pPr>
    <a:lvl5pPr marL="1828800" algn="just"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otas"/>
          <p:cNvSpPr>
            <a:spLocks noGrp="1"/>
          </p:cNvSpPr>
          <p:nvPr>
            <p:ph type="body" idx="1"/>
          </p:nvPr>
        </p:nvSpPr>
        <p:spPr/>
        <p:txBody>
          <a:bodyPr/>
          <a:lstStyle/>
          <a:p>
            <a:r>
              <a:rPr lang="en-GB" noProof="0" dirty="0" smtClean="0"/>
              <a:t>Good evening. It is a pleasure for me, to present in this event that we commemorate </a:t>
            </a:r>
            <a:r>
              <a:rPr lang="en-GB" dirty="0" smtClean="0"/>
              <a:t>the 190th anniversary of health resort Haapsalu, Estonia</a:t>
            </a:r>
            <a:r>
              <a:rPr lang="en-GB" noProof="0" dirty="0" smtClean="0"/>
              <a:t>, the work about …</a:t>
            </a:r>
          </a:p>
        </p:txBody>
      </p:sp>
      <p:sp>
        <p:nvSpPr>
          <p:cNvPr id="4" name="3 Marcador de número de diapositiva"/>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1</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sz="1200" kern="1200" noProof="0" dirty="0" smtClean="0">
                <a:solidFill>
                  <a:schemeClr val="tx1"/>
                </a:solidFill>
                <a:effectLst/>
                <a:latin typeface="+mn-lt"/>
                <a:ea typeface="+mn-ea"/>
                <a:cs typeface="+mn-cs"/>
              </a:rPr>
              <a:t>This means, that in a semipermeable membrane which separates two solutions with different concentrations of solutes, for example, 0.1 M NaCl on one side, and 1 M NaCl in the other, the water will tend to move from the more dilute to the more concentrated, and the water flow will continue until NaCl concentrations equal in both solutions. </a:t>
            </a:r>
            <a:r>
              <a:rPr lang="en-GB" sz="1200" kern="1200" noProof="0" dirty="0" smtClean="0">
                <a:solidFill>
                  <a:schemeClr val="tx1"/>
                </a:solidFill>
                <a:latin typeface="+mn-lt"/>
                <a:ea typeface="Lucida Grande"/>
                <a:cs typeface="Lucida Grande"/>
              </a:rPr>
              <a:t> </a:t>
            </a:r>
            <a:r>
              <a:rPr lang="en-GB" noProof="0" dirty="0" smtClean="0"/>
              <a:t>This phenomenon is also called water force.</a:t>
            </a:r>
            <a:endParaRPr lang="en-GB" noProof="0"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10</a:t>
            </a:fld>
            <a:endParaRPr lang="es-ES"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279239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noProof="0" dirty="0" smtClean="0"/>
              <a:t>The flow of water across cell membranes, depend on the ratio of the salt concentration between, the external cell environment, and intracellular salt concentration. </a:t>
            </a:r>
          </a:p>
          <a:p>
            <a:r>
              <a:rPr lang="en-GB" noProof="0" dirty="0" smtClean="0"/>
              <a:t> Because of that, the cells suffer from swelling and shrinkage.</a:t>
            </a:r>
            <a:endParaRPr lang="en-GB" noProof="0" dirty="0"/>
          </a:p>
        </p:txBody>
      </p:sp>
      <p:sp>
        <p:nvSpPr>
          <p:cNvPr id="4" name="Marcador de número de diapositiva 3"/>
          <p:cNvSpPr>
            <a:spLocks noGrp="1"/>
          </p:cNvSpPr>
          <p:nvPr>
            <p:ph type="sldNum" sz="quarter" idx="10"/>
          </p:nvPr>
        </p:nvSpPr>
        <p:spPr>
          <a:xfrm>
            <a:off x="4021138" y="9721850"/>
            <a:ext cx="3076575" cy="511175"/>
          </a:xfrm>
          <a:prstGeom prst="rect">
            <a:avLst/>
          </a:prstGeom>
        </p:spPr>
        <p:txBody>
          <a:bodyPr/>
          <a:lstStyle/>
          <a:p>
            <a:fld id="{03DBE537-2A15-4DA7-A68A-216E427E66AA}" type="slidenum">
              <a:rPr lang="es-ES" smtClean="0"/>
              <a:pPr/>
              <a:t>11</a:t>
            </a:fld>
            <a:endParaRPr lang="es-ES"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203318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sz="1200" kern="1200" noProof="0" dirty="0" smtClean="0">
                <a:solidFill>
                  <a:schemeClr val="tx1"/>
                </a:solidFill>
                <a:effectLst/>
                <a:latin typeface="+mn-lt"/>
                <a:ea typeface="+mn-ea"/>
                <a:cs typeface="+mn-cs"/>
              </a:rPr>
              <a:t>To balance these phenomena, animal cells regulate their cell volume with the loss or gain of solutes. At first phenomenon we call </a:t>
            </a:r>
            <a:r>
              <a:rPr lang="en-GB" sz="1200" b="0" i="0" kern="1200" noProof="0" dirty="0" smtClean="0">
                <a:solidFill>
                  <a:schemeClr val="tx1"/>
                </a:solidFill>
                <a:effectLst/>
                <a:latin typeface="+mn-lt"/>
                <a:ea typeface="Lucida Grande"/>
                <a:cs typeface="Lucida Grande"/>
              </a:rPr>
              <a:t></a:t>
            </a:r>
            <a:r>
              <a:rPr lang="en-GB" sz="1200" b="0" i="0" kern="1200" noProof="0" dirty="0" smtClean="0">
                <a:solidFill>
                  <a:schemeClr val="tx1"/>
                </a:solidFill>
                <a:effectLst/>
                <a:latin typeface="+mn-lt"/>
                <a:ea typeface="+mn-ea"/>
                <a:cs typeface="+mn-cs"/>
              </a:rPr>
              <a:t>  RVD</a:t>
            </a:r>
            <a:r>
              <a:rPr lang="en-GB" sz="1200" kern="1200" noProof="0" dirty="0" smtClean="0">
                <a:solidFill>
                  <a:schemeClr val="tx1"/>
                </a:solidFill>
                <a:effectLst/>
                <a:latin typeface="+mn-lt"/>
                <a:ea typeface="+mn-ea"/>
                <a:cs typeface="+mn-cs"/>
              </a:rPr>
              <a:t> and </a:t>
            </a:r>
            <a:r>
              <a:rPr lang="en-GB" sz="1200" b="0" i="0" kern="1200" noProof="0" dirty="0" smtClean="0">
                <a:solidFill>
                  <a:schemeClr val="tx1"/>
                </a:solidFill>
                <a:effectLst/>
                <a:latin typeface="+mn-lt"/>
                <a:ea typeface="Lucida Grande"/>
                <a:cs typeface="Lucida Grande"/>
              </a:rPr>
              <a:t></a:t>
            </a:r>
            <a:r>
              <a:rPr lang="en-GB" sz="1200" b="0" i="0" kern="1200" noProof="0" dirty="0" smtClean="0">
                <a:solidFill>
                  <a:schemeClr val="tx1"/>
                </a:solidFill>
                <a:effectLst/>
                <a:latin typeface="+mn-lt"/>
                <a:ea typeface="+mn-ea"/>
                <a:cs typeface="+mn-cs"/>
              </a:rPr>
              <a:t> </a:t>
            </a:r>
            <a:r>
              <a:rPr lang="en-GB" sz="1200" kern="1200" noProof="0" dirty="0" smtClean="0">
                <a:solidFill>
                  <a:schemeClr val="tx1"/>
                </a:solidFill>
                <a:effectLst/>
                <a:latin typeface="+mn-lt"/>
                <a:ea typeface="+mn-ea"/>
                <a:cs typeface="+mn-cs"/>
              </a:rPr>
              <a:t>the second RVI.</a:t>
            </a:r>
            <a:endParaRPr lang="en-GB" noProof="0"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12</a:t>
            </a:fld>
            <a:endParaRPr lang="es-ES"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940713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noProof="0" dirty="0" smtClean="0">
                <a:solidFill>
                  <a:srgbClr val="000000"/>
                </a:solidFill>
                <a:effectLst/>
                <a:latin typeface="+mj-lt"/>
              </a:rPr>
              <a:t>To defend themselves</a:t>
            </a:r>
            <a:r>
              <a:rPr lang="en-GB" sz="1200" b="0" i="0" baseline="0" noProof="0" dirty="0" smtClean="0">
                <a:solidFill>
                  <a:srgbClr val="000000"/>
                </a:solidFill>
                <a:effectLst/>
                <a:latin typeface="+mj-lt"/>
              </a:rPr>
              <a:t> the cells lose Potassium Chloride through two channels and one co-transporter.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noProof="0" dirty="0" smtClean="0">
                <a:effectLst/>
                <a:latin typeface="+mj-lt"/>
                <a:ea typeface="Lucida Grande"/>
                <a:cs typeface="Lucida Grande"/>
              </a:rPr>
              <a:t></a:t>
            </a:r>
            <a:r>
              <a:rPr lang="en-GB" sz="1200" b="0" i="0" kern="1200" noProof="0" dirty="0" smtClean="0">
                <a:solidFill>
                  <a:schemeClr val="tx1"/>
                </a:solidFill>
                <a:effectLst/>
                <a:latin typeface="+mj-lt"/>
                <a:ea typeface="+mn-ea"/>
                <a:cs typeface="+mn-cs"/>
              </a:rPr>
              <a:t> </a:t>
            </a:r>
            <a:r>
              <a:rPr lang="en-GB" sz="1200" b="0" i="0" noProof="0" dirty="0" smtClean="0">
                <a:ln w="11430"/>
                <a:solidFill>
                  <a:srgbClr val="000000"/>
                </a:solidFill>
                <a:effectLst/>
                <a:latin typeface="+mj-lt"/>
              </a:rPr>
              <a:t>And</a:t>
            </a:r>
            <a:r>
              <a:rPr lang="en-GB" sz="1200" b="0" i="0" baseline="0" noProof="0" dirty="0" smtClean="0">
                <a:ln w="11430"/>
                <a:solidFill>
                  <a:srgbClr val="000000"/>
                </a:solidFill>
                <a:effectLst/>
                <a:latin typeface="+mj-lt"/>
              </a:rPr>
              <a:t> the opposite, when the cells are shrunk, they gain salts (Potassium and Sodium Chloride) and lose bicarbonate to maintain the pH of the cells.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noProof="0" dirty="0" smtClean="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13</a:t>
            </a:fld>
            <a:endParaRPr lang="es-ES"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4238380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The cell volume regulation not only determines the form and osmolality, it’s responsible for multiple essential functions for the life of our cells as ...... where molecules called osmolytes are also jointly responsible of this operation.</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14</a:t>
            </a:fld>
            <a:endParaRPr lang="es-ES"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311846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In the case of a hypotonic medium, </a:t>
            </a:r>
            <a:r>
              <a:rPr lang="en-GB" dirty="0" smtClean="0">
                <a:latin typeface="Lucida Grande"/>
                <a:ea typeface="Lucida Grande"/>
                <a:cs typeface="Lucida Grande"/>
              </a:rPr>
              <a:t> </a:t>
            </a:r>
            <a:r>
              <a:rPr lang="en-GB" dirty="0" smtClean="0"/>
              <a:t>the water tends to enter the cell, which has a higher salt concentration and consequently the cell swells.</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15</a:t>
            </a:fld>
            <a:endParaRPr lang="en-GB" dirty="0"/>
          </a:p>
        </p:txBody>
      </p:sp>
      <p:sp>
        <p:nvSpPr>
          <p:cNvPr id="6" name="Marcador de imagen de diapositiva 5"/>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175321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To try to alleviate this phenomenon, </a:t>
            </a:r>
            <a:r>
              <a:rPr lang="en-GB" dirty="0" smtClean="0">
                <a:latin typeface="Lucida Grande"/>
                <a:ea typeface="Lucida Grande"/>
                <a:cs typeface="Lucida Grande"/>
              </a:rPr>
              <a:t> </a:t>
            </a:r>
            <a:r>
              <a:rPr lang="en-GB" dirty="0" smtClean="0"/>
              <a:t>cells possess molecules called osmolytes that supplant the lack of extracellular salts.</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16</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834670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These molecules belong to three classes of families: amino acids, polyols and methylamines. These molecules are very common and the best known are ....</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17</a:t>
            </a:fld>
            <a:endParaRPr lang="en-GB"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850622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Osmolytes may be synthesized inside the cells or </a:t>
            </a:r>
            <a:r>
              <a:rPr lang="en-GB" dirty="0" smtClean="0">
                <a:latin typeface="Lucida Grande"/>
                <a:ea typeface="Lucida Grande"/>
                <a:cs typeface="Lucida Grande"/>
              </a:rPr>
              <a:t> </a:t>
            </a:r>
            <a:r>
              <a:rPr lang="en-GB" dirty="0" smtClean="0"/>
              <a:t>be found in the extracellular medium and can be introduced into the intracellular medium, such as going into the extracellular medium.</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18</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456204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noProof="0" dirty="0" smtClean="0"/>
              <a:t>When the cells are</a:t>
            </a:r>
            <a:r>
              <a:rPr lang="en-GB" baseline="0" noProof="0" dirty="0" smtClean="0"/>
              <a:t> in an Hypotonic medium, they have a swelling, that are recovered through two mechanism, one is salty, very quick, and the other one slower, due to organic molecules named </a:t>
            </a:r>
            <a:r>
              <a:rPr lang="en-GB" b="1" baseline="0" noProof="0" dirty="0" smtClean="0"/>
              <a:t>osmolites</a:t>
            </a:r>
            <a:r>
              <a:rPr lang="en-GB" baseline="0" noProof="0" dirty="0" smtClean="0"/>
              <a:t>.</a:t>
            </a:r>
          </a:p>
          <a:p>
            <a:r>
              <a:rPr lang="en-GB" noProof="0" dirty="0" smtClean="0">
                <a:latin typeface="Lucida Grande"/>
                <a:ea typeface="Lucida Grande"/>
                <a:cs typeface="Lucida Grande"/>
              </a:rPr>
              <a:t></a:t>
            </a:r>
            <a:r>
              <a:rPr lang="en-GB" sz="1200" kern="1200" noProof="0" dirty="0" smtClean="0">
                <a:solidFill>
                  <a:schemeClr val="tx1"/>
                </a:solidFill>
                <a:latin typeface="+mn-lt"/>
                <a:ea typeface="+mn-ea"/>
                <a:cs typeface="+mn-cs"/>
              </a:rPr>
              <a:t> </a:t>
            </a:r>
            <a:r>
              <a:rPr lang="en-GB" baseline="0" noProof="0" dirty="0" smtClean="0"/>
              <a:t>The failure of this mechanism leads the cell to a necrosis process, if the cell membrane is thin.</a:t>
            </a:r>
            <a:endParaRPr lang="en-GB" noProof="0"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19</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886988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sz="1200" kern="1200" dirty="0" smtClean="0">
                <a:solidFill>
                  <a:schemeClr val="tx1"/>
                </a:solidFill>
                <a:effectLst/>
                <a:latin typeface="+mn-lt"/>
                <a:ea typeface="+mn-ea"/>
                <a:cs typeface="+mn-cs"/>
              </a:rPr>
              <a:t>For us, Balneotherapy Dermatological products ...</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can distinguish two different effects: </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ones caused by the osmotic properties</a:t>
            </a:r>
            <a:r>
              <a:rPr lang="en-GB" sz="1200" kern="1200" baseline="0" dirty="0" smtClean="0">
                <a:solidFill>
                  <a:schemeClr val="tx1"/>
                </a:solidFill>
                <a:effectLst/>
                <a:latin typeface="+mn-lt"/>
                <a:ea typeface="+mn-ea"/>
                <a:cs typeface="+mn-cs"/>
              </a:rPr>
              <a:t> of the same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properties caused by the quality of its waters, that is, the presence of special mineral salts.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2</a:t>
            </a:fld>
            <a:endParaRPr lang="es-ES"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838919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When the concentration of intercellular salts is high, </a:t>
            </a:r>
            <a:r>
              <a:rPr lang="en-GB" dirty="0" smtClean="0">
                <a:latin typeface="Lucida Grande"/>
                <a:ea typeface="Lucida Grande"/>
                <a:cs typeface="Lucida Grande"/>
              </a:rPr>
              <a:t></a:t>
            </a:r>
            <a:r>
              <a:rPr lang="en-GB" sz="1200" kern="1200" dirty="0" smtClean="0">
                <a:solidFill>
                  <a:schemeClr val="tx1"/>
                </a:solidFill>
                <a:latin typeface="+mn-lt"/>
                <a:ea typeface="+mn-ea"/>
                <a:cs typeface="+mn-cs"/>
              </a:rPr>
              <a:t> </a:t>
            </a:r>
            <a:r>
              <a:rPr lang="en-GB" dirty="0" smtClean="0"/>
              <a:t>water is extracted from the Interior of the cell, and the cell shrinks.</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20</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493177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This phenomenon is minimized by osmolytes that are capable of emulating the function of the salts.</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21</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662910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b="0" i="0" noProof="0" dirty="0" smtClean="0"/>
              <a:t>In hypertonic media the process is similar, but now its failure leads to apoptosis.</a:t>
            </a:r>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22</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377089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 Then, we have two situations, one physiological and other pathological, above and below the dotted line. In pathological cases, and especially, when the cell membranes are very thin or impaired, they are destroyed by necrosis or apoptosis.</a:t>
            </a:r>
          </a:p>
          <a:p>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23</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334744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latin typeface="+mn-lt"/>
              </a:rPr>
              <a:t>As first conclusion, we can say that all the salts present in the water, act as a single elemental, depending on its salt concentration. Although, as you know, in addition, some of them, have some different characteristics due to the particular qualities of its ions. We say then, that the mineral waters, work by their crenotherapy activity.</a:t>
            </a:r>
            <a:r>
              <a:rPr lang="en-GB" baseline="0" dirty="0" smtClean="0">
                <a:latin typeface="+mn-lt"/>
              </a:rPr>
              <a:t> Where waters containing sodium chloride are especially active in irritative skins, magnesium-rich waters are prescribed for sensitive skins, bicarbonate waters are indicated in sweat gland problems and the different waters depending on the different elements they contain. </a:t>
            </a:r>
            <a:r>
              <a:rPr lang="en-GB" baseline="0" dirty="0" smtClean="0">
                <a:latin typeface="+mn-lt"/>
                <a:ea typeface="Lucida Grande"/>
                <a:cs typeface="Lucida Grande"/>
              </a:rPr>
              <a:t> As you know, we have a complete review in this classic article.</a:t>
            </a:r>
            <a:r>
              <a:rPr lang="en-GB" baseline="0" dirty="0" smtClean="0">
                <a:latin typeface="+mn-lt"/>
                <a:ea typeface="+mn-ea"/>
                <a:cs typeface="+mn-cs"/>
              </a:rPr>
              <a:t>        </a:t>
            </a:r>
            <a:r>
              <a:rPr lang="en-GB" baseline="0" dirty="0" smtClean="0">
                <a:latin typeface="+mn-lt"/>
              </a:rPr>
              <a:t>Especially active are the sulphur waters, which will be discussed in depth</a:t>
            </a:r>
            <a:endParaRPr lang="en-GB" dirty="0" smtClean="0">
              <a:latin typeface="+mn-lt"/>
            </a:endParaRPr>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24</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240040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Those</a:t>
            </a:r>
            <a:r>
              <a:rPr lang="en-GB" baseline="0" dirty="0" smtClean="0"/>
              <a:t> are</a:t>
            </a:r>
            <a:r>
              <a:rPr lang="en-GB" dirty="0" smtClean="0"/>
              <a:t> the main properties of the sulphurous water behaviour on the skin.</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25</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014859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But the sulphur doesn't act into the skin in an unique way. It depends on the molecular status. </a:t>
            </a:r>
            <a:r>
              <a:rPr lang="en-GB" dirty="0" smtClean="0">
                <a:latin typeface="Lucida Grande"/>
                <a:ea typeface="Lucida Grande"/>
                <a:cs typeface="Lucida Grande"/>
              </a:rPr>
              <a:t></a:t>
            </a:r>
            <a:r>
              <a:rPr lang="en-GB" sz="1200" kern="1200" dirty="0" smtClean="0">
                <a:solidFill>
                  <a:schemeClr val="tx1"/>
                </a:solidFill>
                <a:latin typeface="+mn-lt"/>
                <a:ea typeface="+mn-ea"/>
                <a:cs typeface="+mn-cs"/>
              </a:rPr>
              <a:t> It depends</a:t>
            </a:r>
            <a:r>
              <a:rPr lang="en-GB" sz="1200" kern="1200" baseline="0" dirty="0" smtClean="0">
                <a:solidFill>
                  <a:schemeClr val="tx1"/>
                </a:solidFill>
                <a:latin typeface="+mn-lt"/>
                <a:ea typeface="+mn-ea"/>
                <a:cs typeface="+mn-cs"/>
              </a:rPr>
              <a:t> on the</a:t>
            </a:r>
            <a:r>
              <a:rPr lang="en-GB" dirty="0" smtClean="0"/>
              <a:t> degree of reduction or oxidation which is usually motivated by the external environment.</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26</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777222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In nature, hydrogen sulphide is generated by decomposition of organic matter,</a:t>
            </a:r>
            <a:r>
              <a:rPr lang="en-GB" dirty="0" smtClean="0">
                <a:latin typeface="Lucida Grande"/>
                <a:ea typeface="Lucida Grande"/>
                <a:cs typeface="Lucida Grande"/>
              </a:rPr>
              <a:t></a:t>
            </a:r>
            <a:r>
              <a:rPr lang="en-GB" dirty="0" smtClean="0"/>
              <a:t> and is aerobically or anaerobically oxidized to elemental sulphur</a:t>
            </a:r>
            <a:r>
              <a:rPr lang="en-GB" baseline="0" dirty="0" smtClean="0"/>
              <a:t> </a:t>
            </a:r>
            <a:r>
              <a:rPr lang="en-GB" dirty="0" smtClean="0"/>
              <a:t>and then to sulphates, by bacteria and other microorganisms, through the following reactions. </a:t>
            </a:r>
            <a:r>
              <a:rPr lang="en-GB" dirty="0" smtClean="0">
                <a:latin typeface="Lucida Grande"/>
                <a:ea typeface="Lucida Grande"/>
                <a:cs typeface="Lucida Grande"/>
              </a:rPr>
              <a:t> </a:t>
            </a:r>
            <a:r>
              <a:rPr lang="en-GB" dirty="0" smtClean="0"/>
              <a:t>Also in nature there are other processing parallel to the sulphur cycle.</a:t>
            </a:r>
          </a:p>
          <a:p>
            <a:r>
              <a:rPr lang="en-GB" dirty="0" smtClean="0">
                <a:latin typeface="Lucida Grande"/>
                <a:ea typeface="Lucida Grande"/>
                <a:cs typeface="Lucida Grande"/>
              </a:rPr>
              <a:t></a:t>
            </a:r>
            <a:r>
              <a:rPr lang="en-GB" dirty="0" smtClean="0"/>
              <a:t>Likewise, sulphates can be reduced hydrogen sulphide, by assimilation of living beings or decomposition by microorganisms, so that the sulphur cycle would close.</a:t>
            </a:r>
          </a:p>
          <a:p>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Barton LL, Fardeau ML, Fauque GD. Hydrogen sulfide: a toxic gas produced by Dessimilatory sulfate and sulfur reduction and consumed by microbial oxidation. Met Ions Life Sci. 2014; 14: 237-77</a:t>
            </a:r>
            <a:endParaRPr lang="es-ES" sz="1200" kern="1200" dirty="0" smtClean="0">
              <a:solidFill>
                <a:schemeClr val="tx1"/>
              </a:solidFill>
              <a:effectLst/>
              <a:latin typeface="+mn-lt"/>
              <a:ea typeface="+mn-ea"/>
              <a:cs typeface="+mn-cs"/>
            </a:endParaRPr>
          </a:p>
          <a:p>
            <a:endParaRPr lang="en-GB" dirty="0" smtClean="0"/>
          </a:p>
          <a:p>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27</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871761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Thus, with the aim of simplifying, anaerobic reduction of sulphates originates hydrogen sulphide which is aerobically oxidized to sulphate.</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28</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528065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latin typeface="+mn-lt"/>
              </a:rPr>
              <a:t>Chemically, hydrogen sulphide is a gas and as a weak acid it’s highly soluble in water.</a:t>
            </a:r>
            <a:r>
              <a:rPr lang="en-GB" baseline="0" dirty="0" smtClean="0">
                <a:latin typeface="+mn-lt"/>
              </a:rPr>
              <a:t> </a:t>
            </a:r>
            <a:r>
              <a:rPr lang="en-GB" dirty="0" smtClean="0">
                <a:latin typeface="+mn-lt"/>
              </a:rPr>
              <a:t>Its toxic effects are comparable to carbon dioxide and cyanide. </a:t>
            </a:r>
            <a:r>
              <a:rPr lang="en-GB" baseline="0" dirty="0" smtClean="0">
                <a:latin typeface="+mn-lt"/>
              </a:rPr>
              <a:t> </a:t>
            </a:r>
            <a:r>
              <a:rPr lang="en-GB" dirty="0" smtClean="0">
                <a:latin typeface="+mn-lt"/>
                <a:ea typeface="Lucida Grande"/>
                <a:cs typeface="Lucida Grande"/>
              </a:rPr>
              <a:t></a:t>
            </a:r>
            <a:r>
              <a:rPr lang="en-GB" dirty="0" smtClean="0">
                <a:latin typeface="+mn-lt"/>
              </a:rPr>
              <a:t>Sulphur forms change</a:t>
            </a:r>
            <a:r>
              <a:rPr lang="en-GB" baseline="0" dirty="0" smtClean="0">
                <a:latin typeface="+mn-lt"/>
              </a:rPr>
              <a:t> at</a:t>
            </a:r>
            <a:r>
              <a:rPr lang="en-GB" dirty="0" smtClean="0">
                <a:latin typeface="+mn-lt"/>
              </a:rPr>
              <a:t> two critical pH 7.04 and 11.96 </a:t>
            </a:r>
            <a:r>
              <a:rPr lang="en-GB" dirty="0" smtClean="0">
                <a:latin typeface="+mn-lt"/>
                <a:ea typeface="Lucida Grande"/>
                <a:cs typeface="Lucida Grande"/>
              </a:rPr>
              <a:t> </a:t>
            </a:r>
            <a:r>
              <a:rPr lang="en-GB" baseline="0" dirty="0" smtClean="0">
                <a:latin typeface="+mn-lt"/>
                <a:ea typeface="Lucida Grande"/>
                <a:cs typeface="Lucida Grande"/>
              </a:rPr>
              <a:t>At physiological pH c</a:t>
            </a:r>
            <a:r>
              <a:rPr lang="en-GB" dirty="0" smtClean="0">
                <a:latin typeface="+mn-lt"/>
                <a:ea typeface="Lucida Grande"/>
                <a:cs typeface="Lucida Grande"/>
              </a:rPr>
              <a:t>oncentration</a:t>
            </a:r>
            <a:r>
              <a:rPr lang="en-GB" baseline="0" dirty="0" smtClean="0">
                <a:latin typeface="+mn-lt"/>
                <a:ea typeface="Lucida Grande"/>
                <a:cs typeface="Lucida Grande"/>
              </a:rPr>
              <a:t> ratio of H2S is 1:3 concerning to HS- </a:t>
            </a:r>
            <a:r>
              <a:rPr lang="en-GB" dirty="0" smtClean="0">
                <a:latin typeface="+mn-lt"/>
                <a:ea typeface="Lucida Grande"/>
                <a:cs typeface="Lucida Grande"/>
              </a:rPr>
              <a:t> Moreover, </a:t>
            </a:r>
            <a:r>
              <a:rPr lang="en-GB" dirty="0" smtClean="0">
                <a:latin typeface="+mn-lt"/>
                <a:ea typeface="+mn-ea"/>
                <a:cs typeface="+mn-cs"/>
              </a:rPr>
              <a:t>t</a:t>
            </a:r>
            <a:r>
              <a:rPr lang="en-GB" dirty="0" smtClean="0">
                <a:latin typeface="+mn-lt"/>
              </a:rPr>
              <a:t>wo</a:t>
            </a:r>
            <a:r>
              <a:rPr lang="en-GB" baseline="0" dirty="0" smtClean="0">
                <a:latin typeface="+mn-lt"/>
              </a:rPr>
              <a:t> identical solutions of hydrogen sulphide have different concentration at different temperature and finally, </a:t>
            </a:r>
            <a:r>
              <a:rPr lang="en-GB" dirty="0" smtClean="0">
                <a:latin typeface="+mn-lt"/>
                <a:ea typeface="Lucida Grande"/>
                <a:cs typeface="Lucida Grande"/>
              </a:rPr>
              <a:t> </a:t>
            </a:r>
            <a:r>
              <a:rPr lang="en-GB" baseline="0" dirty="0" smtClean="0">
                <a:latin typeface="+mn-lt"/>
              </a:rPr>
              <a:t>the presence of oxygen facilitates oxidation of hydrogen sulphide to sulphate.</a:t>
            </a:r>
            <a:endParaRPr lang="en-GB" dirty="0" smtClean="0">
              <a:latin typeface="+mn-lt"/>
            </a:endParaRPr>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29</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358122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sz="1200" kern="1200" noProof="0" dirty="0" smtClean="0">
                <a:solidFill>
                  <a:schemeClr val="tx1"/>
                </a:solidFill>
                <a:effectLst/>
                <a:latin typeface="+mn-lt"/>
                <a:ea typeface="+mn-ea"/>
                <a:cs typeface="+mn-cs"/>
              </a:rPr>
              <a:t>We can say that water, even minimally, is absorbed through the skin.</a:t>
            </a:r>
          </a:p>
          <a:p>
            <a:r>
              <a:rPr lang="en-GB" sz="1200" kern="1200" noProof="0" dirty="0" smtClean="0">
                <a:solidFill>
                  <a:schemeClr val="tx1"/>
                </a:solidFill>
                <a:effectLst/>
                <a:latin typeface="+mn-lt"/>
                <a:ea typeface="+mn-ea"/>
                <a:cs typeface="+mn-cs"/>
              </a:rPr>
              <a:t>10 or 15 minutes after starting a bath, we detected the presence of labelled water with radioactive isotopes in blood and urine.</a:t>
            </a:r>
          </a:p>
          <a:p>
            <a:r>
              <a:rPr lang="en-GB" sz="1200" kern="1200" noProof="0" dirty="0" smtClean="0">
                <a:solidFill>
                  <a:schemeClr val="tx1"/>
                </a:solidFill>
                <a:effectLst/>
                <a:latin typeface="+mn-lt"/>
                <a:ea typeface="+mn-ea"/>
                <a:cs typeface="+mn-cs"/>
              </a:rPr>
              <a:t>Moreover, we have quantified the skin absorption</a:t>
            </a:r>
            <a:r>
              <a:rPr lang="en-GB" sz="1200" kern="1200" baseline="0" noProof="0" dirty="0" smtClean="0">
                <a:solidFill>
                  <a:schemeClr val="tx1"/>
                </a:solidFill>
                <a:effectLst/>
                <a:latin typeface="+mn-lt"/>
                <a:ea typeface="+mn-ea"/>
                <a:cs typeface="+mn-cs"/>
              </a:rPr>
              <a:t> of water between </a:t>
            </a:r>
            <a:r>
              <a:rPr lang="en-GB" sz="1200" kern="1200" noProof="0" dirty="0" smtClean="0">
                <a:solidFill>
                  <a:schemeClr val="tx1"/>
                </a:solidFill>
                <a:effectLst/>
                <a:latin typeface="+mn-lt"/>
                <a:ea typeface="+mn-ea"/>
                <a:cs typeface="+mn-cs"/>
              </a:rPr>
              <a:t>2-4 μL/cm</a:t>
            </a:r>
            <a:r>
              <a:rPr lang="en-GB" sz="1200" kern="1200" baseline="0" noProof="0" dirty="0" smtClean="0">
                <a:solidFill>
                  <a:schemeClr val="tx1"/>
                </a:solidFill>
                <a:effectLst/>
                <a:latin typeface="+mn-lt"/>
                <a:ea typeface="+mn-ea"/>
                <a:cs typeface="+mn-cs"/>
              </a:rPr>
              <a:t>2</a:t>
            </a:r>
            <a:r>
              <a:rPr lang="en-GB" sz="1200" kern="1200" noProof="0" dirty="0" smtClean="0">
                <a:solidFill>
                  <a:schemeClr val="tx1"/>
                </a:solidFill>
                <a:effectLst/>
                <a:latin typeface="+mn-lt"/>
                <a:ea typeface="+mn-ea"/>
                <a:cs typeface="+mn-cs"/>
              </a:rPr>
              <a:t>/h. That is between 1.2-1.5 the weight of the stratum corneum.</a:t>
            </a:r>
            <a:r>
              <a:rPr lang="en-GB" sz="1200" kern="1200" baseline="0" noProof="0" dirty="0" smtClean="0">
                <a:solidFill>
                  <a:schemeClr val="tx1"/>
                </a:solidFill>
                <a:effectLst/>
                <a:latin typeface="+mn-lt"/>
                <a:ea typeface="+mn-ea"/>
                <a:cs typeface="+mn-cs"/>
              </a:rPr>
              <a:t> </a:t>
            </a:r>
            <a:endParaRPr lang="en-GB" sz="1200" kern="1200" noProof="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PINSON, EA (1942, 1952) citado por AMELUNG y HILDEBRANDT, op. cit. pg. 222 </a:t>
            </a:r>
          </a:p>
          <a:p>
            <a:r>
              <a:rPr lang="es-ES" sz="1200" kern="1200" dirty="0" smtClean="0">
                <a:solidFill>
                  <a:schemeClr val="tx1"/>
                </a:solidFill>
                <a:effectLst/>
                <a:latin typeface="+mn-lt"/>
                <a:ea typeface="+mn-ea"/>
                <a:cs typeface="+mn-cs"/>
              </a:rPr>
              <a:t>AMELUNG, W.; HILDEBRANDT, G. (1985): " Balneologie und medizinische Klimatologie" Band 2. Springer-Verlag Berlin Heidelberg. </a:t>
            </a:r>
          </a:p>
          <a:p>
            <a:pPr marL="0" marR="0" indent="0" algn="l" defTabSz="914325" rtl="0" eaLnBrk="1" fontAlgn="auto" latinLnBrk="0" hangingPunct="1">
              <a:lnSpc>
                <a:spcPct val="100000"/>
              </a:lnSpc>
              <a:spcBef>
                <a:spcPts val="0"/>
              </a:spcBef>
              <a:spcAft>
                <a:spcPts val="0"/>
              </a:spcAft>
              <a:buClrTx/>
              <a:buSzTx/>
              <a:buFontTx/>
              <a:buNone/>
              <a:tabLst/>
              <a:defRPr/>
            </a:pPr>
            <a:r>
              <a:rPr lang="es-ES" sz="1200" dirty="0" smtClean="0">
                <a:effectLst/>
              </a:rPr>
              <a:t>SAN MARTÍN BACAICOA, J.; SAN JOSÉ ARANGO, C. (1989): "Paso a través de la piel de los factores mineralizantes de las aguas utilizadas en balneación". Bol. Soc. Esp. Hid. Méd. Vol.IV. nº 1, 27-32. </a:t>
            </a:r>
          </a:p>
          <a:p>
            <a:endParaRPr lang="es-ES" sz="1200" kern="1200" dirty="0" smtClean="0">
              <a:solidFill>
                <a:schemeClr val="tx1"/>
              </a:solidFill>
              <a:effectLst/>
              <a:latin typeface="+mn-lt"/>
              <a:ea typeface="+mn-ea"/>
              <a:cs typeface="+mn-cs"/>
            </a:endParaRPr>
          </a:p>
          <a:p>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3</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4172066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Let us reflect further on these concepts……. </a:t>
            </a:r>
            <a:r>
              <a:rPr lang="en-GB" dirty="0" smtClean="0">
                <a:latin typeface="Lucida Grande"/>
                <a:ea typeface="Lucida Grande"/>
                <a:cs typeface="Lucida Grande"/>
              </a:rPr>
              <a:t> </a:t>
            </a:r>
            <a:r>
              <a:rPr lang="en-GB" dirty="0" smtClean="0"/>
              <a:t>Hydrogen sulphide is the only form of sulphur at acidic pH. At 7.04 </a:t>
            </a:r>
            <a:r>
              <a:rPr lang="en-GB" dirty="0" err="1" smtClean="0"/>
              <a:t>it’sthe</a:t>
            </a:r>
            <a:r>
              <a:rPr lang="en-GB" dirty="0" smtClean="0"/>
              <a:t> 50% of</a:t>
            </a:r>
            <a:r>
              <a:rPr lang="en-GB" baseline="0" dirty="0" smtClean="0"/>
              <a:t> the </a:t>
            </a:r>
            <a:r>
              <a:rPr lang="en-GB" dirty="0" smtClean="0"/>
              <a:t>concentration and when the pH is about 9.5 only SH- exists.</a:t>
            </a:r>
            <a:r>
              <a:rPr lang="en-GB" dirty="0" smtClean="0">
                <a:latin typeface="Lucida Grande"/>
                <a:ea typeface="Lucida Grande"/>
                <a:cs typeface="Lucida Grande"/>
              </a:rPr>
              <a:t> </a:t>
            </a:r>
            <a:r>
              <a:rPr lang="en-GB" dirty="0" smtClean="0"/>
              <a:t>From 9.5 S2- starts forming. </a:t>
            </a:r>
            <a:r>
              <a:rPr lang="en-GB" dirty="0" smtClean="0">
                <a:latin typeface="Lucida Grande"/>
                <a:ea typeface="Lucida Grande"/>
                <a:cs typeface="Lucida Grande"/>
              </a:rPr>
              <a:t></a:t>
            </a:r>
            <a:r>
              <a:rPr lang="en-GB" dirty="0" smtClean="0"/>
              <a:t>If we look at physiological pH, only a third of the sulphur is found as hydrogen sulphide, although skin pH, </a:t>
            </a:r>
            <a:r>
              <a:rPr lang="en-GB" dirty="0" smtClean="0">
                <a:latin typeface="Lucida Grande"/>
                <a:ea typeface="Lucida Grande"/>
                <a:cs typeface="Lucida Grande"/>
              </a:rPr>
              <a:t> </a:t>
            </a:r>
            <a:r>
              <a:rPr lang="en-GB" dirty="0" smtClean="0"/>
              <a:t>virtually, all sulphur is found as hydrogen sulphide.</a:t>
            </a:r>
          </a:p>
          <a:p>
            <a:r>
              <a:rPr lang="en-GB" dirty="0" smtClean="0">
                <a:latin typeface="Lucida Grande"/>
                <a:ea typeface="Lucida Grande"/>
                <a:cs typeface="Lucida Grande"/>
              </a:rPr>
              <a:t></a:t>
            </a:r>
            <a:r>
              <a:rPr lang="en-GB" dirty="0" smtClean="0"/>
              <a:t>We also have to make another assessment. Hydrogen sulphide is a gas while the other forms are salts, so the potential for absorption of hydrogen sulphide is much greater than their soluble salts.</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30</a:t>
            </a:fld>
            <a:endParaRPr lang="en-GB"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579891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dirty="0" smtClean="0"/>
              <a:t>In the graph we represent reduction force as a function of pH, this leads us to the following reflections: </a:t>
            </a:r>
            <a:r>
              <a:rPr lang="en-GB" dirty="0" smtClean="0">
                <a:latin typeface="Lucida Grande"/>
                <a:ea typeface="Lucida Grande"/>
                <a:cs typeface="Lucida Grande"/>
              </a:rPr>
              <a:t></a:t>
            </a:r>
            <a:r>
              <a:rPr lang="en-GB" sz="1200" kern="1200" dirty="0" smtClean="0">
                <a:solidFill>
                  <a:schemeClr val="tx1"/>
                </a:solidFill>
                <a:latin typeface="+mn-lt"/>
                <a:ea typeface="+mn-ea"/>
                <a:cs typeface="+mn-cs"/>
              </a:rPr>
              <a:t> </a:t>
            </a:r>
            <a:r>
              <a:rPr lang="en-GB" dirty="0" smtClean="0"/>
              <a:t>1.</a:t>
            </a:r>
            <a:r>
              <a:rPr lang="en-GB" baseline="0" dirty="0" smtClean="0"/>
              <a:t> </a:t>
            </a:r>
            <a:r>
              <a:rPr lang="en-GB" dirty="0" smtClean="0"/>
              <a:t>I</a:t>
            </a:r>
            <a:r>
              <a:rPr lang="en-GB" dirty="0" smtClean="0">
                <a:effectLst/>
              </a:rPr>
              <a:t>n vivo both coexist: gas and anions </a:t>
            </a:r>
            <a:r>
              <a:rPr lang="en-GB" dirty="0" smtClean="0">
                <a:latin typeface="Lucida Grande"/>
                <a:ea typeface="Lucida Grande"/>
                <a:cs typeface="Lucida Grande"/>
              </a:rPr>
              <a:t> 2. </a:t>
            </a:r>
            <a:r>
              <a:rPr lang="en-GB" dirty="0" smtClean="0">
                <a:effectLst/>
              </a:rPr>
              <a:t>Reactivity of dissociated HS</a:t>
            </a:r>
            <a:r>
              <a:rPr lang="en-GB" baseline="30000" dirty="0" smtClean="0">
                <a:effectLst/>
              </a:rPr>
              <a:t>-</a:t>
            </a:r>
            <a:r>
              <a:rPr lang="en-GB" dirty="0" smtClean="0">
                <a:effectLst/>
              </a:rPr>
              <a:t>􏰀 is higher than H</a:t>
            </a:r>
            <a:r>
              <a:rPr lang="en-GB" baseline="-25000" dirty="0" smtClean="0">
                <a:effectLst/>
              </a:rPr>
              <a:t>2</a:t>
            </a:r>
            <a:r>
              <a:rPr lang="en-GB" dirty="0" smtClean="0">
                <a:effectLst/>
              </a:rPr>
              <a:t>S and has a maximum at eleven</a:t>
            </a:r>
            <a:r>
              <a:rPr lang="en-GB" baseline="0" dirty="0" smtClean="0">
                <a:effectLst/>
              </a:rPr>
              <a:t> pH.   3. The presence of oxygen may decrease the reduction force, so the sulphur salts are more active into the skin than on the surface of the skin.</a:t>
            </a:r>
            <a:endParaRPr lang="en-GB" dirty="0" smtClean="0">
              <a:effectLst/>
            </a:endParaRPr>
          </a:p>
          <a:p>
            <a:endParaRPr lang="en-GB" dirty="0" smtClean="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31</a:t>
            </a:fld>
            <a:endParaRPr lang="en-GB"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891843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AU" noProof="0" dirty="0" smtClean="0"/>
              <a:t>Part of the activity of cutaneous sulphurous waters is based on the formation of colloidal sulphur inside the skin, by chemical reactions or microbial metabolism.</a:t>
            </a:r>
          </a:p>
          <a:p>
            <a:r>
              <a:rPr lang="en-AU" noProof="0" dirty="0" smtClean="0"/>
              <a:t>And then it acts as a keratolytic-keratoplastic by its reducing-oxidizing ability or sulphur becomes pentatonic acid, with antifungal properties.</a:t>
            </a:r>
          </a:p>
          <a:p>
            <a:endParaRPr lang="en-AU" noProof="0" dirty="0" smtClean="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32</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932361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otas"/>
          <p:cNvSpPr>
            <a:spLocks noGrp="1"/>
          </p:cNvSpPr>
          <p:nvPr>
            <p:ph type="body" idx="1"/>
          </p:nvPr>
        </p:nvSpPr>
        <p:spPr/>
        <p:txBody>
          <a:bodyPr>
            <a:normAutofit/>
          </a:bodyPr>
          <a:lstStyle/>
          <a:p>
            <a:r>
              <a:rPr lang="en-GB" noProof="0" dirty="0" smtClean="0"/>
              <a:t>So, Sulphur can destroy the disulphide cystinic bonds between corneocytes forming two cysteine ​​molecules, promoting desquamation of the stratum corneum</a:t>
            </a:r>
            <a:r>
              <a:rPr lang="en-GB" baseline="0" noProof="0" dirty="0" smtClean="0"/>
              <a:t> </a:t>
            </a:r>
            <a:r>
              <a:rPr lang="en-AU" noProof="0" dirty="0" smtClean="0"/>
              <a:t>favouring a keratolytic activity</a:t>
            </a:r>
            <a:r>
              <a:rPr lang="en-AU" baseline="0" noProof="0" dirty="0" smtClean="0"/>
              <a:t> or </a:t>
            </a:r>
            <a:r>
              <a:rPr lang="en-AU" baseline="0" noProof="0" dirty="0" smtClean="0">
                <a:latin typeface="Lucida Grande"/>
                <a:ea typeface="Lucida Grande"/>
                <a:cs typeface="Lucida Grande"/>
              </a:rPr>
              <a:t></a:t>
            </a:r>
            <a:r>
              <a:rPr lang="en-AU" sz="1200" kern="1200" baseline="0" noProof="0" dirty="0" smtClean="0">
                <a:solidFill>
                  <a:schemeClr val="tx1"/>
                </a:solidFill>
                <a:latin typeface="+mn-lt"/>
                <a:ea typeface="+mn-ea"/>
                <a:cs typeface="+mn-cs"/>
              </a:rPr>
              <a:t> </a:t>
            </a:r>
            <a:r>
              <a:rPr lang="en-AU" noProof="0" dirty="0" smtClean="0"/>
              <a:t>in the deeper layers of the epidermis</a:t>
            </a:r>
            <a:r>
              <a:rPr lang="en-AU" baseline="0" noProof="0" dirty="0" smtClean="0"/>
              <a:t> </a:t>
            </a:r>
            <a:r>
              <a:rPr lang="en-AU" noProof="0" dirty="0" smtClean="0"/>
              <a:t>Sulfur may also interact with the oxygen radicals </a:t>
            </a:r>
            <a:r>
              <a:rPr lang="en-AU" baseline="0" noProof="0" dirty="0" smtClean="0"/>
              <a:t>to </a:t>
            </a:r>
            <a:r>
              <a:rPr lang="en-AU" noProof="0" dirty="0" smtClean="0"/>
              <a:t>be transformed in pentatonic acid</a:t>
            </a:r>
            <a:r>
              <a:rPr lang="en-AU" baseline="0" noProof="0" dirty="0" smtClean="0"/>
              <a:t> </a:t>
            </a:r>
          </a:p>
          <a:p>
            <a:r>
              <a:rPr lang="en-AU" baseline="0" noProof="0" dirty="0" smtClean="0">
                <a:latin typeface="Lucida Grande"/>
                <a:ea typeface="Lucida Grande"/>
                <a:cs typeface="Lucida Grande"/>
              </a:rPr>
              <a:t></a:t>
            </a:r>
            <a:r>
              <a:rPr lang="en-AU" sz="1200" kern="1200" baseline="0" noProof="0" dirty="0" smtClean="0">
                <a:solidFill>
                  <a:schemeClr val="tx1"/>
                </a:solidFill>
                <a:latin typeface="+mn-lt"/>
                <a:ea typeface="+mn-ea"/>
                <a:cs typeface="+mn-cs"/>
              </a:rPr>
              <a:t> </a:t>
            </a:r>
            <a:r>
              <a:rPr lang="en-AU" baseline="0" noProof="0" dirty="0" smtClean="0"/>
              <a:t>2. in particular conditions, hydrogen sulfide can react with cysteine restoring the disulfide links and favouring keratoplastic activity</a:t>
            </a:r>
            <a:endParaRPr lang="en-AU" i="1" noProof="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AU" i="1" noProof="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AU" i="1" noProof="0" dirty="0" smtClean="0"/>
              <a:t>MCMurtry CW. Dermatologic therapeutics: sulphur. J Cutan Dis 1913;322:399-408.</a:t>
            </a:r>
          </a:p>
          <a:p>
            <a:r>
              <a:rPr lang="en-GB" sz="1200" kern="1200" dirty="0" smtClean="0">
                <a:solidFill>
                  <a:schemeClr val="tx1"/>
                </a:solidFill>
                <a:effectLst/>
                <a:latin typeface="+mn-lt"/>
                <a:ea typeface="+mn-ea"/>
                <a:cs typeface="+mn-cs"/>
              </a:rPr>
              <a:t>Jones DP, Go YM, Anderson CL, Ziegler TR, Kinkade JM Jr, Kirlin WG. Cysteine/cystine couple is a newly recognized node in the circuitry for biologic redox signalling and control. FASEB J. 2004; 18(11): 1246-8</a:t>
            </a:r>
            <a:r>
              <a:rPr lang="es-ES" dirty="0" smtClean="0">
                <a:effectLst/>
              </a:rPr>
              <a:t> </a:t>
            </a:r>
            <a:endParaRPr lang="en-GB" noProof="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3 Marcador de número de diapositiva"/>
          <p:cNvSpPr>
            <a:spLocks noGrp="1"/>
          </p:cNvSpPr>
          <p:nvPr>
            <p:ph type="sldNum" sz="quarter" idx="10"/>
          </p:nvPr>
        </p:nvSpPr>
        <p:spPr>
          <a:xfrm>
            <a:off x="4021139" y="9721850"/>
            <a:ext cx="3076575" cy="511176"/>
          </a:xfrm>
          <a:prstGeom prst="rect">
            <a:avLst/>
          </a:prstGeom>
        </p:spPr>
        <p:txBody>
          <a:bodyPr/>
          <a:lstStyle/>
          <a:p>
            <a:fld id="{4A32389F-D388-441E-A146-EED698A3B827}" type="slidenum">
              <a:rPr lang="es-ES" smtClean="0"/>
              <a:pPr/>
              <a:t>33</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otas"/>
          <p:cNvSpPr>
            <a:spLocks noGrp="1"/>
          </p:cNvSpPr>
          <p:nvPr>
            <p:ph type="body" idx="1"/>
          </p:nvPr>
        </p:nvSpPr>
        <p:spPr/>
        <p:txBody>
          <a:bodyPr>
            <a:normAutofit/>
          </a:bodyPr>
          <a:lstStyle/>
          <a:p>
            <a:r>
              <a:rPr lang="en-GB" noProof="0" dirty="0" smtClean="0"/>
              <a:t>Therefore, we can say that the sulphurous waters have keratolytic or keratoplastic properties</a:t>
            </a:r>
            <a:r>
              <a:rPr lang="en-GB" baseline="0" noProof="0" dirty="0" smtClean="0"/>
              <a:t> according to different circumstances.</a:t>
            </a:r>
            <a:endParaRPr lang="en-GB" noProof="0" dirty="0" smtClean="0"/>
          </a:p>
          <a:p>
            <a:pPr marL="0" marR="0" indent="0" algn="l" defTabSz="914325" rtl="0" eaLnBrk="1" fontAlgn="auto" latinLnBrk="0" hangingPunct="1">
              <a:lnSpc>
                <a:spcPct val="100000"/>
              </a:lnSpc>
              <a:spcBef>
                <a:spcPts val="0"/>
              </a:spcBef>
              <a:spcAft>
                <a:spcPts val="0"/>
              </a:spcAft>
              <a:buClrTx/>
              <a:buSzTx/>
              <a:buFontTx/>
              <a:buNone/>
              <a:tabLst/>
              <a:defRPr/>
            </a:pPr>
            <a:endParaRPr lang="en-GB" noProof="0" dirty="0" smtClean="0"/>
          </a:p>
          <a:p>
            <a:endParaRPr lang="en-GB" noProof="0" dirty="0" smtClean="0"/>
          </a:p>
        </p:txBody>
      </p:sp>
      <p:sp>
        <p:nvSpPr>
          <p:cNvPr id="4" name="3 Marcador de número de diapositiva"/>
          <p:cNvSpPr>
            <a:spLocks noGrp="1"/>
          </p:cNvSpPr>
          <p:nvPr>
            <p:ph type="sldNum" sz="quarter" idx="10"/>
          </p:nvPr>
        </p:nvSpPr>
        <p:spPr>
          <a:xfrm>
            <a:off x="4021139" y="9721850"/>
            <a:ext cx="3076575" cy="511176"/>
          </a:xfrm>
          <a:prstGeom prst="rect">
            <a:avLst/>
          </a:prstGeom>
        </p:spPr>
        <p:txBody>
          <a:bodyPr/>
          <a:lstStyle/>
          <a:p>
            <a:fld id="{4A32389F-D388-441E-A146-EED698A3B827}" type="slidenum">
              <a:rPr lang="es-ES" smtClean="0"/>
              <a:pPr/>
              <a:t>34</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As it is known, the pH of sulphur waters is crucial and it is responsible for the therapeutic effect. Superficial or deep effects depending of the formation of sulphur on the surface or in the depth of the skin. </a:t>
            </a:r>
            <a:r>
              <a:rPr lang="en-GB" noProof="0" dirty="0" smtClean="0">
                <a:latin typeface="Lucida Grande"/>
                <a:ea typeface="Lucida Grande"/>
                <a:cs typeface="Lucida Grande"/>
              </a:rPr>
              <a:t> </a:t>
            </a:r>
            <a:r>
              <a:rPr lang="en-GB" dirty="0" smtClean="0"/>
              <a:t>While colloidal sulphur acts on the skin surface, the hydrogen sulphide is able to penetrate or be absorbed through the skin.</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35</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407334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latin typeface="Lucida Grande"/>
                <a:ea typeface="Lucida Grande"/>
                <a:cs typeface="Lucida Grande"/>
              </a:rPr>
              <a:t></a:t>
            </a:r>
            <a:r>
              <a:rPr lang="en-GB" sz="1200" kern="1200" dirty="0" smtClean="0">
                <a:solidFill>
                  <a:schemeClr val="tx1"/>
                </a:solidFill>
                <a:latin typeface="+mn-lt"/>
                <a:ea typeface="+mn-ea"/>
                <a:cs typeface="+mn-cs"/>
              </a:rPr>
              <a:t> In mammalian cells, </a:t>
            </a:r>
            <a:r>
              <a:rPr lang="en-GB" dirty="0" smtClean="0"/>
              <a:t>H2S passes through the membrane and its</a:t>
            </a:r>
            <a:r>
              <a:rPr lang="en-GB" baseline="0" dirty="0" smtClean="0"/>
              <a:t> salts </a:t>
            </a:r>
            <a:r>
              <a:rPr lang="en-GB" dirty="0" smtClean="0"/>
              <a:t>through HS- channels</a:t>
            </a:r>
            <a:r>
              <a:rPr lang="en-GB" baseline="0" dirty="0" smtClean="0"/>
              <a:t> </a:t>
            </a:r>
            <a:r>
              <a:rPr lang="en-GB" sz="1200" kern="1200" baseline="0" dirty="0" smtClean="0">
                <a:solidFill>
                  <a:schemeClr val="tx1"/>
                </a:solidFill>
                <a:effectLst/>
                <a:latin typeface="+mn-lt"/>
                <a:ea typeface="+mn-ea"/>
                <a:cs typeface="+mn-cs"/>
              </a:rPr>
              <a:t>are</a:t>
            </a:r>
            <a:r>
              <a:rPr lang="en-GB" sz="1200" kern="1200" dirty="0" smtClean="0">
                <a:solidFill>
                  <a:schemeClr val="tx1"/>
                </a:solidFill>
                <a:effectLst/>
                <a:latin typeface="+mn-lt"/>
                <a:ea typeface="+mn-ea"/>
                <a:cs typeface="+mn-cs"/>
              </a:rPr>
              <a:t> exchange for Cl- </a:t>
            </a:r>
            <a:r>
              <a:rPr lang="en-GB" baseline="0" dirty="0" smtClean="0"/>
              <a:t>(</a:t>
            </a:r>
            <a:r>
              <a:rPr lang="en-GB" sz="1200" kern="1200" dirty="0" smtClean="0">
                <a:solidFill>
                  <a:schemeClr val="tx1"/>
                </a:solidFill>
                <a:effectLst/>
                <a:latin typeface="+mn-lt"/>
                <a:ea typeface="+mn-ea"/>
                <a:cs typeface="+mn-cs"/>
              </a:rPr>
              <a:t>anion exchange protein AE1 transports) .</a:t>
            </a:r>
            <a:r>
              <a:rPr lang="en-GB" dirty="0" smtClean="0"/>
              <a:t> </a:t>
            </a:r>
            <a:r>
              <a:rPr lang="en-GB" dirty="0" smtClean="0">
                <a:latin typeface="Lucida Grande"/>
                <a:ea typeface="Lucida Grande"/>
                <a:cs typeface="Lucida Grande"/>
              </a:rPr>
              <a:t></a:t>
            </a:r>
            <a:r>
              <a:rPr lang="en-GB" sz="1200" kern="1200" dirty="0" smtClean="0">
                <a:solidFill>
                  <a:schemeClr val="tx1"/>
                </a:solidFill>
                <a:latin typeface="+mn-lt"/>
                <a:ea typeface="+mn-ea"/>
                <a:cs typeface="+mn-cs"/>
              </a:rPr>
              <a:t> In extracellular</a:t>
            </a:r>
            <a:r>
              <a:rPr lang="en-GB" sz="1200" kern="1200" baseline="0" dirty="0" smtClean="0">
                <a:solidFill>
                  <a:schemeClr val="tx1"/>
                </a:solidFill>
                <a:latin typeface="+mn-lt"/>
                <a:ea typeface="+mn-ea"/>
                <a:cs typeface="+mn-cs"/>
              </a:rPr>
              <a:t> matrix, </a:t>
            </a:r>
            <a:r>
              <a:rPr lang="en-GB" sz="1200" kern="1200" dirty="0" smtClean="0">
                <a:solidFill>
                  <a:schemeClr val="tx1"/>
                </a:solidFill>
                <a:effectLst/>
                <a:latin typeface="+mn-lt"/>
                <a:ea typeface="+mn-ea"/>
                <a:cs typeface="+mn-cs"/>
              </a:rPr>
              <a:t>under physiological conditions,</a:t>
            </a:r>
            <a:r>
              <a:rPr lang="en-GB" sz="1200" kern="1200" baseline="0" dirty="0" smtClean="0">
                <a:solidFill>
                  <a:schemeClr val="tx1"/>
                </a:solidFill>
                <a:effectLst/>
                <a:latin typeface="+mn-lt"/>
                <a:ea typeface="+mn-ea"/>
                <a:cs typeface="+mn-cs"/>
              </a:rPr>
              <a:t> a</a:t>
            </a:r>
            <a:r>
              <a:rPr lang="en-GB" sz="1200" kern="1200" dirty="0" smtClean="0">
                <a:solidFill>
                  <a:schemeClr val="tx1"/>
                </a:solidFill>
                <a:effectLst/>
                <a:latin typeface="+mn-lt"/>
                <a:ea typeface="+mn-ea"/>
                <a:cs typeface="+mn-cs"/>
              </a:rPr>
              <a:t>t pH 7.4 and 37 °C, only approximately 20% H2S exists as a gas. </a:t>
            </a:r>
            <a:r>
              <a:rPr lang="en-GB" dirty="0" smtClean="0"/>
              <a:t>H2S dissociates to HS- with a trace amount of S2- . </a:t>
            </a:r>
            <a:r>
              <a:rPr lang="en-GB" sz="1200" kern="1200" dirty="0" smtClean="0">
                <a:solidFill>
                  <a:schemeClr val="tx1"/>
                </a:solidFill>
                <a:effectLst/>
                <a:latin typeface="+mn-lt"/>
                <a:ea typeface="+mn-ea"/>
                <a:cs typeface="+mn-cs"/>
              </a:rPr>
              <a:t>This means that the main absorption occurs as HS-.</a:t>
            </a:r>
            <a:r>
              <a:rPr lang="en-GB" dirty="0" smtClean="0">
                <a:latin typeface="Lucida Grande"/>
                <a:ea typeface="Lucida Grande"/>
                <a:cs typeface="Lucida Grande"/>
              </a:rPr>
              <a:t> </a:t>
            </a:r>
            <a:r>
              <a:rPr lang="en-GB" sz="1200" kern="1200" dirty="0" smtClean="0">
                <a:solidFill>
                  <a:schemeClr val="tx1"/>
                </a:solidFill>
                <a:effectLst/>
                <a:latin typeface="+mn-lt"/>
                <a:ea typeface="+mn-ea"/>
                <a:cs typeface="+mn-cs"/>
              </a:rPr>
              <a:t> H2S is released from the cell</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and then dissociates under extracellular environment where pH is slightly higher than inside the cell. </a:t>
            </a:r>
            <a:r>
              <a:rPr lang="en-GB" dirty="0" smtClean="0">
                <a:latin typeface="Lucida Grande"/>
                <a:ea typeface="Lucida Grande"/>
                <a:cs typeface="Lucida Grande"/>
              </a:rPr>
              <a:t> </a:t>
            </a:r>
            <a:r>
              <a:rPr lang="en-GB" sz="1200" kern="1200" dirty="0" smtClean="0">
                <a:solidFill>
                  <a:schemeClr val="tx1"/>
                </a:solidFill>
                <a:effectLst/>
                <a:latin typeface="+mn-lt"/>
                <a:ea typeface="+mn-ea"/>
                <a:cs typeface="+mn-cs"/>
              </a:rPr>
              <a:t>The reaction has the following principal direction.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In bacteria the extracellular environment pH is slightly lower than inside the cell, </a:t>
            </a:r>
            <a:r>
              <a:rPr lang="en-GB" dirty="0" smtClean="0">
                <a:latin typeface="Lucida Grande"/>
                <a:ea typeface="Lucida Grande"/>
                <a:cs typeface="Lucida Grande"/>
              </a:rPr>
              <a:t> </a:t>
            </a:r>
            <a:r>
              <a:rPr lang="en-GB" sz="1200" kern="1200" dirty="0" smtClean="0">
                <a:solidFill>
                  <a:schemeClr val="tx1"/>
                </a:solidFill>
                <a:effectLst/>
                <a:latin typeface="+mn-lt"/>
                <a:ea typeface="+mn-ea"/>
                <a:cs typeface="+mn-cs"/>
              </a:rPr>
              <a:t>while H2S enters into cells through the plasma membrane,</a:t>
            </a:r>
            <a:r>
              <a:rPr lang="en-GB" sz="1200" kern="1200" baseline="0" dirty="0" smtClean="0">
                <a:solidFill>
                  <a:schemeClr val="tx1"/>
                </a:solidFill>
                <a:effectLst/>
                <a:latin typeface="+mn-lt"/>
                <a:ea typeface="+mn-ea"/>
                <a:cs typeface="+mn-cs"/>
              </a:rPr>
              <a:t> </a:t>
            </a:r>
            <a:r>
              <a:rPr lang="en-GB" dirty="0" smtClean="0">
                <a:latin typeface="Lucida Grande"/>
                <a:ea typeface="Lucida Grande"/>
                <a:cs typeface="Lucida Grande"/>
              </a:rPr>
              <a:t> </a:t>
            </a:r>
            <a:r>
              <a:rPr lang="en-GB" sz="1200" kern="1200" dirty="0" smtClean="0">
                <a:solidFill>
                  <a:schemeClr val="tx1"/>
                </a:solidFill>
                <a:effectLst/>
                <a:latin typeface="+mn-lt"/>
                <a:ea typeface="+mn-ea"/>
                <a:cs typeface="+mn-cs"/>
              </a:rPr>
              <a:t>HS- is released through HS- channels to the extracellular environment.</a:t>
            </a:r>
            <a:r>
              <a:rPr lang="en-GB" dirty="0" smtClean="0">
                <a:latin typeface="Lucida Grande"/>
                <a:ea typeface="Lucida Grande"/>
                <a:cs typeface="Lucida Grande"/>
              </a:rPr>
              <a:t>  The reaction now has the opposite direction. But ……</a:t>
            </a:r>
            <a:endParaRPr lang="en-GB" dirty="0" smtClean="0"/>
          </a:p>
          <a:p>
            <a:r>
              <a:rPr lang="en-GB" dirty="0" smtClean="0"/>
              <a:t/>
            </a:r>
            <a:br>
              <a:rPr lang="en-GB" dirty="0" smtClean="0"/>
            </a:br>
            <a:endParaRPr lang="en-GB" dirty="0" smtClean="0"/>
          </a:p>
          <a:p>
            <a:endParaRPr lang="en-GB" dirty="0"/>
          </a:p>
        </p:txBody>
      </p:sp>
      <p:sp>
        <p:nvSpPr>
          <p:cNvPr id="4" name="Marcador de número de diapositiva 3"/>
          <p:cNvSpPr>
            <a:spLocks noGrp="1"/>
          </p:cNvSpPr>
          <p:nvPr>
            <p:ph type="sldNum" sz="quarter" idx="10"/>
          </p:nvPr>
        </p:nvSpPr>
        <p:spPr>
          <a:xfrm>
            <a:off x="4021138" y="9721850"/>
            <a:ext cx="3076575" cy="511175"/>
          </a:xfrm>
          <a:prstGeom prst="rect">
            <a:avLst/>
          </a:prstGeom>
        </p:spPr>
        <p:txBody>
          <a:bodyPr/>
          <a:lstStyle/>
          <a:p>
            <a:fld id="{6C29BDC2-5283-8E4D-BA11-D85795855530}" type="slidenum">
              <a:rPr lang="en-GB" smtClean="0"/>
              <a:t>36</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4131416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latin typeface="Lucida Grande"/>
                <a:ea typeface="Lucida Grande"/>
                <a:cs typeface="Lucida Grande"/>
              </a:rPr>
              <a:t></a:t>
            </a:r>
            <a:r>
              <a:rPr lang="en-GB" sz="1200" kern="1200" dirty="0" smtClean="0">
                <a:solidFill>
                  <a:schemeClr val="tx1"/>
                </a:solidFill>
                <a:latin typeface="+mn-lt"/>
                <a:ea typeface="+mn-ea"/>
                <a:cs typeface="+mn-cs"/>
              </a:rPr>
              <a:t> In the skin,</a:t>
            </a:r>
            <a:r>
              <a:rPr lang="en-GB" sz="1200" kern="1200" dirty="0" smtClean="0">
                <a:solidFill>
                  <a:schemeClr val="tx1"/>
                </a:solidFill>
                <a:effectLst/>
                <a:latin typeface="+mn-lt"/>
                <a:ea typeface="+mn-ea"/>
                <a:cs typeface="+mn-cs"/>
              </a:rPr>
              <a:t> extracellular environment pH is strongly higher than inside the cell. Thus,</a:t>
            </a:r>
            <a:r>
              <a:rPr lang="en-GB" sz="1200" kern="1200" baseline="0" dirty="0" smtClean="0">
                <a:solidFill>
                  <a:schemeClr val="tx1"/>
                </a:solidFill>
                <a:effectLst/>
                <a:latin typeface="+mn-lt"/>
                <a:ea typeface="+mn-ea"/>
                <a:cs typeface="+mn-cs"/>
              </a:rPr>
              <a:t> hydrogen sulphide is the main molecule in the absorption and release of sulfur. </a:t>
            </a:r>
            <a:r>
              <a:rPr lang="en-GB" dirty="0" smtClean="0">
                <a:latin typeface="Lucida Grande"/>
                <a:ea typeface="Lucida Grande"/>
                <a:cs typeface="Lucida Grande"/>
              </a:rPr>
              <a:t> </a:t>
            </a:r>
            <a:r>
              <a:rPr lang="en-GB" sz="1200" kern="1200" baseline="0" dirty="0" smtClean="0">
                <a:solidFill>
                  <a:schemeClr val="tx1"/>
                </a:solidFill>
                <a:effectLst/>
                <a:latin typeface="+mn-lt"/>
                <a:ea typeface="+mn-ea"/>
                <a:cs typeface="+mn-cs"/>
              </a:rPr>
              <a:t>Logically the circuit direction is different.</a:t>
            </a:r>
            <a:r>
              <a:rPr lang="en-GB" dirty="0" smtClean="0"/>
              <a:t/>
            </a:r>
            <a:br>
              <a:rPr lang="en-GB" dirty="0" smtClean="0"/>
            </a:br>
            <a:endParaRPr lang="en-GB" dirty="0" smtClean="0"/>
          </a:p>
          <a:p>
            <a:endParaRPr lang="en-GB" dirty="0"/>
          </a:p>
        </p:txBody>
      </p:sp>
      <p:sp>
        <p:nvSpPr>
          <p:cNvPr id="4" name="Marcador de número de diapositiva 3"/>
          <p:cNvSpPr>
            <a:spLocks noGrp="1"/>
          </p:cNvSpPr>
          <p:nvPr>
            <p:ph type="sldNum" sz="quarter" idx="10"/>
          </p:nvPr>
        </p:nvSpPr>
        <p:spPr>
          <a:xfrm>
            <a:off x="4021138" y="9721850"/>
            <a:ext cx="3076575" cy="511175"/>
          </a:xfrm>
          <a:prstGeom prst="rect">
            <a:avLst/>
          </a:prstGeom>
        </p:spPr>
        <p:txBody>
          <a:bodyPr/>
          <a:lstStyle/>
          <a:p>
            <a:fld id="{6C29BDC2-5283-8E4D-BA11-D85795855530}" type="slidenum">
              <a:rPr lang="en-GB" smtClean="0"/>
              <a:t>37</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4131416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noProof="0" dirty="0" smtClean="0">
                <a:solidFill>
                  <a:schemeClr val="tx1"/>
                </a:solidFill>
                <a:effectLst/>
                <a:latin typeface="+mn-lt"/>
                <a:ea typeface="+mn-ea"/>
                <a:cs typeface="+mn-cs"/>
              </a:rPr>
              <a:t>Recently, hydrogen sulfide are known as gasotransmitters.</a:t>
            </a:r>
            <a:r>
              <a:rPr lang="en-GB" sz="1200" kern="1200" baseline="0" noProof="0" dirty="0" smtClean="0">
                <a:solidFill>
                  <a:schemeClr val="tx1"/>
                </a:solidFill>
                <a:effectLst/>
                <a:latin typeface="+mn-lt"/>
                <a:ea typeface="+mn-ea"/>
                <a:cs typeface="+mn-cs"/>
              </a:rPr>
              <a:t> </a:t>
            </a:r>
            <a:r>
              <a:rPr lang="en-GB" sz="1200" kern="1200" noProof="0" dirty="0" smtClean="0">
                <a:solidFill>
                  <a:schemeClr val="tx1"/>
                </a:solidFill>
                <a:effectLst/>
                <a:latin typeface="+mn-lt"/>
                <a:ea typeface="+mn-ea"/>
                <a:cs typeface="+mn-cs"/>
              </a:rPr>
              <a:t>This gaseous messenger (H2S) </a:t>
            </a:r>
            <a:r>
              <a:rPr lang="en-GB" sz="1200" kern="1200" noProof="0" dirty="0" smtClean="0">
                <a:solidFill>
                  <a:schemeClr val="tx1"/>
                </a:solidFill>
                <a:effectLst/>
                <a:latin typeface="Lucida Grande"/>
                <a:ea typeface="Lucida Grande"/>
                <a:cs typeface="Lucida Grande"/>
              </a:rPr>
              <a:t> </a:t>
            </a:r>
            <a:r>
              <a:rPr lang="en-GB" sz="1200" kern="1200" noProof="0" dirty="0" smtClean="0">
                <a:solidFill>
                  <a:schemeClr val="tx1"/>
                </a:solidFill>
                <a:effectLst/>
                <a:latin typeface="+mn-lt"/>
                <a:ea typeface="+mn-ea"/>
                <a:cs typeface="+mn-cs"/>
              </a:rPr>
              <a:t>can be generated from L-cysteine by the enzymatic action of CSE.</a:t>
            </a:r>
            <a:r>
              <a:rPr lang="en-GB" sz="1200" kern="1200" noProof="0" dirty="0" smtClean="0">
                <a:solidFill>
                  <a:schemeClr val="tx1"/>
                </a:solidFill>
                <a:effectLst/>
                <a:latin typeface="Lucida Grande"/>
                <a:ea typeface="Lucida Grande"/>
                <a:cs typeface="Lucida Grande"/>
              </a:rPr>
              <a:t> </a:t>
            </a:r>
            <a:r>
              <a:rPr lang="en-GB" sz="1200" kern="1200" noProof="0" dirty="0" smtClean="0">
                <a:solidFill>
                  <a:schemeClr val="tx1"/>
                </a:solidFill>
                <a:effectLst/>
                <a:latin typeface="+mn-lt"/>
                <a:ea typeface="+mn-ea"/>
                <a:cs typeface="+mn-cs"/>
              </a:rPr>
              <a:t> Hydrogen sulphide-induced relaxation of vascular tissue, but it</a:t>
            </a:r>
            <a:r>
              <a:rPr lang="en-GB" sz="1200" kern="1200" baseline="0" noProof="0" dirty="0" smtClean="0">
                <a:solidFill>
                  <a:schemeClr val="tx1"/>
                </a:solidFill>
                <a:effectLst/>
                <a:latin typeface="+mn-lt"/>
                <a:ea typeface="+mn-ea"/>
                <a:cs typeface="+mn-cs"/>
              </a:rPr>
              <a:t> w</a:t>
            </a:r>
            <a:r>
              <a:rPr lang="en-GB" sz="1200" kern="1200" noProof="0" dirty="0" smtClean="0">
                <a:solidFill>
                  <a:schemeClr val="tx1"/>
                </a:solidFill>
                <a:effectLst/>
                <a:latin typeface="+mn-lt"/>
                <a:ea typeface="+mn-ea"/>
                <a:cs typeface="+mn-cs"/>
              </a:rPr>
              <a:t>as partially reduced by the removal of the vascular endothelium or in the presence of L- NAME (an inhibitor of Nitric Oxide synthase).  As a consequence of these mechanisms,</a:t>
            </a:r>
            <a:r>
              <a:rPr lang="en-GB" sz="1200" kern="1200" baseline="0" noProof="0" dirty="0" smtClean="0">
                <a:solidFill>
                  <a:schemeClr val="tx1"/>
                </a:solidFill>
                <a:effectLst/>
                <a:latin typeface="+mn-lt"/>
                <a:ea typeface="+mn-ea"/>
                <a:cs typeface="+mn-cs"/>
              </a:rPr>
              <a:t> there are a new microvessels formation (angiogenesis).</a:t>
            </a:r>
            <a:r>
              <a:rPr lang="en-GB" sz="1200" kern="1200" noProof="0" dirty="0" smtClean="0">
                <a:solidFill>
                  <a:schemeClr val="tx1"/>
                </a:solidFill>
                <a:effectLst/>
                <a:latin typeface="+mn-lt"/>
                <a:ea typeface="+mn-ea"/>
                <a:cs typeface="+mn-cs"/>
              </a:rPr>
              <a:t> </a:t>
            </a:r>
            <a:r>
              <a:rPr lang="en-GB" sz="1200" kern="1200" noProof="0" dirty="0" smtClean="0">
                <a:solidFill>
                  <a:schemeClr val="tx1"/>
                </a:solidFill>
                <a:effectLst/>
                <a:latin typeface="Lucida Grande"/>
                <a:ea typeface="Lucida Grande"/>
                <a:cs typeface="Lucida Grande"/>
              </a:rPr>
              <a:t> </a:t>
            </a:r>
            <a:r>
              <a:rPr lang="en-GB" sz="1200" kern="1200" noProof="0" dirty="0" smtClean="0">
                <a:solidFill>
                  <a:schemeClr val="tx1"/>
                </a:solidFill>
                <a:effectLst/>
                <a:latin typeface="+mn-lt"/>
                <a:ea typeface="+mn-ea"/>
                <a:cs typeface="+mn-cs"/>
              </a:rPr>
              <a:t>Contribution through the skin of hydrogen sulphide can replace this effect. </a:t>
            </a:r>
            <a:r>
              <a:rPr lang="en-GB" sz="1200" kern="1200" dirty="0" smtClean="0">
                <a:solidFill>
                  <a:schemeClr val="tx1"/>
                </a:solidFill>
                <a:effectLst/>
                <a:latin typeface="+mn-lt"/>
                <a:ea typeface="+mn-ea"/>
                <a:cs typeface="+mn-cs"/>
              </a:rPr>
              <a:t>The pro-angiogenic effects of H2S are associated with an increase </a:t>
            </a:r>
            <a:r>
              <a:rPr lang="en-GB" sz="1200" kern="1200" noProof="0" dirty="0" smtClean="0">
                <a:solidFill>
                  <a:schemeClr val="tx1"/>
                </a:solidFill>
                <a:effectLst/>
                <a:latin typeface="Lucida Grande"/>
                <a:ea typeface="Lucida Grande"/>
                <a:cs typeface="Lucida Grande"/>
              </a:rPr>
              <a:t></a:t>
            </a:r>
            <a:r>
              <a:rPr lang="en-GB" sz="1200" kern="1200" dirty="0" smtClean="0">
                <a:solidFill>
                  <a:schemeClr val="tx1"/>
                </a:solidFill>
                <a:effectLst/>
                <a:latin typeface="+mn-lt"/>
                <a:ea typeface="+mn-ea"/>
                <a:cs typeface="+mn-cs"/>
              </a:rPr>
              <a:t> in vascular endothelial growth factor expression, and activation of its receptor.</a:t>
            </a:r>
          </a:p>
          <a:p>
            <a:endParaRPr lang="en-GB" dirty="0" smtClean="0"/>
          </a:p>
          <a:p>
            <a:r>
              <a:rPr lang="en-GB" dirty="0" smtClean="0"/>
              <a:t>Akt:</a:t>
            </a:r>
            <a:r>
              <a:rPr lang="en-GB" baseline="0" dirty="0" smtClean="0"/>
              <a:t> gen de la PK-b     </a:t>
            </a:r>
            <a:r>
              <a:rPr lang="en-GB" sz="1200" kern="1200" dirty="0" smtClean="0">
                <a:solidFill>
                  <a:schemeClr val="tx1"/>
                </a:solidFill>
                <a:effectLst/>
                <a:latin typeface="+mn-lt"/>
                <a:ea typeface="+mn-ea"/>
                <a:cs typeface="+mn-cs"/>
              </a:rPr>
              <a:t>NOS: NO synthetase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ERK:</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extracellular-signal-regulated kinases (ERKs) or classical MAP kinases</a:t>
            </a:r>
          </a:p>
          <a:p>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38</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237013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39</a:t>
            </a:fld>
            <a:endParaRPr lang="es-ES" dirty="0"/>
          </a:p>
        </p:txBody>
      </p:sp>
      <p:sp>
        <p:nvSpPr>
          <p:cNvPr id="2" name="Marcador de notas 1"/>
          <p:cNvSpPr>
            <a:spLocks noGrp="1"/>
          </p:cNvSpPr>
          <p:nvPr>
            <p:ph type="body" idx="1"/>
          </p:nvPr>
        </p:nvSpPr>
        <p:spPr/>
        <p:txBody>
          <a:bodyPr/>
          <a:lstStyle/>
          <a:p>
            <a:r>
              <a:rPr lang="en-GB" dirty="0" smtClean="0"/>
              <a:t>We know three non-enzymatic produce hydrogen sulfide ways: </a:t>
            </a:r>
            <a:r>
              <a:rPr lang="en-GB" dirty="0" smtClean="0">
                <a:latin typeface="Lucida Grande"/>
                <a:ea typeface="Lucida Grande"/>
                <a:cs typeface="Lucida Grande"/>
              </a:rPr>
              <a:t></a:t>
            </a:r>
            <a:r>
              <a:rPr lang="en-GB" dirty="0" smtClean="0"/>
              <a:t> through sulphur proteins, sulfite and thiosulfate. And conversely, </a:t>
            </a:r>
            <a:r>
              <a:rPr lang="en-GB" dirty="0" smtClean="0">
                <a:latin typeface="Lucida Grande"/>
                <a:ea typeface="Lucida Grande"/>
                <a:cs typeface="Lucida Grande"/>
              </a:rPr>
              <a:t> </a:t>
            </a:r>
            <a:r>
              <a:rPr lang="en-GB" dirty="0" smtClean="0"/>
              <a:t>there are five ways removing hydrogen sulfide in our organism: by conversion in thiocyanate, sulfur proteins, thiosulfate,</a:t>
            </a:r>
            <a:r>
              <a:rPr lang="en-GB" baseline="0" dirty="0" smtClean="0"/>
              <a:t> </a:t>
            </a:r>
            <a:r>
              <a:rPr lang="en-GB" dirty="0" smtClean="0"/>
              <a:t>converting hemoglobin in sulfohemoglobin, and finally methane-thiol transformation.</a:t>
            </a:r>
            <a:endParaRPr lang="en-GB" dirty="0"/>
          </a:p>
        </p:txBody>
      </p:sp>
      <p:sp>
        <p:nvSpPr>
          <p:cNvPr id="3" name="Marcador de imagen de diapositiva 2"/>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4126105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pPr marL="0" marR="0" indent="0" algn="l" defTabSz="914325" rtl="0" eaLnBrk="1" fontAlgn="auto" latinLnBrk="0" hangingPunct="1">
              <a:lnSpc>
                <a:spcPct val="100000"/>
              </a:lnSpc>
              <a:spcBef>
                <a:spcPts val="0"/>
              </a:spcBef>
              <a:spcAft>
                <a:spcPts val="0"/>
              </a:spcAft>
              <a:buClrTx/>
              <a:buSzTx/>
              <a:buFontTx/>
              <a:buNone/>
              <a:tabLst/>
              <a:defRPr/>
            </a:pPr>
            <a:r>
              <a:rPr lang="en-GB" dirty="0" smtClean="0"/>
              <a:t>After bath, are absorbed by the skin,</a:t>
            </a:r>
            <a:r>
              <a:rPr lang="en-GB" baseline="0" dirty="0" smtClean="0"/>
              <a:t> </a:t>
            </a:r>
            <a:r>
              <a:rPr lang="en-GB" dirty="0" smtClean="0"/>
              <a:t>at least 20 mL of water, most of gases dissolved in the water and the salts poorly dissolved in the water.</a:t>
            </a:r>
          </a:p>
          <a:p>
            <a:pPr marL="0" marR="0" indent="0" algn="l" defTabSz="914325" rtl="0" eaLnBrk="1" fontAlgn="auto" latinLnBrk="0" hangingPunct="1">
              <a:lnSpc>
                <a:spcPct val="100000"/>
              </a:lnSpc>
              <a:spcBef>
                <a:spcPts val="0"/>
              </a:spcBef>
              <a:spcAft>
                <a:spcPts val="0"/>
              </a:spcAft>
              <a:buClrTx/>
              <a:buSzTx/>
              <a:buFontTx/>
              <a:buNone/>
              <a:tabLst/>
              <a:defRPr/>
            </a:pPr>
            <a:r>
              <a:rPr lang="en-GB" dirty="0" smtClean="0"/>
              <a:t>And the salts, up to a limit, the higher concentration, the higher absorption capacity.</a:t>
            </a:r>
          </a:p>
          <a:p>
            <a:pPr marL="0" marR="0" indent="0" algn="l" defTabSz="914325" rtl="0" eaLnBrk="1" fontAlgn="auto" latinLnBrk="0" hangingPunct="1">
              <a:lnSpc>
                <a:spcPct val="100000"/>
              </a:lnSpc>
              <a:spcBef>
                <a:spcPts val="0"/>
              </a:spcBef>
              <a:spcAft>
                <a:spcPts val="0"/>
              </a:spcAft>
              <a:buClrTx/>
              <a:buSzTx/>
              <a:buFontTx/>
              <a:buNone/>
              <a:tabLst/>
              <a:defRPr/>
            </a:pPr>
            <a:r>
              <a:rPr lang="en-GB" dirty="0" smtClean="0"/>
              <a:t>This is because the skin doesn’t behave as a semipermeable membrane, and the stratum corneum has a solute concentration equivalent to 60 g/L. So the water below this concentration, would be unable to be absorbed.</a:t>
            </a:r>
            <a:r>
              <a:rPr lang="en-GB" baseline="0" dirty="0" smtClean="0"/>
              <a:t> </a:t>
            </a:r>
            <a:r>
              <a:rPr lang="en-GB" dirty="0" smtClean="0"/>
              <a:t>Consequently, passive diffusion is not the only absorption</a:t>
            </a:r>
            <a:r>
              <a:rPr lang="en-GB" baseline="0" dirty="0" smtClean="0"/>
              <a:t> </a:t>
            </a:r>
            <a:r>
              <a:rPr lang="en-GB" dirty="0" smtClean="0"/>
              <a:t>mechanism.</a:t>
            </a:r>
          </a:p>
          <a:p>
            <a:pPr marL="0" marR="0" indent="0" algn="l" defTabSz="914325"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325" rtl="0" eaLnBrk="1" fontAlgn="auto" latinLnBrk="0" hangingPunct="1">
              <a:lnSpc>
                <a:spcPct val="100000"/>
              </a:lnSpc>
              <a:spcBef>
                <a:spcPts val="0"/>
              </a:spcBef>
              <a:spcAft>
                <a:spcPts val="0"/>
              </a:spcAft>
              <a:buClrTx/>
              <a:buSzTx/>
              <a:buFontTx/>
              <a:buNone/>
              <a:tabLst/>
              <a:defRPr/>
            </a:pPr>
            <a:r>
              <a:rPr lang="en-GB" dirty="0" smtClean="0"/>
              <a:t>SAN MARTÍN BACAICOA, J.; SAN JOSÉ ARANGO, C. (1989): "Paso a través de la piel de los factores mineralizantes de las aguas utilizadas en balneación". Bol. Soc. Esp. Hid. Méd. Vol.IV. nº 1, 27-32. </a:t>
            </a:r>
          </a:p>
          <a:p>
            <a:pPr marL="0" marR="0" indent="0" algn="l" defTabSz="914325"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PRATZEL, H.; SCHNIZER, W. (1992): "Handbuch der Medizinischen Bäder". Ed. Haug. Heidelberg. </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4</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6486246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pPr marL="0" marR="0" indent="0" algn="l" defTabSz="914325" rtl="0" eaLnBrk="1" fontAlgn="auto" latinLnBrk="0" hangingPunct="1">
              <a:lnSpc>
                <a:spcPct val="100000"/>
              </a:lnSpc>
              <a:spcBef>
                <a:spcPts val="0"/>
              </a:spcBef>
              <a:spcAft>
                <a:spcPts val="0"/>
              </a:spcAft>
              <a:buClrTx/>
              <a:buSzTx/>
              <a:buFontTx/>
              <a:buNone/>
              <a:tabLst/>
              <a:defRPr/>
            </a:pPr>
            <a:r>
              <a:rPr lang="en-GB" sz="1200" kern="1200" noProof="0" dirty="0" smtClean="0">
                <a:solidFill>
                  <a:schemeClr val="tx1"/>
                </a:solidFill>
                <a:effectLst/>
                <a:latin typeface="+mn-lt"/>
                <a:ea typeface="+mn-ea"/>
                <a:cs typeface="+mn-cs"/>
              </a:rPr>
              <a:t>Enzymatic synthesis of H</a:t>
            </a:r>
            <a:r>
              <a:rPr lang="en-GB" sz="1200" kern="1200" baseline="-25000" noProof="0" dirty="0" smtClean="0">
                <a:solidFill>
                  <a:schemeClr val="tx1"/>
                </a:solidFill>
                <a:effectLst/>
                <a:latin typeface="+mn-lt"/>
                <a:ea typeface="+mn-ea"/>
                <a:cs typeface="+mn-cs"/>
              </a:rPr>
              <a:t>2</a:t>
            </a:r>
            <a:r>
              <a:rPr lang="en-GB" sz="1200" kern="1200" noProof="0" dirty="0" smtClean="0">
                <a:solidFill>
                  <a:schemeClr val="tx1"/>
                </a:solidFill>
                <a:effectLst/>
                <a:latin typeface="+mn-lt"/>
                <a:ea typeface="+mn-ea"/>
                <a:cs typeface="+mn-cs"/>
              </a:rPr>
              <a:t>S involves three enzymes in the mammalian systems, Cystathionine b-synthase (CBS), Cystathionine c-lyase (CGL or CSE) and 3-mercaptopyruvate sulfurtransferase (MST).</a:t>
            </a:r>
            <a:endParaRPr lang="en-GB" noProof="0" dirty="0" smtClean="0">
              <a:effectLst/>
            </a:endParaRPr>
          </a:p>
          <a:p>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40</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149722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And also some human bacteria are able to transform the sulphur derivatives.</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41</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381073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pPr marL="0" marR="0" indent="0" algn="l" defTabSz="914325" rtl="0" eaLnBrk="1" fontAlgn="auto" latinLnBrk="0" hangingPunct="1">
              <a:lnSpc>
                <a:spcPct val="100000"/>
              </a:lnSpc>
              <a:spcBef>
                <a:spcPts val="0"/>
              </a:spcBef>
              <a:spcAft>
                <a:spcPts val="0"/>
              </a:spcAft>
              <a:buClrTx/>
              <a:buSzTx/>
              <a:buFontTx/>
              <a:buNone/>
              <a:tabLst/>
              <a:defRPr/>
            </a:pPr>
            <a:r>
              <a:rPr lang="en-GB" sz="1200" kern="1200" noProof="0" dirty="0" smtClean="0">
                <a:solidFill>
                  <a:schemeClr val="tx1"/>
                </a:solidFill>
                <a:effectLst/>
                <a:latin typeface="+mn-lt"/>
                <a:ea typeface="+mn-ea"/>
                <a:cs typeface="+mn-cs"/>
              </a:rPr>
              <a:t>As a summary, the factors implicated</a:t>
            </a:r>
            <a:r>
              <a:rPr lang="en-GB" sz="1200" kern="1200" baseline="0" noProof="0" dirty="0" smtClean="0">
                <a:solidFill>
                  <a:schemeClr val="tx1"/>
                </a:solidFill>
                <a:effectLst/>
                <a:latin typeface="+mn-lt"/>
                <a:ea typeface="+mn-ea"/>
                <a:cs typeface="+mn-cs"/>
              </a:rPr>
              <a:t> in the </a:t>
            </a:r>
            <a:r>
              <a:rPr lang="en-GB" sz="1200" u="sng" kern="1200" baseline="0" noProof="0" dirty="0" smtClean="0">
                <a:solidFill>
                  <a:schemeClr val="tx1"/>
                </a:solidFill>
                <a:effectLst/>
                <a:latin typeface="+mn-lt"/>
                <a:ea typeface="+mn-ea"/>
                <a:cs typeface="+mn-cs"/>
              </a:rPr>
              <a:t>storage and release </a:t>
            </a:r>
            <a:r>
              <a:rPr lang="en-GB" sz="1200" kern="1200" baseline="0" noProof="0" dirty="0" smtClean="0">
                <a:solidFill>
                  <a:schemeClr val="tx1"/>
                </a:solidFill>
                <a:effectLst/>
                <a:latin typeface="+mn-lt"/>
                <a:ea typeface="+mn-ea"/>
                <a:cs typeface="+mn-cs"/>
              </a:rPr>
              <a:t>of </a:t>
            </a:r>
            <a:r>
              <a:rPr lang="en-GB" sz="1200" kern="1200" noProof="0" dirty="0" smtClean="0">
                <a:solidFill>
                  <a:schemeClr val="tx1"/>
                </a:solidFill>
                <a:effectLst/>
                <a:latin typeface="+mn-lt"/>
                <a:ea typeface="+mn-ea"/>
                <a:cs typeface="+mn-cs"/>
              </a:rPr>
              <a:t>H</a:t>
            </a:r>
            <a:r>
              <a:rPr lang="en-GB" sz="1200" kern="1200" baseline="0" noProof="0" dirty="0" smtClean="0">
                <a:solidFill>
                  <a:schemeClr val="tx1"/>
                </a:solidFill>
                <a:effectLst/>
                <a:latin typeface="+mn-lt"/>
                <a:ea typeface="+mn-ea"/>
                <a:cs typeface="+mn-cs"/>
              </a:rPr>
              <a:t>2</a:t>
            </a:r>
            <a:r>
              <a:rPr lang="en-GB" sz="1200" kern="1200" noProof="0" dirty="0" smtClean="0">
                <a:solidFill>
                  <a:schemeClr val="tx1"/>
                </a:solidFill>
                <a:effectLst/>
                <a:latin typeface="+mn-lt"/>
                <a:ea typeface="+mn-ea"/>
                <a:cs typeface="+mn-cs"/>
              </a:rPr>
              <a:t>S</a:t>
            </a:r>
            <a:r>
              <a:rPr lang="en-GB" sz="1200" kern="1200" baseline="0" noProof="0" dirty="0" smtClean="0">
                <a:solidFill>
                  <a:schemeClr val="tx1"/>
                </a:solidFill>
                <a:effectLst/>
                <a:latin typeface="+mn-lt"/>
                <a:ea typeface="+mn-ea"/>
                <a:cs typeface="+mn-cs"/>
              </a:rPr>
              <a:t> are </a:t>
            </a:r>
            <a:r>
              <a:rPr lang="en-GB" sz="1200" kern="1200" noProof="0" dirty="0" smtClean="0">
                <a:solidFill>
                  <a:schemeClr val="tx1"/>
                </a:solidFill>
                <a:effectLst/>
                <a:latin typeface="Lucida Grande"/>
                <a:ea typeface="Lucida Grande"/>
                <a:cs typeface="Lucida Grande"/>
              </a:rPr>
              <a:t> </a:t>
            </a:r>
            <a:r>
              <a:rPr lang="en-GB" sz="1200" kern="1200" noProof="0" dirty="0" smtClean="0">
                <a:solidFill>
                  <a:schemeClr val="tx1"/>
                </a:solidFill>
                <a:effectLst/>
                <a:latin typeface="+mn-lt"/>
                <a:ea typeface="+mn-ea"/>
                <a:cs typeface="+mn-cs"/>
              </a:rPr>
              <a:t>pH, </a:t>
            </a:r>
            <a:r>
              <a:rPr lang="en-GB" sz="1200" kern="1200" noProof="0" dirty="0" smtClean="0">
                <a:solidFill>
                  <a:schemeClr val="tx1"/>
                </a:solidFill>
                <a:effectLst/>
                <a:latin typeface="Lucida Grande"/>
                <a:ea typeface="Lucida Grande"/>
                <a:cs typeface="Lucida Grande"/>
              </a:rPr>
              <a:t> </a:t>
            </a:r>
            <a:r>
              <a:rPr lang="en-GB" sz="1200" kern="1200" noProof="0" dirty="0" smtClean="0">
                <a:solidFill>
                  <a:schemeClr val="tx1"/>
                </a:solidFill>
                <a:effectLst/>
                <a:latin typeface="+mn-lt"/>
                <a:ea typeface="+mn-ea"/>
                <a:cs typeface="+mn-cs"/>
              </a:rPr>
              <a:t>oxidation and reduction, </a:t>
            </a:r>
            <a:r>
              <a:rPr lang="en-GB" sz="1200" kern="1200" noProof="0" dirty="0" smtClean="0">
                <a:solidFill>
                  <a:schemeClr val="tx1"/>
                </a:solidFill>
                <a:effectLst/>
                <a:latin typeface="Lucida Grande"/>
                <a:ea typeface="Lucida Grande"/>
                <a:cs typeface="Lucida Grande"/>
              </a:rPr>
              <a:t> </a:t>
            </a:r>
            <a:r>
              <a:rPr lang="en-GB" sz="1200" kern="1200" noProof="0" dirty="0" smtClean="0">
                <a:solidFill>
                  <a:schemeClr val="tx1"/>
                </a:solidFill>
                <a:effectLst/>
                <a:latin typeface="+mn-lt"/>
                <a:ea typeface="+mn-ea"/>
                <a:cs typeface="+mn-cs"/>
              </a:rPr>
              <a:t>hydrogenation and alkalization, </a:t>
            </a:r>
            <a:r>
              <a:rPr lang="en-GB" sz="1200" kern="1200" noProof="0" dirty="0" smtClean="0">
                <a:solidFill>
                  <a:schemeClr val="tx1"/>
                </a:solidFill>
                <a:effectLst/>
                <a:latin typeface="Lucida Grande"/>
                <a:ea typeface="Lucida Grande"/>
                <a:cs typeface="Lucida Grande"/>
              </a:rPr>
              <a:t> </a:t>
            </a:r>
            <a:r>
              <a:rPr lang="en-GB" sz="1200" kern="1200" noProof="0" dirty="0" smtClean="0">
                <a:solidFill>
                  <a:schemeClr val="tx1"/>
                </a:solidFill>
                <a:effectLst/>
                <a:latin typeface="+mn-lt"/>
                <a:ea typeface="+mn-ea"/>
                <a:cs typeface="+mn-cs"/>
              </a:rPr>
              <a:t>microorganisms like sulphate reducing bacteria (SRB), apart from </a:t>
            </a:r>
            <a:r>
              <a:rPr lang="en-GB" sz="1200" kern="1200" noProof="0" dirty="0" smtClean="0">
                <a:solidFill>
                  <a:schemeClr val="tx1"/>
                </a:solidFill>
                <a:effectLst/>
                <a:latin typeface="Lucida Grande"/>
                <a:ea typeface="Lucida Grande"/>
                <a:cs typeface="Lucida Grande"/>
              </a:rPr>
              <a:t> </a:t>
            </a:r>
            <a:r>
              <a:rPr lang="en-GB" sz="1200" kern="1200" noProof="0" dirty="0" smtClean="0">
                <a:solidFill>
                  <a:schemeClr val="tx1"/>
                </a:solidFill>
                <a:effectLst/>
                <a:latin typeface="+mn-lt"/>
                <a:ea typeface="+mn-ea"/>
                <a:cs typeface="+mn-cs"/>
              </a:rPr>
              <a:t>enzymatic catalyses through different enzymes  </a:t>
            </a:r>
            <a:r>
              <a:rPr lang="en-GB" sz="1200" strike="noStrike" kern="1200" noProof="0" dirty="0" smtClean="0">
                <a:solidFill>
                  <a:schemeClr val="tx1"/>
                </a:solidFill>
                <a:effectLst/>
                <a:latin typeface="+mn-lt"/>
                <a:ea typeface="+mn-ea"/>
                <a:cs typeface="+mn-cs"/>
              </a:rPr>
              <a:t>( CSE, CBS, 3MST, sulphite reductase a-sub unit (CysJ), anaerobic sulfide reductase A (AsrA))</a:t>
            </a:r>
            <a:r>
              <a:rPr lang="en-GB" sz="1200" strike="sngStrike" kern="1200" noProof="0" dirty="0" smtClean="0">
                <a:solidFill>
                  <a:schemeClr val="tx1"/>
                </a:solidFill>
                <a:effectLst/>
                <a:latin typeface="+mn-lt"/>
                <a:ea typeface="+mn-ea"/>
                <a:cs typeface="+mn-cs"/>
              </a:rPr>
              <a:t> </a:t>
            </a:r>
            <a:endParaRPr lang="en-GB" strike="sngStrike" noProof="0" dirty="0" smtClean="0"/>
          </a:p>
          <a:p>
            <a:endParaRPr lang="en-GB" strike="sngStrike"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42</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0629065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noProof="0" dirty="0" smtClean="0">
                <a:solidFill>
                  <a:schemeClr val="tx1"/>
                </a:solidFill>
                <a:effectLst/>
                <a:latin typeface="+mn-lt"/>
                <a:ea typeface="+mn-ea"/>
                <a:cs typeface="+mn-cs"/>
              </a:rPr>
              <a:t>As described, hydrogen</a:t>
            </a:r>
            <a:r>
              <a:rPr lang="en-GB" sz="1200" kern="1200" baseline="0" noProof="0" dirty="0" smtClean="0">
                <a:solidFill>
                  <a:schemeClr val="tx1"/>
                </a:solidFill>
                <a:effectLst/>
                <a:latin typeface="+mn-lt"/>
                <a:ea typeface="+mn-ea"/>
                <a:cs typeface="+mn-cs"/>
              </a:rPr>
              <a:t> sulfide</a:t>
            </a:r>
            <a:r>
              <a:rPr lang="en-GB" sz="1200" kern="1200" noProof="0" dirty="0" smtClean="0">
                <a:solidFill>
                  <a:schemeClr val="tx1"/>
                </a:solidFill>
                <a:effectLst/>
                <a:latin typeface="+mn-lt"/>
                <a:ea typeface="+mn-ea"/>
                <a:cs typeface="+mn-cs"/>
              </a:rPr>
              <a:t> significantly increase nitric oxide production, in a manner Akt-dependent. </a:t>
            </a:r>
            <a:r>
              <a:rPr lang="en-GB" sz="1200" kern="1200" noProof="0" dirty="0" smtClean="0">
                <a:solidFill>
                  <a:schemeClr val="tx1"/>
                </a:solidFill>
                <a:effectLst/>
                <a:latin typeface="Lucida Grande"/>
                <a:ea typeface="Lucida Grande"/>
                <a:cs typeface="Lucida Grande"/>
              </a:rPr>
              <a:t> </a:t>
            </a:r>
            <a:r>
              <a:rPr lang="en-GB" sz="1200" kern="1200" noProof="0" dirty="0" smtClean="0">
                <a:solidFill>
                  <a:schemeClr val="tx1"/>
                </a:solidFill>
                <a:effectLst/>
                <a:latin typeface="+mn-lt"/>
                <a:ea typeface="+mn-ea"/>
                <a:cs typeface="+mn-cs"/>
              </a:rPr>
              <a:t>Nitric oxide its synthesized from arginine in low concentrations by the COSTITUTIVE NITRIC OXIDE SYNTHASES (NOSs)</a:t>
            </a:r>
            <a:r>
              <a:rPr lang="en-GB" sz="1200" kern="1200" baseline="0" noProof="0" dirty="0" smtClean="0">
                <a:solidFill>
                  <a:schemeClr val="tx1"/>
                </a:solidFill>
                <a:effectLst/>
                <a:latin typeface="+mn-lt"/>
                <a:ea typeface="+mn-ea"/>
                <a:cs typeface="+mn-cs"/>
              </a:rPr>
              <a:t> causing an increase in cell proliferation.</a:t>
            </a:r>
            <a:r>
              <a:rPr lang="en-GB" sz="1200" kern="1200" noProof="0" dirty="0" smtClean="0">
                <a:solidFill>
                  <a:schemeClr val="tx1"/>
                </a:solidFill>
                <a:effectLst/>
                <a:latin typeface="Lucida Grande"/>
                <a:ea typeface="Lucida Grande"/>
                <a:cs typeface="Lucida Grande"/>
              </a:rPr>
              <a:t> </a:t>
            </a:r>
            <a:r>
              <a:rPr lang="en-GB" sz="1200" kern="1200" noProof="0" dirty="0" smtClean="0">
                <a:solidFill>
                  <a:schemeClr val="tx1"/>
                </a:solidFill>
                <a:effectLst/>
                <a:latin typeface="+mn-lt"/>
                <a:ea typeface="+mn-ea"/>
                <a:cs typeface="+mn-cs"/>
              </a:rPr>
              <a:t> But In</a:t>
            </a:r>
            <a:r>
              <a:rPr lang="en-GB" sz="1200" kern="1200" baseline="0" noProof="0" dirty="0" smtClean="0">
                <a:solidFill>
                  <a:schemeClr val="tx1"/>
                </a:solidFill>
                <a:effectLst/>
                <a:latin typeface="+mn-lt"/>
                <a:ea typeface="+mn-ea"/>
                <a:cs typeface="+mn-cs"/>
              </a:rPr>
              <a:t> h</a:t>
            </a:r>
            <a:r>
              <a:rPr lang="en-GB" sz="1200" kern="1200" noProof="0" dirty="0" smtClean="0">
                <a:solidFill>
                  <a:schemeClr val="tx1"/>
                </a:solidFill>
                <a:effectLst/>
                <a:latin typeface="+mn-lt"/>
                <a:ea typeface="+mn-ea"/>
                <a:cs typeface="+mn-cs"/>
              </a:rPr>
              <a:t>igher concentrations, nitric oxide its form by INDUCIBLE NITRIC OXIDE SYNTHASES (iNOS)</a:t>
            </a:r>
            <a:r>
              <a:rPr lang="en-GB" sz="1200" kern="1200" baseline="0" noProof="0" dirty="0" smtClean="0">
                <a:solidFill>
                  <a:schemeClr val="tx1"/>
                </a:solidFill>
                <a:effectLst/>
                <a:latin typeface="+mn-lt"/>
                <a:ea typeface="+mn-ea"/>
                <a:cs typeface="+mn-cs"/>
              </a:rPr>
              <a:t> causing a cytostatic effect and vasodilation.</a:t>
            </a:r>
            <a:r>
              <a:rPr lang="en-GB" sz="1200" kern="1200" noProof="0" dirty="0" smtClean="0">
                <a:solidFill>
                  <a:schemeClr val="tx1"/>
                </a:solidFill>
                <a:effectLst/>
                <a:latin typeface="Lucida Grande"/>
                <a:ea typeface="Lucida Grande"/>
                <a:cs typeface="Lucida Grande"/>
              </a:rPr>
              <a:t> </a:t>
            </a:r>
            <a:r>
              <a:rPr lang="en-GB" sz="1200" kern="1200" baseline="0" noProof="0" dirty="0" smtClean="0">
                <a:solidFill>
                  <a:schemeClr val="tx1"/>
                </a:solidFill>
                <a:effectLst/>
                <a:latin typeface="+mn-lt"/>
                <a:ea typeface="+mn-ea"/>
                <a:cs typeface="+mn-cs"/>
              </a:rPr>
              <a:t> I</a:t>
            </a:r>
            <a:r>
              <a:rPr lang="en-GB" sz="1200" kern="1200" noProof="0" dirty="0" smtClean="0">
                <a:solidFill>
                  <a:schemeClr val="tx1"/>
                </a:solidFill>
                <a:effectLst/>
                <a:latin typeface="+mn-lt"/>
                <a:ea typeface="+mn-ea"/>
                <a:cs typeface="+mn-cs"/>
              </a:rPr>
              <a:t>ncrease in nitric oxide is able to down-regulate Extracellular-signal-Regulated Kinases, activation thereby resulting decrease of VEGF release. </a:t>
            </a:r>
            <a:endParaRPr lang="en-GB" noProof="0" dirty="0" smtClean="0"/>
          </a:p>
          <a:p>
            <a:endParaRPr lang="en-GB" noProof="0" dirty="0" smtClean="0"/>
          </a:p>
          <a:p>
            <a:r>
              <a:rPr lang="en-GB" noProof="0" dirty="0" smtClean="0"/>
              <a:t>Akt:</a:t>
            </a:r>
            <a:r>
              <a:rPr lang="en-GB" baseline="0" noProof="0" dirty="0" smtClean="0"/>
              <a:t> gen de la PK-b       </a:t>
            </a:r>
            <a:r>
              <a:rPr lang="en-GB" sz="1200" kern="1200" noProof="0" dirty="0" smtClean="0">
                <a:solidFill>
                  <a:schemeClr val="tx1"/>
                </a:solidFill>
                <a:effectLst/>
                <a:latin typeface="+mn-lt"/>
                <a:ea typeface="+mn-ea"/>
                <a:cs typeface="+mn-cs"/>
              </a:rPr>
              <a:t>ERK:</a:t>
            </a:r>
            <a:r>
              <a:rPr lang="en-GB" sz="1200" kern="1200" baseline="0" noProof="0" dirty="0" smtClean="0">
                <a:solidFill>
                  <a:schemeClr val="tx1"/>
                </a:solidFill>
                <a:effectLst/>
                <a:latin typeface="+mn-lt"/>
                <a:ea typeface="+mn-ea"/>
                <a:cs typeface="+mn-cs"/>
              </a:rPr>
              <a:t> </a:t>
            </a:r>
            <a:r>
              <a:rPr lang="en-GB" sz="1200" kern="1200" noProof="0" dirty="0" smtClean="0">
                <a:solidFill>
                  <a:schemeClr val="tx1"/>
                </a:solidFill>
                <a:effectLst/>
                <a:latin typeface="+mn-lt"/>
                <a:ea typeface="+mn-ea"/>
                <a:cs typeface="+mn-cs"/>
              </a:rPr>
              <a:t>extracellular-signal-regulated kinases (ERKs) or classical MAP kinases</a:t>
            </a:r>
          </a:p>
          <a:p>
            <a:endParaRPr lang="en-GB" baseline="0" dirty="0" smtClean="0"/>
          </a:p>
          <a:p>
            <a:endParaRPr lang="en-GB" dirty="0"/>
          </a:p>
        </p:txBody>
      </p:sp>
      <p:sp>
        <p:nvSpPr>
          <p:cNvPr id="4" name="Marcador de imagen de diapositiva 3"/>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521281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According to these authors hydrogen sulphide has dual behaviour depending on its concentration into the cell.</a:t>
            </a:r>
            <a:endParaRPr lang="en-GB" dirty="0"/>
          </a:p>
        </p:txBody>
      </p:sp>
      <p:sp>
        <p:nvSpPr>
          <p:cNvPr id="4" name="Marcador de imagen de diapositiva 3"/>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4310482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sz="1200" kern="1200" dirty="0" smtClean="0">
                <a:solidFill>
                  <a:schemeClr val="tx1"/>
                </a:solidFill>
                <a:effectLst/>
                <a:latin typeface="+mn-lt"/>
                <a:ea typeface="+mn-ea"/>
                <a:cs typeface="+mn-cs"/>
              </a:rPr>
              <a:t>In theses conditions, hydrogen sulfide impairs keratinocyte cell growth and adhesion, inhibiting mitogen-activated protein kinase signalling</a:t>
            </a:r>
            <a:r>
              <a:rPr lang="es-ES"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Decrease IL-8 expression via MAP kinase signalling</a:t>
            </a:r>
            <a:r>
              <a:rPr lang="es-ES" dirty="0" smtClean="0">
                <a:effectLst/>
              </a:rPr>
              <a:t> </a:t>
            </a:r>
            <a:endParaRPr lang="es-ES" sz="1200" kern="1200" dirty="0" smtClean="0">
              <a:solidFill>
                <a:schemeClr val="tx1"/>
              </a:solidFill>
              <a:effectLst/>
              <a:latin typeface="+mn-lt"/>
              <a:ea typeface="+mn-ea"/>
              <a:cs typeface="+mn-cs"/>
            </a:endParaRPr>
          </a:p>
          <a:p>
            <a:r>
              <a:rPr lang="en-GB" sz="1200" kern="1200" baseline="0" noProof="0" dirty="0" smtClean="0">
                <a:solidFill>
                  <a:schemeClr val="tx1"/>
                </a:solidFill>
                <a:effectLst/>
                <a:latin typeface="+mn-lt"/>
                <a:ea typeface="+mn-ea"/>
                <a:cs typeface="+mn-cs"/>
              </a:rPr>
              <a:t>Stimulates</a:t>
            </a:r>
            <a:r>
              <a:rPr lang="es-ES" sz="1200" kern="1200" baseline="0" dirty="0" smtClean="0">
                <a:solidFill>
                  <a:schemeClr val="tx1"/>
                </a:solidFill>
                <a:effectLst/>
                <a:latin typeface="+mn-lt"/>
                <a:ea typeface="+mn-ea"/>
                <a:cs typeface="+mn-cs"/>
              </a:rPr>
              <a:t> LC migration </a:t>
            </a:r>
            <a:endParaRPr lang="es-E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HS</a:t>
            </a:r>
            <a:r>
              <a:rPr lang="en-GB" sz="1200" b="1" kern="1200" baseline="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promotes the short-term survival of neutrophils, potentially accelerating the resolution of inflammatory processes, and preventing the occurrence of new ones.</a:t>
            </a:r>
            <a:endParaRPr lang="es-E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HS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prevents apoptosis of human PMN via inhibition of p38 and caspase 3.</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Neutrophils bactericidal activity is not impaired</a:t>
            </a:r>
            <a:r>
              <a:rPr lang="es-ES" sz="1200" kern="1200" dirty="0" smtClean="0">
                <a:solidFill>
                  <a:schemeClr val="tx1"/>
                </a:solidFill>
                <a:effectLst/>
                <a:latin typeface="+mn-lt"/>
                <a:ea typeface="+mn-ea"/>
                <a:cs typeface="+mn-cs"/>
              </a:rPr>
              <a:t>.</a:t>
            </a:r>
            <a:r>
              <a:rPr lang="es-ES"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Promote survival of granulocytes, but not of lymphocytes or eosinophils</a:t>
            </a:r>
            <a:r>
              <a:rPr lang="es-ES" dirty="0" smtClean="0">
                <a:effectLst/>
              </a:rPr>
              <a:t> </a:t>
            </a:r>
            <a:r>
              <a:rPr lang="en-GB" sz="1200" kern="1200" dirty="0" smtClean="0">
                <a:solidFill>
                  <a:schemeClr val="tx1"/>
                </a:solidFill>
                <a:effectLst/>
                <a:latin typeface="+mn-lt"/>
                <a:ea typeface="+mn-ea"/>
                <a:cs typeface="+mn-cs"/>
              </a:rPr>
              <a:t>due to inhibition of caspase-3 cleavage and p38 MAP kinase phosphorylation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Marcador de imagen de diapositiva 3"/>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141796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a:xfrm>
            <a:off x="4021138" y="9721850"/>
            <a:ext cx="3076575" cy="511175"/>
          </a:xfrm>
          <a:prstGeom prst="rect">
            <a:avLst/>
          </a:prstGeom>
        </p:spPr>
        <p:txBody>
          <a:bodyPr/>
          <a:lstStyle/>
          <a:p>
            <a:fld id="{0F76718A-A6C7-B345-A5FE-52A973776801}" type="slidenum">
              <a:rPr lang="en-GB" smtClean="0"/>
              <a:t>46</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2756395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47</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655779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48</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2425175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a:xfrm>
            <a:off x="4021138" y="9721850"/>
            <a:ext cx="3076575" cy="511175"/>
          </a:xfrm>
          <a:prstGeom prst="rect">
            <a:avLst/>
          </a:prstGeom>
        </p:spPr>
        <p:txBody>
          <a:bodyPr/>
          <a:lstStyle/>
          <a:p>
            <a:fld id="{0F76718A-A6C7-B345-A5FE-52A973776801}" type="slidenum">
              <a:rPr lang="en-GB" smtClean="0"/>
              <a:t>49</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262438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normAutofit/>
          </a:bodyPr>
          <a:lstStyle/>
          <a:p>
            <a:pPr marL="0" marR="0" indent="0" algn="l" defTabSz="914325" rtl="0" eaLnBrk="1" fontAlgn="auto" latinLnBrk="0" hangingPunct="1">
              <a:lnSpc>
                <a:spcPct val="100000"/>
              </a:lnSpc>
              <a:spcBef>
                <a:spcPts val="0"/>
              </a:spcBef>
              <a:spcAft>
                <a:spcPts val="0"/>
              </a:spcAft>
              <a:buClrTx/>
              <a:buSzTx/>
              <a:buFontTx/>
              <a:buNone/>
              <a:tabLst/>
              <a:defRPr/>
            </a:pPr>
            <a:r>
              <a:rPr lang="en-GB" dirty="0" smtClean="0"/>
              <a:t>Another phenomenon to be considered is reabsorption of salts retained in the stratum corneum. </a:t>
            </a:r>
          </a:p>
          <a:p>
            <a:pPr marL="0" marR="0" indent="0" algn="l" defTabSz="914325" rtl="0" eaLnBrk="1" fontAlgn="auto" latinLnBrk="0" hangingPunct="1">
              <a:lnSpc>
                <a:spcPct val="100000"/>
              </a:lnSpc>
              <a:spcBef>
                <a:spcPts val="0"/>
              </a:spcBef>
              <a:spcAft>
                <a:spcPts val="0"/>
              </a:spcAft>
              <a:buClrTx/>
              <a:buSzTx/>
              <a:buFontTx/>
              <a:buNone/>
              <a:tabLst/>
              <a:defRPr/>
            </a:pPr>
            <a:r>
              <a:rPr lang="en-GB" dirty="0" smtClean="0"/>
              <a:t>Traces of Cl- and Na +  were detected in epidermis up to 100 hours after bathing.</a:t>
            </a:r>
          </a:p>
          <a:p>
            <a:pPr marL="0" marR="0" indent="0" algn="l" defTabSz="914325" rtl="0" eaLnBrk="1" fontAlgn="auto" latinLnBrk="0" hangingPunct="1">
              <a:lnSpc>
                <a:spcPct val="100000"/>
              </a:lnSpc>
              <a:spcBef>
                <a:spcPts val="0"/>
              </a:spcBef>
              <a:spcAft>
                <a:spcPts val="0"/>
              </a:spcAft>
              <a:buClrTx/>
              <a:buSzTx/>
              <a:buFontTx/>
              <a:buNone/>
              <a:tabLst/>
              <a:defRPr/>
            </a:pPr>
            <a:r>
              <a:rPr lang="en-GB" dirty="0" smtClean="0"/>
              <a:t>This shows us, that the rate of resorption for that element, should be considered as a vital consideration in absorption from the salts through the skin.</a:t>
            </a:r>
          </a:p>
          <a:p>
            <a:pPr marL="0" marR="0" indent="0" algn="l" defTabSz="914325"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325" rtl="0" eaLnBrk="1" fontAlgn="auto" latinLnBrk="0" hangingPunct="1">
              <a:lnSpc>
                <a:spcPct val="100000"/>
              </a:lnSpc>
              <a:spcBef>
                <a:spcPts val="0"/>
              </a:spcBef>
              <a:spcAft>
                <a:spcPts val="0"/>
              </a:spcAft>
              <a:buClrTx/>
              <a:buSzTx/>
              <a:buFontTx/>
              <a:buNone/>
              <a:tabLst/>
              <a:defRPr/>
            </a:pPr>
            <a:r>
              <a:rPr lang="en-GB" dirty="0" smtClean="0"/>
              <a:t>SAN MARTÍN BACAICOA, J.; SAN JOSÉ ARANGO, C. (1989): "Paso a través de la piel de los factores mineralizantes de las aguas utilizadas en balneación". Bol. Soc. Esp. Hid. Méd. Vol.IV. nº 1, 27-32. </a:t>
            </a:r>
          </a:p>
          <a:p>
            <a:pPr marL="0" marR="0" indent="0" algn="l" defTabSz="914325"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5</a:t>
            </a:fld>
            <a:endParaRPr lang="es-ES"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2988432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a:xfrm>
            <a:off x="4021138" y="9721850"/>
            <a:ext cx="3076575" cy="511175"/>
          </a:xfrm>
          <a:prstGeom prst="rect">
            <a:avLst/>
          </a:prstGeom>
        </p:spPr>
        <p:txBody>
          <a:bodyPr/>
          <a:lstStyle/>
          <a:p>
            <a:fld id="{0F76718A-A6C7-B345-A5FE-52A973776801}" type="slidenum">
              <a:rPr lang="en-GB" smtClean="0"/>
              <a:t>50</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8272286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a:xfrm>
            <a:off x="4021138" y="9721850"/>
            <a:ext cx="3076575" cy="511175"/>
          </a:xfrm>
          <a:prstGeom prst="rect">
            <a:avLst/>
          </a:prstGeom>
        </p:spPr>
        <p:txBody>
          <a:bodyPr/>
          <a:lstStyle/>
          <a:p>
            <a:fld id="{0F76718A-A6C7-B345-A5FE-52A973776801}" type="slidenum">
              <a:rPr lang="en-GB" smtClean="0"/>
              <a:t>51</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2606903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a:xfrm>
            <a:off x="4021138" y="9721850"/>
            <a:ext cx="3076575" cy="511175"/>
          </a:xfrm>
          <a:prstGeom prst="rect">
            <a:avLst/>
          </a:prstGeom>
        </p:spPr>
        <p:txBody>
          <a:bodyPr/>
          <a:lstStyle/>
          <a:p>
            <a:fld id="{0F76718A-A6C7-B345-A5FE-52A973776801}" type="slidenum">
              <a:rPr lang="en-GB" smtClean="0"/>
              <a:t>52</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5670519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53</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15970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Hydrogen sulphide has the inconvenience of possible poisoning if proper regulations are not taken.</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54</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3916218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In spas, these adverse effects are mainly restricted to eyes, lungs and skin.</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55</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9872806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sz="1200" kern="1200" noProof="0" dirty="0" smtClean="0">
                <a:solidFill>
                  <a:schemeClr val="tx1"/>
                </a:solidFill>
                <a:effectLst/>
                <a:latin typeface="+mn-lt"/>
                <a:ea typeface="+mn-ea"/>
                <a:cs typeface="+mn-cs"/>
              </a:rPr>
              <a:t>In particular, a study of Taiwan, in which a healthy 65-year-old man presented with painful skin lesions on the legs that developed after bathing for </a:t>
            </a:r>
            <a:r>
              <a:rPr lang="en-GB" sz="1200" u="sng" kern="1200" noProof="0" dirty="0" smtClean="0">
                <a:solidFill>
                  <a:schemeClr val="tx1"/>
                </a:solidFill>
                <a:effectLst/>
                <a:latin typeface="+mn-lt"/>
                <a:ea typeface="+mn-ea"/>
                <a:cs typeface="+mn-cs"/>
              </a:rPr>
              <a:t>25 minutes </a:t>
            </a:r>
            <a:r>
              <a:rPr lang="en-GB" sz="1200" kern="1200" noProof="0" dirty="0" smtClean="0">
                <a:solidFill>
                  <a:schemeClr val="tx1"/>
                </a:solidFill>
                <a:effectLst/>
                <a:latin typeface="+mn-lt"/>
                <a:ea typeface="+mn-ea"/>
                <a:cs typeface="+mn-cs"/>
              </a:rPr>
              <a:t>in a hot sulphur spring 1 day prior. The patient had no history of dermatologic disease. He reported a 10-year history of bathing in a hot sulphur spring for 20 minutes every 3 days in the winter. One hour after bathing, he noted confluent, punched-out, round ulcers with peripheral erythema on the thighs and shins </a:t>
            </a:r>
            <a:r>
              <a:rPr lang="en-GB" sz="1200" kern="1200" noProof="0" dirty="0" smtClean="0">
                <a:solidFill>
                  <a:schemeClr val="tx1"/>
                </a:solidFill>
                <a:effectLst/>
                <a:latin typeface="Lucida Grande"/>
                <a:ea typeface="Lucida Grande"/>
                <a:cs typeface="Lucida Grande"/>
              </a:rPr>
              <a:t></a:t>
            </a:r>
            <a:r>
              <a:rPr lang="en-GB" sz="1200" kern="1200" noProof="0" dirty="0" smtClean="0">
                <a:solidFill>
                  <a:schemeClr val="tx1"/>
                </a:solidFill>
                <a:effectLst/>
                <a:latin typeface="+mn-lt"/>
                <a:ea typeface="+mn-ea"/>
                <a:cs typeface="+mn-cs"/>
              </a:rPr>
              <a:t>. </a:t>
            </a:r>
            <a:endParaRPr lang="en-GB" noProof="0" dirty="0" smtClean="0"/>
          </a:p>
          <a:p>
            <a:r>
              <a:rPr lang="en-GB" sz="1200" kern="1200" noProof="0" dirty="0" smtClean="0">
                <a:solidFill>
                  <a:schemeClr val="tx1"/>
                </a:solidFill>
                <a:effectLst/>
                <a:latin typeface="+mn-lt"/>
                <a:ea typeface="+mn-ea"/>
                <a:cs typeface="+mn-cs"/>
              </a:rPr>
              <a:t>A skin biopsy revealed acutely demarcated, homogeneous coagulation necrosis of the epidermis. Many neutrophils were present under the necrosis. </a:t>
            </a:r>
            <a:endParaRPr lang="en-GB" noProof="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s-E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s-E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s-ES" dirty="0" smtClean="0"/>
          </a:p>
          <a:p>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56</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704401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Can we have a application of solid water? Yes, this is the peloid art!</a:t>
            </a:r>
            <a:endParaRPr lang="en-GB" dirty="0"/>
          </a:p>
        </p:txBody>
      </p:sp>
      <p:sp>
        <p:nvSpPr>
          <p:cNvPr id="4" name="Marcador de imagen de diapositiva 3"/>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8436080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pPr marL="0" indent="0">
              <a:buFontTx/>
              <a:buNone/>
            </a:pPr>
            <a:r>
              <a:rPr lang="en-GB" dirty="0" smtClean="0"/>
              <a:t>We manufacture a product with three components: a solid support, mineral waters and favour microbial content to improve its cosmetic and therapeutic properties.</a:t>
            </a:r>
            <a:endParaRPr lang="es-ES" dirty="0"/>
          </a:p>
        </p:txBody>
      </p:sp>
      <p:sp>
        <p:nvSpPr>
          <p:cNvPr id="4" name="Marcador de número de diapositiva 3"/>
          <p:cNvSpPr>
            <a:spLocks noGrp="1"/>
          </p:cNvSpPr>
          <p:nvPr>
            <p:ph type="sldNum" sz="quarter" idx="10"/>
          </p:nvPr>
        </p:nvSpPr>
        <p:spPr>
          <a:xfrm>
            <a:off x="4021138" y="9721850"/>
            <a:ext cx="3076575" cy="511175"/>
          </a:xfrm>
          <a:prstGeom prst="rect">
            <a:avLst/>
          </a:prstGeom>
        </p:spPr>
        <p:txBody>
          <a:bodyPr/>
          <a:lstStyle/>
          <a:p>
            <a:fld id="{03DBE537-2A15-4DA7-A68A-216E427E66AA}" type="slidenum">
              <a:rPr lang="es-ES" smtClean="0"/>
              <a:pPr/>
              <a:t>58</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2791447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By fermentation, these components originate a similar lignin decomposed substance consisting of: ......</a:t>
            </a:r>
          </a:p>
          <a:p>
            <a:r>
              <a:rPr lang="en-GB" dirty="0" smtClean="0"/>
              <a:t>Humus usually improve the cosmetic properties of peloid.</a:t>
            </a:r>
            <a:endParaRPr lang="en-GB" dirty="0"/>
          </a:p>
        </p:txBody>
      </p:sp>
      <p:sp>
        <p:nvSpPr>
          <p:cNvPr id="4" name="Marcador de imagen de diapositiva 3"/>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936716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sz="1200" kern="1200" noProof="0" dirty="0" smtClean="0">
                <a:solidFill>
                  <a:schemeClr val="tx1"/>
                </a:solidFill>
                <a:effectLst/>
                <a:latin typeface="+mn-lt"/>
                <a:ea typeface="+mn-ea"/>
                <a:cs typeface="+mn-cs"/>
              </a:rPr>
              <a:t>Pratzel in 1987, suggested a new classification of the mineral water used in balneotherapy, based on the minimum limit concentrations to ensure penetration through the skin. Some of these values are reflected in this table from</a:t>
            </a:r>
            <a:r>
              <a:rPr lang="en-GB" sz="1200" kern="1200" baseline="0" noProof="0" dirty="0" smtClean="0">
                <a:solidFill>
                  <a:schemeClr val="tx1"/>
                </a:solidFill>
                <a:effectLst/>
                <a:latin typeface="+mn-lt"/>
                <a:ea typeface="+mn-ea"/>
                <a:cs typeface="+mn-cs"/>
              </a:rPr>
              <a:t> </a:t>
            </a:r>
            <a:r>
              <a:rPr lang="en-GB" sz="1200" kern="1200" noProof="0" dirty="0" smtClean="0">
                <a:solidFill>
                  <a:schemeClr val="tx1"/>
                </a:solidFill>
                <a:effectLst/>
                <a:latin typeface="+mn-lt"/>
                <a:ea typeface="+mn-ea"/>
                <a:cs typeface="+mn-cs"/>
              </a:rPr>
              <a:t>San Martin and San José, 1989.</a:t>
            </a:r>
          </a:p>
          <a:p>
            <a:r>
              <a:rPr lang="en-GB" sz="1200" kern="1200" noProof="0" dirty="0" smtClean="0">
                <a:solidFill>
                  <a:schemeClr val="tx1"/>
                </a:solidFill>
                <a:effectLst/>
                <a:latin typeface="+mn-lt"/>
                <a:ea typeface="+mn-ea"/>
                <a:cs typeface="+mn-cs"/>
              </a:rPr>
              <a:t>From these values it follows that large ions, such as sulphate, hardly penetrate the epidermis and therefore can not be expected therapeutic skin effects.</a:t>
            </a:r>
          </a:p>
          <a:p>
            <a:r>
              <a:rPr lang="en-GB" sz="1200" kern="1200" noProof="0" dirty="0" smtClean="0">
                <a:solidFill>
                  <a:schemeClr val="tx1"/>
                </a:solidFill>
                <a:effectLst/>
                <a:latin typeface="+mn-lt"/>
                <a:ea typeface="+mn-ea"/>
                <a:cs typeface="+mn-cs"/>
              </a:rPr>
              <a:t>You can also see that if the skin is removed, the absorption capacity, depends mainly on their molecular weight.</a:t>
            </a:r>
          </a:p>
          <a:p>
            <a:endParaRPr lang="en-GB" sz="1200" kern="1200" noProof="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SAN MARTÍN BACAICOA, J.; SAN JOSÉ ARANGO, C. (1989): "Paso a través de la piel de los factores mineralizantes de las aguas utilizadas en balneación". Bol. Soc. Esp. Hid. Méd. Vol.IV. nº 1, 27-32. </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6</a:t>
            </a:fld>
            <a:endParaRPr lang="es-ES"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41384763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Humification process is the transformation of polyphenols, amino acids and carbohydrates from soil  through the bacterial biomass, which at the same time is capable of fixing atmospheric nitrogen in  benzenic aromatic molecules (antioxidants and skin absorption promoters),  aliphatic chains (paraffin's and hydrocarbons, a major constituent of the oily phase of cosmetics) </a:t>
            </a:r>
            <a:r>
              <a:rPr lang="en-GB" baseline="0" dirty="0" smtClean="0"/>
              <a:t> </a:t>
            </a:r>
            <a:r>
              <a:rPr lang="en-GB" dirty="0" smtClean="0"/>
              <a:t>alcoholics acids (waxes of cosmetics) and  melanin, all</a:t>
            </a:r>
            <a:r>
              <a:rPr lang="en-GB" baseline="0" dirty="0" smtClean="0"/>
              <a:t> of them, </a:t>
            </a:r>
            <a:r>
              <a:rPr lang="en-GB" dirty="0" smtClean="0"/>
              <a:t>able to significantly change its organoleptic properties.</a:t>
            </a:r>
            <a:endParaRPr lang="en-GB" dirty="0"/>
          </a:p>
        </p:txBody>
      </p:sp>
      <p:sp>
        <p:nvSpPr>
          <p:cNvPr id="4" name="Marcador de imagen de diapositiva 3"/>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7231976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These molecules are attached to the solid support through chemical bonds as ....</a:t>
            </a:r>
            <a:endParaRPr lang="en-GB" dirty="0"/>
          </a:p>
        </p:txBody>
      </p:sp>
      <p:sp>
        <p:nvSpPr>
          <p:cNvPr id="4" name="Marcador de imagen de diapositiva 3"/>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0643201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noProof="0" dirty="0" smtClean="0">
                <a:solidFill>
                  <a:schemeClr val="tx1"/>
                </a:solidFill>
                <a:effectLst/>
                <a:latin typeface="+mn-lt"/>
                <a:ea typeface="+mn-ea"/>
                <a:cs typeface="+mn-cs"/>
              </a:rPr>
              <a:t>And formation takes place in solvation layers of clays, swelling them and altering the composition. As described professor Delgado (Granada University) in</a:t>
            </a:r>
            <a:r>
              <a:rPr lang="en-GB" sz="1200" kern="1200" baseline="0" noProof="0" dirty="0" smtClean="0">
                <a:solidFill>
                  <a:schemeClr val="tx1"/>
                </a:solidFill>
                <a:effectLst/>
                <a:latin typeface="+mn-lt"/>
                <a:ea typeface="+mn-ea"/>
                <a:cs typeface="+mn-cs"/>
              </a:rPr>
              <a:t> the</a:t>
            </a:r>
            <a:r>
              <a:rPr lang="en-GB" sz="1200" kern="1200" noProof="0" dirty="0" smtClean="0">
                <a:solidFill>
                  <a:schemeClr val="tx1"/>
                </a:solidFill>
                <a:effectLst/>
                <a:latin typeface="+mn-lt"/>
                <a:ea typeface="+mn-ea"/>
                <a:cs typeface="+mn-cs"/>
              </a:rPr>
              <a:t> solvation layer there is a micro-factory that alters the composition and characteristic of peloids. Alteration of this micro-factory by external substances or excessive over time, can affect its properties.</a:t>
            </a:r>
          </a:p>
        </p:txBody>
      </p:sp>
      <p:sp>
        <p:nvSpPr>
          <p:cNvPr id="4" name="Marcador de imagen de diapositiva 3"/>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5367276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noProof="0" dirty="0" smtClean="0"/>
              <a:t>During peloid preparation and maturation, clays  packets and crystals must be broken into smaller individual particles with more defects. Evidence for this hypothesis is that the kaolinite stacks were detected in the mineral (Fig. a) but not in the peloids, which were always composed of laminar particles.</a:t>
            </a:r>
          </a:p>
          <a:p>
            <a:r>
              <a:rPr lang="en-GB" noProof="0" dirty="0" smtClean="0">
                <a:latin typeface="Lucida Grande"/>
                <a:ea typeface="Lucida Grande"/>
                <a:cs typeface="Lucida Grande"/>
              </a:rPr>
              <a:t></a:t>
            </a:r>
            <a:r>
              <a:rPr lang="en-GB" sz="1200" kern="1200" noProof="0" dirty="0" smtClean="0">
                <a:solidFill>
                  <a:schemeClr val="tx1"/>
                </a:solidFill>
                <a:latin typeface="+mn-lt"/>
                <a:ea typeface="+mn-ea"/>
                <a:cs typeface="+mn-cs"/>
              </a:rPr>
              <a:t> </a:t>
            </a:r>
            <a:r>
              <a:rPr lang="en-GB" noProof="0" dirty="0" smtClean="0"/>
              <a:t>Whatever, our group found that the more concentrated the mineral water is, less possibility of growth of human pathogenic bacteria.</a:t>
            </a:r>
          </a:p>
          <a:p>
            <a:endParaRPr lang="en-GB" noProof="0" dirty="0"/>
          </a:p>
        </p:txBody>
      </p:sp>
      <p:sp>
        <p:nvSpPr>
          <p:cNvPr id="4" name="Marcador de imagen de diapositiva 3"/>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5610297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sz="1200" kern="1200" dirty="0" smtClean="0">
                <a:solidFill>
                  <a:schemeClr val="tx1"/>
                </a:solidFill>
                <a:effectLst/>
                <a:latin typeface="+mn-lt"/>
                <a:ea typeface="+mn-ea"/>
                <a:cs typeface="+mn-cs"/>
              </a:rPr>
              <a:t>As suggested, applying sulphur waters in the skin not only</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has an influence on epidermal turnover, eventually the dermis can also be altered, and they can affect many skin biophysical constants, as …</a:t>
            </a:r>
          </a:p>
          <a:p>
            <a:r>
              <a:rPr lang="en-GB" noProof="0" dirty="0" smtClean="0"/>
              <a:t>and them,</a:t>
            </a:r>
            <a:r>
              <a:rPr lang="en-GB" baseline="0" noProof="0" dirty="0" smtClean="0"/>
              <a:t> </a:t>
            </a:r>
            <a:r>
              <a:rPr lang="en-GB" noProof="0" dirty="0" smtClean="0"/>
              <a:t>with the aim of clarifying the different behaviour of sulphur peloids on the skin, we made the following experience with the following objectives:</a:t>
            </a:r>
            <a:endParaRPr lang="en-GB" noProof="0"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64</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2623630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otas"/>
          <p:cNvSpPr>
            <a:spLocks noGrp="1"/>
          </p:cNvSpPr>
          <p:nvPr>
            <p:ph type="body" idx="1"/>
          </p:nvPr>
        </p:nvSpPr>
        <p:spPr/>
        <p:txBody>
          <a:bodyPr>
            <a:normAutofit/>
          </a:bodyPr>
          <a:lstStyle/>
          <a:p>
            <a:r>
              <a:rPr lang="es-ES" dirty="0" err="1" smtClean="0"/>
              <a:t>To</a:t>
            </a:r>
            <a:r>
              <a:rPr lang="es-ES" dirty="0" smtClean="0"/>
              <a:t> </a:t>
            </a:r>
            <a:r>
              <a:rPr lang="es-ES" dirty="0" err="1" smtClean="0"/>
              <a:t>resolve</a:t>
            </a:r>
            <a:r>
              <a:rPr lang="es-ES" dirty="0" smtClean="0"/>
              <a:t> </a:t>
            </a:r>
            <a:r>
              <a:rPr lang="es-ES" dirty="0" err="1" smtClean="0"/>
              <a:t>these</a:t>
            </a:r>
            <a:r>
              <a:rPr lang="es-ES" dirty="0" smtClean="0"/>
              <a:t> </a:t>
            </a:r>
            <a:r>
              <a:rPr lang="es-ES" dirty="0" err="1" smtClean="0"/>
              <a:t>questions</a:t>
            </a:r>
            <a:r>
              <a:rPr lang="es-ES" dirty="0" smtClean="0"/>
              <a:t>, </a:t>
            </a:r>
            <a:r>
              <a:rPr lang="es-ES" dirty="0" err="1" smtClean="0"/>
              <a:t>we</a:t>
            </a:r>
            <a:r>
              <a:rPr lang="es-ES" dirty="0" smtClean="0"/>
              <a:t> </a:t>
            </a:r>
            <a:r>
              <a:rPr lang="es-ES" dirty="0" err="1" smtClean="0"/>
              <a:t>aimed</a:t>
            </a:r>
            <a:r>
              <a:rPr lang="es-ES" dirty="0" smtClean="0"/>
              <a:t> </a:t>
            </a:r>
            <a:r>
              <a:rPr lang="es-ES" dirty="0" err="1" smtClean="0"/>
              <a:t>to</a:t>
            </a:r>
            <a:r>
              <a:rPr lang="es-ES" dirty="0" smtClean="0"/>
              <a:t> </a:t>
            </a:r>
            <a:r>
              <a:rPr lang="es-ES" dirty="0" err="1" smtClean="0"/>
              <a:t>study</a:t>
            </a:r>
            <a:r>
              <a:rPr lang="es-ES" dirty="0" smtClean="0"/>
              <a:t> </a:t>
            </a:r>
            <a:r>
              <a:rPr lang="es-ES" dirty="0" err="1" smtClean="0"/>
              <a:t>two</a:t>
            </a:r>
            <a:r>
              <a:rPr lang="es-ES" dirty="0" smtClean="0"/>
              <a:t> sulfurous peloids, </a:t>
            </a:r>
            <a:r>
              <a:rPr lang="es-ES" dirty="0" err="1" smtClean="0"/>
              <a:t>with</a:t>
            </a:r>
            <a:r>
              <a:rPr lang="es-ES" dirty="0" smtClean="0"/>
              <a:t> </a:t>
            </a:r>
            <a:r>
              <a:rPr lang="es-ES" dirty="0" err="1" smtClean="0"/>
              <a:t>the</a:t>
            </a:r>
            <a:r>
              <a:rPr lang="es-ES" dirty="0" smtClean="0"/>
              <a:t> </a:t>
            </a:r>
            <a:r>
              <a:rPr lang="es-ES" dirty="0" err="1" smtClean="0"/>
              <a:t>follwing</a:t>
            </a:r>
            <a:r>
              <a:rPr lang="es-ES" baseline="0" dirty="0" smtClean="0"/>
              <a:t> </a:t>
            </a:r>
            <a:r>
              <a:rPr lang="es-ES" baseline="0" dirty="0" err="1" smtClean="0"/>
              <a:t>aobjectives</a:t>
            </a:r>
            <a:r>
              <a:rPr lang="es-ES" baseline="0" dirty="0" smtClean="0"/>
              <a:t>:</a:t>
            </a:r>
            <a:endParaRPr lang="es-ES" dirty="0"/>
          </a:p>
        </p:txBody>
      </p:sp>
      <p:sp>
        <p:nvSpPr>
          <p:cNvPr id="4" name="3 Marcador de número de diapositiva"/>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65</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otas"/>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We conducted our research with the following materials: </a:t>
            </a:r>
            <a:endParaRPr lang="es-ES_tradnl"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66</a:t>
            </a:fld>
            <a:endParaRPr lang="es-ES" dirty="0"/>
          </a:p>
        </p:txBody>
      </p:sp>
      <p:sp>
        <p:nvSpPr>
          <p:cNvPr id="2" name="Marcador de imagen de diapositiva 1"/>
          <p:cNvSpPr>
            <a:spLocks noGrp="1" noRot="1" noChangeAspect="1"/>
          </p:cNvSpPr>
          <p:nvPr>
            <p:ph type="sldImg"/>
          </p:nvPr>
        </p:nvSpPr>
        <p:spPr>
          <a:xfrm>
            <a:off x="168275" y="487363"/>
            <a:ext cx="6761163" cy="5072062"/>
          </a:xfr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To prepare peloids, we use two different types of sulphurous waters. The first from "Termas de Cuntis" more alkaline (purple in the picture) and the second from "Baños de Montemayor" less alkaline (orange in the picture). Logically, by pH, with different concentration to hydrogen sulphide.</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67</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4815350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We must remember that for its two different pH, have different composition and different reduction force. </a:t>
            </a:r>
            <a:r>
              <a:rPr lang="en-GB" dirty="0" smtClean="0">
                <a:latin typeface="Lucida Grande"/>
                <a:ea typeface="Lucida Grande"/>
                <a:cs typeface="Lucida Grande"/>
              </a:rPr>
              <a:t></a:t>
            </a:r>
            <a:r>
              <a:rPr lang="en-GB" sz="1200" kern="1200" dirty="0" smtClean="0">
                <a:solidFill>
                  <a:schemeClr val="tx1"/>
                </a:solidFill>
                <a:latin typeface="+mn-lt"/>
                <a:ea typeface="+mn-ea"/>
                <a:cs typeface="+mn-cs"/>
              </a:rPr>
              <a:t> </a:t>
            </a:r>
            <a:r>
              <a:rPr lang="en-GB" dirty="0" smtClean="0"/>
              <a:t>One more powerful (violet) and the other with hydrogen sulphide (orange) theoretically</a:t>
            </a:r>
            <a:r>
              <a:rPr lang="en-GB" baseline="0" dirty="0" smtClean="0"/>
              <a:t> weaker</a:t>
            </a:r>
            <a:r>
              <a:rPr lang="en-GB" dirty="0" smtClean="0"/>
              <a:t>.</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68</a:t>
            </a:fld>
            <a:endParaRPr lang="en-GB"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2950433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otas"/>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We produce a peloids with the minerals waters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a magnesium bentonite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a proportion 1:2.4.</a:t>
            </a:r>
            <a:endParaRPr lang="es-ES" dirty="0"/>
          </a:p>
        </p:txBody>
      </p:sp>
      <p:sp>
        <p:nvSpPr>
          <p:cNvPr id="4" name="3 Marcador de número de diapositiva"/>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69</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normAutofit/>
          </a:bodyPr>
          <a:lstStyle/>
          <a:p>
            <a:r>
              <a:rPr lang="en-GB" dirty="0" smtClean="0"/>
              <a:t>Another issue is the way of absorption.</a:t>
            </a:r>
            <a:r>
              <a:rPr lang="en-GB" baseline="0" dirty="0" smtClean="0"/>
              <a:t> </a:t>
            </a:r>
            <a:r>
              <a:rPr lang="en-GB" dirty="0" smtClean="0"/>
              <a:t>It’s general opinion, that the most effective way of penetration is the transepidermal route, because, even with low values in the diffusion constants, the application area is much higher and performance is finally better.</a:t>
            </a:r>
          </a:p>
          <a:p>
            <a:r>
              <a:rPr lang="en-GB" sz="1200" kern="1200" noProof="0" dirty="0" smtClean="0">
                <a:solidFill>
                  <a:schemeClr val="tx1"/>
                </a:solidFill>
                <a:latin typeface="+mn-lt"/>
                <a:ea typeface="Lucida Grande"/>
                <a:cs typeface="Lucida Grande"/>
              </a:rPr>
              <a:t></a:t>
            </a:r>
            <a:r>
              <a:rPr lang="en-GB" dirty="0" smtClean="0"/>
              <a:t>The different substances can adhere to epidermis surface, </a:t>
            </a:r>
            <a:r>
              <a:rPr lang="en-GB" sz="1200" kern="1200" noProof="0" dirty="0" smtClean="0">
                <a:solidFill>
                  <a:schemeClr val="tx1"/>
                </a:solidFill>
                <a:latin typeface="+mn-lt"/>
                <a:ea typeface="Lucida Grande"/>
                <a:cs typeface="Lucida Grande"/>
              </a:rPr>
              <a:t></a:t>
            </a:r>
            <a:r>
              <a:rPr lang="en-GB" dirty="0" smtClean="0"/>
              <a:t> can penetrate and even </a:t>
            </a:r>
            <a:r>
              <a:rPr lang="en-GB" sz="1200" kern="1200" noProof="0" dirty="0" smtClean="0">
                <a:solidFill>
                  <a:schemeClr val="tx1"/>
                </a:solidFill>
                <a:latin typeface="+mn-lt"/>
                <a:ea typeface="Lucida Grande"/>
                <a:cs typeface="Lucida Grande"/>
              </a:rPr>
              <a:t> </a:t>
            </a:r>
            <a:r>
              <a:rPr lang="en-GB" dirty="0" smtClean="0"/>
              <a:t>overcome the epidermis, reaching the dermis and to be absorbed.</a:t>
            </a:r>
            <a:r>
              <a:rPr lang="en-GB" sz="1200" kern="1200" noProof="0" dirty="0" smtClean="0">
                <a:solidFill>
                  <a:schemeClr val="tx1"/>
                </a:solidFill>
                <a:latin typeface="+mn-lt"/>
                <a:ea typeface="Lucida Grande"/>
                <a:cs typeface="Lucida Grande"/>
              </a:rPr>
              <a:t> </a:t>
            </a:r>
            <a:r>
              <a:rPr lang="en-GB" sz="1200" kern="1200" noProof="0" dirty="0" smtClean="0">
                <a:solidFill>
                  <a:schemeClr val="tx1"/>
                </a:solidFill>
                <a:latin typeface="+mn-lt"/>
                <a:ea typeface="+mn-ea"/>
                <a:cs typeface="+mn-cs"/>
              </a:rPr>
              <a:t>An</a:t>
            </a:r>
            <a:r>
              <a:rPr lang="en-GB" dirty="0" smtClean="0"/>
              <a:t>atomically, it</a:t>
            </a:r>
            <a:r>
              <a:rPr lang="en-GB" baseline="0" dirty="0" smtClean="0"/>
              <a:t> mainly</a:t>
            </a:r>
            <a:r>
              <a:rPr lang="en-GB" dirty="0" smtClean="0"/>
              <a:t> depends on the condition of the skin. Binding capacity of the various substances to the stratum corneum. State of corneal thickness and the size of the treated skin surface.</a:t>
            </a:r>
            <a:r>
              <a:rPr lang="en-GB" baseline="0" dirty="0" smtClean="0"/>
              <a:t> </a:t>
            </a:r>
            <a:r>
              <a:rPr lang="en-GB" dirty="0" smtClean="0"/>
              <a:t>Besides, transformation of the different substances in the skin.</a:t>
            </a:r>
          </a:p>
          <a:p>
            <a:endParaRPr lang="en-GB"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García-Delgado R, Escario-Travesedo E, Sánchez-Romero</a:t>
            </a:r>
            <a:r>
              <a:rPr lang="en-GB" sz="1200" b="0" kern="1200" baseline="0" dirty="0" smtClean="0">
                <a:solidFill>
                  <a:schemeClr val="tx1"/>
                </a:solidFill>
                <a:effectLst/>
                <a:latin typeface="+mn-lt"/>
                <a:ea typeface="+mn-ea"/>
                <a:cs typeface="+mn-cs"/>
              </a:rPr>
              <a:t> A. </a:t>
            </a:r>
            <a:r>
              <a:rPr lang="en-GB" sz="1200" b="0" kern="1200" dirty="0" smtClean="0">
                <a:solidFill>
                  <a:schemeClr val="tx1"/>
                </a:solidFill>
                <a:effectLst/>
                <a:latin typeface="+mn-lt"/>
                <a:ea typeface="+mn-ea"/>
                <a:cs typeface="+mn-cs"/>
              </a:rPr>
              <a:t>Uso racional de la medicación tópica en dermatología. </a:t>
            </a:r>
            <a:r>
              <a:rPr lang="sv-SE" sz="1200" b="0" kern="1200" dirty="0" smtClean="0">
                <a:solidFill>
                  <a:schemeClr val="tx1"/>
                </a:solidFill>
                <a:effectLst/>
                <a:latin typeface="+mn-lt"/>
                <a:ea typeface="+mn-ea"/>
                <a:cs typeface="+mn-cs"/>
              </a:rPr>
              <a:t>Med Cutan Iber Lat Am 2004; 32(1): 39-44 </a:t>
            </a:r>
            <a:endParaRPr lang="sv-SE"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7</a:t>
            </a:fld>
            <a:endParaRPr lang="es-ES"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1088027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otas"/>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Then, part of this peloid was matured at same established room temperature conditions, for 3 and 6 moths.</a:t>
            </a:r>
            <a:endParaRPr lang="es-ES_tradnl"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70</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sz="1200" kern="1200" noProof="0" dirty="0" smtClean="0">
                <a:solidFill>
                  <a:schemeClr val="tx1"/>
                </a:solidFill>
                <a:effectLst/>
                <a:latin typeface="+mn-lt"/>
                <a:ea typeface="+mn-ea"/>
                <a:cs typeface="+mn-cs"/>
              </a:rPr>
              <a:t>We use different biophysical devices to determine the skin conditions, before treatment, and 10 and 20 days after beginning treatment.</a:t>
            </a:r>
            <a:endParaRPr lang="en-GB" noProof="0"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71</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8455776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noProof="0" dirty="0" smtClean="0"/>
              <a:t>This graph represents the average of variation of different techniques with reference to baseline.</a:t>
            </a:r>
            <a:r>
              <a:rPr lang="en-GB" baseline="0" noProof="0" dirty="0" smtClean="0"/>
              <a:t> </a:t>
            </a:r>
            <a:r>
              <a:rPr lang="en-GB" noProof="0" dirty="0" smtClean="0"/>
              <a:t>Cuntis mineral water has no hydrogen sulphide and consequently practically does not increase the blood flow.</a:t>
            </a:r>
            <a:r>
              <a:rPr lang="en-GB" baseline="0" noProof="0" dirty="0" smtClean="0"/>
              <a:t> Both peloids </a:t>
            </a:r>
            <a:r>
              <a:rPr lang="en-GB" noProof="0" dirty="0" smtClean="0"/>
              <a:t>altering the skin barrier function (increasing TEWL).</a:t>
            </a:r>
            <a:r>
              <a:rPr lang="en-GB" baseline="0" noProof="0" dirty="0" smtClean="0"/>
              <a:t> Virtually there are </a:t>
            </a:r>
            <a:r>
              <a:rPr lang="en-GB" noProof="0" dirty="0" smtClean="0"/>
              <a:t>no skin pH variations</a:t>
            </a:r>
            <a:r>
              <a:rPr lang="en-GB" baseline="0" noProof="0" dirty="0" smtClean="0"/>
              <a:t> </a:t>
            </a:r>
            <a:r>
              <a:rPr lang="en-GB" noProof="0" dirty="0" smtClean="0"/>
              <a:t>and therefore we</a:t>
            </a:r>
            <a:r>
              <a:rPr lang="en-GB" baseline="0" noProof="0" dirty="0" smtClean="0"/>
              <a:t> have </a:t>
            </a:r>
            <a:r>
              <a:rPr lang="en-GB" noProof="0" dirty="0" smtClean="0"/>
              <a:t>no significant results.</a:t>
            </a:r>
            <a:r>
              <a:rPr lang="en-GB" baseline="0" noProof="0" dirty="0" smtClean="0"/>
              <a:t> </a:t>
            </a:r>
            <a:r>
              <a:rPr lang="en-GB" noProof="0" dirty="0" smtClean="0"/>
              <a:t>Dermic density increase,</a:t>
            </a:r>
            <a:r>
              <a:rPr lang="en-GB" baseline="0" noProof="0" dirty="0" smtClean="0"/>
              <a:t> this is, the concentrations of fibroblasts an fibbers are higher</a:t>
            </a:r>
            <a:r>
              <a:rPr lang="en-GB" noProof="0" dirty="0" smtClean="0"/>
              <a:t>.</a:t>
            </a:r>
            <a:r>
              <a:rPr lang="en-GB" baseline="0" noProof="0" dirty="0" smtClean="0"/>
              <a:t> </a:t>
            </a:r>
            <a:r>
              <a:rPr lang="en-GB" noProof="0" dirty="0" smtClean="0"/>
              <a:t>Decrease skin firmness and elasticity, that is, the skin is more plastic an less elastic.</a:t>
            </a:r>
            <a:r>
              <a:rPr lang="en-GB" baseline="0" noProof="0" dirty="0" smtClean="0"/>
              <a:t> </a:t>
            </a:r>
            <a:r>
              <a:rPr lang="en-GB" noProof="0" dirty="0" smtClean="0"/>
              <a:t>Finally conflicting results are obtained in the skin fatigue.</a:t>
            </a:r>
            <a:endParaRPr lang="en-GB" noProof="0"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72</a:t>
            </a:fld>
            <a:endParaRPr lang="en-GB"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6680641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In many cases, three months maturation results are antagonistic, skin flux decreases, decreases TEWL etc. In this new graph we can see this better.</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73</a:t>
            </a:fld>
            <a:endParaRPr lang="en-GB"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6596013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Between immature Peloid and three months mature, conflicting results are obtained in </a:t>
            </a:r>
            <a:r>
              <a:rPr lang="en-GB" dirty="0" smtClean="0">
                <a:latin typeface="Lucida Grande"/>
                <a:ea typeface="Lucida Grande"/>
                <a:cs typeface="Lucida Grande"/>
              </a:rPr>
              <a:t></a:t>
            </a:r>
            <a:r>
              <a:rPr lang="en-GB" dirty="0" smtClean="0"/>
              <a:t> blood flow, </a:t>
            </a:r>
            <a:r>
              <a:rPr lang="en-GB" dirty="0" smtClean="0">
                <a:latin typeface="Lucida Grande"/>
                <a:ea typeface="Lucida Grande"/>
                <a:cs typeface="Lucida Grande"/>
              </a:rPr>
              <a:t></a:t>
            </a:r>
            <a:r>
              <a:rPr lang="en-GB" dirty="0" smtClean="0"/>
              <a:t>TEWL, </a:t>
            </a:r>
            <a:r>
              <a:rPr lang="en-GB" dirty="0" smtClean="0">
                <a:latin typeface="Lucida Grande"/>
                <a:ea typeface="Lucida Grande"/>
                <a:cs typeface="Lucida Grande"/>
              </a:rPr>
              <a:t></a:t>
            </a:r>
            <a:r>
              <a:rPr lang="en-GB" dirty="0" smtClean="0"/>
              <a:t>dermal density, </a:t>
            </a:r>
            <a:r>
              <a:rPr lang="en-GB" dirty="0" smtClean="0">
                <a:latin typeface="Lucida Grande"/>
                <a:ea typeface="Lucida Grande"/>
                <a:cs typeface="Lucida Grande"/>
              </a:rPr>
              <a:t></a:t>
            </a:r>
            <a:r>
              <a:rPr lang="en-GB" dirty="0" smtClean="0"/>
              <a:t>firmness and </a:t>
            </a:r>
            <a:r>
              <a:rPr lang="en-GB" dirty="0" smtClean="0">
                <a:latin typeface="Lucida Grande"/>
                <a:ea typeface="Lucida Grande"/>
                <a:cs typeface="Lucida Grande"/>
              </a:rPr>
              <a:t></a:t>
            </a:r>
            <a:r>
              <a:rPr lang="en-GB" dirty="0" smtClean="0"/>
              <a:t> elasticity.</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74</a:t>
            </a:fld>
            <a:endParaRPr lang="en-GB"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455235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75</a:t>
            </a:fld>
            <a:endParaRPr lang="en-GB"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1084475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Antagonistic results are obtained also between the peloids with 3 and 6 months of maturation.</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76</a:t>
            </a:fld>
            <a:endParaRPr lang="en-GB"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5449244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In a comparison of the results of the three peloids, it can be seen that the immature one and six months maturation obtained similar results, while the behaviour of three months maturation peloid, is very different.</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77</a:t>
            </a:fld>
            <a:endParaRPr lang="en-GB"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6791352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latin typeface="+mn-lt"/>
                <a:ea typeface="Lucida Grande"/>
                <a:cs typeface="Lucida Grande"/>
              </a:rPr>
              <a:t>It’s well documented that hydrogen sulphide is responsible for capillary vasodilation. This leads us to think that the ....  But What about our conflicting results are due to a transformation of sulfur maturity? Are they due to a change in hydrogen sulfide concentration?  Are compatible these results as the hypothesis of the figure show? Its general </a:t>
            </a:r>
            <a:r>
              <a:rPr lang="en-GB" baseline="0" dirty="0" err="1" smtClean="0">
                <a:latin typeface="+mn-lt"/>
                <a:ea typeface="Lucida Grande"/>
                <a:cs typeface="Lucida Grande"/>
              </a:rPr>
              <a:t>opinionlike</a:t>
            </a:r>
            <a:r>
              <a:rPr lang="en-GB" baseline="0" dirty="0" smtClean="0">
                <a:latin typeface="+mn-lt"/>
                <a:ea typeface="Lucida Grande"/>
                <a:cs typeface="Lucida Grande"/>
              </a:rPr>
              <a:t> Jin et all. has very recently reported: </a:t>
            </a:r>
            <a:r>
              <a:rPr lang="en-GB" baseline="0" dirty="0" smtClean="0">
                <a:latin typeface="+mn-lt"/>
                <a:ea typeface="+mn-ea"/>
                <a:cs typeface="+mn-cs"/>
              </a:rPr>
              <a:t> </a:t>
            </a:r>
            <a:r>
              <a:rPr lang="en-GB" baseline="0" dirty="0" smtClean="0">
                <a:latin typeface="+mn-lt"/>
                <a:ea typeface="Lucida Grande"/>
                <a:cs typeface="Lucida Grande"/>
              </a:rPr>
              <a:t>“</a:t>
            </a:r>
            <a:r>
              <a:rPr lang="en-GB" sz="1200" kern="1200" dirty="0" smtClean="0">
                <a:solidFill>
                  <a:schemeClr val="tx1"/>
                </a:solidFill>
                <a:effectLst/>
                <a:latin typeface="+mn-lt"/>
                <a:ea typeface="+mn-ea"/>
                <a:cs typeface="+mn-cs"/>
              </a:rPr>
              <a:t>While H2S generally has pro-survival and anti-apoptotic effects, at higher concentrations, this effect is reversed, and it becomes anti-proliferative and pro-apoptotic instead.”</a:t>
            </a:r>
            <a:r>
              <a:rPr lang="es-ES" dirty="0" smtClean="0">
                <a:effectLst/>
                <a:latin typeface="+mn-lt"/>
              </a:rPr>
              <a:t> </a:t>
            </a:r>
            <a:endParaRPr lang="en-GB" baseline="0" dirty="0" smtClean="0">
              <a:latin typeface="+mn-lt"/>
              <a:ea typeface="Lucida Grande"/>
              <a:cs typeface="Lucida Grande"/>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latin typeface="+mn-lt"/>
                <a:ea typeface="Lucida Grande"/>
                <a:cs typeface="Lucida Grande"/>
              </a:rPr>
              <a:t>Anyway ... .</a:t>
            </a:r>
            <a:endParaRPr lang="en-GB" dirty="0">
              <a:latin typeface="+mn-lt"/>
            </a:endParaRPr>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78</a:t>
            </a:fld>
            <a:endParaRPr lang="en-GB"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5149800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P3</a:t>
            </a:r>
            <a:r>
              <a:rPr lang="en-GB" baseline="0" dirty="0" smtClean="0"/>
              <a:t> peloid, the peloid with three months of maturation, is ideal …..</a:t>
            </a:r>
          </a:p>
          <a:p>
            <a:r>
              <a:rPr lang="en-GB" baseline="0" dirty="0" smtClean="0"/>
              <a:t>Coincidentally, </a:t>
            </a:r>
            <a:r>
              <a:rPr lang="en-GB" dirty="0" smtClean="0"/>
              <a:t> </a:t>
            </a:r>
            <a:r>
              <a:rPr lang="en-GB" baseline="0" dirty="0" smtClean="0"/>
              <a:t>we also obtained very similar results with a very hypertonic sodium chloride water from Cofrentes balneary, which already communicate in the ISMH Congress from year 2014 in Japan.</a:t>
            </a:r>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79</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3342800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External conditions are also important.</a:t>
            </a:r>
            <a:r>
              <a:rPr lang="en-GB" baseline="0" dirty="0" smtClean="0"/>
              <a:t> C</a:t>
            </a:r>
            <a:r>
              <a:rPr lang="en-GB" dirty="0" smtClean="0"/>
              <a:t>oncentration of the substances, temperature of the water, pH and its influence on salt ionization</a:t>
            </a:r>
            <a:r>
              <a:rPr lang="en-GB" baseline="0" dirty="0" smtClean="0"/>
              <a:t> and </a:t>
            </a:r>
            <a:r>
              <a:rPr lang="en-GB" dirty="0" smtClean="0"/>
              <a:t>time of contact between the substance and skin,</a:t>
            </a:r>
            <a:r>
              <a:rPr lang="en-GB" baseline="0" dirty="0" smtClean="0"/>
              <a:t> </a:t>
            </a:r>
            <a:r>
              <a:rPr lang="en-GB" dirty="0" smtClean="0"/>
              <a:t>have a remarkable importance in the ability of skin absorption.</a:t>
            </a:r>
          </a:p>
          <a:p>
            <a:r>
              <a:rPr lang="en-GB" dirty="0" smtClean="0"/>
              <a:t>In the words of Pratzel and Schnitzer (1987-1989), in any case ...</a:t>
            </a:r>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8</a:t>
            </a:fld>
            <a:endParaRPr lang="es-ES"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1516120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otas"/>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noProof="0" dirty="0" smtClean="0">
                <a:solidFill>
                  <a:schemeClr val="tx1"/>
                </a:solidFill>
                <a:effectLst/>
                <a:latin typeface="+mn-lt"/>
                <a:ea typeface="+mn-ea"/>
                <a:cs typeface="+mn-cs"/>
              </a:rPr>
              <a:t>Sulfurous water improve skin regeneration, not only by increasing keratinocyte proliferation and migration but also favourably modulating the regenerated collagen and elastic fibres in the dermis</a:t>
            </a:r>
            <a:r>
              <a:rPr lang="en-GB" sz="1200" kern="1200" baseline="0" noProof="0" dirty="0" smtClean="0">
                <a:solidFill>
                  <a:schemeClr val="tx1"/>
                </a:solidFill>
                <a:effectLst/>
                <a:latin typeface="+mn-lt"/>
                <a:ea typeface="+mn-ea"/>
                <a:cs typeface="+mn-cs"/>
              </a:rPr>
              <a:t> </a:t>
            </a:r>
            <a:r>
              <a:rPr lang="en-GB" sz="1200" kern="1200" noProof="0" dirty="0" smtClean="0">
                <a:solidFill>
                  <a:schemeClr val="tx1"/>
                </a:solidFill>
                <a:effectLst/>
                <a:latin typeface="+mn-lt"/>
                <a:ea typeface="+mn-ea"/>
                <a:cs typeface="+mn-cs"/>
              </a:rPr>
              <a:t>with an anti-inflammatory action and that the regenerative properties.</a:t>
            </a:r>
          </a:p>
          <a:p>
            <a:endParaRPr lang="en-GB" sz="1200" kern="1200" noProof="0" dirty="0" smtClean="0">
              <a:solidFill>
                <a:schemeClr val="tx1"/>
              </a:solidFill>
              <a:effectLst/>
              <a:latin typeface="+mn-lt"/>
              <a:ea typeface="+mn-ea"/>
              <a:cs typeface="+mn-cs"/>
            </a:endParaRPr>
          </a:p>
          <a:p>
            <a:r>
              <a:rPr lang="en-GB" sz="1200" kern="1200" noProof="0" dirty="0" smtClean="0">
                <a:solidFill>
                  <a:schemeClr val="tx1"/>
                </a:solidFill>
                <a:effectLst/>
                <a:latin typeface="+mn-lt"/>
                <a:ea typeface="+mn-ea"/>
                <a:cs typeface="+mn-cs"/>
              </a:rPr>
              <a:t>Faga A, Nicoletti G, Gregotti C, Finotti V, Nitto A, Gioglio L. Effects of thermal water on skin regeneration. Int J Mol Med. 2012; 29(5): 732-740</a:t>
            </a:r>
            <a:r>
              <a:rPr lang="en-GB" noProof="0" dirty="0" smtClean="0">
                <a:effectLst/>
              </a:rPr>
              <a:t> </a:t>
            </a:r>
            <a:endParaRPr lang="en-GB" sz="1200" kern="1200" noProof="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80</a:t>
            </a:fld>
            <a:endParaRPr lang="es-ES" dirty="0"/>
          </a:p>
        </p:txBody>
      </p:sp>
      <p:sp>
        <p:nvSpPr>
          <p:cNvPr id="5" name="Marcador de imagen de diapositiva 4"/>
          <p:cNvSpPr>
            <a:spLocks noGrp="1" noRot="1" noChangeAspect="1"/>
          </p:cNvSpPr>
          <p:nvPr>
            <p:ph type="sldImg"/>
          </p:nvPr>
        </p:nvSpPr>
        <p:spPr>
          <a:xfrm>
            <a:off x="168275" y="487363"/>
            <a:ext cx="6761163" cy="5072062"/>
          </a:xfr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pPr marL="0" indent="0">
              <a:buNone/>
            </a:pPr>
            <a:r>
              <a:rPr lang="en-GB" dirty="0" smtClean="0"/>
              <a:t>Surprisingly this book describes exactly the last progress with sulphurous water and peloids we have studied, whose foundations and properties, were minutely described by Karl Scholossmann, </a:t>
            </a:r>
            <a:r>
              <a:rPr lang="en-GB" sz="1200" dirty="0" smtClean="0"/>
              <a:t>Professor of Bacteriology of Tartu University,</a:t>
            </a:r>
            <a:r>
              <a:rPr lang="en-GB" dirty="0" smtClean="0"/>
              <a:t> in 1939.</a:t>
            </a:r>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81</a:t>
            </a:fld>
            <a:endParaRPr lang="en-GB" dirty="0"/>
          </a:p>
        </p:txBody>
      </p:sp>
      <p:sp>
        <p:nvSpPr>
          <p:cNvPr id="5" name="Marcador de imagen de diapositiva 4"/>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22815280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otas 2"/>
          <p:cNvSpPr>
            <a:spLocks noGrp="1"/>
          </p:cNvSpPr>
          <p:nvPr>
            <p:ph type="body" idx="1"/>
          </p:nvPr>
        </p:nvSpPr>
        <p:spPr/>
        <p:txBody>
          <a:bodyPr/>
          <a:lstStyle/>
          <a:p>
            <a:r>
              <a:rPr lang="en-GB" dirty="0" smtClean="0"/>
              <a:t>So, as a final conclusion we can say: </a:t>
            </a:r>
            <a:r>
              <a:rPr lang="en-GB" dirty="0" smtClean="0">
                <a:latin typeface="Lucida Grande"/>
                <a:ea typeface="Lucida Grande"/>
                <a:cs typeface="Lucida Grande"/>
              </a:rPr>
              <a:t></a:t>
            </a:r>
            <a:r>
              <a:rPr lang="en-GB" sz="1200" kern="1200" dirty="0" smtClean="0">
                <a:solidFill>
                  <a:schemeClr val="tx1"/>
                </a:solidFill>
                <a:latin typeface="+mn-lt"/>
                <a:ea typeface="+mn-ea"/>
                <a:cs typeface="+mn-cs"/>
              </a:rPr>
              <a:t> </a:t>
            </a:r>
            <a:r>
              <a:rPr lang="en-GB" dirty="0" smtClean="0"/>
              <a:t>Just by reading this book, you could </a:t>
            </a:r>
            <a:r>
              <a:rPr lang="en-GB" smtClean="0"/>
              <a:t>have saved </a:t>
            </a:r>
            <a:r>
              <a:rPr lang="en-GB" dirty="0" smtClean="0"/>
              <a:t>the cost of my journey! Although, I would have deprived the pleasure of being with you in the 190th anniversary of the Haapsalu health resort, participate in this meeting and see this beautiful country and its people. </a:t>
            </a:r>
            <a:r>
              <a:rPr lang="en-GB" dirty="0" smtClean="0">
                <a:latin typeface="Lucida Grande"/>
                <a:ea typeface="Lucida Grande"/>
                <a:cs typeface="Lucida Grande"/>
              </a:rPr>
              <a:t></a:t>
            </a:r>
            <a:r>
              <a:rPr lang="en-GB" sz="1200" kern="1200" dirty="0" smtClean="0">
                <a:solidFill>
                  <a:schemeClr val="tx1"/>
                </a:solidFill>
                <a:latin typeface="+mn-lt"/>
                <a:ea typeface="+mn-ea"/>
                <a:cs typeface="+mn-cs"/>
              </a:rPr>
              <a:t> Thank</a:t>
            </a:r>
            <a:r>
              <a:rPr lang="en-GB" sz="1200" kern="1200" baseline="0" dirty="0" smtClean="0">
                <a:solidFill>
                  <a:schemeClr val="tx1"/>
                </a:solidFill>
                <a:latin typeface="+mn-lt"/>
                <a:ea typeface="+mn-ea"/>
                <a:cs typeface="+mn-cs"/>
              </a:rPr>
              <a:t> you for your attention.</a:t>
            </a:r>
            <a:endParaRPr lang="en-GB" dirty="0" smtClean="0"/>
          </a:p>
          <a:p>
            <a:endParaRPr lang="en-GB" dirty="0"/>
          </a:p>
        </p:txBody>
      </p:sp>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DD11A09B-CA04-7441-BDF7-A313710B5B8B}" type="slidenum">
              <a:rPr lang="en-GB" smtClean="0"/>
              <a:t>82</a:t>
            </a:fld>
            <a:endParaRPr lang="en-GB" dirty="0"/>
          </a:p>
        </p:txBody>
      </p:sp>
      <p:sp>
        <p:nvSpPr>
          <p:cNvPr id="2" name="Marcador de imagen de diapositiva 1"/>
          <p:cNvSpPr>
            <a:spLocks noGrp="1" noRot="1" noChangeAspect="1"/>
          </p:cNvSpPr>
          <p:nvPr>
            <p:ph type="sldImg"/>
          </p:nvPr>
        </p:nvSpPr>
        <p:spPr>
          <a:xfrm>
            <a:off x="168275" y="487363"/>
            <a:ext cx="6761163" cy="5072062"/>
          </a:xfrm>
        </p:spPr>
      </p:sp>
    </p:spTree>
    <p:extLst>
      <p:ext uri="{BB962C8B-B14F-4D97-AF65-F5344CB8AC3E}">
        <p14:creationId xmlns:p14="http://schemas.microsoft.com/office/powerpoint/2010/main" val="1237724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0"/>
          </p:nvPr>
        </p:nvSpPr>
        <p:spPr>
          <a:xfrm>
            <a:off x="4021139" y="9721850"/>
            <a:ext cx="3076575" cy="511176"/>
          </a:xfrm>
          <a:prstGeom prst="rect">
            <a:avLst/>
          </a:prstGeom>
        </p:spPr>
        <p:txBody>
          <a:bodyPr/>
          <a:lstStyle/>
          <a:p>
            <a:fld id="{03DBE537-2A15-4DA7-A68A-216E427E66AA}" type="slidenum">
              <a:rPr lang="es-ES" smtClean="0"/>
              <a:pPr/>
              <a:t>9</a:t>
            </a:fld>
            <a:endParaRPr lang="es-ES" dirty="0"/>
          </a:p>
        </p:txBody>
      </p:sp>
      <p:sp>
        <p:nvSpPr>
          <p:cNvPr id="8" name="Marcador de imagen de diapositiva 7"/>
          <p:cNvSpPr>
            <a:spLocks noGrp="1" noRot="1" noChangeAspect="1"/>
          </p:cNvSpPr>
          <p:nvPr>
            <p:ph type="sldImg"/>
          </p:nvPr>
        </p:nvSpPr>
        <p:spPr>
          <a:xfrm>
            <a:off x="168275" y="487363"/>
            <a:ext cx="6761163" cy="5072062"/>
          </a:xfrm>
        </p:spPr>
      </p:sp>
      <p:sp>
        <p:nvSpPr>
          <p:cNvPr id="10" name="Marcador de notas 9"/>
          <p:cNvSpPr>
            <a:spLocks noGrp="1"/>
          </p:cNvSpPr>
          <p:nvPr>
            <p:ph type="body" idx="1"/>
          </p:nvPr>
        </p:nvSpPr>
        <p:spPr/>
        <p:txBody>
          <a:bodyPr/>
          <a:lstStyle/>
          <a:p>
            <a:r>
              <a:rPr lang="en-GB" dirty="0"/>
              <a:t>But we have not considered an important cellular phenomenon of osmosis.</a:t>
            </a:r>
          </a:p>
          <a:p>
            <a:r>
              <a:rPr lang="en-GB" dirty="0"/>
              <a:t>As it is known, the salts have the phenomenon of solvation, and they are able to originate the osmosis process. Salts have the capacity to hold water.</a:t>
            </a:r>
          </a:p>
          <a:p>
            <a:endParaRPr lang="en-GB" dirty="0"/>
          </a:p>
        </p:txBody>
      </p:sp>
    </p:spTree>
    <p:extLst>
      <p:ext uri="{BB962C8B-B14F-4D97-AF65-F5344CB8AC3E}">
        <p14:creationId xmlns:p14="http://schemas.microsoft.com/office/powerpoint/2010/main" val="2871285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Diapositiva de título">
    <p:spTree>
      <p:nvGrpSpPr>
        <p:cNvPr id="1" name=""/>
        <p:cNvGrpSpPr/>
        <p:nvPr/>
      </p:nvGrpSpPr>
      <p:grpSpPr>
        <a:xfrm>
          <a:off x="0" y="0"/>
          <a:ext cx="0" cy="0"/>
          <a:chOff x="0" y="0"/>
          <a:chExt cx="0" cy="0"/>
        </a:xfrm>
      </p:grpSpPr>
      <p:sp>
        <p:nvSpPr>
          <p:cNvPr id="5122" name="Rectangle 2"/>
          <p:cNvSpPr>
            <a:spLocks noChangeArrowheads="1"/>
          </p:cNvSpPr>
          <p:nvPr userDrawn="1"/>
        </p:nvSpPr>
        <p:spPr bwMode="hidden">
          <a:xfrm>
            <a:off x="-612572" y="2"/>
            <a:ext cx="3505200" cy="6858000"/>
          </a:xfrm>
          <a:prstGeom prst="rect">
            <a:avLst/>
          </a:prstGeom>
          <a:gradFill rotWithShape="0">
            <a:gsLst>
              <a:gs pos="0">
                <a:schemeClr val="folHlink">
                  <a:alpha val="35001"/>
                </a:schemeClr>
              </a:gs>
              <a:gs pos="100000">
                <a:schemeClr val="bg1"/>
              </a:gs>
            </a:gsLst>
            <a:lin ang="0" scaled="1"/>
          </a:gradFill>
          <a:ln w="9525">
            <a:noFill/>
            <a:miter lim="800000"/>
            <a:headEnd/>
            <a:tailEnd/>
          </a:ln>
          <a:effectLst/>
        </p:spPr>
        <p:txBody>
          <a:bodyPr wrap="none" lIns="91429" tIns="45715" rIns="91429" bIns="45715" anchor="ctr"/>
          <a:lstStyle/>
          <a:p>
            <a:pPr algn="ctr"/>
            <a:endParaRPr lang="es-ES" sz="2400" dirty="0">
              <a:latin typeface="Times New Roman" pitchFamily="18" charset="0"/>
            </a:endParaRPr>
          </a:p>
        </p:txBody>
      </p:sp>
      <p:sp>
        <p:nvSpPr>
          <p:cNvPr id="5123" name="Rectangle 3"/>
          <p:cNvSpPr>
            <a:spLocks noChangeArrowheads="1"/>
          </p:cNvSpPr>
          <p:nvPr/>
        </p:nvSpPr>
        <p:spPr bwMode="hidden">
          <a:xfrm>
            <a:off x="1716089" y="1690690"/>
            <a:ext cx="7176390" cy="2533649"/>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lIns="91429" tIns="45715" rIns="91429" bIns="45715"/>
          <a:lstStyle/>
          <a:p>
            <a:endParaRPr lang="es-ES" sz="2400" dirty="0">
              <a:latin typeface="Times New Roman" pitchFamily="18" charset="0"/>
            </a:endParaRPr>
          </a:p>
        </p:txBody>
      </p:sp>
      <p:sp>
        <p:nvSpPr>
          <p:cNvPr id="5124" name="Rectangle 4"/>
          <p:cNvSpPr>
            <a:spLocks noChangeArrowheads="1"/>
          </p:cNvSpPr>
          <p:nvPr/>
        </p:nvSpPr>
        <p:spPr bwMode="auto">
          <a:xfrm>
            <a:off x="573087" y="3582989"/>
            <a:ext cx="576264" cy="64135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lIns="91429" tIns="45715" rIns="91429" bIns="45715"/>
          <a:lstStyle/>
          <a:p>
            <a:endParaRPr lang="es-ES" sz="2400" dirty="0">
              <a:latin typeface="Times New Roman" pitchFamily="18" charset="0"/>
            </a:endParaRPr>
          </a:p>
        </p:txBody>
      </p:sp>
      <p:sp>
        <p:nvSpPr>
          <p:cNvPr id="5125" name="Rectangle 5"/>
          <p:cNvSpPr>
            <a:spLocks noChangeArrowheads="1"/>
          </p:cNvSpPr>
          <p:nvPr/>
        </p:nvSpPr>
        <p:spPr bwMode="auto">
          <a:xfrm>
            <a:off x="1716091" y="1690692"/>
            <a:ext cx="574675" cy="642936"/>
          </a:xfrm>
          <a:prstGeom prst="rect">
            <a:avLst/>
          </a:prstGeom>
          <a:solidFill>
            <a:schemeClr val="tx2">
              <a:lumMod val="75000"/>
              <a:lumOff val="25000"/>
            </a:schemeClr>
          </a:solidFill>
          <a:ln>
            <a:headEnd/>
            <a:tailEnd/>
          </a:ln>
        </p:spPr>
        <p:style>
          <a:lnRef idx="0">
            <a:schemeClr val="accent6"/>
          </a:lnRef>
          <a:fillRef idx="3">
            <a:schemeClr val="accent6"/>
          </a:fillRef>
          <a:effectRef idx="3">
            <a:schemeClr val="accent6"/>
          </a:effectRef>
          <a:fontRef idx="minor">
            <a:schemeClr val="lt1"/>
          </a:fontRef>
        </p:style>
        <p:txBody>
          <a:bodyPr lIns="91429" tIns="45715" rIns="91429" bIns="45715"/>
          <a:lstStyle/>
          <a:p>
            <a:endParaRPr lang="es-ES" sz="2400" dirty="0">
              <a:latin typeface="Times New Roman" pitchFamily="18" charset="0"/>
            </a:endParaRPr>
          </a:p>
        </p:txBody>
      </p:sp>
      <p:sp>
        <p:nvSpPr>
          <p:cNvPr id="5126" name="Rectangle 6"/>
          <p:cNvSpPr>
            <a:spLocks noChangeArrowheads="1"/>
          </p:cNvSpPr>
          <p:nvPr/>
        </p:nvSpPr>
        <p:spPr bwMode="auto">
          <a:xfrm>
            <a:off x="2281241" y="1066801"/>
            <a:ext cx="585789" cy="634999"/>
          </a:xfrm>
          <a:prstGeom prst="rect">
            <a:avLst/>
          </a:prstGeom>
          <a:solidFill>
            <a:schemeClr val="tx2">
              <a:lumMod val="75000"/>
              <a:lumOff val="25000"/>
            </a:schemeClr>
          </a:solidFill>
          <a:ln>
            <a:headEnd/>
            <a:tailEnd/>
          </a:ln>
        </p:spPr>
        <p:style>
          <a:lnRef idx="0">
            <a:schemeClr val="accent6"/>
          </a:lnRef>
          <a:fillRef idx="3">
            <a:schemeClr val="accent6"/>
          </a:fillRef>
          <a:effectRef idx="3">
            <a:schemeClr val="accent6"/>
          </a:effectRef>
          <a:fontRef idx="minor">
            <a:schemeClr val="lt1"/>
          </a:fontRef>
        </p:style>
        <p:txBody>
          <a:bodyPr lIns="91429" tIns="45715" rIns="91429" bIns="45715"/>
          <a:lstStyle/>
          <a:p>
            <a:endParaRPr lang="es-ES" sz="2400" dirty="0">
              <a:latin typeface="Times New Roman" pitchFamily="18" charset="0"/>
            </a:endParaRPr>
          </a:p>
        </p:txBody>
      </p:sp>
      <p:sp>
        <p:nvSpPr>
          <p:cNvPr id="5127" name="Rectangle 7"/>
          <p:cNvSpPr>
            <a:spLocks noChangeArrowheads="1"/>
          </p:cNvSpPr>
          <p:nvPr/>
        </p:nvSpPr>
        <p:spPr bwMode="auto">
          <a:xfrm>
            <a:off x="1141413" y="3582989"/>
            <a:ext cx="584201" cy="641350"/>
          </a:xfrm>
          <a:prstGeom prst="rect">
            <a:avLst/>
          </a:prstGeom>
          <a:solidFill>
            <a:schemeClr val="tx2">
              <a:lumMod val="90000"/>
              <a:lumOff val="10000"/>
            </a:schemeClr>
          </a:solidFill>
          <a:ln>
            <a:headEnd/>
            <a:tailEnd/>
          </a:ln>
        </p:spPr>
        <p:style>
          <a:lnRef idx="0">
            <a:schemeClr val="accent4"/>
          </a:lnRef>
          <a:fillRef idx="3">
            <a:schemeClr val="accent4"/>
          </a:fillRef>
          <a:effectRef idx="3">
            <a:schemeClr val="accent4"/>
          </a:effectRef>
          <a:fontRef idx="minor">
            <a:schemeClr val="lt1"/>
          </a:fontRef>
        </p:style>
        <p:txBody>
          <a:bodyPr lIns="91429" tIns="45715" rIns="91429" bIns="45715"/>
          <a:lstStyle/>
          <a:p>
            <a:endParaRPr lang="es-ES" sz="2400" dirty="0">
              <a:latin typeface="Times New Roman" pitchFamily="18" charset="0"/>
            </a:endParaRPr>
          </a:p>
        </p:txBody>
      </p:sp>
      <p:sp>
        <p:nvSpPr>
          <p:cNvPr id="5128" name="Rectangle 8"/>
          <p:cNvSpPr>
            <a:spLocks noChangeArrowheads="1"/>
          </p:cNvSpPr>
          <p:nvPr/>
        </p:nvSpPr>
        <p:spPr bwMode="auto">
          <a:xfrm>
            <a:off x="2281241" y="1690692"/>
            <a:ext cx="585789" cy="642936"/>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lIns="91429" tIns="45715" rIns="91429" bIns="45715"/>
          <a:lstStyle/>
          <a:p>
            <a:endParaRPr lang="es-ES" sz="2400" dirty="0">
              <a:latin typeface="Times New Roman" pitchFamily="18" charset="0"/>
            </a:endParaRPr>
          </a:p>
        </p:txBody>
      </p:sp>
      <p:sp>
        <p:nvSpPr>
          <p:cNvPr id="5129" name="Rectangle 9"/>
          <p:cNvSpPr>
            <a:spLocks noChangeArrowheads="1"/>
          </p:cNvSpPr>
          <p:nvPr/>
        </p:nvSpPr>
        <p:spPr bwMode="auto">
          <a:xfrm>
            <a:off x="1141413" y="2324104"/>
            <a:ext cx="584201" cy="633412"/>
          </a:xfrm>
          <a:prstGeom prst="rect">
            <a:avLst/>
          </a:prstGeom>
          <a:solidFill>
            <a:schemeClr val="tx2">
              <a:lumMod val="75000"/>
              <a:lumOff val="25000"/>
            </a:schemeClr>
          </a:solidFill>
          <a:ln>
            <a:headEnd/>
            <a:tailEnd/>
          </a:ln>
        </p:spPr>
        <p:style>
          <a:lnRef idx="0">
            <a:schemeClr val="accent6"/>
          </a:lnRef>
          <a:fillRef idx="3">
            <a:schemeClr val="accent6"/>
          </a:fillRef>
          <a:effectRef idx="3">
            <a:schemeClr val="accent6"/>
          </a:effectRef>
          <a:fontRef idx="minor">
            <a:schemeClr val="lt1"/>
          </a:fontRef>
        </p:style>
        <p:txBody>
          <a:bodyPr lIns="91429" tIns="45715" rIns="91429" bIns="45715"/>
          <a:lstStyle/>
          <a:p>
            <a:endParaRPr lang="es-ES" sz="2400" dirty="0">
              <a:latin typeface="Times New Roman" pitchFamily="18" charset="0"/>
            </a:endParaRPr>
          </a:p>
        </p:txBody>
      </p:sp>
      <p:sp>
        <p:nvSpPr>
          <p:cNvPr id="5130" name="Rectangle 10"/>
          <p:cNvSpPr>
            <a:spLocks noChangeArrowheads="1"/>
          </p:cNvSpPr>
          <p:nvPr/>
        </p:nvSpPr>
        <p:spPr bwMode="auto">
          <a:xfrm>
            <a:off x="1716091" y="2324104"/>
            <a:ext cx="574675" cy="63341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lIns="91429" tIns="45715" rIns="91429" bIns="45715"/>
          <a:lstStyle/>
          <a:p>
            <a:endParaRPr lang="es-ES" sz="2400" dirty="0">
              <a:latin typeface="Times New Roman" pitchFamily="18" charset="0"/>
            </a:endParaRPr>
          </a:p>
        </p:txBody>
      </p:sp>
      <p:sp>
        <p:nvSpPr>
          <p:cNvPr id="5131" name="Rectangle 11"/>
          <p:cNvSpPr>
            <a:spLocks noChangeArrowheads="1"/>
          </p:cNvSpPr>
          <p:nvPr/>
        </p:nvSpPr>
        <p:spPr bwMode="auto">
          <a:xfrm>
            <a:off x="573087" y="2947989"/>
            <a:ext cx="576264" cy="644525"/>
          </a:xfrm>
          <a:prstGeom prst="rect">
            <a:avLst/>
          </a:prstGeom>
          <a:solidFill>
            <a:schemeClr val="tx2">
              <a:lumMod val="75000"/>
              <a:lumOff val="25000"/>
            </a:schemeClr>
          </a:solidFill>
          <a:ln>
            <a:headEnd/>
            <a:tailEnd/>
          </a:ln>
        </p:spPr>
        <p:style>
          <a:lnRef idx="0">
            <a:schemeClr val="accent6"/>
          </a:lnRef>
          <a:fillRef idx="3">
            <a:schemeClr val="accent6"/>
          </a:fillRef>
          <a:effectRef idx="3">
            <a:schemeClr val="accent6"/>
          </a:effectRef>
          <a:fontRef idx="minor">
            <a:schemeClr val="lt1"/>
          </a:fontRef>
        </p:style>
        <p:txBody>
          <a:bodyPr lIns="91429" tIns="45715" rIns="91429" bIns="45715"/>
          <a:lstStyle/>
          <a:p>
            <a:endParaRPr lang="es-ES" sz="2400" dirty="0">
              <a:latin typeface="Times New Roman" pitchFamily="18" charset="0"/>
            </a:endParaRPr>
          </a:p>
        </p:txBody>
      </p:sp>
      <p:sp>
        <p:nvSpPr>
          <p:cNvPr id="5132" name="Rectangle 12"/>
          <p:cNvSpPr>
            <a:spLocks noChangeArrowheads="1"/>
          </p:cNvSpPr>
          <p:nvPr/>
        </p:nvSpPr>
        <p:spPr bwMode="auto">
          <a:xfrm>
            <a:off x="1141413" y="2947989"/>
            <a:ext cx="584201" cy="64452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lIns="91429" tIns="45715" rIns="91429" bIns="45715"/>
          <a:lstStyle/>
          <a:p>
            <a:endParaRPr lang="es-ES" sz="2400" dirty="0">
              <a:latin typeface="Times New Roman" pitchFamily="18" charset="0"/>
            </a:endParaRPr>
          </a:p>
        </p:txBody>
      </p:sp>
      <p:sp>
        <p:nvSpPr>
          <p:cNvPr id="5133" name="Rectangle 13"/>
          <p:cNvSpPr>
            <a:spLocks noGrp="1" noChangeArrowheads="1"/>
          </p:cNvSpPr>
          <p:nvPr>
            <p:ph type="ctrTitle"/>
          </p:nvPr>
        </p:nvSpPr>
        <p:spPr>
          <a:xfrm>
            <a:off x="2971799" y="1828799"/>
            <a:ext cx="5920680" cy="2209799"/>
          </a:xfrm>
        </p:spPr>
        <p:txBody>
          <a:bodyPr>
            <a:scene3d>
              <a:camera prst="orthographicFront"/>
              <a:lightRig rig="flat" dir="tl">
                <a:rot lat="0" lon="0" rev="6600000"/>
              </a:lightRig>
            </a:scene3d>
            <a:sp3d extrusionH="25400" contourW="8890">
              <a:bevelT w="38100" h="31750"/>
              <a:contourClr>
                <a:srgbClr val="FF6600"/>
              </a:contourClr>
            </a:sp3d>
          </a:bodyPr>
          <a:lstStyle>
            <a:lvl1pPr>
              <a:defRPr sz="4900" b="1" cap="none" spc="0">
                <a:ln w="11430"/>
                <a:solidFill>
                  <a:srgbClr val="FF6600"/>
                </a:solidFill>
                <a:effectLst>
                  <a:outerShdw blurRad="50800" dist="39000" dir="5460000" algn="tl">
                    <a:srgbClr val="000000">
                      <a:alpha val="38000"/>
                    </a:srgbClr>
                  </a:outerShdw>
                </a:effectLst>
              </a:defRPr>
            </a:lvl1pPr>
          </a:lstStyle>
          <a:p>
            <a:r>
              <a:rPr lang="es-ES_tradnl" smtClean="0"/>
              <a:t>Clic para editar título</a:t>
            </a:r>
            <a:endParaRPr lang="es-ES" dirty="0"/>
          </a:p>
        </p:txBody>
      </p:sp>
      <p:sp>
        <p:nvSpPr>
          <p:cNvPr id="5134" name="Rectangle 14"/>
          <p:cNvSpPr>
            <a:spLocks noGrp="1" noChangeArrowheads="1"/>
          </p:cNvSpPr>
          <p:nvPr>
            <p:ph type="subTitle" idx="1"/>
          </p:nvPr>
        </p:nvSpPr>
        <p:spPr>
          <a:xfrm>
            <a:off x="2971799" y="4267201"/>
            <a:ext cx="6019802" cy="1752600"/>
          </a:xfrm>
        </p:spPr>
        <p:txBody>
          <a:bodyPr/>
          <a:lstStyle>
            <a:lvl1pPr marL="0" indent="0">
              <a:buFont typeface="Wingdings" pitchFamily="2" charset="2"/>
              <a:buNone/>
              <a:defRPr sz="3200"/>
            </a:lvl1pPr>
          </a:lstStyle>
          <a:p>
            <a:r>
              <a:rPr lang="es-ES_tradnl" smtClean="0"/>
              <a:t>Haga clic para modificar el estilo de subtítulo del patrón</a:t>
            </a:r>
            <a:endParaRPr lang="es-ES"/>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33"/>
                                        </p:tgtEl>
                                        <p:attrNameLst>
                                          <p:attrName>style.visibility</p:attrName>
                                        </p:attrNameLst>
                                      </p:cBhvr>
                                      <p:to>
                                        <p:strVal val="visible"/>
                                      </p:to>
                                    </p:set>
                                    <p:animEffect transition="in" filter="fade">
                                      <p:cBhvr>
                                        <p:cTn id="7" dur="2000"/>
                                        <p:tgtEl>
                                          <p:spTgt spid="5133"/>
                                        </p:tgtEl>
                                      </p:cBhvr>
                                    </p:animEffect>
                                  </p:childTnLst>
                                </p:cTn>
                              </p:par>
                              <p:par>
                                <p:cTn id="8" presetID="10" presetClass="entr" presetSubtype="0" fill="hold" nodeType="withEffect">
                                  <p:stCondLst>
                                    <p:cond delay="0"/>
                                  </p:stCondLst>
                                  <p:childTnLst>
                                    <p:set>
                                      <p:cBhvr>
                                        <p:cTn id="9" dur="1" fill="hold">
                                          <p:stCondLst>
                                            <p:cond delay="0"/>
                                          </p:stCondLst>
                                        </p:cTn>
                                        <p:tgtEl>
                                          <p:spTgt spid="5134">
                                            <p:txEl>
                                              <p:pRg st="0" end="0"/>
                                            </p:txEl>
                                          </p:spTgt>
                                        </p:tgtEl>
                                        <p:attrNameLst>
                                          <p:attrName>style.visibility</p:attrName>
                                        </p:attrNameLst>
                                      </p:cBhvr>
                                      <p:to>
                                        <p:strVal val="visible"/>
                                      </p:to>
                                    </p:set>
                                    <p:animEffect transition="in" filter="fade">
                                      <p:cBhvr>
                                        <p:cTn id="10" dur="2000"/>
                                        <p:tgtEl>
                                          <p:spTgt spid="51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68311" y="333376"/>
            <a:ext cx="8604250" cy="1371601"/>
          </a:xfrm>
        </p:spPr>
        <p:txBody>
          <a:bodyPr/>
          <a:lstStyle/>
          <a:p>
            <a:r>
              <a:rPr lang="es-ES_tradnl" smtClean="0"/>
              <a:t>Clic para editar título</a:t>
            </a:r>
            <a:endParaRPr lang="es-ES"/>
          </a:p>
        </p:txBody>
      </p:sp>
      <p:sp>
        <p:nvSpPr>
          <p:cNvPr id="3" name="2 Marcador de texto"/>
          <p:cNvSpPr>
            <a:spLocks noGrp="1"/>
          </p:cNvSpPr>
          <p:nvPr>
            <p:ph type="body" sz="half" idx="1"/>
          </p:nvPr>
        </p:nvSpPr>
        <p:spPr>
          <a:xfrm>
            <a:off x="468313" y="1773239"/>
            <a:ext cx="4214812" cy="4981576"/>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3 Marcador de contenido"/>
          <p:cNvSpPr>
            <a:spLocks noGrp="1"/>
          </p:cNvSpPr>
          <p:nvPr>
            <p:ph sz="half" idx="2"/>
          </p:nvPr>
        </p:nvSpPr>
        <p:spPr>
          <a:xfrm>
            <a:off x="4835526" y="1773239"/>
            <a:ext cx="4216400" cy="4981576"/>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468311" y="333376"/>
            <a:ext cx="8604250" cy="1371601"/>
          </a:xfrm>
        </p:spPr>
        <p:txBody>
          <a:bodyPr/>
          <a:lstStyle/>
          <a:p>
            <a:r>
              <a:rPr lang="es-ES_tradnl" smtClean="0"/>
              <a:t>Clic para editar título</a:t>
            </a:r>
            <a:endParaRPr lang="es-ES"/>
          </a:p>
        </p:txBody>
      </p:sp>
      <p:sp>
        <p:nvSpPr>
          <p:cNvPr id="3" name="2 Marcador de texto"/>
          <p:cNvSpPr>
            <a:spLocks noGrp="1"/>
          </p:cNvSpPr>
          <p:nvPr>
            <p:ph type="body" sz="half" idx="1"/>
          </p:nvPr>
        </p:nvSpPr>
        <p:spPr>
          <a:xfrm>
            <a:off x="468313" y="1773239"/>
            <a:ext cx="4214812" cy="4981576"/>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3 Marcador de imágenes prediseñadas"/>
          <p:cNvSpPr>
            <a:spLocks noGrp="1"/>
          </p:cNvSpPr>
          <p:nvPr>
            <p:ph type="clipArt" sz="half" idx="2"/>
          </p:nvPr>
        </p:nvSpPr>
        <p:spPr>
          <a:xfrm>
            <a:off x="4835526" y="1773239"/>
            <a:ext cx="4216400" cy="4981576"/>
          </a:xfrm>
        </p:spPr>
        <p:txBody>
          <a:bodyPr/>
          <a:lstStyle/>
          <a:p>
            <a:r>
              <a:rPr lang="es-ES_tradnl" dirty="0" smtClean="0"/>
              <a:t>Haga clic en el icono para agregar una imagen prediseñada</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68311" y="333374"/>
            <a:ext cx="8604250" cy="6421439"/>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Clic para editar título</a:t>
            </a:r>
            <a:endParaRPr lang="es-ES" dirty="0"/>
          </a:p>
        </p:txBody>
      </p:sp>
      <p:sp>
        <p:nvSpPr>
          <p:cNvPr id="3" name="2 Marcador de contenido"/>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6" y="4406901"/>
            <a:ext cx="7772400" cy="1362074"/>
          </a:xfrm>
        </p:spPr>
        <p:txBody>
          <a:bodyPr anchor="t"/>
          <a:lstStyle>
            <a:lvl1pPr algn="l">
              <a:defRPr sz="4000" b="1" cap="all"/>
            </a:lvl1pPr>
          </a:lstStyle>
          <a:p>
            <a:r>
              <a:rPr lang="es-ES_tradnl" smtClean="0"/>
              <a:t>Clic para editar título</a:t>
            </a:r>
            <a:endParaRPr lang="es-ES"/>
          </a:p>
        </p:txBody>
      </p:sp>
      <p:sp>
        <p:nvSpPr>
          <p:cNvPr id="3" name="2 Marcador de texto"/>
          <p:cNvSpPr>
            <a:spLocks noGrp="1"/>
          </p:cNvSpPr>
          <p:nvPr>
            <p:ph type="body" idx="1"/>
          </p:nvPr>
        </p:nvSpPr>
        <p:spPr>
          <a:xfrm>
            <a:off x="722316" y="2906714"/>
            <a:ext cx="7772400" cy="1500187"/>
          </a:xfrm>
        </p:spPr>
        <p:txBody>
          <a:bodyPr anchor="b"/>
          <a:lstStyle>
            <a:lvl1pPr marL="0" indent="0">
              <a:buNone/>
              <a:defRPr sz="2000"/>
            </a:lvl1pPr>
            <a:lvl2pPr marL="457161" indent="0">
              <a:buNone/>
              <a:defRPr sz="1600"/>
            </a:lvl2pPr>
            <a:lvl3pPr marL="914325" indent="0">
              <a:buNone/>
              <a:defRPr sz="1600"/>
            </a:lvl3pPr>
            <a:lvl4pPr marL="1371486" indent="0">
              <a:buNone/>
              <a:defRPr sz="1200"/>
            </a:lvl4pPr>
            <a:lvl5pPr marL="1828647" indent="0">
              <a:buNone/>
              <a:defRPr sz="1200"/>
            </a:lvl5pPr>
            <a:lvl6pPr marL="2285808" indent="0">
              <a:buNone/>
              <a:defRPr sz="1200"/>
            </a:lvl6pPr>
            <a:lvl7pPr marL="2742972" indent="0">
              <a:buNone/>
              <a:defRPr sz="1200"/>
            </a:lvl7pPr>
            <a:lvl8pPr marL="3200133" indent="0">
              <a:buNone/>
              <a:defRPr sz="1200"/>
            </a:lvl8pPr>
            <a:lvl9pPr marL="3657294" indent="0">
              <a:buNone/>
              <a:defRPr sz="1200"/>
            </a:lvl9pPr>
          </a:lstStyle>
          <a:p>
            <a:pPr lvl="0"/>
            <a:r>
              <a:rPr lang="es-ES_tradnl" smtClean="0"/>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Clic para editar título</a:t>
            </a:r>
            <a:endParaRPr lang="es-ES"/>
          </a:p>
        </p:txBody>
      </p:sp>
      <p:sp>
        <p:nvSpPr>
          <p:cNvPr id="3" name="2 Marcador de contenido"/>
          <p:cNvSpPr>
            <a:spLocks noGrp="1"/>
          </p:cNvSpPr>
          <p:nvPr>
            <p:ph sz="half" idx="1"/>
          </p:nvPr>
        </p:nvSpPr>
        <p:spPr>
          <a:xfrm>
            <a:off x="468313" y="1773239"/>
            <a:ext cx="4214812" cy="4981576"/>
          </a:xfrm>
        </p:spPr>
        <p:txBody>
          <a:bodyPr/>
          <a:lstStyle>
            <a:lvl1pPr>
              <a:defRPr sz="2800"/>
            </a:lvl1pPr>
            <a:lvl2pPr>
              <a:defRPr sz="2400"/>
            </a:lvl2pPr>
            <a:lvl3pPr>
              <a:defRPr sz="20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3 Marcador de contenido"/>
          <p:cNvSpPr>
            <a:spLocks noGrp="1"/>
          </p:cNvSpPr>
          <p:nvPr>
            <p:ph sz="half" idx="2"/>
          </p:nvPr>
        </p:nvSpPr>
        <p:spPr>
          <a:xfrm>
            <a:off x="4835526" y="1773239"/>
            <a:ext cx="4216400" cy="4981576"/>
          </a:xfrm>
        </p:spPr>
        <p:txBody>
          <a:bodyPr/>
          <a:lstStyle>
            <a:lvl1pPr>
              <a:defRPr sz="2800"/>
            </a:lvl1pPr>
            <a:lvl2pPr>
              <a:defRPr sz="2400"/>
            </a:lvl2pPr>
            <a:lvl3pPr>
              <a:defRPr sz="20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4638"/>
            <a:ext cx="8229602" cy="1143001"/>
          </a:xfrm>
        </p:spPr>
        <p:txBody>
          <a:bodyPr/>
          <a:lstStyle>
            <a:lvl1pPr>
              <a:defRPr/>
            </a:lvl1pPr>
          </a:lstStyle>
          <a:p>
            <a:r>
              <a:rPr lang="es-ES_tradnl" smtClean="0"/>
              <a:t>Clic para editar título</a:t>
            </a:r>
            <a:endParaRPr lang="es-ES"/>
          </a:p>
        </p:txBody>
      </p:sp>
      <p:sp>
        <p:nvSpPr>
          <p:cNvPr id="3" name="2 Marcador de texto"/>
          <p:cNvSpPr>
            <a:spLocks noGrp="1"/>
          </p:cNvSpPr>
          <p:nvPr>
            <p:ph type="body" idx="1"/>
          </p:nvPr>
        </p:nvSpPr>
        <p:spPr>
          <a:xfrm>
            <a:off x="457197" y="1535114"/>
            <a:ext cx="4040190" cy="639764"/>
          </a:xfrm>
        </p:spPr>
        <p:txBody>
          <a:bodyPr anchor="b"/>
          <a:lstStyle>
            <a:lvl1pPr marL="0" indent="0">
              <a:buNone/>
              <a:defRPr sz="2400" b="1"/>
            </a:lvl1pPr>
            <a:lvl2pPr marL="457161" indent="0">
              <a:buNone/>
              <a:defRPr sz="2000" b="1"/>
            </a:lvl2pPr>
            <a:lvl3pPr marL="914325" indent="0">
              <a:buNone/>
              <a:defRPr sz="1600" b="1"/>
            </a:lvl3pPr>
            <a:lvl4pPr marL="1371486" indent="0">
              <a:buNone/>
              <a:defRPr sz="1600" b="1"/>
            </a:lvl4pPr>
            <a:lvl5pPr marL="1828647" indent="0">
              <a:buNone/>
              <a:defRPr sz="1600" b="1"/>
            </a:lvl5pPr>
            <a:lvl6pPr marL="2285808" indent="0">
              <a:buNone/>
              <a:defRPr sz="1600" b="1"/>
            </a:lvl6pPr>
            <a:lvl7pPr marL="2742972" indent="0">
              <a:buNone/>
              <a:defRPr sz="1600" b="1"/>
            </a:lvl7pPr>
            <a:lvl8pPr marL="3200133" indent="0">
              <a:buNone/>
              <a:defRPr sz="1600" b="1"/>
            </a:lvl8pPr>
            <a:lvl9pPr marL="3657294" indent="0">
              <a:buNone/>
              <a:defRPr sz="1600" b="1"/>
            </a:lvl9pPr>
          </a:lstStyle>
          <a:p>
            <a:pPr lvl="0"/>
            <a:r>
              <a:rPr lang="es-ES_tradnl" smtClean="0"/>
              <a:t>Haga clic para modificar el estilo de texto del patrón</a:t>
            </a:r>
          </a:p>
        </p:txBody>
      </p:sp>
      <p:sp>
        <p:nvSpPr>
          <p:cNvPr id="4" name="3 Marcador de contenido"/>
          <p:cNvSpPr>
            <a:spLocks noGrp="1"/>
          </p:cNvSpPr>
          <p:nvPr>
            <p:ph sz="half" idx="2"/>
          </p:nvPr>
        </p:nvSpPr>
        <p:spPr>
          <a:xfrm>
            <a:off x="457197" y="2174873"/>
            <a:ext cx="4040190" cy="3951289"/>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4 Marcador de texto"/>
          <p:cNvSpPr>
            <a:spLocks noGrp="1"/>
          </p:cNvSpPr>
          <p:nvPr>
            <p:ph type="body" sz="quarter" idx="3"/>
          </p:nvPr>
        </p:nvSpPr>
        <p:spPr>
          <a:xfrm>
            <a:off x="4645025" y="1535114"/>
            <a:ext cx="4041773" cy="639764"/>
          </a:xfrm>
        </p:spPr>
        <p:txBody>
          <a:bodyPr anchor="b"/>
          <a:lstStyle>
            <a:lvl1pPr marL="0" indent="0">
              <a:buNone/>
              <a:defRPr sz="2400" b="1"/>
            </a:lvl1pPr>
            <a:lvl2pPr marL="457161" indent="0">
              <a:buNone/>
              <a:defRPr sz="2000" b="1"/>
            </a:lvl2pPr>
            <a:lvl3pPr marL="914325" indent="0">
              <a:buNone/>
              <a:defRPr sz="1600" b="1"/>
            </a:lvl3pPr>
            <a:lvl4pPr marL="1371486" indent="0">
              <a:buNone/>
              <a:defRPr sz="1600" b="1"/>
            </a:lvl4pPr>
            <a:lvl5pPr marL="1828647" indent="0">
              <a:buNone/>
              <a:defRPr sz="1600" b="1"/>
            </a:lvl5pPr>
            <a:lvl6pPr marL="2285808" indent="0">
              <a:buNone/>
              <a:defRPr sz="1600" b="1"/>
            </a:lvl6pPr>
            <a:lvl7pPr marL="2742972" indent="0">
              <a:buNone/>
              <a:defRPr sz="1600" b="1"/>
            </a:lvl7pPr>
            <a:lvl8pPr marL="3200133" indent="0">
              <a:buNone/>
              <a:defRPr sz="1600" b="1"/>
            </a:lvl8pPr>
            <a:lvl9pPr marL="3657294" indent="0">
              <a:buNone/>
              <a:defRPr sz="1600" b="1"/>
            </a:lvl9pPr>
          </a:lstStyle>
          <a:p>
            <a:pPr lvl="0"/>
            <a:r>
              <a:rPr lang="es-ES_tradnl" smtClean="0"/>
              <a:t>Haga clic para modificar el estilo de texto del patrón</a:t>
            </a:r>
          </a:p>
        </p:txBody>
      </p:sp>
      <p:sp>
        <p:nvSpPr>
          <p:cNvPr id="6" name="5 Marcador de contenido"/>
          <p:cNvSpPr>
            <a:spLocks noGrp="1"/>
          </p:cNvSpPr>
          <p:nvPr>
            <p:ph sz="quarter" idx="4"/>
          </p:nvPr>
        </p:nvSpPr>
        <p:spPr>
          <a:xfrm>
            <a:off x="4645025" y="2174873"/>
            <a:ext cx="4041773" cy="3951289"/>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Clic para editar título</a:t>
            </a:r>
            <a:endParaRPr lang="es-ES"/>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50"/>
            <a:ext cx="3008313" cy="1162051"/>
          </a:xfrm>
        </p:spPr>
        <p:txBody>
          <a:bodyPr anchor="b"/>
          <a:lstStyle>
            <a:lvl1pPr algn="l">
              <a:defRPr sz="2000" b="1"/>
            </a:lvl1pPr>
          </a:lstStyle>
          <a:p>
            <a:r>
              <a:rPr lang="es-ES_tradnl" smtClean="0"/>
              <a:t>Clic para editar título</a:t>
            </a:r>
            <a:endParaRPr lang="es-ES"/>
          </a:p>
        </p:txBody>
      </p:sp>
      <p:sp>
        <p:nvSpPr>
          <p:cNvPr id="3" name="2 Marcador de contenido"/>
          <p:cNvSpPr>
            <a:spLocks noGrp="1"/>
          </p:cNvSpPr>
          <p:nvPr>
            <p:ph idx="1"/>
          </p:nvPr>
        </p:nvSpPr>
        <p:spPr>
          <a:xfrm>
            <a:off x="3575051" y="273050"/>
            <a:ext cx="5111752" cy="58531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3 Marcador de texto"/>
          <p:cNvSpPr>
            <a:spLocks noGrp="1"/>
          </p:cNvSpPr>
          <p:nvPr>
            <p:ph type="body" sz="half" idx="2"/>
          </p:nvPr>
        </p:nvSpPr>
        <p:spPr>
          <a:xfrm>
            <a:off x="457202" y="1435103"/>
            <a:ext cx="3008313" cy="4691064"/>
          </a:xfrm>
        </p:spPr>
        <p:txBody>
          <a:bodyPr/>
          <a:lstStyle>
            <a:lvl1pPr marL="0" indent="0">
              <a:buNone/>
              <a:defRPr sz="1200"/>
            </a:lvl1pPr>
            <a:lvl2pPr marL="457161" indent="0">
              <a:buNone/>
              <a:defRPr sz="1200"/>
            </a:lvl2pPr>
            <a:lvl3pPr marL="914325" indent="0">
              <a:buNone/>
              <a:defRPr sz="800"/>
            </a:lvl3pPr>
            <a:lvl4pPr marL="1371486" indent="0">
              <a:buNone/>
              <a:defRPr sz="800"/>
            </a:lvl4pPr>
            <a:lvl5pPr marL="1828647" indent="0">
              <a:buNone/>
              <a:defRPr sz="800"/>
            </a:lvl5pPr>
            <a:lvl6pPr marL="2285808" indent="0">
              <a:buNone/>
              <a:defRPr sz="800"/>
            </a:lvl6pPr>
            <a:lvl7pPr marL="2742972" indent="0">
              <a:buNone/>
              <a:defRPr sz="800"/>
            </a:lvl7pPr>
            <a:lvl8pPr marL="3200133" indent="0">
              <a:buNone/>
              <a:defRPr sz="800"/>
            </a:lvl8pPr>
            <a:lvl9pPr marL="3657294" indent="0">
              <a:buNone/>
              <a:defRPr sz="800"/>
            </a:lvl9pPr>
          </a:lstStyle>
          <a:p>
            <a:pPr lvl="0"/>
            <a:r>
              <a:rPr lang="es-ES_tradnl" smtClean="0"/>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68311" y="333376"/>
            <a:ext cx="8604250" cy="1371601"/>
          </a:xfrm>
        </p:spPr>
        <p:txBody>
          <a:bodyPr/>
          <a:lstStyle/>
          <a:p>
            <a:r>
              <a:rPr lang="es-ES_tradnl" smtClean="0"/>
              <a:t>Clic para editar título</a:t>
            </a:r>
            <a:endParaRPr lang="es-ES"/>
          </a:p>
        </p:txBody>
      </p:sp>
      <p:sp>
        <p:nvSpPr>
          <p:cNvPr id="3" name="2 Marcador de texto"/>
          <p:cNvSpPr>
            <a:spLocks noGrp="1"/>
          </p:cNvSpPr>
          <p:nvPr>
            <p:ph type="body" sz="half" idx="1"/>
          </p:nvPr>
        </p:nvSpPr>
        <p:spPr>
          <a:xfrm>
            <a:off x="468313" y="1773239"/>
            <a:ext cx="4214812" cy="4981576"/>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3 Marcador de contenido"/>
          <p:cNvSpPr>
            <a:spLocks noGrp="1"/>
          </p:cNvSpPr>
          <p:nvPr>
            <p:ph sz="quarter" idx="2"/>
          </p:nvPr>
        </p:nvSpPr>
        <p:spPr>
          <a:xfrm>
            <a:off x="4835526" y="1773239"/>
            <a:ext cx="4216400" cy="2414587"/>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4 Marcador de contenido"/>
          <p:cNvSpPr>
            <a:spLocks noGrp="1"/>
          </p:cNvSpPr>
          <p:nvPr>
            <p:ph sz="quarter" idx="3"/>
          </p:nvPr>
        </p:nvSpPr>
        <p:spPr>
          <a:xfrm>
            <a:off x="4835526" y="4340227"/>
            <a:ext cx="4216400" cy="2414587"/>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9" name="Rectangle 3"/>
          <p:cNvSpPr>
            <a:spLocks noChangeArrowheads="1"/>
          </p:cNvSpPr>
          <p:nvPr/>
        </p:nvSpPr>
        <p:spPr bwMode="auto">
          <a:xfrm flipH="1" flipV="1">
            <a:off x="1068" y="0"/>
            <a:ext cx="754509" cy="620688"/>
          </a:xfrm>
          <a:prstGeom prst="rect">
            <a:avLst/>
          </a:prstGeom>
          <a:gradFill flip="none" rotWithShape="1">
            <a:gsLst>
              <a:gs pos="0">
                <a:schemeClr val="folHlink"/>
              </a:gs>
              <a:gs pos="100000">
                <a:schemeClr val="bg1"/>
              </a:gs>
            </a:gsLst>
            <a:path path="rect">
              <a:fillToRect l="100000" t="100000"/>
            </a:path>
            <a:tileRect r="-100000" b="-100000"/>
          </a:gradFill>
          <a:ln w="9525">
            <a:noFill/>
            <a:miter lim="800000"/>
            <a:headEnd/>
            <a:tailEnd/>
          </a:ln>
          <a:effectLst/>
        </p:spPr>
        <p:txBody>
          <a:bodyPr wrap="none" lIns="91429" tIns="45715" rIns="91429" bIns="45715" anchor="ctr"/>
          <a:lstStyle/>
          <a:p>
            <a:pPr algn="ctr"/>
            <a:endParaRPr lang="es-ES" sz="2400" dirty="0">
              <a:latin typeface="Times New Roman" pitchFamily="18" charset="0"/>
            </a:endParaRPr>
          </a:p>
        </p:txBody>
      </p:sp>
      <p:sp>
        <p:nvSpPr>
          <p:cNvPr id="4101" name="Rectangle 5"/>
          <p:cNvSpPr>
            <a:spLocks noChangeArrowheads="1"/>
          </p:cNvSpPr>
          <p:nvPr/>
        </p:nvSpPr>
        <p:spPr bwMode="auto">
          <a:xfrm>
            <a:off x="409577" y="134939"/>
            <a:ext cx="138113" cy="141288"/>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lIns="91429" tIns="45715" rIns="91429" bIns="45715"/>
          <a:lstStyle/>
          <a:p>
            <a:endParaRPr lang="es-ES" dirty="0">
              <a:solidFill>
                <a:schemeClr val="hlink"/>
              </a:solidFill>
            </a:endParaRPr>
          </a:p>
        </p:txBody>
      </p:sp>
      <p:sp>
        <p:nvSpPr>
          <p:cNvPr id="4102" name="Rectangle 6"/>
          <p:cNvSpPr>
            <a:spLocks noChangeArrowheads="1"/>
          </p:cNvSpPr>
          <p:nvPr/>
        </p:nvSpPr>
        <p:spPr bwMode="auto">
          <a:xfrm>
            <a:off x="547687" y="0"/>
            <a:ext cx="139702" cy="138113"/>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lIns="91429" tIns="45715" rIns="91429" bIns="45715"/>
          <a:lstStyle/>
          <a:p>
            <a:endParaRPr lang="es-ES" dirty="0">
              <a:solidFill>
                <a:schemeClr val="hlink"/>
              </a:solidFill>
            </a:endParaRPr>
          </a:p>
        </p:txBody>
      </p:sp>
      <p:sp>
        <p:nvSpPr>
          <p:cNvPr id="4103" name="Rectangle 7"/>
          <p:cNvSpPr>
            <a:spLocks noChangeArrowheads="1"/>
          </p:cNvSpPr>
          <p:nvPr/>
        </p:nvSpPr>
        <p:spPr bwMode="auto">
          <a:xfrm>
            <a:off x="547687" y="134939"/>
            <a:ext cx="139702" cy="14128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lIns="91429" tIns="45715" rIns="91429" bIns="45715"/>
          <a:lstStyle/>
          <a:p>
            <a:endParaRPr lang="es-ES" dirty="0">
              <a:solidFill>
                <a:schemeClr val="accent2"/>
              </a:solidFill>
            </a:endParaRPr>
          </a:p>
        </p:txBody>
      </p:sp>
      <p:sp>
        <p:nvSpPr>
          <p:cNvPr id="4104" name="Rectangle 8"/>
          <p:cNvSpPr>
            <a:spLocks noChangeArrowheads="1"/>
          </p:cNvSpPr>
          <p:nvPr/>
        </p:nvSpPr>
        <p:spPr bwMode="auto">
          <a:xfrm>
            <a:off x="274638" y="274639"/>
            <a:ext cx="136525" cy="138113"/>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lIns="91429" tIns="45715" rIns="91429" bIns="45715"/>
          <a:lstStyle/>
          <a:p>
            <a:endParaRPr lang="es-ES" dirty="0">
              <a:solidFill>
                <a:schemeClr val="hlink"/>
              </a:solidFill>
            </a:endParaRPr>
          </a:p>
        </p:txBody>
      </p:sp>
      <p:sp>
        <p:nvSpPr>
          <p:cNvPr id="4105" name="Rectangle 9"/>
          <p:cNvSpPr>
            <a:spLocks noChangeArrowheads="1"/>
          </p:cNvSpPr>
          <p:nvPr/>
        </p:nvSpPr>
        <p:spPr bwMode="auto">
          <a:xfrm>
            <a:off x="131767" y="136526"/>
            <a:ext cx="141290" cy="138113"/>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lIns="91429" tIns="45715" rIns="91429" bIns="45715"/>
          <a:lstStyle/>
          <a:p>
            <a:endParaRPr lang="es-ES" sz="2400" dirty="0">
              <a:latin typeface="Times New Roman" pitchFamily="18" charset="0"/>
            </a:endParaRPr>
          </a:p>
        </p:txBody>
      </p:sp>
      <p:sp>
        <p:nvSpPr>
          <p:cNvPr id="4106" name="Rectangle 10"/>
          <p:cNvSpPr>
            <a:spLocks noChangeArrowheads="1"/>
          </p:cNvSpPr>
          <p:nvPr/>
        </p:nvSpPr>
        <p:spPr bwMode="auto">
          <a:xfrm>
            <a:off x="409577" y="271464"/>
            <a:ext cx="138113" cy="138113"/>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lIns="91429" tIns="45715" rIns="91429" bIns="45715"/>
          <a:lstStyle/>
          <a:p>
            <a:endParaRPr lang="es-ES" dirty="0">
              <a:solidFill>
                <a:schemeClr val="accent2"/>
              </a:solidFill>
            </a:endParaRPr>
          </a:p>
        </p:txBody>
      </p:sp>
      <p:sp>
        <p:nvSpPr>
          <p:cNvPr id="4107" name="Rectangle 11"/>
          <p:cNvSpPr>
            <a:spLocks noChangeArrowheads="1"/>
          </p:cNvSpPr>
          <p:nvPr/>
        </p:nvSpPr>
        <p:spPr bwMode="auto">
          <a:xfrm>
            <a:off x="274638" y="409577"/>
            <a:ext cx="136525" cy="136523"/>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lIns="91429" tIns="45715" rIns="91429" bIns="45715"/>
          <a:lstStyle/>
          <a:p>
            <a:endParaRPr lang="es-ES" dirty="0">
              <a:solidFill>
                <a:schemeClr val="accent2"/>
              </a:solidFill>
            </a:endParaRPr>
          </a:p>
        </p:txBody>
      </p:sp>
      <p:sp>
        <p:nvSpPr>
          <p:cNvPr id="4108" name="Rectangle 12"/>
          <p:cNvSpPr>
            <a:spLocks noGrp="1" noChangeArrowheads="1"/>
          </p:cNvSpPr>
          <p:nvPr>
            <p:ph type="title"/>
          </p:nvPr>
        </p:nvSpPr>
        <p:spPr bwMode="auto">
          <a:xfrm>
            <a:off x="468311" y="333376"/>
            <a:ext cx="8604250" cy="1371601"/>
          </a:xfrm>
          <a:prstGeom prst="rect">
            <a:avLst/>
          </a:prstGeom>
          <a:noFill/>
          <a:ln w="9525">
            <a:noFill/>
            <a:miter lim="800000"/>
            <a:headEnd/>
            <a:tailEnd/>
          </a:ln>
          <a:effectLst/>
        </p:spPr>
        <p:txBody>
          <a:bodyPr vert="horz" wrap="square" lIns="91429" tIns="45715" rIns="91429" bIns="45715"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lvl="0"/>
            <a:r>
              <a:rPr lang="es-ES" dirty="0" smtClean="0"/>
              <a:t>Haga clic para cambiar el estilo de título	</a:t>
            </a:r>
          </a:p>
        </p:txBody>
      </p:sp>
      <p:sp>
        <p:nvSpPr>
          <p:cNvPr id="4109" name="Rectangle 13"/>
          <p:cNvSpPr>
            <a:spLocks noGrp="1" noChangeArrowheads="1"/>
          </p:cNvSpPr>
          <p:nvPr>
            <p:ph type="body" idx="1"/>
          </p:nvPr>
        </p:nvSpPr>
        <p:spPr bwMode="auto">
          <a:xfrm>
            <a:off x="468318" y="1628803"/>
            <a:ext cx="8583611" cy="4981576"/>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lvl="0"/>
            <a:r>
              <a:rPr lang="es-ES" dirty="0" smtClean="0"/>
              <a:t>Haga clic para modificar el estilo de texto del patrón</a:t>
            </a:r>
          </a:p>
          <a:p>
            <a:pPr lvl="1"/>
            <a:r>
              <a:rPr lang="es-ES" dirty="0" smtClean="0"/>
              <a:t>Segundo nivel</a:t>
            </a:r>
          </a:p>
          <a:p>
            <a:pPr lvl="2"/>
            <a:r>
              <a:rPr lang="es-ES" dirty="0" smtClean="0"/>
              <a:t> Tercer nivel</a:t>
            </a:r>
          </a:p>
          <a:p>
            <a:pPr lvl="3"/>
            <a:r>
              <a:rPr lang="es-ES" dirty="0" smtClean="0"/>
              <a:t> Cuarto nivel</a:t>
            </a:r>
          </a:p>
          <a:p>
            <a:pPr lvl="4"/>
            <a:r>
              <a:rPr lang="es-ES" dirty="0" smtClean="0"/>
              <a:t> Quinto nivel</a:t>
            </a: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73" r:id="rId9"/>
    <p:sldLayoutId id="2147483674" r:id="rId10"/>
    <p:sldLayoutId id="2147483675" r:id="rId11"/>
    <p:sldLayoutId id="2147483676" r:id="rId12"/>
  </p:sldLayoutIdLst>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08"/>
                                        </p:tgtEl>
                                        <p:attrNameLst>
                                          <p:attrName>style.visibility</p:attrName>
                                        </p:attrNameLst>
                                      </p:cBhvr>
                                      <p:to>
                                        <p:strVal val="visible"/>
                                      </p:to>
                                    </p:set>
                                    <p:animEffect transition="in" filter="fade">
                                      <p:cBhvr>
                                        <p:cTn id="7" dur="500"/>
                                        <p:tgtEl>
                                          <p:spTgt spid="410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09">
                                            <p:txEl>
                                              <p:pRg st="0" end="0"/>
                                            </p:txEl>
                                          </p:spTgt>
                                        </p:tgtEl>
                                        <p:attrNameLst>
                                          <p:attrName>style.visibility</p:attrName>
                                        </p:attrNameLst>
                                      </p:cBhvr>
                                      <p:to>
                                        <p:strVal val="visible"/>
                                      </p:to>
                                    </p:set>
                                    <p:animEffect transition="in" filter="fade">
                                      <p:cBhvr>
                                        <p:cTn id="11" dur="500"/>
                                        <p:tgtEl>
                                          <p:spTgt spid="410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109">
                                            <p:txEl>
                                              <p:pRg st="1" end="1"/>
                                            </p:txEl>
                                          </p:spTgt>
                                        </p:tgtEl>
                                        <p:attrNameLst>
                                          <p:attrName>style.visibility</p:attrName>
                                        </p:attrNameLst>
                                      </p:cBhvr>
                                      <p:to>
                                        <p:strVal val="visible"/>
                                      </p:to>
                                    </p:set>
                                    <p:animEffect transition="in" filter="fade">
                                      <p:cBhvr>
                                        <p:cTn id="15" dur="500"/>
                                        <p:tgtEl>
                                          <p:spTgt spid="4109">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109">
                                            <p:txEl>
                                              <p:pRg st="2" end="2"/>
                                            </p:txEl>
                                          </p:spTgt>
                                        </p:tgtEl>
                                        <p:attrNameLst>
                                          <p:attrName>style.visibility</p:attrName>
                                        </p:attrNameLst>
                                      </p:cBhvr>
                                      <p:to>
                                        <p:strVal val="visible"/>
                                      </p:to>
                                    </p:set>
                                    <p:animEffect transition="in" filter="fade">
                                      <p:cBhvr>
                                        <p:cTn id="19" dur="500"/>
                                        <p:tgtEl>
                                          <p:spTgt spid="4109">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109">
                                            <p:txEl>
                                              <p:pRg st="3" end="3"/>
                                            </p:txEl>
                                          </p:spTgt>
                                        </p:tgtEl>
                                        <p:attrNameLst>
                                          <p:attrName>style.visibility</p:attrName>
                                        </p:attrNameLst>
                                      </p:cBhvr>
                                      <p:to>
                                        <p:strVal val="visible"/>
                                      </p:to>
                                    </p:set>
                                    <p:animEffect transition="in" filter="fade">
                                      <p:cBhvr>
                                        <p:cTn id="23" dur="500"/>
                                        <p:tgtEl>
                                          <p:spTgt spid="4109">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109">
                                            <p:txEl>
                                              <p:pRg st="4" end="4"/>
                                            </p:txEl>
                                          </p:spTgt>
                                        </p:tgtEl>
                                        <p:attrNameLst>
                                          <p:attrName>style.visibility</p:attrName>
                                        </p:attrNameLst>
                                      </p:cBhvr>
                                      <p:to>
                                        <p:strVal val="visible"/>
                                      </p:to>
                                    </p:set>
                                    <p:animEffect transition="in" filter="fade">
                                      <p:cBhvr>
                                        <p:cTn id="27" dur="500"/>
                                        <p:tgtEl>
                                          <p:spTgt spid="410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p:bldP spid="4109" grpId="0" build="p">
        <p:tmplLst>
          <p:tmpl lvl="1">
            <p:tnLst>
              <p:par>
                <p:cTn presetID="10" presetClass="entr" presetSubtype="0" fill="hold" nodeType="afterEffect">
                  <p:stCondLst>
                    <p:cond delay="0"/>
                  </p:stCondLst>
                  <p:childTnLst>
                    <p:set>
                      <p:cBhvr>
                        <p:cTn dur="1" fill="hold">
                          <p:stCondLst>
                            <p:cond delay="0"/>
                          </p:stCondLst>
                        </p:cTn>
                        <p:tgtEl>
                          <p:spTgt spid="4109"/>
                        </p:tgtEl>
                        <p:attrNameLst>
                          <p:attrName>style.visibility</p:attrName>
                        </p:attrNameLst>
                      </p:cBhvr>
                      <p:to>
                        <p:strVal val="visible"/>
                      </p:to>
                    </p:set>
                    <p:animEffect transition="in" filter="fade">
                      <p:cBhvr>
                        <p:cTn dur="500"/>
                        <p:tgtEl>
                          <p:spTgt spid="4109"/>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4109"/>
                        </p:tgtEl>
                        <p:attrNameLst>
                          <p:attrName>style.visibility</p:attrName>
                        </p:attrNameLst>
                      </p:cBhvr>
                      <p:to>
                        <p:strVal val="visible"/>
                      </p:to>
                    </p:set>
                    <p:animEffect transition="in" filter="fade">
                      <p:cBhvr>
                        <p:cTn dur="500"/>
                        <p:tgtEl>
                          <p:spTgt spid="4109"/>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4109"/>
                        </p:tgtEl>
                        <p:attrNameLst>
                          <p:attrName>style.visibility</p:attrName>
                        </p:attrNameLst>
                      </p:cBhvr>
                      <p:to>
                        <p:strVal val="visible"/>
                      </p:to>
                    </p:set>
                    <p:animEffect transition="in" filter="fade">
                      <p:cBhvr>
                        <p:cTn dur="500"/>
                        <p:tgtEl>
                          <p:spTgt spid="4109"/>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4109"/>
                        </p:tgtEl>
                        <p:attrNameLst>
                          <p:attrName>style.visibility</p:attrName>
                        </p:attrNameLst>
                      </p:cBhvr>
                      <p:to>
                        <p:strVal val="visible"/>
                      </p:to>
                    </p:set>
                    <p:animEffect transition="in" filter="fade">
                      <p:cBhvr>
                        <p:cTn dur="500"/>
                        <p:tgtEl>
                          <p:spTgt spid="4109"/>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4109"/>
                        </p:tgtEl>
                        <p:attrNameLst>
                          <p:attrName>style.visibility</p:attrName>
                        </p:attrNameLst>
                      </p:cBhvr>
                      <p:to>
                        <p:strVal val="visible"/>
                      </p:to>
                    </p:set>
                    <p:animEffect transition="in" filter="fade">
                      <p:cBhvr>
                        <p:cTn dur="500"/>
                        <p:tgtEl>
                          <p:spTgt spid="4109"/>
                        </p:tgtEl>
                      </p:cBhvr>
                    </p:animEffect>
                  </p:childTnLst>
                </p:cTn>
              </p:par>
            </p:tnLst>
          </p:tmpl>
        </p:tmplLst>
      </p:bldP>
    </p:bldLst>
  </p:timing>
  <p:txStyles>
    <p:titleStyle>
      <a:lvl1pPr algn="l" rtl="0" eaLnBrk="1" fontAlgn="base" hangingPunct="1">
        <a:spcBef>
          <a:spcPct val="0"/>
        </a:spcBef>
        <a:spcAft>
          <a:spcPct val="0"/>
        </a:spcAft>
        <a:defRPr sz="4400" b="1" cap="none" spc="0">
          <a:ln w="11430"/>
          <a:solidFill>
            <a:schemeClr val="accent3">
              <a:lumMod val="25000"/>
            </a:schemeClr>
          </a:solidFill>
          <a:effectLst>
            <a:outerShdw blurRad="50800" dist="39000" dir="5460000" algn="tl">
              <a:srgbClr val="000000">
                <a:alpha val="38000"/>
              </a:srgbClr>
            </a:outerShdw>
          </a:effectLst>
          <a:latin typeface="+mj-lt"/>
          <a:ea typeface="+mj-ea"/>
          <a:cs typeface="+mj-cs"/>
        </a:defRPr>
      </a:lvl1pPr>
      <a:lvl2pPr algn="l" rtl="0" eaLnBrk="1" fontAlgn="base" hangingPunct="1">
        <a:spcBef>
          <a:spcPct val="0"/>
        </a:spcBef>
        <a:spcAft>
          <a:spcPct val="0"/>
        </a:spcAft>
        <a:defRPr sz="4400">
          <a:solidFill>
            <a:schemeClr val="tx1"/>
          </a:solidFill>
          <a:latin typeface="Arial" pitchFamily="34" charset="0"/>
        </a:defRPr>
      </a:lvl2pPr>
      <a:lvl3pPr algn="l" rtl="0" eaLnBrk="1" fontAlgn="base" hangingPunct="1">
        <a:spcBef>
          <a:spcPct val="0"/>
        </a:spcBef>
        <a:spcAft>
          <a:spcPct val="0"/>
        </a:spcAft>
        <a:defRPr sz="4400">
          <a:solidFill>
            <a:schemeClr val="tx1"/>
          </a:solidFill>
          <a:latin typeface="Arial" pitchFamily="34" charset="0"/>
        </a:defRPr>
      </a:lvl3pPr>
      <a:lvl4pPr algn="l" rtl="0" eaLnBrk="1" fontAlgn="base" hangingPunct="1">
        <a:spcBef>
          <a:spcPct val="0"/>
        </a:spcBef>
        <a:spcAft>
          <a:spcPct val="0"/>
        </a:spcAft>
        <a:defRPr sz="4400">
          <a:solidFill>
            <a:schemeClr val="tx1"/>
          </a:solidFill>
          <a:latin typeface="Arial" pitchFamily="34" charset="0"/>
        </a:defRPr>
      </a:lvl4pPr>
      <a:lvl5pPr algn="l" rtl="0" eaLnBrk="1" fontAlgn="base" hangingPunct="1">
        <a:spcBef>
          <a:spcPct val="0"/>
        </a:spcBef>
        <a:spcAft>
          <a:spcPct val="0"/>
        </a:spcAft>
        <a:defRPr sz="4400">
          <a:solidFill>
            <a:schemeClr val="tx1"/>
          </a:solidFill>
          <a:latin typeface="Arial" pitchFamily="34" charset="0"/>
        </a:defRPr>
      </a:lvl5pPr>
      <a:lvl6pPr marL="457161" algn="l" rtl="0" eaLnBrk="1" fontAlgn="base" hangingPunct="1">
        <a:spcBef>
          <a:spcPct val="0"/>
        </a:spcBef>
        <a:spcAft>
          <a:spcPct val="0"/>
        </a:spcAft>
        <a:defRPr sz="4400">
          <a:solidFill>
            <a:schemeClr val="tx1"/>
          </a:solidFill>
          <a:latin typeface="Arial" pitchFamily="34" charset="0"/>
        </a:defRPr>
      </a:lvl6pPr>
      <a:lvl7pPr marL="914325" algn="l" rtl="0" eaLnBrk="1" fontAlgn="base" hangingPunct="1">
        <a:spcBef>
          <a:spcPct val="0"/>
        </a:spcBef>
        <a:spcAft>
          <a:spcPct val="0"/>
        </a:spcAft>
        <a:defRPr sz="4400">
          <a:solidFill>
            <a:schemeClr val="tx1"/>
          </a:solidFill>
          <a:latin typeface="Arial" pitchFamily="34" charset="0"/>
        </a:defRPr>
      </a:lvl7pPr>
      <a:lvl8pPr marL="1371486" algn="l" rtl="0" eaLnBrk="1" fontAlgn="base" hangingPunct="1">
        <a:spcBef>
          <a:spcPct val="0"/>
        </a:spcBef>
        <a:spcAft>
          <a:spcPct val="0"/>
        </a:spcAft>
        <a:defRPr sz="4400">
          <a:solidFill>
            <a:schemeClr val="tx1"/>
          </a:solidFill>
          <a:latin typeface="Arial" pitchFamily="34" charset="0"/>
        </a:defRPr>
      </a:lvl8pPr>
      <a:lvl9pPr marL="1828647" algn="l" rtl="0" eaLnBrk="1" fontAlgn="base" hangingPunct="1">
        <a:spcBef>
          <a:spcPct val="0"/>
        </a:spcBef>
        <a:spcAft>
          <a:spcPct val="0"/>
        </a:spcAft>
        <a:defRPr sz="4400">
          <a:solidFill>
            <a:schemeClr val="tx1"/>
          </a:solidFill>
          <a:latin typeface="Arial" pitchFamily="34" charset="0"/>
        </a:defRPr>
      </a:lvl9pPr>
    </p:titleStyle>
    <p:bodyStyle>
      <a:lvl1pPr marL="342870" indent="-342870" algn="l" rtl="0" eaLnBrk="1" fontAlgn="base" hangingPunct="1">
        <a:spcBef>
          <a:spcPct val="20000"/>
        </a:spcBef>
        <a:spcAft>
          <a:spcPct val="0"/>
        </a:spcAft>
        <a:buClr>
          <a:schemeClr val="bg2"/>
        </a:buClr>
        <a:buSzPct val="75000"/>
        <a:buFont typeface="Wingdings" pitchFamily="2" charset="2"/>
        <a:buChar char="n"/>
        <a:defRPr sz="32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defRPr>
      </a:lvl1pPr>
      <a:lvl2pPr marL="742889" indent="-285728" algn="l" rtl="0" eaLnBrk="1" fontAlgn="base" hangingPunct="1">
        <a:spcBef>
          <a:spcPct val="20000"/>
        </a:spcBef>
        <a:spcAft>
          <a:spcPct val="0"/>
        </a:spcAft>
        <a:buClr>
          <a:schemeClr val="folHlink"/>
        </a:buClr>
        <a:buSzPct val="70000"/>
        <a:buFont typeface="Wingdings" pitchFamily="2" charset="2"/>
        <a:buChar char="¨"/>
        <a:defRPr sz="28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2pPr>
      <a:lvl3pPr marL="1142904" indent="-228582" algn="l" rtl="0" eaLnBrk="1" fontAlgn="base" hangingPunct="1">
        <a:spcBef>
          <a:spcPct val="20000"/>
        </a:spcBef>
        <a:spcAft>
          <a:spcPct val="0"/>
        </a:spcAft>
        <a:buClr>
          <a:schemeClr val="hlink"/>
        </a:buClr>
        <a:buSzPct val="75000"/>
        <a:buFont typeface="Wingdings" pitchFamily="2" charset="2"/>
        <a:buChar char="n"/>
        <a:defRPr sz="28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3pPr>
      <a:lvl4pPr marL="1600065" indent="-228582" algn="l" rtl="0" eaLnBrk="1" fontAlgn="base" hangingPunct="1">
        <a:spcBef>
          <a:spcPct val="20000"/>
        </a:spcBef>
        <a:spcAft>
          <a:spcPct val="0"/>
        </a:spcAft>
        <a:buClr>
          <a:schemeClr val="accent2"/>
        </a:buClr>
        <a:buSzPct val="75000"/>
        <a:buFont typeface="Wingdings" pitchFamily="2" charset="2"/>
        <a:buChar char="o"/>
        <a:defRPr sz="2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4pPr>
      <a:lvl5pPr marL="2057229" indent="-228582" algn="l" rtl="0" eaLnBrk="1" fontAlgn="base" hangingPunct="1">
        <a:spcBef>
          <a:spcPct val="20000"/>
        </a:spcBef>
        <a:spcAft>
          <a:spcPct val="0"/>
        </a:spcAft>
        <a:buClr>
          <a:schemeClr val="accent1"/>
        </a:buClr>
        <a:buSzPct val="75000"/>
        <a:buFont typeface="Wingdings" pitchFamily="2" charset="2"/>
        <a:buChar char="n"/>
        <a:defRPr sz="2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5pPr>
      <a:lvl6pPr marL="2514390" indent="-228582" algn="l" rtl="0" eaLnBrk="1" fontAlgn="base" hangingPunct="1">
        <a:spcBef>
          <a:spcPct val="20000"/>
        </a:spcBef>
        <a:spcAft>
          <a:spcPct val="0"/>
        </a:spcAft>
        <a:buClr>
          <a:schemeClr val="accent1"/>
        </a:buClr>
        <a:buSzPct val="75000"/>
        <a:buFont typeface="Wingdings" pitchFamily="2" charset="2"/>
        <a:buChar char="n"/>
        <a:defRPr sz="2400">
          <a:solidFill>
            <a:schemeClr val="tx1"/>
          </a:solidFill>
          <a:latin typeface="+mn-lt"/>
        </a:defRPr>
      </a:lvl6pPr>
      <a:lvl7pPr marL="2971551" indent="-228582" algn="l" rtl="0" eaLnBrk="1" fontAlgn="base" hangingPunct="1">
        <a:spcBef>
          <a:spcPct val="20000"/>
        </a:spcBef>
        <a:spcAft>
          <a:spcPct val="0"/>
        </a:spcAft>
        <a:buClr>
          <a:schemeClr val="accent1"/>
        </a:buClr>
        <a:buSzPct val="75000"/>
        <a:buFont typeface="Wingdings" pitchFamily="2" charset="2"/>
        <a:buChar char="n"/>
        <a:defRPr sz="2400">
          <a:solidFill>
            <a:schemeClr val="tx1"/>
          </a:solidFill>
          <a:latin typeface="+mn-lt"/>
        </a:defRPr>
      </a:lvl7pPr>
      <a:lvl8pPr marL="3428716" indent="-228582" algn="l" rtl="0" eaLnBrk="1" fontAlgn="base" hangingPunct="1">
        <a:spcBef>
          <a:spcPct val="20000"/>
        </a:spcBef>
        <a:spcAft>
          <a:spcPct val="0"/>
        </a:spcAft>
        <a:buClr>
          <a:schemeClr val="accent1"/>
        </a:buClr>
        <a:buSzPct val="75000"/>
        <a:buFont typeface="Wingdings" pitchFamily="2" charset="2"/>
        <a:buChar char="n"/>
        <a:defRPr sz="2400">
          <a:solidFill>
            <a:schemeClr val="tx1"/>
          </a:solidFill>
          <a:latin typeface="+mn-lt"/>
        </a:defRPr>
      </a:lvl8pPr>
      <a:lvl9pPr marL="3885876" indent="-228582" algn="l" rtl="0" eaLnBrk="1" fontAlgn="base" hangingPunct="1">
        <a:spcBef>
          <a:spcPct val="20000"/>
        </a:spcBef>
        <a:spcAft>
          <a:spcPct val="0"/>
        </a:spcAft>
        <a:buClr>
          <a:schemeClr val="accent1"/>
        </a:buClr>
        <a:buSzPct val="75000"/>
        <a:buFont typeface="Wingdings" pitchFamily="2" charset="2"/>
        <a:buChar char="n"/>
        <a:defRPr sz="2400">
          <a:solidFill>
            <a:schemeClr val="tx1"/>
          </a:solidFill>
          <a:latin typeface="+mn-lt"/>
        </a:defRPr>
      </a:lvl9pPr>
    </p:bodyStyle>
    <p:otherStyle>
      <a:defPPr>
        <a:defRPr lang="es-ES"/>
      </a:defPPr>
      <a:lvl1pPr marL="0" algn="l" defTabSz="914325" rtl="0" eaLnBrk="1" latinLnBrk="0" hangingPunct="1">
        <a:defRPr sz="1600" kern="1200">
          <a:solidFill>
            <a:schemeClr val="tx1"/>
          </a:solidFill>
          <a:latin typeface="+mn-lt"/>
          <a:ea typeface="+mn-ea"/>
          <a:cs typeface="+mn-cs"/>
        </a:defRPr>
      </a:lvl1pPr>
      <a:lvl2pPr marL="457161" algn="l" defTabSz="914325" rtl="0" eaLnBrk="1" latinLnBrk="0" hangingPunct="1">
        <a:defRPr sz="1600" kern="1200">
          <a:solidFill>
            <a:schemeClr val="tx1"/>
          </a:solidFill>
          <a:latin typeface="+mn-lt"/>
          <a:ea typeface="+mn-ea"/>
          <a:cs typeface="+mn-cs"/>
        </a:defRPr>
      </a:lvl2pPr>
      <a:lvl3pPr marL="914325" algn="l" defTabSz="914325" rtl="0" eaLnBrk="1" latinLnBrk="0" hangingPunct="1">
        <a:defRPr sz="1600" kern="1200">
          <a:solidFill>
            <a:schemeClr val="tx1"/>
          </a:solidFill>
          <a:latin typeface="+mn-lt"/>
          <a:ea typeface="+mn-ea"/>
          <a:cs typeface="+mn-cs"/>
        </a:defRPr>
      </a:lvl3pPr>
      <a:lvl4pPr marL="1371486" algn="l" defTabSz="914325" rtl="0" eaLnBrk="1" latinLnBrk="0" hangingPunct="1">
        <a:defRPr sz="1600" kern="1200">
          <a:solidFill>
            <a:schemeClr val="tx1"/>
          </a:solidFill>
          <a:latin typeface="+mn-lt"/>
          <a:ea typeface="+mn-ea"/>
          <a:cs typeface="+mn-cs"/>
        </a:defRPr>
      </a:lvl4pPr>
      <a:lvl5pPr marL="1828647" algn="l" defTabSz="914325" rtl="0" eaLnBrk="1" latinLnBrk="0" hangingPunct="1">
        <a:defRPr sz="1600" kern="1200">
          <a:solidFill>
            <a:schemeClr val="tx1"/>
          </a:solidFill>
          <a:latin typeface="+mn-lt"/>
          <a:ea typeface="+mn-ea"/>
          <a:cs typeface="+mn-cs"/>
        </a:defRPr>
      </a:lvl5pPr>
      <a:lvl6pPr marL="2285808" algn="l" defTabSz="914325" rtl="0" eaLnBrk="1" latinLnBrk="0" hangingPunct="1">
        <a:defRPr sz="1600" kern="1200">
          <a:solidFill>
            <a:schemeClr val="tx1"/>
          </a:solidFill>
          <a:latin typeface="+mn-lt"/>
          <a:ea typeface="+mn-ea"/>
          <a:cs typeface="+mn-cs"/>
        </a:defRPr>
      </a:lvl6pPr>
      <a:lvl7pPr marL="2742972" algn="l" defTabSz="914325" rtl="0" eaLnBrk="1" latinLnBrk="0" hangingPunct="1">
        <a:defRPr sz="1600" kern="1200">
          <a:solidFill>
            <a:schemeClr val="tx1"/>
          </a:solidFill>
          <a:latin typeface="+mn-lt"/>
          <a:ea typeface="+mn-ea"/>
          <a:cs typeface="+mn-cs"/>
        </a:defRPr>
      </a:lvl7pPr>
      <a:lvl8pPr marL="3200133" algn="l" defTabSz="914325" rtl="0" eaLnBrk="1" latinLnBrk="0" hangingPunct="1">
        <a:defRPr sz="1600" kern="1200">
          <a:solidFill>
            <a:schemeClr val="tx1"/>
          </a:solidFill>
          <a:latin typeface="+mn-lt"/>
          <a:ea typeface="+mn-ea"/>
          <a:cs typeface="+mn-cs"/>
        </a:defRPr>
      </a:lvl8pPr>
      <a:lvl9pPr marL="3657294" algn="l" defTabSz="914325"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chart" Target="../charts/chart7.xml"/></Relationships>
</file>

<file path=ppt/slides/_rels/slide7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chart" Target="../charts/chart10.xml"/></Relationships>
</file>

<file path=ppt/slides/_rels/slide7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7.xml"/><Relationship Id="rId1" Type="http://schemas.openxmlformats.org/officeDocument/2006/relationships/slideLayout" Target="../slideLayouts/slideLayout6.xml"/><Relationship Id="rId5" Type="http://schemas.openxmlformats.org/officeDocument/2006/relationships/chart" Target="../charts/chart13.xml"/><Relationship Id="rId4" Type="http://schemas.openxmlformats.org/officeDocument/2006/relationships/chart" Target="../charts/chart12.xml"/></Relationships>
</file>

<file path=ppt/slides/_rels/slide7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339752" y="2132856"/>
            <a:ext cx="6552726" cy="2209799"/>
          </a:xfrm>
        </p:spPr>
        <p:txBody>
          <a:bodyPr>
            <a:scene3d>
              <a:camera prst="orthographicFront"/>
              <a:lightRig rig="flat" dir="tl">
                <a:rot lat="0" lon="0" rev="6600000"/>
              </a:lightRig>
            </a:scene3d>
            <a:sp3d extrusionH="25400" contourW="8890">
              <a:bevelT w="38100" h="31750"/>
              <a:contourClr>
                <a:srgbClr val="FF8000"/>
              </a:contourClr>
            </a:sp3d>
          </a:bodyPr>
          <a:lstStyle/>
          <a:p>
            <a:r>
              <a:rPr lang="en-GB" sz="4300" dirty="0" smtClean="0"/>
              <a:t>Balneotherapy </a:t>
            </a:r>
            <a:r>
              <a:rPr lang="en-GB" sz="4300" dirty="0"/>
              <a:t>and skin. </a:t>
            </a:r>
            <a:r>
              <a:rPr lang="en-GB" sz="4300" dirty="0" smtClean="0"/>
              <a:t/>
            </a:r>
            <a:br>
              <a:rPr lang="en-GB" sz="4300" dirty="0" smtClean="0"/>
            </a:br>
            <a:r>
              <a:rPr lang="en-GB" sz="4300" dirty="0" smtClean="0"/>
              <a:t>Mechanisms </a:t>
            </a:r>
            <a:r>
              <a:rPr lang="en-GB" sz="4300" dirty="0"/>
              <a:t>of action</a:t>
            </a:r>
            <a:r>
              <a:rPr lang="en-GB" sz="4300" dirty="0" smtClean="0"/>
              <a:t>.</a:t>
            </a:r>
            <a:endParaRPr lang="en-GB" sz="4300" kern="1200" dirty="0">
              <a:solidFill>
                <a:srgbClr val="FF8000"/>
              </a:solidFill>
              <a:effectLst>
                <a:outerShdw blurRad="50800" dist="39000" dir="5460000" algn="tl">
                  <a:srgbClr val="800000">
                    <a:alpha val="38000"/>
                  </a:srgbClr>
                </a:outerShdw>
              </a:effectLst>
              <a:latin typeface="+mn-lt"/>
              <a:ea typeface="+mn-ea"/>
              <a:cs typeface="+mn-cs"/>
            </a:endParaRPr>
          </a:p>
        </p:txBody>
      </p:sp>
      <p:sp>
        <p:nvSpPr>
          <p:cNvPr id="6" name="Rectangle 3"/>
          <p:cNvSpPr>
            <a:spLocks noGrp="1" noChangeArrowheads="1"/>
          </p:cNvSpPr>
          <p:nvPr>
            <p:ph type="subTitle" idx="1"/>
          </p:nvPr>
        </p:nvSpPr>
        <p:spPr>
          <a:xfrm>
            <a:off x="539552" y="4365105"/>
            <a:ext cx="8424934" cy="936105"/>
          </a:xfrm>
        </p:spPr>
        <p:txBody>
          <a:bodyPr/>
          <a:lstStyle/>
          <a:p>
            <a:r>
              <a:rPr lang="en-GB" sz="2800" u="sng" dirty="0">
                <a:solidFill>
                  <a:schemeClr val="tx2"/>
                </a:solidFill>
              </a:rPr>
              <a:t>Carbajo JM</a:t>
            </a:r>
            <a:r>
              <a:rPr lang="en-GB" sz="2800" baseline="30000" dirty="0">
                <a:solidFill>
                  <a:schemeClr val="tx2"/>
                </a:solidFill>
              </a:rPr>
              <a:t>1-</a:t>
            </a:r>
            <a:r>
              <a:rPr lang="en-GB" sz="2800" baseline="30000" dirty="0" smtClean="0">
                <a:solidFill>
                  <a:schemeClr val="tx2"/>
                </a:solidFill>
              </a:rPr>
              <a:t>2</a:t>
            </a:r>
            <a:r>
              <a:rPr lang="en-GB" sz="2800" dirty="0" smtClean="0">
                <a:solidFill>
                  <a:schemeClr val="tx2"/>
                </a:solidFill>
              </a:rPr>
              <a:t>, </a:t>
            </a:r>
            <a:r>
              <a:rPr lang="en-GB" sz="2800" dirty="0">
                <a:solidFill>
                  <a:schemeClr val="tx2"/>
                </a:solidFill>
              </a:rPr>
              <a:t>Maraver F</a:t>
            </a:r>
            <a:r>
              <a:rPr lang="en-GB" sz="2800" baseline="30000" dirty="0">
                <a:solidFill>
                  <a:schemeClr val="tx2"/>
                </a:solidFill>
              </a:rPr>
              <a:t>1-3</a:t>
            </a:r>
            <a:endParaRPr lang="en-GB" sz="1600" dirty="0">
              <a:solidFill>
                <a:schemeClr val="tx2"/>
              </a:solidFill>
            </a:endParaRPr>
          </a:p>
          <a:p>
            <a:pPr marL="228582" indent="-228582">
              <a:buFont typeface="Wingdings" pitchFamily="2" charset="2"/>
              <a:buAutoNum type="arabicParenBoth"/>
            </a:pPr>
            <a:endParaRPr lang="en-GB" sz="1200" dirty="0" smtClean="0">
              <a:solidFill>
                <a:schemeClr val="tx2"/>
              </a:solidFill>
            </a:endParaRPr>
          </a:p>
          <a:p>
            <a:pPr marL="228582" indent="-228582">
              <a:buFont typeface="Wingdings" pitchFamily="2" charset="2"/>
              <a:buAutoNum type="arabicParenBoth"/>
            </a:pPr>
            <a:r>
              <a:rPr lang="en-GB" sz="1200" dirty="0" smtClean="0">
                <a:solidFill>
                  <a:schemeClr val="tx2"/>
                </a:solidFill>
              </a:rPr>
              <a:t> </a:t>
            </a:r>
            <a:r>
              <a:rPr lang="en-GB" sz="1200" dirty="0">
                <a:solidFill>
                  <a:schemeClr val="tx2"/>
                </a:solidFill>
              </a:rPr>
              <a:t>Dept. of Physical Medicine and Rehabilitation. Medical Hydrology, Faculty of Medicine, Universidad Complutense Madrid, Madrid, Spain</a:t>
            </a:r>
          </a:p>
          <a:p>
            <a:pPr marL="228582" indent="-228582">
              <a:buFont typeface="Wingdings" pitchFamily="2" charset="2"/>
              <a:buAutoNum type="arabicParenBoth"/>
            </a:pPr>
            <a:r>
              <a:rPr lang="en-GB" sz="1200" dirty="0">
                <a:solidFill>
                  <a:schemeClr val="tx2"/>
                </a:solidFill>
              </a:rPr>
              <a:t> Laboratorios SkinWine. Avda. Puerta del Sur S/N, Jerez de la Frontera (Spain)</a:t>
            </a:r>
          </a:p>
          <a:p>
            <a:pPr marL="228582" indent="-228582">
              <a:buFont typeface="Wingdings" pitchFamily="2" charset="2"/>
              <a:buAutoNum type="arabicParenBoth"/>
            </a:pPr>
            <a:r>
              <a:rPr lang="en-GB" sz="1200" dirty="0">
                <a:solidFill>
                  <a:schemeClr val="tx2"/>
                </a:solidFill>
              </a:rPr>
              <a:t>Professional School of Medical Hydrology and Hydrotherapy. Faculty of Medicine. Universidad Complutense de Madrid, Spain</a:t>
            </a:r>
            <a:r>
              <a:rPr lang="en-GB" sz="1200" dirty="0" smtClean="0">
                <a:solidFill>
                  <a:schemeClr val="tx2"/>
                </a:solidFill>
              </a:rPr>
              <a:t>.</a:t>
            </a:r>
            <a:endParaRPr lang="en-GB" sz="1200" dirty="0">
              <a:solidFill>
                <a:schemeClr val="tx2"/>
              </a:solidFill>
            </a:endParaRPr>
          </a:p>
        </p:txBody>
      </p:sp>
      <p:pic>
        <p:nvPicPr>
          <p:cNvPr id="4" name="Picture 4" descr="logocol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32" y="260650"/>
            <a:ext cx="1198562" cy="1366836"/>
          </a:xfrm>
          <a:prstGeom prst="rect">
            <a:avLst/>
          </a:prstGeom>
          <a:ln/>
          <a:effectLst>
            <a:innerShdw blurRad="63500" dist="50800" dir="8100000">
              <a:prstClr val="black">
                <a:alpha val="50000"/>
              </a:prstClr>
            </a:innerShdw>
            <a:reflection blurRad="6350" stA="50000" endA="295" endPos="92000" dist="101600" dir="5400000" sy="-100000" algn="bl" rotWithShape="0"/>
          </a:effectLst>
          <a:scene3d>
            <a:camera prst="perspectiveContrastingRightFacing"/>
            <a:lightRig rig="threePt" dir="t">
              <a:rot lat="0" lon="0" rev="1200000"/>
            </a:lightRig>
          </a:scene3d>
          <a:sp3d>
            <a:bevelT w="63500" h="25400" prst="artDeco"/>
          </a:sp3d>
          <a:extLst/>
        </p:spPr>
        <p:style>
          <a:lnRef idx="0">
            <a:schemeClr val="accent2"/>
          </a:lnRef>
          <a:fillRef idx="3">
            <a:schemeClr val="accent2"/>
          </a:fillRef>
          <a:effectRef idx="3">
            <a:schemeClr val="accent2"/>
          </a:effectRef>
          <a:fontRef idx="minor">
            <a:schemeClr val="lt1"/>
          </a:fontRef>
        </p:style>
      </p:pic>
    </p:spTree>
    <p:extLst>
      <p:ext uri="{BB962C8B-B14F-4D97-AF65-F5344CB8AC3E}">
        <p14:creationId xmlns:p14="http://schemas.microsoft.com/office/powerpoint/2010/main" val="366955372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Horizontal)">
                                      <p:cBhvr>
                                        <p:cTn id="11" dur="2000"/>
                                        <p:tgtEl>
                                          <p:spTgt spid="4"/>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Osmosis (water force)</a:t>
            </a:r>
            <a:endParaRPr lang="en-GB" dirty="0"/>
          </a:p>
        </p:txBody>
      </p:sp>
      <p:sp>
        <p:nvSpPr>
          <p:cNvPr id="96" name="CuadroTexto 95"/>
          <p:cNvSpPr txBox="1"/>
          <p:nvPr/>
        </p:nvSpPr>
        <p:spPr>
          <a:xfrm>
            <a:off x="3558555" y="1923972"/>
            <a:ext cx="4037781" cy="369332"/>
          </a:xfrm>
          <a:prstGeom prst="rect">
            <a:avLst/>
          </a:prstGeom>
          <a:noFill/>
        </p:spPr>
        <p:txBody>
          <a:bodyPr wrap="square" rtlCol="0">
            <a:spAutoFit/>
          </a:bodyPr>
          <a:lstStyle/>
          <a:p>
            <a:pPr defTabSz="457200" fontAlgn="auto">
              <a:spcBef>
                <a:spcPts val="0"/>
              </a:spcBef>
              <a:spcAft>
                <a:spcPts val="0"/>
              </a:spcAft>
            </a:pPr>
            <a:r>
              <a:rPr lang="es-ES" dirty="0" smtClean="0">
                <a:solidFill>
                  <a:prstClr val="black"/>
                </a:solidFill>
                <a:latin typeface="Calibri"/>
              </a:rPr>
              <a:t>NaCl  1M                          NaCl 0,1M</a:t>
            </a:r>
            <a:endParaRPr lang="es-ES" dirty="0">
              <a:solidFill>
                <a:prstClr val="black"/>
              </a:solidFill>
              <a:latin typeface="Calibri"/>
            </a:endParaRPr>
          </a:p>
        </p:txBody>
      </p:sp>
      <p:grpSp>
        <p:nvGrpSpPr>
          <p:cNvPr id="3" name="Agrupar 2"/>
          <p:cNvGrpSpPr/>
          <p:nvPr/>
        </p:nvGrpSpPr>
        <p:grpSpPr>
          <a:xfrm>
            <a:off x="2886293" y="2448708"/>
            <a:ext cx="4316667" cy="3047142"/>
            <a:chOff x="2886293" y="2448708"/>
            <a:chExt cx="4316667" cy="3047142"/>
          </a:xfrm>
        </p:grpSpPr>
        <p:sp>
          <p:nvSpPr>
            <p:cNvPr id="4" name="Rectángulo 3"/>
            <p:cNvSpPr/>
            <p:nvPr/>
          </p:nvSpPr>
          <p:spPr>
            <a:xfrm>
              <a:off x="2886293" y="2448708"/>
              <a:ext cx="4316667" cy="3047142"/>
            </a:xfrm>
            <a:prstGeom prst="rect">
              <a:avLst/>
            </a:prstGeom>
            <a:gradFill flip="none" rotWithShape="1">
              <a:gsLst>
                <a:gs pos="2000">
                  <a:srgbClr val="3366FF"/>
                </a:gs>
                <a:gs pos="76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9" name="Elipse 8"/>
            <p:cNvSpPr/>
            <p:nvPr/>
          </p:nvSpPr>
          <p:spPr>
            <a:xfrm>
              <a:off x="5347747" y="2555209"/>
              <a:ext cx="76113" cy="8065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0" name="Elipse 9"/>
            <p:cNvSpPr/>
            <p:nvPr/>
          </p:nvSpPr>
          <p:spPr>
            <a:xfrm>
              <a:off x="5347747" y="3004432"/>
              <a:ext cx="76113" cy="8065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1" name="Elipse 10"/>
            <p:cNvSpPr/>
            <p:nvPr/>
          </p:nvSpPr>
          <p:spPr>
            <a:xfrm>
              <a:off x="5347747" y="3899547"/>
              <a:ext cx="76113" cy="8065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2" name="Elipse 11"/>
            <p:cNvSpPr/>
            <p:nvPr/>
          </p:nvSpPr>
          <p:spPr>
            <a:xfrm>
              <a:off x="5347747" y="4517940"/>
              <a:ext cx="76113" cy="8065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3" name="Elipse 12"/>
            <p:cNvSpPr/>
            <p:nvPr/>
          </p:nvSpPr>
          <p:spPr>
            <a:xfrm>
              <a:off x="5347747" y="5003018"/>
              <a:ext cx="76113" cy="8065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4" name="Elipse 13"/>
            <p:cNvSpPr/>
            <p:nvPr/>
          </p:nvSpPr>
          <p:spPr>
            <a:xfrm>
              <a:off x="5347747" y="5364873"/>
              <a:ext cx="76113" cy="8065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grpSp>
          <p:nvGrpSpPr>
            <p:cNvPr id="15" name="Agrupar 14"/>
            <p:cNvGrpSpPr/>
            <p:nvPr/>
          </p:nvGrpSpPr>
          <p:grpSpPr>
            <a:xfrm>
              <a:off x="5609390" y="2514881"/>
              <a:ext cx="1517508" cy="2809664"/>
              <a:chOff x="5453640" y="2103259"/>
              <a:chExt cx="1012823" cy="1592578"/>
            </a:xfrm>
          </p:grpSpPr>
          <p:sp>
            <p:nvSpPr>
              <p:cNvPr id="16" name="Elipse 15"/>
              <p:cNvSpPr/>
              <p:nvPr/>
            </p:nvSpPr>
            <p:spPr>
              <a:xfrm>
                <a:off x="5806063" y="2115959"/>
                <a:ext cx="50800" cy="457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7" name="Elipse 16"/>
              <p:cNvSpPr/>
              <p:nvPr/>
            </p:nvSpPr>
            <p:spPr>
              <a:xfrm>
                <a:off x="6110863" y="2420759"/>
                <a:ext cx="50800" cy="457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8" name="Elipse 17"/>
              <p:cNvSpPr/>
              <p:nvPr/>
            </p:nvSpPr>
            <p:spPr>
              <a:xfrm>
                <a:off x="6415663" y="2725559"/>
                <a:ext cx="50800" cy="457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9" name="Elipse 18"/>
              <p:cNvSpPr/>
              <p:nvPr/>
            </p:nvSpPr>
            <p:spPr>
              <a:xfrm>
                <a:off x="6193413" y="2249309"/>
                <a:ext cx="50800" cy="457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20" name="Elipse 19"/>
              <p:cNvSpPr/>
              <p:nvPr/>
            </p:nvSpPr>
            <p:spPr>
              <a:xfrm>
                <a:off x="6269613" y="2103259"/>
                <a:ext cx="50800" cy="457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21" name="Elipse 20"/>
              <p:cNvSpPr/>
              <p:nvPr/>
            </p:nvSpPr>
            <p:spPr>
              <a:xfrm>
                <a:off x="5682238" y="2278518"/>
                <a:ext cx="50800" cy="457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22" name="Elipse 21"/>
              <p:cNvSpPr/>
              <p:nvPr/>
            </p:nvSpPr>
            <p:spPr>
              <a:xfrm>
                <a:off x="6291838" y="2888118"/>
                <a:ext cx="50800" cy="457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23" name="Elipse 22"/>
              <p:cNvSpPr/>
              <p:nvPr/>
            </p:nvSpPr>
            <p:spPr>
              <a:xfrm>
                <a:off x="5888613" y="2735718"/>
                <a:ext cx="50800" cy="457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24" name="Elipse 23"/>
              <p:cNvSpPr/>
              <p:nvPr/>
            </p:nvSpPr>
            <p:spPr>
              <a:xfrm>
                <a:off x="6193413" y="3040518"/>
                <a:ext cx="50800" cy="457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25" name="Elipse 24"/>
              <p:cNvSpPr/>
              <p:nvPr/>
            </p:nvSpPr>
            <p:spPr>
              <a:xfrm>
                <a:off x="5888613" y="3215777"/>
                <a:ext cx="50800" cy="457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26" name="Elipse 25"/>
              <p:cNvSpPr/>
              <p:nvPr/>
            </p:nvSpPr>
            <p:spPr>
              <a:xfrm>
                <a:off x="5453640" y="2565154"/>
                <a:ext cx="50800" cy="457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27" name="Elipse 26"/>
              <p:cNvSpPr/>
              <p:nvPr/>
            </p:nvSpPr>
            <p:spPr>
              <a:xfrm>
                <a:off x="5736213" y="2837947"/>
                <a:ext cx="50800" cy="457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28" name="Elipse 27"/>
              <p:cNvSpPr/>
              <p:nvPr/>
            </p:nvSpPr>
            <p:spPr>
              <a:xfrm>
                <a:off x="6345813" y="3447547"/>
                <a:ext cx="50800" cy="457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29" name="Elipse 28"/>
              <p:cNvSpPr/>
              <p:nvPr/>
            </p:nvSpPr>
            <p:spPr>
              <a:xfrm>
                <a:off x="5453640" y="3072525"/>
                <a:ext cx="50800" cy="457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30" name="Elipse 29"/>
              <p:cNvSpPr/>
              <p:nvPr/>
            </p:nvSpPr>
            <p:spPr>
              <a:xfrm>
                <a:off x="5736213" y="3345318"/>
                <a:ext cx="50800" cy="457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31" name="Elipse 30"/>
              <p:cNvSpPr/>
              <p:nvPr/>
            </p:nvSpPr>
            <p:spPr>
              <a:xfrm>
                <a:off x="6041013" y="3650118"/>
                <a:ext cx="50800" cy="457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32" name="Elipse 31"/>
              <p:cNvSpPr/>
              <p:nvPr/>
            </p:nvSpPr>
            <p:spPr>
              <a:xfrm>
                <a:off x="5606040" y="3575443"/>
                <a:ext cx="50800" cy="457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grpSp>
        <p:grpSp>
          <p:nvGrpSpPr>
            <p:cNvPr id="33" name="Agrupar 32"/>
            <p:cNvGrpSpPr/>
            <p:nvPr/>
          </p:nvGrpSpPr>
          <p:grpSpPr>
            <a:xfrm>
              <a:off x="5576087" y="2555209"/>
              <a:ext cx="1593625" cy="2849992"/>
              <a:chOff x="5431413" y="2126118"/>
              <a:chExt cx="1063625" cy="1615437"/>
            </a:xfrm>
          </p:grpSpPr>
          <p:sp>
            <p:nvSpPr>
              <p:cNvPr id="34" name="Elipse 33"/>
              <p:cNvSpPr/>
              <p:nvPr/>
            </p:nvSpPr>
            <p:spPr>
              <a:xfrm>
                <a:off x="5958463" y="2268359"/>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35" name="Elipse 34"/>
              <p:cNvSpPr/>
              <p:nvPr/>
            </p:nvSpPr>
            <p:spPr>
              <a:xfrm>
                <a:off x="6263263" y="2573159"/>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36" name="Elipse 35"/>
              <p:cNvSpPr/>
              <p:nvPr/>
            </p:nvSpPr>
            <p:spPr>
              <a:xfrm>
                <a:off x="6345813" y="2401709"/>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37" name="Elipse 36"/>
              <p:cNvSpPr/>
              <p:nvPr/>
            </p:nvSpPr>
            <p:spPr>
              <a:xfrm>
                <a:off x="6422013" y="2255659"/>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38" name="Elipse 37"/>
              <p:cNvSpPr/>
              <p:nvPr/>
            </p:nvSpPr>
            <p:spPr>
              <a:xfrm>
                <a:off x="5529838" y="2126118"/>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39" name="Elipse 38"/>
              <p:cNvSpPr/>
              <p:nvPr/>
            </p:nvSpPr>
            <p:spPr>
              <a:xfrm>
                <a:off x="6444238" y="3040518"/>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40" name="Elipse 39"/>
              <p:cNvSpPr/>
              <p:nvPr/>
            </p:nvSpPr>
            <p:spPr>
              <a:xfrm>
                <a:off x="5736213" y="2583318"/>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41" name="Elipse 40"/>
              <p:cNvSpPr/>
              <p:nvPr/>
            </p:nvSpPr>
            <p:spPr>
              <a:xfrm>
                <a:off x="6041013" y="2888118"/>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42" name="Elipse 41"/>
              <p:cNvSpPr/>
              <p:nvPr/>
            </p:nvSpPr>
            <p:spPr>
              <a:xfrm>
                <a:off x="6345813" y="3192918"/>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43" name="Elipse 42"/>
              <p:cNvSpPr/>
              <p:nvPr/>
            </p:nvSpPr>
            <p:spPr>
              <a:xfrm>
                <a:off x="5431413" y="2758577"/>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44" name="Elipse 43"/>
              <p:cNvSpPr/>
              <p:nvPr/>
            </p:nvSpPr>
            <p:spPr>
              <a:xfrm>
                <a:off x="6345813" y="3672977"/>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45" name="Elipse 44"/>
              <p:cNvSpPr/>
              <p:nvPr/>
            </p:nvSpPr>
            <p:spPr>
              <a:xfrm>
                <a:off x="5888613" y="2990347"/>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46" name="Elipse 45"/>
              <p:cNvSpPr/>
              <p:nvPr/>
            </p:nvSpPr>
            <p:spPr>
              <a:xfrm>
                <a:off x="6193413" y="3295147"/>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47" name="Elipse 46"/>
              <p:cNvSpPr/>
              <p:nvPr/>
            </p:nvSpPr>
            <p:spPr>
              <a:xfrm>
                <a:off x="5583813" y="3192918"/>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48" name="Elipse 47"/>
              <p:cNvSpPr/>
              <p:nvPr/>
            </p:nvSpPr>
            <p:spPr>
              <a:xfrm>
                <a:off x="5888613" y="3497718"/>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49" name="Elipse 48"/>
              <p:cNvSpPr/>
              <p:nvPr/>
            </p:nvSpPr>
            <p:spPr>
              <a:xfrm>
                <a:off x="5736213" y="3695836"/>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grpSp>
        <p:sp>
          <p:nvSpPr>
            <p:cNvPr id="50" name="Elipse 49"/>
            <p:cNvSpPr/>
            <p:nvPr/>
          </p:nvSpPr>
          <p:spPr>
            <a:xfrm>
              <a:off x="3906093" y="2591515"/>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51" name="Elipse 50"/>
            <p:cNvSpPr/>
            <p:nvPr/>
          </p:nvSpPr>
          <p:spPr>
            <a:xfrm>
              <a:off x="4362774" y="3129250"/>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52" name="Elipse 51"/>
            <p:cNvSpPr/>
            <p:nvPr/>
          </p:nvSpPr>
          <p:spPr>
            <a:xfrm>
              <a:off x="4486458" y="2826774"/>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53" name="Elipse 52"/>
            <p:cNvSpPr/>
            <p:nvPr/>
          </p:nvSpPr>
          <p:spPr>
            <a:xfrm>
              <a:off x="3687264" y="2821838"/>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54" name="Elipse 53"/>
            <p:cNvSpPr/>
            <p:nvPr/>
          </p:nvSpPr>
          <p:spPr>
            <a:xfrm>
              <a:off x="4177247" y="3416041"/>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55" name="Elipse 54"/>
            <p:cNvSpPr/>
            <p:nvPr/>
          </p:nvSpPr>
          <p:spPr>
            <a:xfrm>
              <a:off x="3211806" y="2609438"/>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56" name="Elipse 55"/>
            <p:cNvSpPr/>
            <p:nvPr/>
          </p:nvSpPr>
          <p:spPr>
            <a:xfrm>
              <a:off x="3539794" y="3090706"/>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57" name="Elipse 56"/>
            <p:cNvSpPr/>
            <p:nvPr/>
          </p:nvSpPr>
          <p:spPr>
            <a:xfrm>
              <a:off x="4029778" y="3684908"/>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58" name="Elipse 57"/>
            <p:cNvSpPr/>
            <p:nvPr/>
          </p:nvSpPr>
          <p:spPr>
            <a:xfrm>
              <a:off x="4459068" y="4193056"/>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59" name="Elipse 58"/>
            <p:cNvSpPr/>
            <p:nvPr/>
          </p:nvSpPr>
          <p:spPr>
            <a:xfrm>
              <a:off x="3211806" y="3456369"/>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60" name="Elipse 59"/>
            <p:cNvSpPr/>
            <p:nvPr/>
          </p:nvSpPr>
          <p:spPr>
            <a:xfrm>
              <a:off x="3545707" y="3964517"/>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61" name="Elipse 60"/>
            <p:cNvSpPr/>
            <p:nvPr/>
          </p:nvSpPr>
          <p:spPr>
            <a:xfrm>
              <a:off x="4002387" y="4502252"/>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62" name="Elipse 61"/>
            <p:cNvSpPr/>
            <p:nvPr/>
          </p:nvSpPr>
          <p:spPr>
            <a:xfrm>
              <a:off x="4459068" y="5039988"/>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63" name="Elipse 62"/>
            <p:cNvSpPr/>
            <p:nvPr/>
          </p:nvSpPr>
          <p:spPr>
            <a:xfrm>
              <a:off x="3344757" y="3327528"/>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64" name="Elipse 63"/>
            <p:cNvSpPr/>
            <p:nvPr/>
          </p:nvSpPr>
          <p:spPr>
            <a:xfrm>
              <a:off x="3801437" y="3865263"/>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65" name="Elipse 64"/>
            <p:cNvSpPr/>
            <p:nvPr/>
          </p:nvSpPr>
          <p:spPr>
            <a:xfrm>
              <a:off x="4230728" y="4373411"/>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66" name="Elipse 65"/>
            <p:cNvSpPr/>
            <p:nvPr/>
          </p:nvSpPr>
          <p:spPr>
            <a:xfrm>
              <a:off x="3317366" y="4193056"/>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67" name="Elipse 66"/>
            <p:cNvSpPr/>
            <p:nvPr/>
          </p:nvSpPr>
          <p:spPr>
            <a:xfrm>
              <a:off x="3774047" y="4730791"/>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68" name="Elipse 67"/>
            <p:cNvSpPr/>
            <p:nvPr/>
          </p:nvSpPr>
          <p:spPr>
            <a:xfrm>
              <a:off x="4230728" y="5268527"/>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69" name="Elipse 68"/>
            <p:cNvSpPr/>
            <p:nvPr/>
          </p:nvSpPr>
          <p:spPr>
            <a:xfrm>
              <a:off x="3184416" y="4542581"/>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70" name="Elipse 69"/>
            <p:cNvSpPr/>
            <p:nvPr/>
          </p:nvSpPr>
          <p:spPr>
            <a:xfrm>
              <a:off x="3184416" y="5389514"/>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71" name="Elipse 70"/>
            <p:cNvSpPr/>
            <p:nvPr/>
          </p:nvSpPr>
          <p:spPr>
            <a:xfrm>
              <a:off x="3317366" y="5296527"/>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72" name="Elipse 71"/>
            <p:cNvSpPr/>
            <p:nvPr/>
          </p:nvSpPr>
          <p:spPr>
            <a:xfrm>
              <a:off x="3545707" y="5080316"/>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73" name="Elipse 72"/>
            <p:cNvSpPr/>
            <p:nvPr/>
          </p:nvSpPr>
          <p:spPr>
            <a:xfrm>
              <a:off x="3720567" y="2585914"/>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74" name="Elipse 73"/>
            <p:cNvSpPr/>
            <p:nvPr/>
          </p:nvSpPr>
          <p:spPr>
            <a:xfrm>
              <a:off x="4143945" y="3067181"/>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75" name="Elipse 74"/>
            <p:cNvSpPr/>
            <p:nvPr/>
          </p:nvSpPr>
          <p:spPr>
            <a:xfrm>
              <a:off x="4300932" y="2821173"/>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76" name="Elipse 75"/>
            <p:cNvSpPr/>
            <p:nvPr/>
          </p:nvSpPr>
          <p:spPr>
            <a:xfrm>
              <a:off x="4415102" y="2563508"/>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77" name="Elipse 76"/>
            <p:cNvSpPr/>
            <p:nvPr/>
          </p:nvSpPr>
          <p:spPr>
            <a:xfrm>
              <a:off x="3501738" y="2816237"/>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78" name="Elipse 77"/>
            <p:cNvSpPr/>
            <p:nvPr/>
          </p:nvSpPr>
          <p:spPr>
            <a:xfrm>
              <a:off x="3991721" y="3410439"/>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79" name="Elipse 78"/>
            <p:cNvSpPr/>
            <p:nvPr/>
          </p:nvSpPr>
          <p:spPr>
            <a:xfrm>
              <a:off x="4495969" y="3891707"/>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80" name="Elipse 79"/>
            <p:cNvSpPr/>
            <p:nvPr/>
          </p:nvSpPr>
          <p:spPr>
            <a:xfrm>
              <a:off x="3354268" y="3085104"/>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81" name="Elipse 80"/>
            <p:cNvSpPr/>
            <p:nvPr/>
          </p:nvSpPr>
          <p:spPr>
            <a:xfrm>
              <a:off x="3844251" y="3679307"/>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82" name="Elipse 81"/>
            <p:cNvSpPr/>
            <p:nvPr/>
          </p:nvSpPr>
          <p:spPr>
            <a:xfrm>
              <a:off x="4273541" y="4187455"/>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83" name="Elipse 82"/>
            <p:cNvSpPr/>
            <p:nvPr/>
          </p:nvSpPr>
          <p:spPr>
            <a:xfrm>
              <a:off x="3360180" y="3958915"/>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84" name="Elipse 83"/>
            <p:cNvSpPr/>
            <p:nvPr/>
          </p:nvSpPr>
          <p:spPr>
            <a:xfrm>
              <a:off x="3816861" y="4496651"/>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85" name="Elipse 84"/>
            <p:cNvSpPr/>
            <p:nvPr/>
          </p:nvSpPr>
          <p:spPr>
            <a:xfrm>
              <a:off x="4273541" y="5034386"/>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86" name="Elipse 85"/>
            <p:cNvSpPr/>
            <p:nvPr/>
          </p:nvSpPr>
          <p:spPr>
            <a:xfrm>
              <a:off x="3159230" y="3321927"/>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87" name="Elipse 86"/>
            <p:cNvSpPr/>
            <p:nvPr/>
          </p:nvSpPr>
          <p:spPr>
            <a:xfrm>
              <a:off x="3615911" y="3859662"/>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88" name="Elipse 87"/>
            <p:cNvSpPr/>
            <p:nvPr/>
          </p:nvSpPr>
          <p:spPr>
            <a:xfrm>
              <a:off x="4045201" y="4367809"/>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89" name="Elipse 88"/>
            <p:cNvSpPr/>
            <p:nvPr/>
          </p:nvSpPr>
          <p:spPr>
            <a:xfrm>
              <a:off x="4501882" y="4905545"/>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90" name="Elipse 89"/>
            <p:cNvSpPr/>
            <p:nvPr/>
          </p:nvSpPr>
          <p:spPr>
            <a:xfrm>
              <a:off x="3131840" y="4187455"/>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91" name="Elipse 90"/>
            <p:cNvSpPr/>
            <p:nvPr/>
          </p:nvSpPr>
          <p:spPr>
            <a:xfrm>
              <a:off x="3588520" y="4725190"/>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92" name="Elipse 91"/>
            <p:cNvSpPr/>
            <p:nvPr/>
          </p:nvSpPr>
          <p:spPr>
            <a:xfrm>
              <a:off x="4045201" y="5262925"/>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93" name="Elipse 92"/>
            <p:cNvSpPr/>
            <p:nvPr/>
          </p:nvSpPr>
          <p:spPr>
            <a:xfrm>
              <a:off x="3220632" y="5201310"/>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94" name="Elipse 93"/>
            <p:cNvSpPr/>
            <p:nvPr/>
          </p:nvSpPr>
          <p:spPr>
            <a:xfrm>
              <a:off x="3360180" y="5074714"/>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95" name="Elipse 94"/>
            <p:cNvSpPr/>
            <p:nvPr/>
          </p:nvSpPr>
          <p:spPr>
            <a:xfrm>
              <a:off x="4527691" y="3562413"/>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97" name="Elipse 96"/>
            <p:cNvSpPr/>
            <p:nvPr/>
          </p:nvSpPr>
          <p:spPr>
            <a:xfrm flipV="1">
              <a:off x="4711289" y="3233029"/>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98" name="Elipse 97"/>
            <p:cNvSpPr/>
            <p:nvPr/>
          </p:nvSpPr>
          <p:spPr>
            <a:xfrm flipV="1">
              <a:off x="4834974" y="2930553"/>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99" name="Elipse 98"/>
            <p:cNvSpPr/>
            <p:nvPr/>
          </p:nvSpPr>
          <p:spPr>
            <a:xfrm flipV="1">
              <a:off x="4564972" y="3403266"/>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00" name="Elipse 99"/>
            <p:cNvSpPr/>
            <p:nvPr/>
          </p:nvSpPr>
          <p:spPr>
            <a:xfrm flipV="1">
              <a:off x="4807583" y="4296835"/>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01" name="Elipse 100"/>
            <p:cNvSpPr/>
            <p:nvPr/>
          </p:nvSpPr>
          <p:spPr>
            <a:xfrm flipV="1">
              <a:off x="4807583" y="5143766"/>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02" name="Elipse 101"/>
            <p:cNvSpPr/>
            <p:nvPr/>
          </p:nvSpPr>
          <p:spPr>
            <a:xfrm flipV="1">
              <a:off x="4579243" y="4477190"/>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03" name="Elipse 102"/>
            <p:cNvSpPr/>
            <p:nvPr/>
          </p:nvSpPr>
          <p:spPr>
            <a:xfrm flipV="1">
              <a:off x="4579243" y="5372306"/>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04" name="Elipse 103"/>
            <p:cNvSpPr/>
            <p:nvPr/>
          </p:nvSpPr>
          <p:spPr>
            <a:xfrm flipV="1">
              <a:off x="4525763" y="3227428"/>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05" name="Elipse 104"/>
            <p:cNvSpPr/>
            <p:nvPr/>
          </p:nvSpPr>
          <p:spPr>
            <a:xfrm flipV="1">
              <a:off x="4649447" y="2924952"/>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06" name="Elipse 105"/>
            <p:cNvSpPr/>
            <p:nvPr/>
          </p:nvSpPr>
          <p:spPr>
            <a:xfrm flipV="1">
              <a:off x="4763617" y="2667287"/>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07" name="Elipse 106"/>
            <p:cNvSpPr/>
            <p:nvPr/>
          </p:nvSpPr>
          <p:spPr>
            <a:xfrm flipV="1">
              <a:off x="4763614" y="3995486"/>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08" name="Elipse 107"/>
            <p:cNvSpPr/>
            <p:nvPr/>
          </p:nvSpPr>
          <p:spPr>
            <a:xfrm flipV="1">
              <a:off x="4622057" y="4291233"/>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09" name="Elipse 108"/>
            <p:cNvSpPr/>
            <p:nvPr/>
          </p:nvSpPr>
          <p:spPr>
            <a:xfrm flipV="1">
              <a:off x="4622057" y="5138165"/>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10" name="Elipse 109"/>
            <p:cNvSpPr/>
            <p:nvPr/>
          </p:nvSpPr>
          <p:spPr>
            <a:xfrm flipV="1">
              <a:off x="4393717" y="4471588"/>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grpSp>
          <p:nvGrpSpPr>
            <p:cNvPr id="111" name="Agrupar 110"/>
            <p:cNvGrpSpPr/>
            <p:nvPr/>
          </p:nvGrpSpPr>
          <p:grpSpPr>
            <a:xfrm>
              <a:off x="3059832" y="2577422"/>
              <a:ext cx="1866123" cy="2883389"/>
              <a:chOff x="3831206" y="2138709"/>
              <a:chExt cx="1245497" cy="1634367"/>
            </a:xfrm>
          </p:grpSpPr>
          <p:grpSp>
            <p:nvGrpSpPr>
              <p:cNvPr id="112" name="Agrupar 111"/>
              <p:cNvGrpSpPr/>
              <p:nvPr/>
            </p:nvGrpSpPr>
            <p:grpSpPr>
              <a:xfrm>
                <a:off x="3850320" y="2138709"/>
                <a:ext cx="1226383" cy="1073654"/>
                <a:chOff x="3860628" y="2189268"/>
                <a:chExt cx="1226383" cy="1073654"/>
              </a:xfrm>
            </p:grpSpPr>
            <p:sp>
              <p:nvSpPr>
                <p:cNvPr id="132" name="Elipse 131"/>
                <p:cNvSpPr/>
                <p:nvPr/>
              </p:nvSpPr>
              <p:spPr>
                <a:xfrm>
                  <a:off x="4540078" y="2363893"/>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33" name="Elipse 132"/>
                <p:cNvSpPr/>
                <p:nvPr/>
              </p:nvSpPr>
              <p:spPr>
                <a:xfrm>
                  <a:off x="4622628" y="2192443"/>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34" name="Elipse 133"/>
                <p:cNvSpPr/>
                <p:nvPr/>
              </p:nvSpPr>
              <p:spPr>
                <a:xfrm>
                  <a:off x="4111453" y="2221652"/>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35" name="Elipse 134"/>
                <p:cNvSpPr/>
                <p:nvPr/>
              </p:nvSpPr>
              <p:spPr>
                <a:xfrm>
                  <a:off x="4416253" y="2526452"/>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36" name="Elipse 135"/>
                <p:cNvSpPr/>
                <p:nvPr/>
              </p:nvSpPr>
              <p:spPr>
                <a:xfrm>
                  <a:off x="4686027" y="2741504"/>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37" name="Elipse 136"/>
                <p:cNvSpPr/>
                <p:nvPr/>
              </p:nvSpPr>
              <p:spPr>
                <a:xfrm>
                  <a:off x="4013028" y="2374052"/>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38" name="Elipse 137"/>
                <p:cNvSpPr/>
                <p:nvPr/>
              </p:nvSpPr>
              <p:spPr>
                <a:xfrm>
                  <a:off x="4351608" y="2659040"/>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39" name="Elipse 138"/>
                <p:cNvSpPr/>
                <p:nvPr/>
              </p:nvSpPr>
              <p:spPr>
                <a:xfrm>
                  <a:off x="4601629" y="2876350"/>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40" name="Elipse 139"/>
                <p:cNvSpPr/>
                <p:nvPr/>
              </p:nvSpPr>
              <p:spPr>
                <a:xfrm>
                  <a:off x="3860628" y="2476281"/>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41" name="Elipse 140"/>
                <p:cNvSpPr/>
                <p:nvPr/>
              </p:nvSpPr>
              <p:spPr>
                <a:xfrm>
                  <a:off x="4042862" y="2809657"/>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42" name="Elipse 141"/>
                <p:cNvSpPr/>
                <p:nvPr/>
              </p:nvSpPr>
              <p:spPr>
                <a:xfrm>
                  <a:off x="4351577" y="3066335"/>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43" name="Elipse 142"/>
                <p:cNvSpPr/>
                <p:nvPr/>
              </p:nvSpPr>
              <p:spPr>
                <a:xfrm>
                  <a:off x="4199208" y="2761269"/>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44" name="Elipse 143"/>
                <p:cNvSpPr/>
                <p:nvPr/>
              </p:nvSpPr>
              <p:spPr>
                <a:xfrm>
                  <a:off x="4508415" y="2986453"/>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45" name="Elipse 144"/>
                <p:cNvSpPr/>
                <p:nvPr/>
              </p:nvSpPr>
              <p:spPr>
                <a:xfrm>
                  <a:off x="3878132" y="2915578"/>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46" name="Elipse 145"/>
                <p:cNvSpPr/>
                <p:nvPr/>
              </p:nvSpPr>
              <p:spPr>
                <a:xfrm>
                  <a:off x="4199177" y="3195876"/>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47" name="Elipse 146"/>
                <p:cNvSpPr/>
                <p:nvPr/>
              </p:nvSpPr>
              <p:spPr>
                <a:xfrm>
                  <a:off x="4416253" y="2360718"/>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48" name="Elipse 147"/>
                <p:cNvSpPr/>
                <p:nvPr/>
              </p:nvSpPr>
              <p:spPr>
                <a:xfrm>
                  <a:off x="4707210" y="2641895"/>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49" name="Elipse 148"/>
                <p:cNvSpPr/>
                <p:nvPr/>
              </p:nvSpPr>
              <p:spPr>
                <a:xfrm>
                  <a:off x="4498803" y="2189268"/>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50" name="Elipse 149"/>
                <p:cNvSpPr/>
                <p:nvPr/>
              </p:nvSpPr>
              <p:spPr>
                <a:xfrm>
                  <a:off x="4803603" y="2494068"/>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51" name="Elipse 150"/>
                <p:cNvSpPr/>
                <p:nvPr/>
              </p:nvSpPr>
              <p:spPr>
                <a:xfrm>
                  <a:off x="3987628" y="2218477"/>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52" name="Elipse 151"/>
                <p:cNvSpPr/>
                <p:nvPr/>
              </p:nvSpPr>
              <p:spPr>
                <a:xfrm>
                  <a:off x="4292428" y="2523277"/>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53" name="Elipse 152"/>
                <p:cNvSpPr/>
                <p:nvPr/>
              </p:nvSpPr>
              <p:spPr>
                <a:xfrm>
                  <a:off x="4609825" y="2691850"/>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54" name="Elipse 153"/>
                <p:cNvSpPr/>
                <p:nvPr/>
              </p:nvSpPr>
              <p:spPr>
                <a:xfrm>
                  <a:off x="3889203" y="2370877"/>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55" name="Elipse 154"/>
                <p:cNvSpPr/>
                <p:nvPr/>
              </p:nvSpPr>
              <p:spPr>
                <a:xfrm>
                  <a:off x="4194849" y="2655865"/>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56" name="Elipse 155"/>
                <p:cNvSpPr/>
                <p:nvPr/>
              </p:nvSpPr>
              <p:spPr>
                <a:xfrm>
                  <a:off x="4477804" y="2873175"/>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57" name="Elipse 156"/>
                <p:cNvSpPr/>
                <p:nvPr/>
              </p:nvSpPr>
              <p:spPr>
                <a:xfrm>
                  <a:off x="4774181" y="3182124"/>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58" name="Elipse 157"/>
                <p:cNvSpPr/>
                <p:nvPr/>
              </p:nvSpPr>
              <p:spPr>
                <a:xfrm>
                  <a:off x="3906707" y="2782862"/>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59" name="Elipse 158"/>
                <p:cNvSpPr/>
                <p:nvPr/>
              </p:nvSpPr>
              <p:spPr>
                <a:xfrm>
                  <a:off x="4227752" y="3063160"/>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60" name="Elipse 159"/>
                <p:cNvSpPr/>
                <p:nvPr/>
              </p:nvSpPr>
              <p:spPr>
                <a:xfrm>
                  <a:off x="4071437" y="2733452"/>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61" name="Elipse 160"/>
                <p:cNvSpPr/>
                <p:nvPr/>
              </p:nvSpPr>
              <p:spPr>
                <a:xfrm>
                  <a:off x="4384590" y="2983278"/>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62" name="Elipse 161"/>
                <p:cNvSpPr/>
                <p:nvPr/>
              </p:nvSpPr>
              <p:spPr>
                <a:xfrm>
                  <a:off x="4059107" y="3217203"/>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63" name="Elipse 162"/>
                <p:cNvSpPr/>
                <p:nvPr/>
              </p:nvSpPr>
              <p:spPr>
                <a:xfrm flipV="1">
                  <a:off x="4772686" y="2422717"/>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64" name="Elipse 163"/>
                <p:cNvSpPr/>
                <p:nvPr/>
              </p:nvSpPr>
              <p:spPr>
                <a:xfrm flipV="1">
                  <a:off x="4855236" y="2251267"/>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65" name="Elipse 164"/>
                <p:cNvSpPr/>
                <p:nvPr/>
              </p:nvSpPr>
              <p:spPr>
                <a:xfrm flipV="1">
                  <a:off x="4932040" y="2774578"/>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66" name="Elipse 165"/>
                <p:cNvSpPr/>
                <p:nvPr/>
              </p:nvSpPr>
              <p:spPr>
                <a:xfrm flipV="1">
                  <a:off x="4867833" y="2906249"/>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67" name="Elipse 166"/>
                <p:cNvSpPr/>
                <p:nvPr/>
              </p:nvSpPr>
              <p:spPr>
                <a:xfrm flipV="1">
                  <a:off x="4939818" y="2700719"/>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68" name="Elipse 167"/>
                <p:cNvSpPr/>
                <p:nvPr/>
              </p:nvSpPr>
              <p:spPr>
                <a:xfrm flipV="1">
                  <a:off x="4731411" y="2248092"/>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69" name="Elipse 168"/>
                <p:cNvSpPr/>
                <p:nvPr/>
              </p:nvSpPr>
              <p:spPr>
                <a:xfrm flipV="1">
                  <a:off x="5036211" y="2552892"/>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70" name="Elipse 169"/>
                <p:cNvSpPr/>
                <p:nvPr/>
              </p:nvSpPr>
              <p:spPr>
                <a:xfrm flipV="1">
                  <a:off x="4842433" y="2750674"/>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71" name="Elipse 170"/>
                <p:cNvSpPr/>
                <p:nvPr/>
              </p:nvSpPr>
              <p:spPr>
                <a:xfrm flipV="1">
                  <a:off x="4710412" y="2931999"/>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grpSp>
          <p:grpSp>
            <p:nvGrpSpPr>
              <p:cNvPr id="113" name="Agrupar 112"/>
              <p:cNvGrpSpPr/>
              <p:nvPr/>
            </p:nvGrpSpPr>
            <p:grpSpPr>
              <a:xfrm>
                <a:off x="3831206" y="3247298"/>
                <a:ext cx="1226383" cy="525778"/>
                <a:chOff x="3831206" y="3247298"/>
                <a:chExt cx="1226383" cy="525778"/>
              </a:xfrm>
            </p:grpSpPr>
            <p:sp>
              <p:nvSpPr>
                <p:cNvPr id="114" name="Elipse 113"/>
                <p:cNvSpPr/>
                <p:nvPr/>
              </p:nvSpPr>
              <p:spPr>
                <a:xfrm>
                  <a:off x="4593206" y="3366908"/>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15" name="Elipse 114"/>
                <p:cNvSpPr/>
                <p:nvPr/>
              </p:nvSpPr>
              <p:spPr>
                <a:xfrm>
                  <a:off x="4745606" y="3293878"/>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16" name="Elipse 115"/>
                <p:cNvSpPr/>
                <p:nvPr/>
              </p:nvSpPr>
              <p:spPr>
                <a:xfrm>
                  <a:off x="4440806" y="3496449"/>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17" name="Elipse 116"/>
                <p:cNvSpPr/>
                <p:nvPr/>
              </p:nvSpPr>
              <p:spPr>
                <a:xfrm>
                  <a:off x="3831206" y="3512320"/>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18" name="Elipse 117"/>
                <p:cNvSpPr/>
                <p:nvPr/>
              </p:nvSpPr>
              <p:spPr>
                <a:xfrm>
                  <a:off x="3983606" y="3389767"/>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19" name="Elipse 118"/>
                <p:cNvSpPr/>
                <p:nvPr/>
              </p:nvSpPr>
              <p:spPr>
                <a:xfrm>
                  <a:off x="4288406" y="3694567"/>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20" name="Elipse 119"/>
                <p:cNvSpPr/>
                <p:nvPr/>
              </p:nvSpPr>
              <p:spPr>
                <a:xfrm>
                  <a:off x="4469381" y="3363733"/>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21" name="Elipse 120"/>
                <p:cNvSpPr/>
                <p:nvPr/>
              </p:nvSpPr>
              <p:spPr>
                <a:xfrm>
                  <a:off x="4774181" y="3668533"/>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22" name="Elipse 121"/>
                <p:cNvSpPr/>
                <p:nvPr/>
              </p:nvSpPr>
              <p:spPr>
                <a:xfrm>
                  <a:off x="4621781" y="3290703"/>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23" name="Elipse 122"/>
                <p:cNvSpPr/>
                <p:nvPr/>
              </p:nvSpPr>
              <p:spPr>
                <a:xfrm>
                  <a:off x="4316981" y="3493274"/>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24" name="Elipse 123"/>
                <p:cNvSpPr/>
                <p:nvPr/>
              </p:nvSpPr>
              <p:spPr>
                <a:xfrm>
                  <a:off x="3859781" y="3386592"/>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25" name="Elipse 124"/>
                <p:cNvSpPr/>
                <p:nvPr/>
              </p:nvSpPr>
              <p:spPr>
                <a:xfrm>
                  <a:off x="4164581" y="3691392"/>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26" name="Elipse 125"/>
                <p:cNvSpPr/>
                <p:nvPr/>
              </p:nvSpPr>
              <p:spPr>
                <a:xfrm flipV="1">
                  <a:off x="4825814" y="3425732"/>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27" name="Elipse 126"/>
                <p:cNvSpPr/>
                <p:nvPr/>
              </p:nvSpPr>
              <p:spPr>
                <a:xfrm flipV="1">
                  <a:off x="4978214" y="3352702"/>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28" name="Elipse 127"/>
                <p:cNvSpPr/>
                <p:nvPr/>
              </p:nvSpPr>
              <p:spPr>
                <a:xfrm flipV="1">
                  <a:off x="5006789" y="3247298"/>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29" name="Elipse 128"/>
                <p:cNvSpPr/>
                <p:nvPr/>
              </p:nvSpPr>
              <p:spPr>
                <a:xfrm flipV="1">
                  <a:off x="4701989" y="3422557"/>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30" name="Elipse 129"/>
                <p:cNvSpPr/>
                <p:nvPr/>
              </p:nvSpPr>
              <p:spPr>
                <a:xfrm flipV="1">
                  <a:off x="5006789" y="3727357"/>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31" name="Elipse 130"/>
                <p:cNvSpPr/>
                <p:nvPr/>
              </p:nvSpPr>
              <p:spPr>
                <a:xfrm flipV="1">
                  <a:off x="4854389" y="3349527"/>
                  <a:ext cx="50800" cy="457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grpSp>
        </p:grpSp>
        <p:sp>
          <p:nvSpPr>
            <p:cNvPr id="172" name="Elipse 171"/>
            <p:cNvSpPr/>
            <p:nvPr/>
          </p:nvSpPr>
          <p:spPr>
            <a:xfrm flipV="1">
              <a:off x="4850397" y="5009324"/>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73" name="Elipse 172"/>
            <p:cNvSpPr/>
            <p:nvPr/>
          </p:nvSpPr>
          <p:spPr>
            <a:xfrm flipV="1">
              <a:off x="4393717" y="5366704"/>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74" name="Elipse 173"/>
            <p:cNvSpPr/>
            <p:nvPr/>
          </p:nvSpPr>
          <p:spPr>
            <a:xfrm flipV="1">
              <a:off x="4876207" y="3666192"/>
              <a:ext cx="76113" cy="8065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75" name="Rectángulo 174"/>
            <p:cNvSpPr/>
            <p:nvPr/>
          </p:nvSpPr>
          <p:spPr>
            <a:xfrm>
              <a:off x="4981694" y="2451954"/>
              <a:ext cx="500745" cy="3026367"/>
            </a:xfrm>
            <a:prstGeom prst="rect">
              <a:avLst/>
            </a:prstGeom>
            <a:pattFill prst="lgConfetti">
              <a:fgClr>
                <a:schemeClr val="tx1">
                  <a:lumMod val="75000"/>
                  <a:lumOff val="25000"/>
                </a:schemeClr>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grpSp>
      <p:grpSp>
        <p:nvGrpSpPr>
          <p:cNvPr id="186" name="Agrupar 185"/>
          <p:cNvGrpSpPr/>
          <p:nvPr/>
        </p:nvGrpSpPr>
        <p:grpSpPr>
          <a:xfrm>
            <a:off x="4355976" y="5548032"/>
            <a:ext cx="1851032" cy="1119587"/>
            <a:chOff x="4275549" y="3646602"/>
            <a:chExt cx="1851032" cy="1119587"/>
          </a:xfrm>
        </p:grpSpPr>
        <p:sp>
          <p:nvSpPr>
            <p:cNvPr id="180" name="CuadroTexto 179"/>
            <p:cNvSpPr txBox="1"/>
            <p:nvPr/>
          </p:nvSpPr>
          <p:spPr>
            <a:xfrm>
              <a:off x="4275549" y="4119858"/>
              <a:ext cx="1851032" cy="646331"/>
            </a:xfrm>
            <a:prstGeom prst="rect">
              <a:avLst/>
            </a:prstGeom>
            <a:noFill/>
          </p:spPr>
          <p:txBody>
            <a:bodyPr wrap="square" rtlCol="0">
              <a:spAutoFit/>
            </a:bodyPr>
            <a:lstStyle/>
            <a:p>
              <a:pPr algn="ctr" defTabSz="457200" fontAlgn="auto">
                <a:spcBef>
                  <a:spcPts val="0"/>
                </a:spcBef>
                <a:spcAft>
                  <a:spcPts val="0"/>
                </a:spcAft>
              </a:pPr>
              <a:r>
                <a:rPr lang="es-ES" dirty="0" smtClean="0">
                  <a:solidFill>
                    <a:prstClr val="black"/>
                  </a:solidFill>
                  <a:latin typeface="Calibri"/>
                </a:rPr>
                <a:t> Semipermeable</a:t>
              </a:r>
            </a:p>
            <a:p>
              <a:pPr algn="ctr" defTabSz="457200" fontAlgn="auto">
                <a:spcBef>
                  <a:spcPts val="0"/>
                </a:spcBef>
                <a:spcAft>
                  <a:spcPts val="0"/>
                </a:spcAft>
              </a:pPr>
              <a:r>
                <a:rPr lang="es-ES" dirty="0" smtClean="0">
                  <a:solidFill>
                    <a:prstClr val="black"/>
                  </a:solidFill>
                  <a:latin typeface="Calibri"/>
                </a:rPr>
                <a:t>Membrane</a:t>
              </a:r>
              <a:endParaRPr lang="es-ES" dirty="0">
                <a:solidFill>
                  <a:prstClr val="black"/>
                </a:solidFill>
                <a:latin typeface="Calibri"/>
              </a:endParaRPr>
            </a:p>
          </p:txBody>
        </p:sp>
        <p:cxnSp>
          <p:nvCxnSpPr>
            <p:cNvPr id="181" name="Conector recto de flecha 180"/>
            <p:cNvCxnSpPr/>
            <p:nvPr/>
          </p:nvCxnSpPr>
          <p:spPr>
            <a:xfrm flipV="1">
              <a:off x="5197890" y="3646602"/>
              <a:ext cx="0" cy="5452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187" name="Agrupar 186"/>
          <p:cNvGrpSpPr/>
          <p:nvPr/>
        </p:nvGrpSpPr>
        <p:grpSpPr>
          <a:xfrm>
            <a:off x="4716016" y="3796180"/>
            <a:ext cx="2180898" cy="523220"/>
            <a:chOff x="3273418" y="3649582"/>
            <a:chExt cx="2180898" cy="523220"/>
          </a:xfrm>
        </p:grpSpPr>
        <p:cxnSp>
          <p:nvCxnSpPr>
            <p:cNvPr id="188" name="Conector recto de flecha 187"/>
            <p:cNvCxnSpPr/>
            <p:nvPr/>
          </p:nvCxnSpPr>
          <p:spPr>
            <a:xfrm flipH="1">
              <a:off x="3273418" y="3953209"/>
              <a:ext cx="1080000" cy="0"/>
            </a:xfrm>
            <a:prstGeom prst="straightConnector1">
              <a:avLst/>
            </a:prstGeom>
            <a:ln w="101600">
              <a:solidFill>
                <a:schemeClr val="accent1"/>
              </a:solidFill>
              <a:tailEnd type="triangle" w="med" len="med"/>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189" name="CuadroTexto 188"/>
            <p:cNvSpPr txBox="1"/>
            <p:nvPr/>
          </p:nvSpPr>
          <p:spPr>
            <a:xfrm>
              <a:off x="4333875" y="3649582"/>
              <a:ext cx="1120441" cy="523220"/>
            </a:xfrm>
            <a:prstGeom prst="rect">
              <a:avLst/>
            </a:prstGeom>
            <a:noFill/>
            <a:ln>
              <a:noFill/>
            </a:ln>
          </p:spPr>
          <p:txBody>
            <a:bodyPr wrap="square" rtlCol="0">
              <a:spAutoFit/>
              <a:scene3d>
                <a:camera prst="orthographicFront"/>
                <a:lightRig rig="flat" dir="tl">
                  <a:rot lat="0" lon="0" rev="6600000"/>
                </a:lightRig>
              </a:scene3d>
              <a:sp3d extrusionH="25400" contourW="8890">
                <a:bevelT w="38100" h="31750"/>
                <a:contourClr>
                  <a:schemeClr val="accent1">
                    <a:lumMod val="75000"/>
                  </a:schemeClr>
                </a:contourClr>
              </a:sp3d>
            </a:bodyPr>
            <a:lstStyle/>
            <a:p>
              <a:pPr defTabSz="457200" fontAlgn="auto">
                <a:spcBef>
                  <a:spcPts val="0"/>
                </a:spcBef>
                <a:spcAft>
                  <a:spcPts val="0"/>
                </a:spcAft>
              </a:pPr>
              <a:r>
                <a:rPr lang="es-ES" sz="2800" b="1" dirty="0" smtClean="0">
                  <a:ln w="11430"/>
                  <a:solidFill>
                    <a:srgbClr val="4F81BD"/>
                  </a:solidFill>
                  <a:effectLst>
                    <a:outerShdw blurRad="50800" dist="39000" dir="5460000" algn="tl">
                      <a:srgbClr val="000000">
                        <a:alpha val="38000"/>
                      </a:srgbClr>
                    </a:outerShdw>
                  </a:effectLst>
                  <a:latin typeface="Calibri"/>
                </a:rPr>
                <a:t>H</a:t>
              </a:r>
              <a:r>
                <a:rPr lang="es-ES" sz="2800" b="1" baseline="-25000" dirty="0" smtClean="0">
                  <a:ln w="11430"/>
                  <a:solidFill>
                    <a:srgbClr val="4F81BD"/>
                  </a:solidFill>
                  <a:effectLst>
                    <a:outerShdw blurRad="50800" dist="39000" dir="5460000" algn="tl">
                      <a:srgbClr val="000000">
                        <a:alpha val="38000"/>
                      </a:srgbClr>
                    </a:outerShdw>
                  </a:effectLst>
                  <a:latin typeface="Calibri"/>
                </a:rPr>
                <a:t>2</a:t>
              </a:r>
              <a:r>
                <a:rPr lang="es-ES" sz="2800" b="1" dirty="0" smtClean="0">
                  <a:ln w="11430"/>
                  <a:solidFill>
                    <a:srgbClr val="4F81BD"/>
                  </a:solidFill>
                  <a:effectLst>
                    <a:outerShdw blurRad="50800" dist="39000" dir="5460000" algn="tl">
                      <a:srgbClr val="000000">
                        <a:alpha val="38000"/>
                      </a:srgbClr>
                    </a:outerShdw>
                  </a:effectLst>
                  <a:latin typeface="Calibri"/>
                </a:rPr>
                <a:t>O</a:t>
              </a:r>
              <a:endParaRPr lang="es-ES" sz="2800" b="1" dirty="0">
                <a:ln w="11430"/>
                <a:solidFill>
                  <a:srgbClr val="4F81BD"/>
                </a:solidFill>
                <a:effectLst>
                  <a:outerShdw blurRad="50800" dist="39000" dir="5460000" algn="tl">
                    <a:srgbClr val="000000">
                      <a:alpha val="38000"/>
                    </a:srgbClr>
                  </a:outerShdw>
                </a:effectLst>
                <a:latin typeface="Calibri"/>
              </a:endParaRPr>
            </a:p>
          </p:txBody>
        </p:sp>
      </p:grpSp>
      <p:grpSp>
        <p:nvGrpSpPr>
          <p:cNvPr id="190" name="Agrupar 189"/>
          <p:cNvGrpSpPr/>
          <p:nvPr/>
        </p:nvGrpSpPr>
        <p:grpSpPr>
          <a:xfrm>
            <a:off x="1763688" y="2427238"/>
            <a:ext cx="1553560" cy="3076901"/>
            <a:chOff x="921059" y="1637380"/>
            <a:chExt cx="1391678" cy="1695526"/>
          </a:xfrm>
          <a:solidFill>
            <a:schemeClr val="tx1">
              <a:lumMod val="65000"/>
              <a:lumOff val="35000"/>
            </a:schemeClr>
          </a:solidFill>
          <a:effectLst/>
        </p:grpSpPr>
        <p:sp>
          <p:nvSpPr>
            <p:cNvPr id="191" name="Rectángulo 190"/>
            <p:cNvSpPr/>
            <p:nvPr/>
          </p:nvSpPr>
          <p:spPr>
            <a:xfrm>
              <a:off x="921059" y="2352842"/>
              <a:ext cx="962526" cy="280737"/>
            </a:xfrm>
            <a:prstGeom prst="rect">
              <a:avLst/>
            </a:prstGeom>
            <a:solidFill>
              <a:srgbClr val="404040"/>
            </a:solidFill>
            <a:ln>
              <a:noFill/>
            </a:ln>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defTabSz="457200" fontAlgn="auto">
                <a:spcBef>
                  <a:spcPts val="0"/>
                </a:spcBef>
                <a:spcAft>
                  <a:spcPts val="0"/>
                </a:spcAft>
              </a:pPr>
              <a:r>
                <a:rPr lang="es-ES" b="1" dirty="0" smtClean="0">
                  <a:ln w="50800"/>
                  <a:solidFill>
                    <a:schemeClr val="bg1">
                      <a:shade val="50000"/>
                    </a:schemeClr>
                  </a:solidFill>
                  <a:latin typeface="Calibri"/>
                </a:rPr>
                <a:t>Piston</a:t>
              </a:r>
              <a:endParaRPr lang="es-ES" b="1" dirty="0">
                <a:ln w="50800"/>
                <a:solidFill>
                  <a:schemeClr val="bg1">
                    <a:shade val="50000"/>
                  </a:schemeClr>
                </a:solidFill>
                <a:latin typeface="Calibri"/>
              </a:endParaRPr>
            </a:p>
          </p:txBody>
        </p:sp>
        <p:sp>
          <p:nvSpPr>
            <p:cNvPr id="192" name="Rectángulo 191"/>
            <p:cNvSpPr/>
            <p:nvPr/>
          </p:nvSpPr>
          <p:spPr>
            <a:xfrm>
              <a:off x="1871579" y="1637380"/>
              <a:ext cx="441158" cy="1695526"/>
            </a:xfrm>
            <a:prstGeom prst="rect">
              <a:avLst/>
            </a:prstGeom>
            <a:solidFill>
              <a:srgbClr val="404040"/>
            </a:solidFill>
            <a:ln>
              <a:noFill/>
            </a:ln>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grpSp>
      <p:sp>
        <p:nvSpPr>
          <p:cNvPr id="5" name="Forma libre 4"/>
          <p:cNvSpPr/>
          <p:nvPr/>
        </p:nvSpPr>
        <p:spPr>
          <a:xfrm>
            <a:off x="2831399" y="2412284"/>
            <a:ext cx="4476905" cy="3112087"/>
          </a:xfrm>
          <a:custGeom>
            <a:avLst/>
            <a:gdLst>
              <a:gd name="connsiteX0" fmla="*/ 0 w 2967789"/>
              <a:gd name="connsiteY0" fmla="*/ 13369 h 1737895"/>
              <a:gd name="connsiteX1" fmla="*/ 2967789 w 2967789"/>
              <a:gd name="connsiteY1" fmla="*/ 0 h 1737895"/>
              <a:gd name="connsiteX2" fmla="*/ 2954421 w 2967789"/>
              <a:gd name="connsiteY2" fmla="*/ 1711158 h 1737895"/>
              <a:gd name="connsiteX3" fmla="*/ 13368 w 2967789"/>
              <a:gd name="connsiteY3" fmla="*/ 1737895 h 1737895"/>
            </a:gdLst>
            <a:ahLst/>
            <a:cxnLst>
              <a:cxn ang="0">
                <a:pos x="connsiteX0" y="connsiteY0"/>
              </a:cxn>
              <a:cxn ang="0">
                <a:pos x="connsiteX1" y="connsiteY1"/>
              </a:cxn>
              <a:cxn ang="0">
                <a:pos x="connsiteX2" y="connsiteY2"/>
              </a:cxn>
              <a:cxn ang="0">
                <a:pos x="connsiteX3" y="connsiteY3"/>
              </a:cxn>
            </a:cxnLst>
            <a:rect l="l" t="t" r="r" b="b"/>
            <a:pathLst>
              <a:path w="2967789" h="1737895">
                <a:moveTo>
                  <a:pt x="0" y="13369"/>
                </a:moveTo>
                <a:lnTo>
                  <a:pt x="2967789" y="0"/>
                </a:lnTo>
                <a:lnTo>
                  <a:pt x="2954421" y="1711158"/>
                </a:lnTo>
                <a:lnTo>
                  <a:pt x="13368" y="1737895"/>
                </a:lnTo>
              </a:path>
            </a:pathLst>
          </a:custGeom>
        </p:spPr>
        <p:style>
          <a:lnRef idx="3">
            <a:schemeClr val="dk1"/>
          </a:lnRef>
          <a:fillRef idx="0">
            <a:schemeClr val="dk1"/>
          </a:fillRef>
          <a:effectRef idx="2">
            <a:schemeClr val="dk1"/>
          </a:effectRef>
          <a:fontRef idx="minor">
            <a:schemeClr val="tx1"/>
          </a:fontRef>
        </p:style>
        <p:txBody>
          <a:bodyPr rtlCol="0" anchor="ctr"/>
          <a:lstStyle/>
          <a:p>
            <a:pPr algn="ctr" defTabSz="457200" fontAlgn="auto">
              <a:spcBef>
                <a:spcPts val="0"/>
              </a:spcBef>
              <a:spcAft>
                <a:spcPts val="0"/>
              </a:spcAft>
            </a:pPr>
            <a:endParaRPr lang="es-ES" dirty="0">
              <a:ln>
                <a:solidFill>
                  <a:srgbClr val="000000"/>
                </a:solidFill>
              </a:ln>
              <a:solidFill>
                <a:prstClr val="black"/>
              </a:solidFill>
              <a:latin typeface="Calibri"/>
            </a:endParaRPr>
          </a:p>
        </p:txBody>
      </p:sp>
    </p:spTree>
    <p:extLst>
      <p:ext uri="{BB962C8B-B14F-4D97-AF65-F5344CB8AC3E}">
        <p14:creationId xmlns:p14="http://schemas.microsoft.com/office/powerpoint/2010/main" val="22547822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wipe(right)">
                                      <p:cBhvr>
                                        <p:cTn id="7" dur="500"/>
                                        <p:tgtEl>
                                          <p:spTgt spid="187"/>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2.22222E-6 0 L -0.04549 0.00278 " pathEditMode="relative" rAng="0" ptsTypes="AA">
                                      <p:cBhvr>
                                        <p:cTn id="10" dur="2000" fill="hold"/>
                                        <p:tgtEl>
                                          <p:spTgt spid="190"/>
                                        </p:tgtEl>
                                        <p:attrNameLst>
                                          <p:attrName>ppt_x</p:attrName>
                                          <p:attrName>ppt_y</p:attrName>
                                        </p:attrNameLst>
                                      </p:cBhvr>
                                      <p:rCtr x="-2274"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Elipse 46"/>
          <p:cNvSpPr/>
          <p:nvPr/>
        </p:nvSpPr>
        <p:spPr>
          <a:xfrm>
            <a:off x="361386" y="3843100"/>
            <a:ext cx="2206211" cy="2278362"/>
          </a:xfrm>
          <a:prstGeom prst="ellipse">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9" tIns="45715" rIns="91429" bIns="45715"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48" name="Elipse 47"/>
          <p:cNvSpPr/>
          <p:nvPr/>
        </p:nvSpPr>
        <p:spPr>
          <a:xfrm>
            <a:off x="3358473" y="3843100"/>
            <a:ext cx="2206211" cy="2278362"/>
          </a:xfrm>
          <a:prstGeom prst="ellipse">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9" tIns="45715" rIns="91429" bIns="45715"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49" name="Elipse 48"/>
          <p:cNvSpPr/>
          <p:nvPr/>
        </p:nvSpPr>
        <p:spPr>
          <a:xfrm>
            <a:off x="6355554" y="3843100"/>
            <a:ext cx="2206211" cy="2278362"/>
          </a:xfrm>
          <a:prstGeom prst="ellipse">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9" tIns="45715" rIns="91429" bIns="45715"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50" name="Elipse 49"/>
          <p:cNvSpPr/>
          <p:nvPr/>
        </p:nvSpPr>
        <p:spPr>
          <a:xfrm>
            <a:off x="1190663" y="3400426"/>
            <a:ext cx="85689"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9" tIns="45715" rIns="91429" bIns="45715"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51" name="Elipse 50"/>
          <p:cNvSpPr/>
          <p:nvPr/>
        </p:nvSpPr>
        <p:spPr>
          <a:xfrm>
            <a:off x="1300220" y="3620285"/>
            <a:ext cx="85689"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9" tIns="45715" rIns="91429" bIns="45715"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52" name="Elipse 51"/>
          <p:cNvSpPr/>
          <p:nvPr/>
        </p:nvSpPr>
        <p:spPr>
          <a:xfrm>
            <a:off x="1538308" y="3489737"/>
            <a:ext cx="85689"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9" tIns="45715" rIns="91429" bIns="45715"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53" name="Elipse 52"/>
          <p:cNvSpPr/>
          <p:nvPr/>
        </p:nvSpPr>
        <p:spPr>
          <a:xfrm>
            <a:off x="1762166" y="3662757"/>
            <a:ext cx="85689"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9" tIns="45715" rIns="91429" bIns="45715"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54" name="Elipse 53"/>
          <p:cNvSpPr/>
          <p:nvPr/>
        </p:nvSpPr>
        <p:spPr>
          <a:xfrm>
            <a:off x="1911388" y="3510355"/>
            <a:ext cx="85689"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9" tIns="45715" rIns="91429" bIns="45715"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55" name="Elipse 54"/>
          <p:cNvSpPr/>
          <p:nvPr/>
        </p:nvSpPr>
        <p:spPr>
          <a:xfrm flipV="1">
            <a:off x="1108150" y="4140201"/>
            <a:ext cx="85689"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9" tIns="45715" rIns="91429" bIns="45715"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56" name="Elipse 55"/>
          <p:cNvSpPr/>
          <p:nvPr/>
        </p:nvSpPr>
        <p:spPr>
          <a:xfrm flipV="1">
            <a:off x="1276352" y="4038190"/>
            <a:ext cx="85689"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9" tIns="45715" rIns="91429" bIns="45715"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57" name="Elipse 56"/>
          <p:cNvSpPr/>
          <p:nvPr/>
        </p:nvSpPr>
        <p:spPr>
          <a:xfrm flipV="1">
            <a:off x="1455795" y="4229513"/>
            <a:ext cx="85689"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9" tIns="45715" rIns="91429" bIns="45715"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58" name="Elipse 57"/>
          <p:cNvSpPr/>
          <p:nvPr/>
        </p:nvSpPr>
        <p:spPr>
          <a:xfrm flipV="1">
            <a:off x="1679649" y="4402532"/>
            <a:ext cx="85689"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9" tIns="45715" rIns="91429" bIns="45715"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59" name="Elipse 58"/>
          <p:cNvSpPr/>
          <p:nvPr/>
        </p:nvSpPr>
        <p:spPr>
          <a:xfrm flipV="1">
            <a:off x="1828876" y="4250130"/>
            <a:ext cx="85689"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9" tIns="45715" rIns="91429" bIns="45715" rtlCol="0" anchor="ctr"/>
          <a:lstStyle/>
          <a:p>
            <a:pPr algn="ctr" defTabSz="457161" fontAlgn="auto">
              <a:spcBef>
                <a:spcPts val="0"/>
              </a:spcBef>
              <a:spcAft>
                <a:spcPts val="0"/>
              </a:spcAft>
              <a:defRPr/>
            </a:pPr>
            <a:endParaRPr lang="es-ES" sz="1600" kern="0" dirty="0">
              <a:solidFill>
                <a:prstClr val="white"/>
              </a:solidFill>
              <a:latin typeface="Calibri"/>
            </a:endParaRPr>
          </a:p>
        </p:txBody>
      </p:sp>
      <p:grpSp>
        <p:nvGrpSpPr>
          <p:cNvPr id="60" name="Agrupar 59"/>
          <p:cNvGrpSpPr/>
          <p:nvPr/>
        </p:nvGrpSpPr>
        <p:grpSpPr>
          <a:xfrm rot="942678" flipV="1">
            <a:off x="7244715" y="3391684"/>
            <a:ext cx="806415" cy="347269"/>
            <a:chOff x="1597062" y="3552825"/>
            <a:chExt cx="806413" cy="347270"/>
          </a:xfrm>
        </p:grpSpPr>
        <p:sp>
          <p:nvSpPr>
            <p:cNvPr id="61" name="Elipse 60"/>
            <p:cNvSpPr/>
            <p:nvPr/>
          </p:nvSpPr>
          <p:spPr>
            <a:xfrm>
              <a:off x="1597062" y="3552825"/>
              <a:ext cx="85688"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62" name="Elipse 61"/>
            <p:cNvSpPr/>
            <p:nvPr/>
          </p:nvSpPr>
          <p:spPr>
            <a:xfrm>
              <a:off x="1706618" y="3772683"/>
              <a:ext cx="85688"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63" name="Elipse 62"/>
            <p:cNvSpPr/>
            <p:nvPr/>
          </p:nvSpPr>
          <p:spPr>
            <a:xfrm>
              <a:off x="1944706" y="3642136"/>
              <a:ext cx="85688"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64" name="Elipse 63"/>
            <p:cNvSpPr/>
            <p:nvPr/>
          </p:nvSpPr>
          <p:spPr>
            <a:xfrm>
              <a:off x="2168562" y="3815154"/>
              <a:ext cx="85688"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65" name="Elipse 64"/>
            <p:cNvSpPr/>
            <p:nvPr/>
          </p:nvSpPr>
          <p:spPr>
            <a:xfrm>
              <a:off x="2317787" y="3662754"/>
              <a:ext cx="85688"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161" fontAlgn="auto">
                <a:spcBef>
                  <a:spcPts val="0"/>
                </a:spcBef>
                <a:spcAft>
                  <a:spcPts val="0"/>
                </a:spcAft>
                <a:defRPr/>
              </a:pPr>
              <a:endParaRPr lang="es-ES" sz="1600" kern="0" dirty="0">
                <a:solidFill>
                  <a:prstClr val="white"/>
                </a:solidFill>
                <a:latin typeface="Calibri"/>
              </a:endParaRPr>
            </a:p>
          </p:txBody>
        </p:sp>
      </p:grpSp>
      <p:grpSp>
        <p:nvGrpSpPr>
          <p:cNvPr id="66" name="Agrupar 65"/>
          <p:cNvGrpSpPr/>
          <p:nvPr/>
        </p:nvGrpSpPr>
        <p:grpSpPr>
          <a:xfrm>
            <a:off x="4690610" y="3501612"/>
            <a:ext cx="234912" cy="237342"/>
            <a:chOff x="2168562" y="3662754"/>
            <a:chExt cx="234913" cy="237341"/>
          </a:xfrm>
        </p:grpSpPr>
        <p:sp>
          <p:nvSpPr>
            <p:cNvPr id="67" name="Elipse 66"/>
            <p:cNvSpPr/>
            <p:nvPr/>
          </p:nvSpPr>
          <p:spPr>
            <a:xfrm>
              <a:off x="2168562" y="3815154"/>
              <a:ext cx="85688"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68" name="Elipse 67"/>
            <p:cNvSpPr/>
            <p:nvPr/>
          </p:nvSpPr>
          <p:spPr>
            <a:xfrm>
              <a:off x="2317787" y="3662754"/>
              <a:ext cx="85688"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161" fontAlgn="auto">
                <a:spcBef>
                  <a:spcPts val="0"/>
                </a:spcBef>
                <a:spcAft>
                  <a:spcPts val="0"/>
                </a:spcAft>
                <a:defRPr/>
              </a:pPr>
              <a:endParaRPr lang="es-ES" sz="1600" kern="0" dirty="0">
                <a:solidFill>
                  <a:prstClr val="white"/>
                </a:solidFill>
                <a:latin typeface="Calibri"/>
              </a:endParaRPr>
            </a:p>
          </p:txBody>
        </p:sp>
      </p:grpSp>
      <p:grpSp>
        <p:nvGrpSpPr>
          <p:cNvPr id="69" name="Agrupar 68"/>
          <p:cNvGrpSpPr/>
          <p:nvPr/>
        </p:nvGrpSpPr>
        <p:grpSpPr>
          <a:xfrm>
            <a:off x="4185821" y="4203907"/>
            <a:ext cx="806415" cy="347269"/>
            <a:chOff x="1597062" y="3552825"/>
            <a:chExt cx="806413" cy="347270"/>
          </a:xfrm>
        </p:grpSpPr>
        <p:sp>
          <p:nvSpPr>
            <p:cNvPr id="70" name="Elipse 69"/>
            <p:cNvSpPr/>
            <p:nvPr/>
          </p:nvSpPr>
          <p:spPr>
            <a:xfrm>
              <a:off x="1597062" y="3552825"/>
              <a:ext cx="85688"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71" name="Elipse 70"/>
            <p:cNvSpPr/>
            <p:nvPr/>
          </p:nvSpPr>
          <p:spPr>
            <a:xfrm>
              <a:off x="1706618" y="3772683"/>
              <a:ext cx="85688"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72" name="Elipse 71"/>
            <p:cNvSpPr/>
            <p:nvPr/>
          </p:nvSpPr>
          <p:spPr>
            <a:xfrm>
              <a:off x="1944706" y="3642136"/>
              <a:ext cx="85688"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73" name="Elipse 72"/>
            <p:cNvSpPr/>
            <p:nvPr/>
          </p:nvSpPr>
          <p:spPr>
            <a:xfrm>
              <a:off x="2168562" y="3815154"/>
              <a:ext cx="85688"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74" name="Elipse 73"/>
            <p:cNvSpPr/>
            <p:nvPr/>
          </p:nvSpPr>
          <p:spPr>
            <a:xfrm>
              <a:off x="2317787" y="3662754"/>
              <a:ext cx="85688"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161" fontAlgn="auto">
                <a:spcBef>
                  <a:spcPts val="0"/>
                </a:spcBef>
                <a:spcAft>
                  <a:spcPts val="0"/>
                </a:spcAft>
                <a:defRPr/>
              </a:pPr>
              <a:endParaRPr lang="es-ES" sz="1600" kern="0" dirty="0">
                <a:solidFill>
                  <a:prstClr val="white"/>
                </a:solidFill>
                <a:latin typeface="Calibri"/>
              </a:endParaRPr>
            </a:p>
          </p:txBody>
        </p:sp>
      </p:grpSp>
      <p:grpSp>
        <p:nvGrpSpPr>
          <p:cNvPr id="75" name="Agrupar 74"/>
          <p:cNvGrpSpPr/>
          <p:nvPr/>
        </p:nvGrpSpPr>
        <p:grpSpPr>
          <a:xfrm>
            <a:off x="7442179" y="4073181"/>
            <a:ext cx="234912" cy="237342"/>
            <a:chOff x="2168562" y="3662754"/>
            <a:chExt cx="234913" cy="237341"/>
          </a:xfrm>
        </p:grpSpPr>
        <p:sp>
          <p:nvSpPr>
            <p:cNvPr id="76" name="Elipse 75"/>
            <p:cNvSpPr/>
            <p:nvPr/>
          </p:nvSpPr>
          <p:spPr>
            <a:xfrm>
              <a:off x="2168562" y="3815154"/>
              <a:ext cx="85688"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161" fontAlgn="auto">
                <a:spcBef>
                  <a:spcPts val="0"/>
                </a:spcBef>
                <a:spcAft>
                  <a:spcPts val="0"/>
                </a:spcAft>
                <a:defRPr/>
              </a:pPr>
              <a:endParaRPr lang="es-ES" sz="1600" kern="0" dirty="0">
                <a:solidFill>
                  <a:prstClr val="white"/>
                </a:solidFill>
                <a:latin typeface="Calibri"/>
              </a:endParaRPr>
            </a:p>
          </p:txBody>
        </p:sp>
        <p:sp>
          <p:nvSpPr>
            <p:cNvPr id="77" name="Elipse 76"/>
            <p:cNvSpPr/>
            <p:nvPr/>
          </p:nvSpPr>
          <p:spPr>
            <a:xfrm>
              <a:off x="2317787" y="3662754"/>
              <a:ext cx="85688" cy="84941"/>
            </a:xfrm>
            <a:prstGeom prst="ellipse">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161" fontAlgn="auto">
                <a:spcBef>
                  <a:spcPts val="0"/>
                </a:spcBef>
                <a:spcAft>
                  <a:spcPts val="0"/>
                </a:spcAft>
                <a:defRPr/>
              </a:pPr>
              <a:endParaRPr lang="es-ES" sz="1600" kern="0" dirty="0">
                <a:solidFill>
                  <a:prstClr val="white"/>
                </a:solidFill>
                <a:latin typeface="Calibri"/>
              </a:endParaRPr>
            </a:p>
          </p:txBody>
        </p:sp>
      </p:grpSp>
      <p:grpSp>
        <p:nvGrpSpPr>
          <p:cNvPr id="2" name="Agrupar 1"/>
          <p:cNvGrpSpPr/>
          <p:nvPr/>
        </p:nvGrpSpPr>
        <p:grpSpPr>
          <a:xfrm>
            <a:off x="3484050" y="2971299"/>
            <a:ext cx="1120439" cy="1499097"/>
            <a:chOff x="3484045" y="2971298"/>
            <a:chExt cx="1120441" cy="1499097"/>
          </a:xfrm>
        </p:grpSpPr>
        <p:cxnSp>
          <p:nvCxnSpPr>
            <p:cNvPr id="78" name="Conector recto de flecha 77"/>
            <p:cNvCxnSpPr/>
            <p:nvPr/>
          </p:nvCxnSpPr>
          <p:spPr>
            <a:xfrm>
              <a:off x="3889854" y="3605980"/>
              <a:ext cx="0" cy="864415"/>
            </a:xfrm>
            <a:prstGeom prst="straightConnector1">
              <a:avLst/>
            </a:prstGeom>
            <a:noFill/>
            <a:ln w="101600" cap="flat" cmpd="sng" algn="ctr">
              <a:solidFill>
                <a:srgbClr val="4F81BD"/>
              </a:solidFill>
              <a:prstDash val="solid"/>
              <a:tailEnd type="triangle" w="med" len="med"/>
            </a:ln>
            <a:effectLst>
              <a:outerShdw blurRad="40000" dist="20000" dir="5400000" rotWithShape="0">
                <a:srgbClr val="000000">
                  <a:alpha val="38000"/>
                </a:srgbClr>
              </a:outerShdw>
            </a:effectLst>
            <a:scene3d>
              <a:camera prst="orthographicFront"/>
              <a:lightRig rig="threePt" dir="t"/>
            </a:scene3d>
            <a:sp3d>
              <a:bevelT/>
            </a:sp3d>
          </p:spPr>
        </p:cxnSp>
        <p:sp>
          <p:nvSpPr>
            <p:cNvPr id="79" name="CuadroTexto 78"/>
            <p:cNvSpPr txBox="1"/>
            <p:nvPr/>
          </p:nvSpPr>
          <p:spPr>
            <a:xfrm>
              <a:off x="3484045" y="2971298"/>
              <a:ext cx="1120441" cy="523220"/>
            </a:xfrm>
            <a:prstGeom prst="rect">
              <a:avLst/>
            </a:prstGeom>
            <a:noFill/>
            <a:ln>
              <a:noFill/>
            </a:ln>
          </p:spPr>
          <p:txBody>
            <a:bodyPr wrap="square" rtlCol="0">
              <a:spAutoFit/>
              <a:scene3d>
                <a:camera prst="orthographicFront"/>
                <a:lightRig rig="flat" dir="tl">
                  <a:rot lat="0" lon="0" rev="6600000"/>
                </a:lightRig>
              </a:scene3d>
              <a:sp3d extrusionH="25400" contourW="8890">
                <a:bevelT w="38100" h="31750"/>
                <a:contourClr>
                  <a:schemeClr val="accent1">
                    <a:lumMod val="75000"/>
                  </a:schemeClr>
                </a:contourClr>
              </a:sp3d>
            </a:bodyPr>
            <a:lstStyle/>
            <a:p>
              <a:pPr defTabSz="457161" fontAlgn="auto">
                <a:spcBef>
                  <a:spcPts val="0"/>
                </a:spcBef>
                <a:spcAft>
                  <a:spcPts val="0"/>
                </a:spcAft>
              </a:pPr>
              <a:r>
                <a:rPr lang="es-ES" sz="2800" b="1" dirty="0">
                  <a:ln w="11430"/>
                  <a:solidFill>
                    <a:srgbClr val="4F81BD"/>
                  </a:solidFill>
                  <a:effectLst>
                    <a:outerShdw blurRad="50800" dist="39000" dir="5460000" algn="tl">
                      <a:srgbClr val="000000">
                        <a:alpha val="38000"/>
                      </a:srgbClr>
                    </a:outerShdw>
                  </a:effectLst>
                  <a:latin typeface="Calibri"/>
                </a:rPr>
                <a:t>H</a:t>
              </a:r>
              <a:r>
                <a:rPr lang="es-ES" sz="2800" b="1" baseline="-25000" dirty="0">
                  <a:ln w="11430"/>
                  <a:solidFill>
                    <a:srgbClr val="4F81BD"/>
                  </a:solidFill>
                  <a:effectLst>
                    <a:outerShdw blurRad="50800" dist="39000" dir="5460000" algn="tl">
                      <a:srgbClr val="000000">
                        <a:alpha val="38000"/>
                      </a:srgbClr>
                    </a:outerShdw>
                  </a:effectLst>
                  <a:latin typeface="Calibri"/>
                </a:rPr>
                <a:t>2</a:t>
              </a:r>
              <a:r>
                <a:rPr lang="es-ES" sz="2800" b="1" dirty="0">
                  <a:ln w="11430"/>
                  <a:solidFill>
                    <a:srgbClr val="4F81BD"/>
                  </a:solidFill>
                  <a:effectLst>
                    <a:outerShdw blurRad="50800" dist="39000" dir="5460000" algn="tl">
                      <a:srgbClr val="000000">
                        <a:alpha val="38000"/>
                      </a:srgbClr>
                    </a:outerShdw>
                  </a:effectLst>
                  <a:latin typeface="Calibri"/>
                </a:rPr>
                <a:t>O</a:t>
              </a:r>
            </a:p>
          </p:txBody>
        </p:sp>
      </p:grpSp>
      <p:grpSp>
        <p:nvGrpSpPr>
          <p:cNvPr id="3" name="Agrupar 2"/>
          <p:cNvGrpSpPr/>
          <p:nvPr/>
        </p:nvGrpSpPr>
        <p:grpSpPr>
          <a:xfrm>
            <a:off x="6321740" y="2924946"/>
            <a:ext cx="1120439" cy="1545450"/>
            <a:chOff x="6321734" y="2924944"/>
            <a:chExt cx="1120441" cy="1545451"/>
          </a:xfrm>
        </p:grpSpPr>
        <p:cxnSp>
          <p:nvCxnSpPr>
            <p:cNvPr id="80" name="Conector recto de flecha 79"/>
            <p:cNvCxnSpPr/>
            <p:nvPr/>
          </p:nvCxnSpPr>
          <p:spPr>
            <a:xfrm flipV="1">
              <a:off x="6727543" y="3605980"/>
              <a:ext cx="0" cy="864415"/>
            </a:xfrm>
            <a:prstGeom prst="straightConnector1">
              <a:avLst/>
            </a:prstGeom>
            <a:noFill/>
            <a:ln w="101600" cap="flat" cmpd="sng" algn="ctr">
              <a:solidFill>
                <a:srgbClr val="4F81BD"/>
              </a:solidFill>
              <a:prstDash val="solid"/>
              <a:tailEnd type="triangle" w="med" len="med"/>
            </a:ln>
            <a:effectLst>
              <a:outerShdw blurRad="40000" dist="20000" dir="5400000" rotWithShape="0">
                <a:srgbClr val="000000">
                  <a:alpha val="38000"/>
                </a:srgbClr>
              </a:outerShdw>
            </a:effectLst>
            <a:scene3d>
              <a:camera prst="orthographicFront"/>
              <a:lightRig rig="threePt" dir="t"/>
            </a:scene3d>
            <a:sp3d>
              <a:bevelT/>
            </a:sp3d>
          </p:spPr>
        </p:cxnSp>
        <p:sp>
          <p:nvSpPr>
            <p:cNvPr id="81" name="CuadroTexto 80"/>
            <p:cNvSpPr txBox="1"/>
            <p:nvPr/>
          </p:nvSpPr>
          <p:spPr>
            <a:xfrm>
              <a:off x="6321734" y="2924944"/>
              <a:ext cx="1120441" cy="523220"/>
            </a:xfrm>
            <a:prstGeom prst="rect">
              <a:avLst/>
            </a:prstGeom>
            <a:noFill/>
            <a:ln>
              <a:noFill/>
            </a:ln>
          </p:spPr>
          <p:txBody>
            <a:bodyPr wrap="square" rtlCol="0">
              <a:spAutoFit/>
              <a:scene3d>
                <a:camera prst="orthographicFront"/>
                <a:lightRig rig="flat" dir="tl">
                  <a:rot lat="0" lon="0" rev="6600000"/>
                </a:lightRig>
              </a:scene3d>
              <a:sp3d extrusionH="25400" contourW="8890">
                <a:bevelT w="38100" h="31750"/>
                <a:contourClr>
                  <a:schemeClr val="accent1">
                    <a:lumMod val="75000"/>
                  </a:schemeClr>
                </a:contourClr>
              </a:sp3d>
            </a:bodyPr>
            <a:lstStyle/>
            <a:p>
              <a:pPr defTabSz="457161" fontAlgn="auto">
                <a:spcBef>
                  <a:spcPts val="0"/>
                </a:spcBef>
                <a:spcAft>
                  <a:spcPts val="0"/>
                </a:spcAft>
              </a:pPr>
              <a:r>
                <a:rPr lang="es-ES" sz="2800" b="1" dirty="0">
                  <a:ln w="11430"/>
                  <a:solidFill>
                    <a:srgbClr val="4F81BD"/>
                  </a:solidFill>
                  <a:effectLst>
                    <a:outerShdw blurRad="50800" dist="39000" dir="5460000" algn="tl">
                      <a:srgbClr val="000000">
                        <a:alpha val="38000"/>
                      </a:srgbClr>
                    </a:outerShdw>
                  </a:effectLst>
                  <a:latin typeface="Calibri"/>
                </a:rPr>
                <a:t>H</a:t>
              </a:r>
              <a:r>
                <a:rPr lang="es-ES" sz="2800" b="1" baseline="-25000" dirty="0">
                  <a:ln w="11430"/>
                  <a:solidFill>
                    <a:srgbClr val="4F81BD"/>
                  </a:solidFill>
                  <a:effectLst>
                    <a:outerShdw blurRad="50800" dist="39000" dir="5460000" algn="tl">
                      <a:srgbClr val="000000">
                        <a:alpha val="38000"/>
                      </a:srgbClr>
                    </a:outerShdw>
                  </a:effectLst>
                  <a:latin typeface="Calibri"/>
                </a:rPr>
                <a:t>2</a:t>
              </a:r>
              <a:r>
                <a:rPr lang="es-ES" sz="2800" b="1" dirty="0">
                  <a:ln w="11430"/>
                  <a:solidFill>
                    <a:srgbClr val="4F81BD"/>
                  </a:solidFill>
                  <a:effectLst>
                    <a:outerShdw blurRad="50800" dist="39000" dir="5460000" algn="tl">
                      <a:srgbClr val="000000">
                        <a:alpha val="38000"/>
                      </a:srgbClr>
                    </a:outerShdw>
                  </a:effectLst>
                  <a:latin typeface="Calibri"/>
                </a:rPr>
                <a:t>O</a:t>
              </a:r>
            </a:p>
          </p:txBody>
        </p:sp>
      </p:grpSp>
      <p:sp>
        <p:nvSpPr>
          <p:cNvPr id="82" name="CuadroTexto 81"/>
          <p:cNvSpPr txBox="1"/>
          <p:nvPr/>
        </p:nvSpPr>
        <p:spPr>
          <a:xfrm>
            <a:off x="3" y="1358902"/>
            <a:ext cx="9144000" cy="954097"/>
          </a:xfrm>
          <a:prstGeom prst="rect">
            <a:avLst/>
          </a:prstGeom>
          <a:noFill/>
        </p:spPr>
        <p:txBody>
          <a:bodyPr wrap="square" lIns="91429" tIns="45715" rIns="91429" bIns="45715"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57161" fontAlgn="auto">
              <a:spcBef>
                <a:spcPts val="0"/>
              </a:spcBef>
              <a:spcAft>
                <a:spcPts val="0"/>
              </a:spcAft>
            </a:pPr>
            <a:r>
              <a:rPr lang="en-GB"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a:rPr>
              <a:t>  Isotonic medium	  Hypotonic medium	 Hypertonic medium	</a:t>
            </a:r>
          </a:p>
        </p:txBody>
      </p:sp>
      <p:grpSp>
        <p:nvGrpSpPr>
          <p:cNvPr id="83" name="Agrupar 82"/>
          <p:cNvGrpSpPr/>
          <p:nvPr/>
        </p:nvGrpSpPr>
        <p:grpSpPr>
          <a:xfrm>
            <a:off x="289723" y="2303481"/>
            <a:ext cx="2605879" cy="338554"/>
            <a:chOff x="289722" y="2303482"/>
            <a:chExt cx="2605877" cy="338553"/>
          </a:xfrm>
        </p:grpSpPr>
        <p:sp>
          <p:nvSpPr>
            <p:cNvPr id="84" name="CuadroTexto 83"/>
            <p:cNvSpPr txBox="1"/>
            <p:nvPr/>
          </p:nvSpPr>
          <p:spPr>
            <a:xfrm>
              <a:off x="289722" y="2303482"/>
              <a:ext cx="2605877" cy="338553"/>
            </a:xfrm>
            <a:prstGeom prst="rect">
              <a:avLst/>
            </a:prstGeom>
            <a:noFill/>
          </p:spPr>
          <p:txBody>
            <a:bodyPr wrap="square" rtlCol="0">
              <a:spAutoFit/>
            </a:bodyPr>
            <a:lstStyle/>
            <a:p>
              <a:pPr defTabSz="457161" fontAlgn="auto">
                <a:spcBef>
                  <a:spcPts val="0"/>
                </a:spcBef>
                <a:spcAft>
                  <a:spcPts val="0"/>
                </a:spcAft>
                <a:defRPr/>
              </a:pPr>
              <a:r>
                <a:rPr lang="es-ES" sz="1600" kern="0" dirty="0">
                  <a:solidFill>
                    <a:prstClr val="black"/>
                  </a:solidFill>
                  <a:latin typeface="Calibri"/>
                </a:rPr>
                <a:t>C</a:t>
              </a:r>
              <a:r>
                <a:rPr lang="es-ES" sz="1600" kern="0" baseline="-25000" dirty="0">
                  <a:solidFill>
                    <a:prstClr val="black"/>
                  </a:solidFill>
                  <a:latin typeface="Calibri"/>
                </a:rPr>
                <a:t>i</a:t>
              </a:r>
              <a:r>
                <a:rPr lang="es-ES" sz="1600" kern="0" dirty="0">
                  <a:solidFill>
                    <a:prstClr val="black"/>
                  </a:solidFill>
                  <a:latin typeface="Calibri"/>
                </a:rPr>
                <a:t>= C</a:t>
              </a:r>
              <a:r>
                <a:rPr lang="es-ES" sz="1600" kern="0" baseline="-25000" dirty="0">
                  <a:solidFill>
                    <a:prstClr val="black"/>
                  </a:solidFill>
                  <a:latin typeface="Calibri"/>
                </a:rPr>
                <a:t>e</a:t>
              </a:r>
              <a:r>
                <a:rPr lang="es-ES" sz="1600" kern="0" dirty="0">
                  <a:solidFill>
                    <a:prstClr val="black"/>
                  </a:solidFill>
                  <a:latin typeface="Wingdings"/>
                  <a:ea typeface="Wingdings"/>
                  <a:cs typeface="Wingdings"/>
                  <a:sym typeface="Wingdings"/>
                </a:rPr>
                <a:t> </a:t>
              </a:r>
              <a:r>
                <a:rPr lang="es-ES" sz="1600" kern="0" dirty="0">
                  <a:solidFill>
                    <a:prstClr val="black"/>
                  </a:solidFill>
                  <a:latin typeface="Calibri"/>
                </a:rPr>
                <a:t>  π = 0  J</a:t>
              </a:r>
              <a:r>
                <a:rPr lang="es-ES" sz="1600" kern="0" baseline="-25000" dirty="0">
                  <a:solidFill>
                    <a:prstClr val="black"/>
                  </a:solidFill>
                  <a:latin typeface="Calibri"/>
                </a:rPr>
                <a:t>v</a:t>
              </a:r>
              <a:r>
                <a:rPr lang="es-ES" sz="1600" kern="0" dirty="0">
                  <a:solidFill>
                    <a:prstClr val="black"/>
                  </a:solidFill>
                  <a:latin typeface="Calibri"/>
                </a:rPr>
                <a:t>= 0   </a:t>
              </a:r>
            </a:p>
          </p:txBody>
        </p:sp>
        <p:sp>
          <p:nvSpPr>
            <p:cNvPr id="85" name="Triángulo isósceles 84"/>
            <p:cNvSpPr/>
            <p:nvPr/>
          </p:nvSpPr>
          <p:spPr>
            <a:xfrm>
              <a:off x="1115614" y="2420889"/>
              <a:ext cx="150203" cy="136375"/>
            </a:xfrm>
            <a:prstGeom prst="triangle">
              <a:avLst/>
            </a:prstGeom>
            <a:noFill/>
            <a:ln w="15875" cap="flat" cmpd="sng" algn="ctr">
              <a:solidFill>
                <a:sysClr val="windowText" lastClr="000000"/>
              </a:solidFill>
              <a:prstDash val="solid"/>
            </a:ln>
            <a:effectLst/>
          </p:spPr>
          <p:txBody>
            <a:bodyPr rtlCol="0" anchor="ctr"/>
            <a:lstStyle/>
            <a:p>
              <a:pPr algn="ctr" defTabSz="457161" fontAlgn="auto">
                <a:spcBef>
                  <a:spcPts val="0"/>
                </a:spcBef>
                <a:spcAft>
                  <a:spcPts val="0"/>
                </a:spcAft>
                <a:defRPr/>
              </a:pPr>
              <a:endParaRPr lang="es-ES" sz="1600" kern="0" dirty="0">
                <a:solidFill>
                  <a:prstClr val="white"/>
                </a:solidFill>
                <a:latin typeface="Calibri"/>
              </a:endParaRPr>
            </a:p>
          </p:txBody>
        </p:sp>
      </p:grpSp>
      <p:grpSp>
        <p:nvGrpSpPr>
          <p:cNvPr id="86" name="Agrupar 85"/>
          <p:cNvGrpSpPr/>
          <p:nvPr/>
        </p:nvGrpSpPr>
        <p:grpSpPr>
          <a:xfrm>
            <a:off x="3255929" y="2303481"/>
            <a:ext cx="2605879" cy="338554"/>
            <a:chOff x="3078125" y="2205443"/>
            <a:chExt cx="2605877" cy="338553"/>
          </a:xfrm>
        </p:grpSpPr>
        <p:sp>
          <p:nvSpPr>
            <p:cNvPr id="87" name="CuadroTexto 86"/>
            <p:cNvSpPr txBox="1"/>
            <p:nvPr/>
          </p:nvSpPr>
          <p:spPr>
            <a:xfrm>
              <a:off x="3078125" y="2205443"/>
              <a:ext cx="2605877" cy="338553"/>
            </a:xfrm>
            <a:prstGeom prst="rect">
              <a:avLst/>
            </a:prstGeom>
            <a:noFill/>
          </p:spPr>
          <p:txBody>
            <a:bodyPr wrap="square" rtlCol="0">
              <a:spAutoFit/>
            </a:bodyPr>
            <a:lstStyle/>
            <a:p>
              <a:pPr defTabSz="457161" fontAlgn="auto">
                <a:spcBef>
                  <a:spcPts val="0"/>
                </a:spcBef>
                <a:spcAft>
                  <a:spcPts val="0"/>
                </a:spcAft>
                <a:defRPr/>
              </a:pPr>
              <a:r>
                <a:rPr lang="es-ES" sz="1600" kern="0" dirty="0">
                  <a:solidFill>
                    <a:prstClr val="black"/>
                  </a:solidFill>
                  <a:latin typeface="Calibri"/>
                </a:rPr>
                <a:t>C</a:t>
              </a:r>
              <a:r>
                <a:rPr lang="es-ES" sz="1600" kern="0" baseline="-25000" dirty="0">
                  <a:solidFill>
                    <a:prstClr val="black"/>
                  </a:solidFill>
                  <a:latin typeface="Calibri"/>
                </a:rPr>
                <a:t>i </a:t>
              </a:r>
              <a:r>
                <a:rPr lang="es-ES" sz="1600" kern="0" dirty="0">
                  <a:solidFill>
                    <a:prstClr val="black"/>
                  </a:solidFill>
                  <a:latin typeface="Calibri"/>
                </a:rPr>
                <a:t>&gt; C</a:t>
              </a:r>
              <a:r>
                <a:rPr lang="es-ES" sz="1600" kern="0" baseline="-25000" dirty="0">
                  <a:solidFill>
                    <a:prstClr val="black"/>
                  </a:solidFill>
                  <a:latin typeface="Calibri"/>
                </a:rPr>
                <a:t>e</a:t>
              </a:r>
              <a:r>
                <a:rPr lang="es-ES" sz="1600" kern="0" dirty="0">
                  <a:solidFill>
                    <a:prstClr val="black"/>
                  </a:solidFill>
                  <a:latin typeface="Wingdings"/>
                  <a:ea typeface="Wingdings"/>
                  <a:cs typeface="Wingdings"/>
                  <a:sym typeface="Wingdings"/>
                </a:rPr>
                <a:t> </a:t>
              </a:r>
              <a:r>
                <a:rPr lang="es-ES" sz="1600" kern="0" dirty="0">
                  <a:solidFill>
                    <a:prstClr val="black"/>
                  </a:solidFill>
                  <a:latin typeface="Calibri"/>
                </a:rPr>
                <a:t>  π &gt; 0  J</a:t>
              </a:r>
              <a:r>
                <a:rPr lang="es-ES" sz="1600" kern="0" baseline="-25000" dirty="0">
                  <a:solidFill>
                    <a:prstClr val="black"/>
                  </a:solidFill>
                  <a:latin typeface="Calibri"/>
                </a:rPr>
                <a:t>v</a:t>
              </a:r>
              <a:r>
                <a:rPr lang="es-ES" sz="1600" kern="0" dirty="0">
                  <a:solidFill>
                    <a:prstClr val="black"/>
                  </a:solidFill>
                  <a:latin typeface="Calibri"/>
                </a:rPr>
                <a:t>&lt; 0   </a:t>
              </a:r>
            </a:p>
          </p:txBody>
        </p:sp>
        <p:sp>
          <p:nvSpPr>
            <p:cNvPr id="88" name="Triángulo isósceles 87"/>
            <p:cNvSpPr/>
            <p:nvPr/>
          </p:nvSpPr>
          <p:spPr>
            <a:xfrm>
              <a:off x="3962147" y="2322850"/>
              <a:ext cx="150203" cy="136375"/>
            </a:xfrm>
            <a:prstGeom prst="triangle">
              <a:avLst/>
            </a:prstGeom>
            <a:noFill/>
            <a:ln w="15875" cap="flat" cmpd="sng" algn="ctr">
              <a:solidFill>
                <a:sysClr val="windowText" lastClr="000000"/>
              </a:solidFill>
              <a:prstDash val="solid"/>
            </a:ln>
            <a:effectLst/>
          </p:spPr>
          <p:txBody>
            <a:bodyPr rtlCol="0" anchor="ctr"/>
            <a:lstStyle/>
            <a:p>
              <a:pPr algn="ctr" defTabSz="457161" fontAlgn="auto">
                <a:spcBef>
                  <a:spcPts val="0"/>
                </a:spcBef>
                <a:spcAft>
                  <a:spcPts val="0"/>
                </a:spcAft>
                <a:defRPr/>
              </a:pPr>
              <a:endParaRPr lang="es-ES" sz="1600" kern="0" dirty="0">
                <a:solidFill>
                  <a:prstClr val="white"/>
                </a:solidFill>
                <a:latin typeface="Calibri"/>
              </a:endParaRPr>
            </a:p>
          </p:txBody>
        </p:sp>
      </p:grpSp>
      <p:grpSp>
        <p:nvGrpSpPr>
          <p:cNvPr id="89" name="Agrupar 88"/>
          <p:cNvGrpSpPr/>
          <p:nvPr/>
        </p:nvGrpSpPr>
        <p:grpSpPr>
          <a:xfrm>
            <a:off x="6288464" y="2303481"/>
            <a:ext cx="2605879" cy="338554"/>
            <a:chOff x="289722" y="2303482"/>
            <a:chExt cx="2605877" cy="338553"/>
          </a:xfrm>
        </p:grpSpPr>
        <p:sp>
          <p:nvSpPr>
            <p:cNvPr id="90" name="CuadroTexto 89"/>
            <p:cNvSpPr txBox="1"/>
            <p:nvPr/>
          </p:nvSpPr>
          <p:spPr>
            <a:xfrm>
              <a:off x="289722" y="2303482"/>
              <a:ext cx="2605877" cy="338553"/>
            </a:xfrm>
            <a:prstGeom prst="rect">
              <a:avLst/>
            </a:prstGeom>
            <a:noFill/>
          </p:spPr>
          <p:txBody>
            <a:bodyPr wrap="square" rtlCol="0">
              <a:spAutoFit/>
            </a:bodyPr>
            <a:lstStyle/>
            <a:p>
              <a:pPr defTabSz="457161" fontAlgn="auto">
                <a:spcBef>
                  <a:spcPts val="0"/>
                </a:spcBef>
                <a:spcAft>
                  <a:spcPts val="0"/>
                </a:spcAft>
                <a:defRPr/>
              </a:pPr>
              <a:r>
                <a:rPr lang="es-ES" sz="1600" kern="0" dirty="0">
                  <a:solidFill>
                    <a:prstClr val="black"/>
                  </a:solidFill>
                  <a:latin typeface="Calibri"/>
                </a:rPr>
                <a:t>C</a:t>
              </a:r>
              <a:r>
                <a:rPr lang="es-ES" sz="1600" kern="0" baseline="-25000" dirty="0">
                  <a:solidFill>
                    <a:prstClr val="black"/>
                  </a:solidFill>
                  <a:latin typeface="Calibri"/>
                </a:rPr>
                <a:t>i </a:t>
              </a:r>
              <a:r>
                <a:rPr lang="es-ES" sz="1600" kern="0" dirty="0">
                  <a:solidFill>
                    <a:prstClr val="black"/>
                  </a:solidFill>
                  <a:latin typeface="Calibri"/>
                </a:rPr>
                <a:t>&lt; C</a:t>
              </a:r>
              <a:r>
                <a:rPr lang="es-ES" sz="1600" kern="0" baseline="-25000" dirty="0">
                  <a:solidFill>
                    <a:prstClr val="black"/>
                  </a:solidFill>
                  <a:latin typeface="Calibri"/>
                </a:rPr>
                <a:t>e</a:t>
              </a:r>
              <a:r>
                <a:rPr lang="es-ES" sz="1600" kern="0" dirty="0">
                  <a:solidFill>
                    <a:prstClr val="black"/>
                  </a:solidFill>
                  <a:latin typeface="Wingdings"/>
                  <a:ea typeface="Wingdings"/>
                  <a:cs typeface="Wingdings"/>
                  <a:sym typeface="Wingdings"/>
                </a:rPr>
                <a:t> </a:t>
              </a:r>
              <a:r>
                <a:rPr lang="es-ES" sz="1600" kern="0" dirty="0">
                  <a:solidFill>
                    <a:prstClr val="black"/>
                  </a:solidFill>
                  <a:latin typeface="Calibri"/>
                </a:rPr>
                <a:t>  π &lt; 0  J</a:t>
              </a:r>
              <a:r>
                <a:rPr lang="es-ES" sz="1600" kern="0" baseline="-25000" dirty="0">
                  <a:solidFill>
                    <a:prstClr val="black"/>
                  </a:solidFill>
                  <a:latin typeface="Calibri"/>
                </a:rPr>
                <a:t>v </a:t>
              </a:r>
              <a:r>
                <a:rPr lang="es-ES" sz="1600" kern="0" dirty="0">
                  <a:solidFill>
                    <a:prstClr val="black"/>
                  </a:solidFill>
                  <a:latin typeface="Calibri"/>
                </a:rPr>
                <a:t>&gt; 0   </a:t>
              </a:r>
            </a:p>
          </p:txBody>
        </p:sp>
        <p:sp>
          <p:nvSpPr>
            <p:cNvPr id="91" name="Triángulo isósceles 90"/>
            <p:cNvSpPr/>
            <p:nvPr/>
          </p:nvSpPr>
          <p:spPr>
            <a:xfrm>
              <a:off x="1165545" y="2420889"/>
              <a:ext cx="150203" cy="136375"/>
            </a:xfrm>
            <a:prstGeom prst="triangle">
              <a:avLst/>
            </a:prstGeom>
            <a:noFill/>
            <a:ln w="15875" cap="flat" cmpd="sng" algn="ctr">
              <a:solidFill>
                <a:sysClr val="windowText" lastClr="000000"/>
              </a:solidFill>
              <a:prstDash val="solid"/>
            </a:ln>
            <a:effectLst/>
          </p:spPr>
          <p:txBody>
            <a:bodyPr rtlCol="0" anchor="ctr"/>
            <a:lstStyle/>
            <a:p>
              <a:pPr algn="ctr" defTabSz="457161" fontAlgn="auto">
                <a:spcBef>
                  <a:spcPts val="0"/>
                </a:spcBef>
                <a:spcAft>
                  <a:spcPts val="0"/>
                </a:spcAft>
                <a:defRPr/>
              </a:pPr>
              <a:endParaRPr lang="es-ES" sz="1600" kern="0" dirty="0">
                <a:solidFill>
                  <a:prstClr val="white"/>
                </a:solidFill>
                <a:latin typeface="Calibri"/>
              </a:endParaRPr>
            </a:p>
          </p:txBody>
        </p:sp>
      </p:grpSp>
      <p:sp>
        <p:nvSpPr>
          <p:cNvPr id="92" name="Rectángulo 91"/>
          <p:cNvSpPr/>
          <p:nvPr/>
        </p:nvSpPr>
        <p:spPr>
          <a:xfrm>
            <a:off x="3923932" y="6309320"/>
            <a:ext cx="1294321" cy="420618"/>
          </a:xfrm>
          <a:prstGeom prst="rect">
            <a:avLst/>
          </a:prstGeom>
        </p:spPr>
        <p:txBody>
          <a:bodyPr wrap="none" lIns="91429" tIns="45715" rIns="91429" bIns="45715">
            <a:spAutoFit/>
            <a:scene3d>
              <a:camera prst="orthographicFront"/>
              <a:lightRig rig="flat" dir="tl">
                <a:rot lat="0" lon="0" rev="6600000"/>
              </a:lightRig>
            </a:scene3d>
            <a:sp3d extrusionH="25400" contourW="8890">
              <a:bevelT w="38100" h="31750"/>
              <a:contourClr>
                <a:srgbClr val="008000"/>
              </a:contourClr>
            </a:sp3d>
          </a:bodyPr>
          <a:lstStyle/>
          <a:p>
            <a:r>
              <a:rPr lang="en-GB" sz="3200" b="1" baseline="30000" dirty="0">
                <a:ln w="11430"/>
                <a:solidFill>
                  <a:srgbClr val="008000"/>
                </a:solidFill>
                <a:effectLst>
                  <a:outerShdw blurRad="50800" dist="39000" dir="5460000" algn="tl">
                    <a:srgbClr val="000000">
                      <a:alpha val="38000"/>
                    </a:srgbClr>
                  </a:outerShdw>
                </a:effectLst>
              </a:rPr>
              <a:t>Swelling</a:t>
            </a:r>
            <a:endParaRPr lang="en-GB" sz="3200" b="1" dirty="0">
              <a:ln w="11430"/>
              <a:solidFill>
                <a:srgbClr val="008000"/>
              </a:solidFill>
              <a:effectLst>
                <a:outerShdw blurRad="50800" dist="39000" dir="5460000" algn="tl">
                  <a:srgbClr val="000000">
                    <a:alpha val="38000"/>
                  </a:srgbClr>
                </a:outerShdw>
              </a:effectLst>
            </a:endParaRPr>
          </a:p>
        </p:txBody>
      </p:sp>
      <p:sp>
        <p:nvSpPr>
          <p:cNvPr id="93" name="Rectángulo 92"/>
          <p:cNvSpPr/>
          <p:nvPr/>
        </p:nvSpPr>
        <p:spPr>
          <a:xfrm>
            <a:off x="6732243" y="6309320"/>
            <a:ext cx="1583396" cy="420618"/>
          </a:xfrm>
          <a:prstGeom prst="rect">
            <a:avLst/>
          </a:prstGeom>
        </p:spPr>
        <p:txBody>
          <a:bodyPr wrap="none" lIns="91429" tIns="45715" rIns="91429" bIns="45715">
            <a:spAutoFit/>
            <a:scene3d>
              <a:camera prst="orthographicFront"/>
              <a:lightRig rig="flat" dir="tl">
                <a:rot lat="0" lon="0" rev="6600000"/>
              </a:lightRig>
            </a:scene3d>
            <a:sp3d extrusionH="25400" contourW="8890">
              <a:bevelT w="38100" h="31750"/>
              <a:contourClr>
                <a:srgbClr val="BE0101"/>
              </a:contourClr>
            </a:sp3d>
          </a:bodyPr>
          <a:lstStyle/>
          <a:p>
            <a:r>
              <a:rPr lang="en-GB" sz="3200" b="1" baseline="30000" dirty="0">
                <a:ln w="11430"/>
                <a:solidFill>
                  <a:srgbClr val="FF0000"/>
                </a:solidFill>
                <a:effectLst>
                  <a:outerShdw blurRad="50800" dist="39000" dir="5460000" algn="tl">
                    <a:srgbClr val="000000">
                      <a:alpha val="38000"/>
                    </a:srgbClr>
                  </a:outerShdw>
                </a:effectLst>
              </a:rPr>
              <a:t> Shrinkage</a:t>
            </a:r>
            <a:endParaRPr lang="en-GB" sz="3200" b="1"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89355373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up)">
                                      <p:cBhvr>
                                        <p:cTn id="11" dur="500"/>
                                        <p:tgtEl>
                                          <p:spTgt spid="92"/>
                                        </p:tgtEl>
                                      </p:cBhvr>
                                    </p:animEffect>
                                  </p:childTnLst>
                                </p:cTn>
                              </p:par>
                            </p:childTnLst>
                          </p:cTn>
                        </p:par>
                        <p:par>
                          <p:cTn id="12" fill="hold">
                            <p:stCondLst>
                              <p:cond delay="1000"/>
                            </p:stCondLst>
                            <p:childTnLst>
                              <p:par>
                                <p:cTn id="13" presetID="6" presetClass="emph" presetSubtype="0" fill="hold" grpId="0" nodeType="afterEffect">
                                  <p:stCondLst>
                                    <p:cond delay="0"/>
                                  </p:stCondLst>
                                  <p:childTnLst>
                                    <p:animScale>
                                      <p:cBhvr>
                                        <p:cTn id="14" dur="1000" fill="hold"/>
                                        <p:tgtEl>
                                          <p:spTgt spid="48"/>
                                        </p:tgtEl>
                                      </p:cBhvr>
                                      <p:by x="150000" y="150000"/>
                                    </p:animScale>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par>
                          <p:cTn id="19" fill="hold">
                            <p:stCondLst>
                              <p:cond delay="2500"/>
                            </p:stCondLst>
                            <p:childTnLst>
                              <p:par>
                                <p:cTn id="20" presetID="22" presetClass="entr" presetSubtype="1" fill="hold" grpId="0" nodeType="after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wipe(up)">
                                      <p:cBhvr>
                                        <p:cTn id="22" dur="500"/>
                                        <p:tgtEl>
                                          <p:spTgt spid="93"/>
                                        </p:tgtEl>
                                      </p:cBhvr>
                                    </p:animEffect>
                                  </p:childTnLst>
                                </p:cTn>
                              </p:par>
                            </p:childTnLst>
                          </p:cTn>
                        </p:par>
                        <p:par>
                          <p:cTn id="23" fill="hold">
                            <p:stCondLst>
                              <p:cond delay="3000"/>
                            </p:stCondLst>
                            <p:childTnLst>
                              <p:par>
                                <p:cTn id="24" presetID="6" presetClass="emph" presetSubtype="0" fill="hold" grpId="0" nodeType="afterEffect">
                                  <p:stCondLst>
                                    <p:cond delay="0"/>
                                  </p:stCondLst>
                                  <p:childTnLst>
                                    <p:animScale>
                                      <p:cBhvr>
                                        <p:cTn id="25" dur="1000" fill="hold"/>
                                        <p:tgtEl>
                                          <p:spTgt spid="49"/>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92" grpId="0"/>
      <p:bldP spid="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lipse 10"/>
          <p:cNvSpPr/>
          <p:nvPr/>
        </p:nvSpPr>
        <p:spPr>
          <a:xfrm>
            <a:off x="458166" y="2355366"/>
            <a:ext cx="1080000" cy="720000"/>
          </a:xfrm>
          <a:prstGeom prst="ellipse">
            <a:avLst/>
          </a:prstGeom>
          <a:solidFill>
            <a:srgbClr val="F79646">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smtClean="0">
              <a:ln>
                <a:noFill/>
              </a:ln>
              <a:solidFill>
                <a:prstClr val="white"/>
              </a:solidFill>
              <a:effectLst/>
              <a:uLnTx/>
              <a:uFillTx/>
              <a:latin typeface="Calibri"/>
              <a:ea typeface="+mn-ea"/>
              <a:cs typeface="+mn-cs"/>
            </a:endParaRPr>
          </a:p>
        </p:txBody>
      </p:sp>
      <p:sp>
        <p:nvSpPr>
          <p:cNvPr id="12" name="Elipse 11"/>
          <p:cNvSpPr>
            <a:spLocks noChangeAspect="1"/>
          </p:cNvSpPr>
          <p:nvPr/>
        </p:nvSpPr>
        <p:spPr>
          <a:xfrm>
            <a:off x="2561720" y="1995366"/>
            <a:ext cx="2160000" cy="1440000"/>
          </a:xfrm>
          <a:prstGeom prst="ellipse">
            <a:avLst/>
          </a:prstGeom>
          <a:solidFill>
            <a:srgbClr val="F79646">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scene3d>
              <a:camera prst="orthographicFront"/>
              <a:lightRig rig="glow" dir="tl">
                <a:rot lat="0" lon="0" rev="5400000"/>
              </a:lightRig>
            </a:scene3d>
            <a:sp3d contourW="12700">
              <a:bevelT w="25400" h="25400"/>
              <a:contourClr>
                <a:srgbClr val="914800"/>
              </a:contourClr>
            </a:sp3d>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Normal</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Volume</a:t>
            </a:r>
          </a:p>
        </p:txBody>
      </p:sp>
      <p:sp>
        <p:nvSpPr>
          <p:cNvPr id="13" name="Elipse 12"/>
          <p:cNvSpPr>
            <a:spLocks noChangeAspect="1"/>
          </p:cNvSpPr>
          <p:nvPr/>
        </p:nvSpPr>
        <p:spPr>
          <a:xfrm>
            <a:off x="5745274" y="1635366"/>
            <a:ext cx="3240000" cy="2160000"/>
          </a:xfrm>
          <a:prstGeom prst="ellipse">
            <a:avLst/>
          </a:prstGeom>
          <a:solidFill>
            <a:srgbClr val="FFEBD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smtClean="0">
              <a:ln>
                <a:noFill/>
              </a:ln>
              <a:solidFill>
                <a:prstClr val="white"/>
              </a:solidFill>
              <a:effectLst/>
              <a:uLnTx/>
              <a:uFillTx/>
              <a:latin typeface="Calibri"/>
              <a:ea typeface="+mn-ea"/>
              <a:cs typeface="+mn-cs"/>
            </a:endParaRPr>
          </a:p>
        </p:txBody>
      </p:sp>
      <p:cxnSp>
        <p:nvCxnSpPr>
          <p:cNvPr id="14" name="Conector recto de flecha 13"/>
          <p:cNvCxnSpPr/>
          <p:nvPr/>
        </p:nvCxnSpPr>
        <p:spPr>
          <a:xfrm>
            <a:off x="1652589" y="2734727"/>
            <a:ext cx="701356" cy="0"/>
          </a:xfrm>
          <a:prstGeom prst="straightConnector1">
            <a:avLst/>
          </a:prstGeom>
          <a:noFill/>
          <a:ln w="101600" cap="flat" cmpd="sng" algn="ctr">
            <a:solidFill>
              <a:srgbClr val="4F81BD"/>
            </a:solidFill>
            <a:prstDash val="solid"/>
            <a:tailEnd type="triangle" w="med" len="med"/>
          </a:ln>
          <a:effectLst>
            <a:outerShdw blurRad="40000" dist="20000" dir="5400000" rotWithShape="0">
              <a:srgbClr val="000000">
                <a:alpha val="38000"/>
              </a:srgbClr>
            </a:outerShdw>
          </a:effectLst>
          <a:scene3d>
            <a:camera prst="orthographicFront"/>
            <a:lightRig rig="threePt" dir="t"/>
          </a:scene3d>
          <a:sp3d>
            <a:bevelT/>
          </a:sp3d>
        </p:spPr>
      </p:cxnSp>
      <p:cxnSp>
        <p:nvCxnSpPr>
          <p:cNvPr id="15" name="Conector recto de flecha 14"/>
          <p:cNvCxnSpPr/>
          <p:nvPr/>
        </p:nvCxnSpPr>
        <p:spPr>
          <a:xfrm flipH="1">
            <a:off x="4894996" y="2722234"/>
            <a:ext cx="701356" cy="0"/>
          </a:xfrm>
          <a:prstGeom prst="straightConnector1">
            <a:avLst/>
          </a:prstGeom>
          <a:noFill/>
          <a:ln w="101600" cap="flat" cmpd="sng" algn="ctr">
            <a:solidFill>
              <a:srgbClr val="4F81BD"/>
            </a:solidFill>
            <a:prstDash val="solid"/>
            <a:tailEnd type="triangle" w="med" len="med"/>
          </a:ln>
          <a:effectLst>
            <a:outerShdw blurRad="40000" dist="20000" dir="5400000" rotWithShape="0">
              <a:srgbClr val="000000">
                <a:alpha val="38000"/>
              </a:srgbClr>
            </a:outerShdw>
          </a:effectLst>
          <a:scene3d>
            <a:camera prst="orthographicFront"/>
            <a:lightRig rig="threePt" dir="t"/>
          </a:scene3d>
          <a:sp3d>
            <a:bevelT/>
          </a:sp3d>
        </p:spPr>
      </p:cxnSp>
      <p:sp>
        <p:nvSpPr>
          <p:cNvPr id="16" name="CuadroTexto 15"/>
          <p:cNvSpPr txBox="1"/>
          <p:nvPr/>
        </p:nvSpPr>
        <p:spPr>
          <a:xfrm>
            <a:off x="1331640" y="1700808"/>
            <a:ext cx="1328668"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800000"/>
              </a:contourClr>
            </a:sp3d>
          </a:bodyPr>
          <a:lstStyle/>
          <a:p>
            <a:pPr defTabSz="457200" fontAlgn="auto">
              <a:spcBef>
                <a:spcPts val="0"/>
              </a:spcBef>
              <a:spcAft>
                <a:spcPts val="0"/>
              </a:spcAft>
            </a:pPr>
            <a:r>
              <a:rPr lang="en-GB" b="1" dirty="0" smtClean="0">
                <a:ln w="11430"/>
                <a:solidFill>
                  <a:srgbClr val="FF0000"/>
                </a:solidFill>
                <a:effectLst>
                  <a:outerShdw blurRad="50800" dist="39000" dir="5460000" algn="tl">
                    <a:srgbClr val="000000">
                      <a:alpha val="38000"/>
                    </a:srgbClr>
                  </a:outerShdw>
                </a:effectLst>
                <a:latin typeface="Calibri"/>
              </a:rPr>
              <a:t>Solute gain</a:t>
            </a:r>
            <a:endParaRPr lang="en-GB" b="1" dirty="0">
              <a:ln w="11430"/>
              <a:solidFill>
                <a:srgbClr val="FF0000"/>
              </a:solidFill>
              <a:effectLst>
                <a:outerShdw blurRad="50800" dist="39000" dir="5460000" algn="tl">
                  <a:srgbClr val="000000">
                    <a:alpha val="38000"/>
                  </a:srgbClr>
                </a:outerShdw>
              </a:effectLst>
              <a:latin typeface="Calibri"/>
            </a:endParaRPr>
          </a:p>
        </p:txBody>
      </p:sp>
      <p:sp>
        <p:nvSpPr>
          <p:cNvPr id="17" name="CuadroTexto 16"/>
          <p:cNvSpPr txBox="1"/>
          <p:nvPr/>
        </p:nvSpPr>
        <p:spPr>
          <a:xfrm>
            <a:off x="4644008" y="1700808"/>
            <a:ext cx="121824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5D00"/>
              </a:contourClr>
            </a:sp3d>
          </a:bodyPr>
          <a:lstStyle/>
          <a:p>
            <a:pPr defTabSz="457200" fontAlgn="auto">
              <a:spcBef>
                <a:spcPts val="0"/>
              </a:spcBef>
              <a:spcAft>
                <a:spcPts val="0"/>
              </a:spcAft>
            </a:pPr>
            <a:r>
              <a:rPr lang="en-GB" b="1" dirty="0" smtClean="0">
                <a:ln w="11430"/>
                <a:solidFill>
                  <a:srgbClr val="008000"/>
                </a:solidFill>
                <a:effectLst>
                  <a:outerShdw blurRad="50800" dist="39000" dir="5460000" algn="tl">
                    <a:srgbClr val="000000">
                      <a:alpha val="38000"/>
                    </a:srgbClr>
                  </a:outerShdw>
                </a:effectLst>
                <a:latin typeface="Calibri"/>
              </a:rPr>
              <a:t>Solute loss</a:t>
            </a:r>
            <a:endParaRPr lang="en-GB" b="1" dirty="0">
              <a:ln w="11430"/>
              <a:solidFill>
                <a:srgbClr val="008000"/>
              </a:solidFill>
              <a:effectLst>
                <a:outerShdw blurRad="50800" dist="39000" dir="5460000" algn="tl">
                  <a:srgbClr val="000000">
                    <a:alpha val="38000"/>
                  </a:srgbClr>
                </a:outerShdw>
              </a:effectLst>
              <a:latin typeface="Calibri"/>
            </a:endParaRPr>
          </a:p>
        </p:txBody>
      </p:sp>
      <p:sp>
        <p:nvSpPr>
          <p:cNvPr id="18" name="CuadroTexto 17"/>
          <p:cNvSpPr txBox="1"/>
          <p:nvPr/>
        </p:nvSpPr>
        <p:spPr>
          <a:xfrm>
            <a:off x="450855" y="3773901"/>
            <a:ext cx="2882294" cy="1261884"/>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rgbClr val="800000"/>
              </a:contourClr>
            </a:sp3d>
          </a:bodyPr>
          <a:lstStyle/>
          <a:p>
            <a:pPr algn="ctr" defTabSz="457200" fontAlgn="auto">
              <a:spcBef>
                <a:spcPts val="0"/>
              </a:spcBef>
              <a:spcAft>
                <a:spcPts val="0"/>
              </a:spcAft>
            </a:pPr>
            <a:r>
              <a:rPr lang="en-GB" sz="4000" b="1" dirty="0" smtClean="0">
                <a:ln w="11430"/>
                <a:solidFill>
                  <a:srgbClr val="FF0000"/>
                </a:solidFill>
                <a:effectLst>
                  <a:outerShdw blurRad="50800" dist="39000" dir="5460000" algn="tl">
                    <a:srgbClr val="000000">
                      <a:alpha val="38000"/>
                    </a:srgbClr>
                  </a:outerShdw>
                </a:effectLst>
                <a:latin typeface="Calibri"/>
              </a:rPr>
              <a:t>RVI</a:t>
            </a:r>
          </a:p>
          <a:p>
            <a:pPr algn="ctr" defTabSz="457200" fontAlgn="auto">
              <a:spcBef>
                <a:spcPts val="0"/>
              </a:spcBef>
              <a:spcAft>
                <a:spcPts val="0"/>
              </a:spcAft>
            </a:pPr>
            <a:r>
              <a:rPr lang="en-GB" b="1" dirty="0" smtClean="0">
                <a:ln w="11430"/>
                <a:solidFill>
                  <a:srgbClr val="FF0000"/>
                </a:solidFill>
                <a:effectLst>
                  <a:outerShdw blurRad="50800" dist="39000" dir="5460000" algn="tl">
                    <a:srgbClr val="000000">
                      <a:alpha val="38000"/>
                    </a:srgbClr>
                  </a:outerShdw>
                </a:effectLst>
                <a:latin typeface="Calibri"/>
              </a:rPr>
              <a:t>Regulatory Volume Increase</a:t>
            </a:r>
          </a:p>
          <a:p>
            <a:pPr algn="ctr" defTabSz="457200" fontAlgn="auto">
              <a:spcBef>
                <a:spcPts val="0"/>
              </a:spcBef>
              <a:spcAft>
                <a:spcPts val="0"/>
              </a:spcAft>
            </a:pPr>
            <a:endParaRPr lang="en-GB" b="1" dirty="0">
              <a:ln w="11430"/>
              <a:solidFill>
                <a:srgbClr val="FF0000"/>
              </a:solidFill>
              <a:effectLst>
                <a:outerShdw blurRad="50800" dist="39000" dir="5460000" algn="tl">
                  <a:srgbClr val="000000">
                    <a:alpha val="38000"/>
                  </a:srgbClr>
                </a:outerShdw>
              </a:effectLst>
              <a:latin typeface="Calibri"/>
            </a:endParaRPr>
          </a:p>
        </p:txBody>
      </p:sp>
      <p:sp>
        <p:nvSpPr>
          <p:cNvPr id="19" name="CuadroTexto 18"/>
          <p:cNvSpPr txBox="1"/>
          <p:nvPr/>
        </p:nvSpPr>
        <p:spPr>
          <a:xfrm>
            <a:off x="3890789" y="3773901"/>
            <a:ext cx="2958600" cy="1261884"/>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rgbClr val="005D00"/>
              </a:contourClr>
            </a:sp3d>
          </a:bodyPr>
          <a:lstStyle/>
          <a:p>
            <a:pPr algn="ctr" defTabSz="457200" fontAlgn="auto">
              <a:spcBef>
                <a:spcPts val="0"/>
              </a:spcBef>
              <a:spcAft>
                <a:spcPts val="0"/>
              </a:spcAft>
            </a:pPr>
            <a:r>
              <a:rPr lang="en-GB" sz="4000" b="1" dirty="0" smtClean="0">
                <a:ln w="11430"/>
                <a:solidFill>
                  <a:srgbClr val="008000"/>
                </a:solidFill>
                <a:effectLst>
                  <a:outerShdw blurRad="50800" dist="39000" dir="5460000" algn="tl">
                    <a:srgbClr val="000000">
                      <a:alpha val="38000"/>
                    </a:srgbClr>
                  </a:outerShdw>
                </a:effectLst>
                <a:latin typeface="Calibri"/>
              </a:rPr>
              <a:t>RVD</a:t>
            </a:r>
          </a:p>
          <a:p>
            <a:pPr algn="ctr" defTabSz="457200" fontAlgn="auto">
              <a:spcBef>
                <a:spcPts val="0"/>
              </a:spcBef>
              <a:spcAft>
                <a:spcPts val="0"/>
              </a:spcAft>
            </a:pPr>
            <a:r>
              <a:rPr lang="en-GB" b="1" dirty="0" smtClean="0">
                <a:ln w="11430"/>
                <a:solidFill>
                  <a:srgbClr val="008000"/>
                </a:solidFill>
                <a:effectLst>
                  <a:outerShdw blurRad="50800" dist="39000" dir="5460000" algn="tl">
                    <a:srgbClr val="000000">
                      <a:alpha val="38000"/>
                    </a:srgbClr>
                  </a:outerShdw>
                </a:effectLst>
                <a:latin typeface="Calibri"/>
              </a:rPr>
              <a:t>Regulatory Volume Decrease</a:t>
            </a:r>
          </a:p>
          <a:p>
            <a:pPr algn="ctr" defTabSz="457200" fontAlgn="auto">
              <a:spcBef>
                <a:spcPts val="0"/>
              </a:spcBef>
              <a:spcAft>
                <a:spcPts val="0"/>
              </a:spcAft>
            </a:pPr>
            <a:endParaRPr lang="en-GB" b="1" dirty="0">
              <a:ln w="11430"/>
              <a:solidFill>
                <a:srgbClr val="008000"/>
              </a:solidFill>
              <a:effectLst>
                <a:outerShdw blurRad="50800" dist="39000" dir="5460000" algn="tl">
                  <a:srgbClr val="000000">
                    <a:alpha val="38000"/>
                  </a:srgbClr>
                </a:outerShdw>
              </a:effectLst>
              <a:latin typeface="Calibri"/>
            </a:endParaRPr>
          </a:p>
        </p:txBody>
      </p:sp>
    </p:spTree>
    <p:extLst>
      <p:ext uri="{BB962C8B-B14F-4D97-AF65-F5344CB8AC3E}">
        <p14:creationId xmlns:p14="http://schemas.microsoft.com/office/powerpoint/2010/main" val="316684211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p:cNvSpPr>
            <a:spLocks noChangeAspect="1"/>
          </p:cNvSpPr>
          <p:nvPr/>
        </p:nvSpPr>
        <p:spPr>
          <a:xfrm>
            <a:off x="108793" y="2558453"/>
            <a:ext cx="2159999" cy="1440000"/>
          </a:xfrm>
          <a:prstGeom prst="ellipse">
            <a:avLst/>
          </a:prstGeom>
          <a:solidFill>
            <a:srgbClr val="FF6600"/>
          </a:solidFill>
        </p:spPr>
        <p:style>
          <a:lnRef idx="0">
            <a:schemeClr val="accent6"/>
          </a:lnRef>
          <a:fillRef idx="3">
            <a:schemeClr val="accent6"/>
          </a:fillRef>
          <a:effectRef idx="3">
            <a:schemeClr val="accent6"/>
          </a:effectRef>
          <a:fontRef idx="minor">
            <a:schemeClr val="lt1"/>
          </a:fontRef>
        </p:style>
        <p:txBody>
          <a:bodyPr lIns="91429" tIns="45715" rIns="91429" bIns="45715" rtlCol="0" anchor="ctr"/>
          <a:lstStyle/>
          <a:p>
            <a:pPr algn="ctr" defTabSz="457161" fontAlgn="auto">
              <a:spcBef>
                <a:spcPts val="0"/>
              </a:spcBef>
              <a:spcAft>
                <a:spcPts val="0"/>
              </a:spcAft>
            </a:pPr>
            <a:endParaRPr lang="es-ES" dirty="0">
              <a:solidFill>
                <a:srgbClr val="FF6600"/>
              </a:solidFill>
              <a:latin typeface="Calibri"/>
            </a:endParaRPr>
          </a:p>
        </p:txBody>
      </p:sp>
      <p:sp>
        <p:nvSpPr>
          <p:cNvPr id="4" name="Elipse 3"/>
          <p:cNvSpPr>
            <a:spLocks noChangeAspect="1"/>
          </p:cNvSpPr>
          <p:nvPr/>
        </p:nvSpPr>
        <p:spPr>
          <a:xfrm>
            <a:off x="2709602" y="2378453"/>
            <a:ext cx="2699998" cy="1800000"/>
          </a:xfrm>
          <a:prstGeom prst="ellipse">
            <a:avLst/>
          </a:prstGeom>
          <a:solidFill>
            <a:srgbClr val="FFCC66"/>
          </a:solidFill>
        </p:spPr>
        <p:style>
          <a:lnRef idx="0">
            <a:schemeClr val="accent6"/>
          </a:lnRef>
          <a:fillRef idx="3">
            <a:schemeClr val="accent6"/>
          </a:fillRef>
          <a:effectRef idx="3">
            <a:schemeClr val="accent6"/>
          </a:effectRef>
          <a:fontRef idx="minor">
            <a:schemeClr val="lt1"/>
          </a:fontRef>
        </p:style>
        <p:txBody>
          <a:bodyPr lIns="91429" tIns="45715" rIns="91429" bIns="45715" rtlCol="0" anchor="ctr">
            <a:scene3d>
              <a:camera prst="orthographicFront"/>
              <a:lightRig rig="glow" dir="tl">
                <a:rot lat="0" lon="0" rev="5400000"/>
              </a:lightRig>
            </a:scene3d>
            <a:sp3d contourW="12700">
              <a:bevelT w="25400" h="25400"/>
              <a:contourClr>
                <a:srgbClr val="914800"/>
              </a:contourClr>
            </a:sp3d>
          </a:bodyPr>
          <a:lstStyle/>
          <a:p>
            <a:pPr algn="ctr" defTabSz="457161" fontAlgn="auto">
              <a:spcBef>
                <a:spcPts val="0"/>
              </a:spcBef>
              <a:spcAft>
                <a:spcPts val="0"/>
              </a:spcAft>
            </a:pPr>
            <a:r>
              <a:rPr lang="en-GB"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Calibri"/>
              </a:rPr>
              <a:t>Normal Volume</a:t>
            </a:r>
            <a:endParaRPr lang="en-GB"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Calibri"/>
            </a:endParaRPr>
          </a:p>
        </p:txBody>
      </p:sp>
      <p:cxnSp>
        <p:nvCxnSpPr>
          <p:cNvPr id="6" name="Conector recto de flecha 5"/>
          <p:cNvCxnSpPr/>
          <p:nvPr/>
        </p:nvCxnSpPr>
        <p:spPr>
          <a:xfrm>
            <a:off x="2065193" y="2642781"/>
            <a:ext cx="701355" cy="0"/>
          </a:xfrm>
          <a:prstGeom prst="straightConnector1">
            <a:avLst/>
          </a:prstGeom>
          <a:ln w="101600">
            <a:solidFill>
              <a:schemeClr val="accent1"/>
            </a:solidFill>
            <a:tailEnd type="triangle" w="med" len="med"/>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7" name="Conector recto de flecha 6"/>
          <p:cNvCxnSpPr/>
          <p:nvPr/>
        </p:nvCxnSpPr>
        <p:spPr>
          <a:xfrm flipH="1">
            <a:off x="5254588" y="2653277"/>
            <a:ext cx="701355" cy="0"/>
          </a:xfrm>
          <a:prstGeom prst="straightConnector1">
            <a:avLst/>
          </a:prstGeom>
          <a:ln w="101600">
            <a:solidFill>
              <a:schemeClr val="accent1"/>
            </a:solidFill>
            <a:tailEnd type="triangle" w="med" len="med"/>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grpSp>
        <p:nvGrpSpPr>
          <p:cNvPr id="24" name="Agrupar 23"/>
          <p:cNvGrpSpPr/>
          <p:nvPr/>
        </p:nvGrpSpPr>
        <p:grpSpPr>
          <a:xfrm>
            <a:off x="5127673" y="715684"/>
            <a:ext cx="1892598" cy="1921246"/>
            <a:chOff x="5127672" y="1315081"/>
            <a:chExt cx="1892600" cy="1921246"/>
          </a:xfrm>
        </p:grpSpPr>
        <p:cxnSp>
          <p:nvCxnSpPr>
            <p:cNvPr id="17" name="Conector recto de flecha 16"/>
            <p:cNvCxnSpPr/>
            <p:nvPr/>
          </p:nvCxnSpPr>
          <p:spPr>
            <a:xfrm flipV="1">
              <a:off x="5805993" y="1866032"/>
              <a:ext cx="0" cy="1370295"/>
            </a:xfrm>
            <a:prstGeom prst="straightConnector1">
              <a:avLst/>
            </a:prstGeom>
            <a:ln w="63500">
              <a:solidFill>
                <a:schemeClr val="accent1"/>
              </a:solidFill>
              <a:tailEnd type="triangle" w="med" len="med"/>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9" name="CuadroTexto 8"/>
            <p:cNvSpPr txBox="1"/>
            <p:nvPr/>
          </p:nvSpPr>
          <p:spPr>
            <a:xfrm>
              <a:off x="5127672" y="1315081"/>
              <a:ext cx="18926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5D00"/>
                </a:contourClr>
              </a:sp3d>
            </a:bodyPr>
            <a:lstStyle/>
            <a:p>
              <a:pPr defTabSz="457161" fontAlgn="auto">
                <a:spcBef>
                  <a:spcPts val="0"/>
                </a:spcBef>
                <a:spcAft>
                  <a:spcPts val="0"/>
                </a:spcAft>
              </a:pPr>
              <a:r>
                <a:rPr lang="en-GB" b="1" dirty="0" smtClean="0">
                  <a:ln w="11430"/>
                  <a:solidFill>
                    <a:srgbClr val="008000"/>
                  </a:solidFill>
                  <a:effectLst>
                    <a:outerShdw blurRad="50800" dist="39000" dir="5460000" algn="tl">
                      <a:srgbClr val="000000">
                        <a:alpha val="38000"/>
                      </a:srgbClr>
                    </a:outerShdw>
                  </a:effectLst>
                  <a:latin typeface="Calibri"/>
                </a:rPr>
                <a:t>Solute Loss</a:t>
              </a:r>
              <a:endParaRPr lang="en-GB" b="1" dirty="0">
                <a:ln w="11430"/>
                <a:solidFill>
                  <a:srgbClr val="008000"/>
                </a:solidFill>
                <a:effectLst>
                  <a:outerShdw blurRad="50800" dist="39000" dir="5460000" algn="tl">
                    <a:srgbClr val="000000">
                      <a:alpha val="38000"/>
                    </a:srgbClr>
                  </a:outerShdw>
                </a:effectLst>
                <a:latin typeface="Calibri"/>
              </a:endParaRPr>
            </a:p>
          </p:txBody>
        </p:sp>
      </p:grpSp>
      <p:sp>
        <p:nvSpPr>
          <p:cNvPr id="10" name="CuadroTexto 9"/>
          <p:cNvSpPr txBox="1"/>
          <p:nvPr/>
        </p:nvSpPr>
        <p:spPr>
          <a:xfrm>
            <a:off x="2252845" y="1463887"/>
            <a:ext cx="913509" cy="1261874"/>
          </a:xfrm>
          <a:prstGeom prst="rect">
            <a:avLst/>
          </a:prstGeom>
          <a:noFill/>
        </p:spPr>
        <p:txBody>
          <a:bodyPr wrap="none" lIns="91429" tIns="45715" rIns="91429" bIns="45715" rtlCol="0">
            <a:spAutoFit/>
            <a:scene3d>
              <a:camera prst="orthographicFront"/>
              <a:lightRig rig="flat" dir="tl">
                <a:rot lat="0" lon="0" rev="6600000"/>
              </a:lightRig>
            </a:scene3d>
            <a:sp3d extrusionH="25400" contourW="8890">
              <a:bevelT w="38100" h="31750"/>
              <a:contourClr>
                <a:srgbClr val="800000"/>
              </a:contourClr>
            </a:sp3d>
          </a:bodyPr>
          <a:lstStyle/>
          <a:p>
            <a:pPr algn="ctr" defTabSz="457161" fontAlgn="auto">
              <a:spcBef>
                <a:spcPts val="0"/>
              </a:spcBef>
              <a:spcAft>
                <a:spcPts val="0"/>
              </a:spcAft>
            </a:pPr>
            <a:r>
              <a:rPr lang="es-ES" sz="4000" b="1" dirty="0">
                <a:ln w="11430"/>
                <a:solidFill>
                  <a:srgbClr val="FF0000"/>
                </a:solidFill>
                <a:effectLst>
                  <a:outerShdw blurRad="50800" dist="39000" dir="5460000" algn="tl">
                    <a:srgbClr val="000000">
                      <a:alpha val="38000"/>
                    </a:srgbClr>
                  </a:outerShdw>
                </a:effectLst>
                <a:latin typeface="Calibri"/>
              </a:rPr>
              <a:t>RVI</a:t>
            </a:r>
          </a:p>
          <a:p>
            <a:pPr algn="ctr" defTabSz="457161" fontAlgn="auto">
              <a:spcBef>
                <a:spcPts val="0"/>
              </a:spcBef>
              <a:spcAft>
                <a:spcPts val="0"/>
              </a:spcAft>
            </a:pPr>
            <a:endParaRPr lang="es-ES" b="1" dirty="0" smtClean="0">
              <a:ln w="11430"/>
              <a:solidFill>
                <a:srgbClr val="FF0000"/>
              </a:solidFill>
              <a:effectLst>
                <a:outerShdw blurRad="50800" dist="39000" dir="5460000" algn="tl">
                  <a:srgbClr val="000000">
                    <a:alpha val="38000"/>
                  </a:srgbClr>
                </a:outerShdw>
              </a:effectLst>
              <a:latin typeface="Calibri"/>
            </a:endParaRPr>
          </a:p>
          <a:p>
            <a:pPr algn="ctr" defTabSz="457161" fontAlgn="auto">
              <a:spcBef>
                <a:spcPts val="0"/>
              </a:spcBef>
              <a:spcAft>
                <a:spcPts val="0"/>
              </a:spcAft>
            </a:pPr>
            <a:endParaRPr lang="es-ES" b="1" dirty="0">
              <a:ln w="11430"/>
              <a:solidFill>
                <a:srgbClr val="FF0000"/>
              </a:solidFill>
              <a:effectLst>
                <a:outerShdw blurRad="50800" dist="39000" dir="5460000" algn="tl">
                  <a:srgbClr val="000000">
                    <a:alpha val="38000"/>
                  </a:srgbClr>
                </a:outerShdw>
              </a:effectLst>
              <a:latin typeface="Calibri"/>
            </a:endParaRPr>
          </a:p>
        </p:txBody>
      </p:sp>
      <p:sp>
        <p:nvSpPr>
          <p:cNvPr id="11" name="CuadroTexto 10"/>
          <p:cNvSpPr txBox="1"/>
          <p:nvPr/>
        </p:nvSpPr>
        <p:spPr>
          <a:xfrm>
            <a:off x="4704530" y="1491833"/>
            <a:ext cx="1100109" cy="984875"/>
          </a:xfrm>
          <a:prstGeom prst="rect">
            <a:avLst/>
          </a:prstGeom>
          <a:noFill/>
        </p:spPr>
        <p:txBody>
          <a:bodyPr wrap="none" lIns="91429" tIns="45715" rIns="91429" bIns="45715" rtlCol="0">
            <a:spAutoFit/>
            <a:scene3d>
              <a:camera prst="orthographicFront"/>
              <a:lightRig rig="flat" dir="tl">
                <a:rot lat="0" lon="0" rev="6600000"/>
              </a:lightRig>
            </a:scene3d>
            <a:sp3d extrusionH="25400" contourW="8890">
              <a:bevelT w="38100" h="31750"/>
              <a:contourClr>
                <a:srgbClr val="005D00"/>
              </a:contourClr>
            </a:sp3d>
          </a:bodyPr>
          <a:lstStyle/>
          <a:p>
            <a:pPr algn="ctr" defTabSz="457161" fontAlgn="auto">
              <a:spcBef>
                <a:spcPts val="0"/>
              </a:spcBef>
              <a:spcAft>
                <a:spcPts val="0"/>
              </a:spcAft>
            </a:pPr>
            <a:r>
              <a:rPr lang="es-ES" sz="4000" b="1" dirty="0">
                <a:ln w="11430"/>
                <a:solidFill>
                  <a:srgbClr val="008000"/>
                </a:solidFill>
                <a:effectLst>
                  <a:outerShdw blurRad="50800" dist="39000" dir="5460000" algn="tl">
                    <a:srgbClr val="000000">
                      <a:alpha val="38000"/>
                    </a:srgbClr>
                  </a:outerShdw>
                </a:effectLst>
                <a:latin typeface="Calibri"/>
              </a:rPr>
              <a:t>RVD</a:t>
            </a:r>
          </a:p>
          <a:p>
            <a:pPr algn="ctr" defTabSz="457161" fontAlgn="auto">
              <a:spcBef>
                <a:spcPts val="0"/>
              </a:spcBef>
              <a:spcAft>
                <a:spcPts val="0"/>
              </a:spcAft>
            </a:pPr>
            <a:endParaRPr lang="es-ES" b="1" dirty="0">
              <a:ln w="11430"/>
              <a:solidFill>
                <a:srgbClr val="008000"/>
              </a:solidFill>
              <a:effectLst>
                <a:outerShdw blurRad="50800" dist="39000" dir="5460000" algn="tl">
                  <a:srgbClr val="000000">
                    <a:alpha val="38000"/>
                  </a:srgbClr>
                </a:outerShdw>
              </a:effectLst>
              <a:latin typeface="Calibri"/>
            </a:endParaRPr>
          </a:p>
        </p:txBody>
      </p:sp>
      <p:grpSp>
        <p:nvGrpSpPr>
          <p:cNvPr id="25" name="Agrupar 24"/>
          <p:cNvGrpSpPr/>
          <p:nvPr/>
        </p:nvGrpSpPr>
        <p:grpSpPr>
          <a:xfrm>
            <a:off x="1520393" y="692696"/>
            <a:ext cx="1539442" cy="1838724"/>
            <a:chOff x="1520389" y="1292094"/>
            <a:chExt cx="1539443" cy="1838723"/>
          </a:xfrm>
        </p:grpSpPr>
        <p:sp>
          <p:nvSpPr>
            <p:cNvPr id="8" name="CuadroTexto 7"/>
            <p:cNvSpPr txBox="1"/>
            <p:nvPr/>
          </p:nvSpPr>
          <p:spPr>
            <a:xfrm>
              <a:off x="1520389" y="1292094"/>
              <a:ext cx="1539443"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800000"/>
                </a:contourClr>
              </a:sp3d>
            </a:bodyPr>
            <a:lstStyle/>
            <a:p>
              <a:pPr defTabSz="457161" fontAlgn="auto">
                <a:spcBef>
                  <a:spcPts val="0"/>
                </a:spcBef>
                <a:spcAft>
                  <a:spcPts val="0"/>
                </a:spcAft>
              </a:pPr>
              <a:r>
                <a:rPr lang="en-GB" b="1" dirty="0" smtClean="0">
                  <a:ln w="11430"/>
                  <a:solidFill>
                    <a:srgbClr val="FF0000"/>
                  </a:solidFill>
                  <a:effectLst>
                    <a:outerShdw blurRad="50800" dist="39000" dir="5460000" algn="tl">
                      <a:srgbClr val="000000">
                        <a:alpha val="38000"/>
                      </a:srgbClr>
                    </a:outerShdw>
                  </a:effectLst>
                  <a:latin typeface="Calibri"/>
                </a:rPr>
                <a:t> Solute Gain</a:t>
              </a:r>
              <a:endParaRPr lang="en-GB" b="1" dirty="0">
                <a:ln w="11430"/>
                <a:solidFill>
                  <a:srgbClr val="FF0000"/>
                </a:solidFill>
                <a:effectLst>
                  <a:outerShdw blurRad="50800" dist="39000" dir="5460000" algn="tl">
                    <a:srgbClr val="000000">
                      <a:alpha val="38000"/>
                    </a:srgbClr>
                  </a:outerShdw>
                </a:effectLst>
                <a:latin typeface="Calibri"/>
              </a:endParaRPr>
            </a:p>
          </p:txBody>
        </p:sp>
        <p:cxnSp>
          <p:nvCxnSpPr>
            <p:cNvPr id="22" name="Conector recto de flecha 21"/>
            <p:cNvCxnSpPr/>
            <p:nvPr/>
          </p:nvCxnSpPr>
          <p:spPr>
            <a:xfrm>
              <a:off x="2266734" y="1760522"/>
              <a:ext cx="0" cy="1370295"/>
            </a:xfrm>
            <a:prstGeom prst="straightConnector1">
              <a:avLst/>
            </a:prstGeom>
            <a:ln w="63500">
              <a:solidFill>
                <a:schemeClr val="accent1"/>
              </a:solidFill>
              <a:tailEnd type="triangle" w="med" len="med"/>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grpSp>
      <p:sp>
        <p:nvSpPr>
          <p:cNvPr id="5" name="Elipse 4"/>
          <p:cNvSpPr>
            <a:spLocks noChangeAspect="1"/>
          </p:cNvSpPr>
          <p:nvPr/>
        </p:nvSpPr>
        <p:spPr>
          <a:xfrm>
            <a:off x="5796136" y="2181529"/>
            <a:ext cx="3240002" cy="2159999"/>
          </a:xfrm>
          <a:prstGeom prst="ellipse">
            <a:avLst/>
          </a:prstGeom>
          <a:solidFill>
            <a:srgbClr val="FFEBD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9" tIns="45715" rIns="91429" bIns="45715" rtlCol="0" anchor="ctr"/>
          <a:lstStyle/>
          <a:p>
            <a:pPr algn="ctr" defTabSz="457161" fontAlgn="auto">
              <a:spcBef>
                <a:spcPts val="0"/>
              </a:spcBef>
              <a:spcAft>
                <a:spcPts val="0"/>
              </a:spcAft>
            </a:pPr>
            <a:endParaRPr lang="es-ES" kern="0" dirty="0">
              <a:solidFill>
                <a:prstClr val="white"/>
              </a:solidFill>
              <a:latin typeface="Calibri"/>
            </a:endParaRPr>
          </a:p>
        </p:txBody>
      </p:sp>
      <p:grpSp>
        <p:nvGrpSpPr>
          <p:cNvPr id="12" name="Agrupar 11"/>
          <p:cNvGrpSpPr/>
          <p:nvPr/>
        </p:nvGrpSpPr>
        <p:grpSpPr>
          <a:xfrm>
            <a:off x="7738155" y="1710645"/>
            <a:ext cx="1047416" cy="1298925"/>
            <a:chOff x="7738155" y="2310044"/>
            <a:chExt cx="1047417" cy="1298923"/>
          </a:xfrm>
        </p:grpSpPr>
        <p:sp>
          <p:nvSpPr>
            <p:cNvPr id="26" name="Flecha curvada hacia abajo 25"/>
            <p:cNvSpPr/>
            <p:nvPr/>
          </p:nvSpPr>
          <p:spPr>
            <a:xfrm rot="16609500">
              <a:off x="7372424" y="2675775"/>
              <a:ext cx="1019741" cy="288279"/>
            </a:xfrm>
            <a:prstGeom prst="curvedDownArrow">
              <a:avLst>
                <a:gd name="adj1" fmla="val 25000"/>
                <a:gd name="adj2" fmla="val 75574"/>
                <a:gd name="adj3" fmla="val 27794"/>
              </a:avLst>
            </a:prstGeom>
          </p:spPr>
          <p:style>
            <a:lnRef idx="1">
              <a:schemeClr val="dk1"/>
            </a:lnRef>
            <a:fillRef idx="3">
              <a:schemeClr val="dk1"/>
            </a:fillRef>
            <a:effectRef idx="2">
              <a:schemeClr val="dk1"/>
            </a:effectRef>
            <a:fontRef idx="minor">
              <a:schemeClr val="lt1"/>
            </a:fontRef>
          </p:style>
          <p:txBody>
            <a:bodyPr rtlCol="0" anchor="ctr"/>
            <a:lstStyle/>
            <a:p>
              <a:pPr algn="ctr" defTabSz="457161" fontAlgn="auto">
                <a:spcBef>
                  <a:spcPts val="0"/>
                </a:spcBef>
                <a:spcAft>
                  <a:spcPts val="0"/>
                </a:spcAft>
              </a:pPr>
              <a:endParaRPr lang="es-ES" dirty="0">
                <a:solidFill>
                  <a:srgbClr val="1F497D">
                    <a:lumMod val="75000"/>
                  </a:srgbClr>
                </a:solidFill>
                <a:latin typeface="Calibri"/>
              </a:endParaRPr>
            </a:p>
          </p:txBody>
        </p:sp>
        <p:sp>
          <p:nvSpPr>
            <p:cNvPr id="29" name="CuadroTexto 28"/>
            <p:cNvSpPr txBox="1"/>
            <p:nvPr/>
          </p:nvSpPr>
          <p:spPr>
            <a:xfrm>
              <a:off x="7908326" y="3085748"/>
              <a:ext cx="877246" cy="523219"/>
            </a:xfrm>
            <a:prstGeom prst="rect">
              <a:avLst/>
            </a:prstGeom>
            <a:noFill/>
          </p:spPr>
          <p:txBody>
            <a:bodyPr wrap="square" rtlCol="0">
              <a:spAutoFit/>
              <a:scene3d>
                <a:camera prst="orthographicFront"/>
                <a:lightRig rig="glow" dir="tl">
                  <a:rot lat="0" lon="0" rev="5400000"/>
                </a:lightRig>
              </a:scene3d>
              <a:sp3d contourW="12700">
                <a:bevelT w="25400" h="25400"/>
                <a:contourClr>
                  <a:schemeClr val="tx2">
                    <a:lumMod val="75000"/>
                  </a:schemeClr>
                </a:contourClr>
              </a:sp3d>
            </a:bodyPr>
            <a:lstStyle/>
            <a:p>
              <a:pPr defTabSz="457161" fontAlgn="auto">
                <a:spcBef>
                  <a:spcPts val="0"/>
                </a:spcBef>
                <a:spcAft>
                  <a:spcPts val="0"/>
                </a:spcAft>
              </a:pPr>
              <a:r>
                <a:rPr lang="es-ES" sz="2800" b="1" dirty="0">
                  <a:ln w="11430"/>
                  <a:solidFill>
                    <a:srgbClr val="3366FF"/>
                  </a:solidFill>
                  <a:effectLst>
                    <a:outerShdw blurRad="80000" dist="40000" dir="5040000" algn="tl">
                      <a:srgbClr val="000000">
                        <a:alpha val="30000"/>
                      </a:srgbClr>
                    </a:outerShdw>
                  </a:effectLst>
                  <a:latin typeface="Calibri"/>
                </a:rPr>
                <a:t>Cl</a:t>
              </a:r>
            </a:p>
          </p:txBody>
        </p:sp>
      </p:grpSp>
      <p:grpSp>
        <p:nvGrpSpPr>
          <p:cNvPr id="2" name="Agrupar 1"/>
          <p:cNvGrpSpPr/>
          <p:nvPr/>
        </p:nvGrpSpPr>
        <p:grpSpPr>
          <a:xfrm>
            <a:off x="7010827" y="1688582"/>
            <a:ext cx="877245" cy="1320990"/>
            <a:chOff x="7010825" y="2287982"/>
            <a:chExt cx="877247" cy="1320989"/>
          </a:xfrm>
        </p:grpSpPr>
        <p:sp>
          <p:nvSpPr>
            <p:cNvPr id="28" name="Flecha curvada hacia abajo 27"/>
            <p:cNvSpPr/>
            <p:nvPr/>
          </p:nvSpPr>
          <p:spPr>
            <a:xfrm rot="4990500" flipH="1">
              <a:off x="7007033" y="2653713"/>
              <a:ext cx="1019741" cy="288279"/>
            </a:xfrm>
            <a:prstGeom prst="curvedDownArrow">
              <a:avLst>
                <a:gd name="adj1" fmla="val 25000"/>
                <a:gd name="adj2" fmla="val 75574"/>
                <a:gd name="adj3" fmla="val 27794"/>
              </a:avLst>
            </a:prstGeom>
          </p:spPr>
          <p:style>
            <a:lnRef idx="1">
              <a:schemeClr val="dk1"/>
            </a:lnRef>
            <a:fillRef idx="3">
              <a:schemeClr val="dk1"/>
            </a:fillRef>
            <a:effectRef idx="2">
              <a:schemeClr val="dk1"/>
            </a:effectRef>
            <a:fontRef idx="minor">
              <a:schemeClr val="lt1"/>
            </a:fontRef>
          </p:style>
          <p:txBody>
            <a:bodyPr rtlCol="0" anchor="ctr"/>
            <a:lstStyle/>
            <a:p>
              <a:pPr algn="ctr" defTabSz="457161" fontAlgn="auto">
                <a:spcBef>
                  <a:spcPts val="0"/>
                </a:spcBef>
                <a:spcAft>
                  <a:spcPts val="0"/>
                </a:spcAft>
              </a:pPr>
              <a:endParaRPr lang="es-ES" dirty="0">
                <a:solidFill>
                  <a:srgbClr val="1F497D">
                    <a:lumMod val="75000"/>
                  </a:srgbClr>
                </a:solidFill>
                <a:latin typeface="Calibri"/>
              </a:endParaRPr>
            </a:p>
          </p:txBody>
        </p:sp>
        <p:sp>
          <p:nvSpPr>
            <p:cNvPr id="30" name="CuadroTexto 29"/>
            <p:cNvSpPr txBox="1"/>
            <p:nvPr/>
          </p:nvSpPr>
          <p:spPr>
            <a:xfrm>
              <a:off x="7010825" y="3085751"/>
              <a:ext cx="877247" cy="523220"/>
            </a:xfrm>
            <a:prstGeom prst="rect">
              <a:avLst/>
            </a:prstGeom>
            <a:noFill/>
          </p:spPr>
          <p:txBody>
            <a:bodyPr wrap="square" rtlCol="0">
              <a:spAutoFit/>
              <a:scene3d>
                <a:camera prst="orthographicFront"/>
                <a:lightRig rig="glow" dir="tl">
                  <a:rot lat="0" lon="0" rev="5400000"/>
                </a:lightRig>
              </a:scene3d>
              <a:sp3d contourW="12700">
                <a:bevelT w="25400" h="25400"/>
                <a:contourClr>
                  <a:srgbClr val="800080"/>
                </a:contourClr>
              </a:sp3d>
            </a:bodyPr>
            <a:lstStyle/>
            <a:p>
              <a:pPr defTabSz="457161" fontAlgn="auto">
                <a:spcBef>
                  <a:spcPts val="0"/>
                </a:spcBef>
                <a:spcAft>
                  <a:spcPts val="0"/>
                </a:spcAft>
              </a:pPr>
              <a:r>
                <a:rPr lang="es-ES" sz="2800" b="1" dirty="0">
                  <a:ln w="11430"/>
                  <a:solidFill>
                    <a:srgbClr val="CC66FF"/>
                  </a:solidFill>
                  <a:effectLst>
                    <a:outerShdw blurRad="80000" dist="40000" dir="5040000" algn="tl">
                      <a:srgbClr val="000000">
                        <a:alpha val="30000"/>
                      </a:srgbClr>
                    </a:outerShdw>
                  </a:effectLst>
                  <a:latin typeface="Calibri"/>
                </a:rPr>
                <a:t>K</a:t>
              </a:r>
            </a:p>
          </p:txBody>
        </p:sp>
      </p:grpSp>
      <p:grpSp>
        <p:nvGrpSpPr>
          <p:cNvPr id="13" name="Agrupar 12"/>
          <p:cNvGrpSpPr/>
          <p:nvPr/>
        </p:nvGrpSpPr>
        <p:grpSpPr>
          <a:xfrm>
            <a:off x="6897690" y="3386916"/>
            <a:ext cx="504936" cy="1508608"/>
            <a:chOff x="6897687" y="3986311"/>
            <a:chExt cx="504937" cy="1508609"/>
          </a:xfrm>
        </p:grpSpPr>
        <p:sp>
          <p:nvSpPr>
            <p:cNvPr id="34" name="CuadroTexto 33"/>
            <p:cNvSpPr txBox="1"/>
            <p:nvPr/>
          </p:nvSpPr>
          <p:spPr>
            <a:xfrm>
              <a:off x="6927801" y="3986311"/>
              <a:ext cx="474823" cy="523220"/>
            </a:xfrm>
            <a:prstGeom prst="rect">
              <a:avLst/>
            </a:prstGeom>
            <a:noFill/>
          </p:spPr>
          <p:txBody>
            <a:bodyPr wrap="square" rtlCol="0">
              <a:spAutoFit/>
              <a:scene3d>
                <a:camera prst="orthographicFront"/>
                <a:lightRig rig="glow" dir="tl">
                  <a:rot lat="0" lon="0" rev="5400000"/>
                </a:lightRig>
              </a:scene3d>
              <a:sp3d contourW="12700">
                <a:bevelT w="25400" h="25400"/>
                <a:contourClr>
                  <a:srgbClr val="800080"/>
                </a:contourClr>
              </a:sp3d>
            </a:bodyPr>
            <a:lstStyle/>
            <a:p>
              <a:pPr defTabSz="457161" fontAlgn="auto">
                <a:spcBef>
                  <a:spcPts val="0"/>
                </a:spcBef>
                <a:spcAft>
                  <a:spcPts val="0"/>
                </a:spcAft>
              </a:pPr>
              <a:r>
                <a:rPr lang="es-ES" sz="2800" b="1" dirty="0">
                  <a:ln w="11430"/>
                  <a:solidFill>
                    <a:srgbClr val="CC66FF"/>
                  </a:solidFill>
                  <a:effectLst>
                    <a:outerShdw blurRad="80000" dist="40000" dir="5040000" algn="tl">
                      <a:srgbClr val="000000">
                        <a:alpha val="30000"/>
                      </a:srgbClr>
                    </a:outerShdw>
                  </a:effectLst>
                  <a:latin typeface="Calibri"/>
                </a:rPr>
                <a:t>K</a:t>
              </a:r>
            </a:p>
          </p:txBody>
        </p:sp>
        <p:cxnSp>
          <p:nvCxnSpPr>
            <p:cNvPr id="35" name="Conector recto de flecha 34"/>
            <p:cNvCxnSpPr/>
            <p:nvPr/>
          </p:nvCxnSpPr>
          <p:spPr>
            <a:xfrm flipH="1">
              <a:off x="6897687" y="4473213"/>
              <a:ext cx="169863" cy="1021707"/>
            </a:xfrm>
            <a:prstGeom prst="straightConnector1">
              <a:avLst/>
            </a:prstGeom>
            <a:ln w="63500">
              <a:solidFill>
                <a:schemeClr val="tx1">
                  <a:lumMod val="85000"/>
                  <a:lumOff val="15000"/>
                </a:schemeClr>
              </a:solidFill>
              <a:tailEnd type="triangle" w="med" len="med"/>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grpSp>
      <p:sp>
        <p:nvSpPr>
          <p:cNvPr id="31" name="Rectángulo 30"/>
          <p:cNvSpPr/>
          <p:nvPr/>
        </p:nvSpPr>
        <p:spPr>
          <a:xfrm rot="662635">
            <a:off x="6883883" y="4065238"/>
            <a:ext cx="253887" cy="469367"/>
          </a:xfrm>
          <a:prstGeom prst="rect">
            <a:avLst/>
          </a:prstGeom>
          <a:gradFill flip="none" rotWithShape="1">
            <a:gsLst>
              <a:gs pos="84000">
                <a:srgbClr val="08440A"/>
              </a:gs>
              <a:gs pos="0">
                <a:srgbClr val="008000">
                  <a:alpha val="47000"/>
                </a:srgbClr>
              </a:gs>
            </a:gsLst>
            <a:lin ang="0" scaled="1"/>
            <a:tileRect/>
          </a:gradFill>
          <a:ln>
            <a:solidFill>
              <a:srgbClr val="08440A"/>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61" fontAlgn="auto">
              <a:spcBef>
                <a:spcPts val="0"/>
              </a:spcBef>
              <a:spcAft>
                <a:spcPts val="0"/>
              </a:spcAft>
            </a:pPr>
            <a:endParaRPr lang="es-ES" dirty="0">
              <a:solidFill>
                <a:prstClr val="white"/>
              </a:solidFill>
              <a:latin typeface="Calibri"/>
            </a:endParaRPr>
          </a:p>
        </p:txBody>
      </p:sp>
      <p:grpSp>
        <p:nvGrpSpPr>
          <p:cNvPr id="14" name="Agrupar 13"/>
          <p:cNvGrpSpPr/>
          <p:nvPr/>
        </p:nvGrpSpPr>
        <p:grpSpPr>
          <a:xfrm>
            <a:off x="7292318" y="3388694"/>
            <a:ext cx="482952" cy="1531543"/>
            <a:chOff x="7292313" y="3988093"/>
            <a:chExt cx="482954" cy="1531543"/>
          </a:xfrm>
        </p:grpSpPr>
        <p:sp>
          <p:nvSpPr>
            <p:cNvPr id="33" name="CuadroTexto 32"/>
            <p:cNvSpPr txBox="1"/>
            <p:nvPr/>
          </p:nvSpPr>
          <p:spPr>
            <a:xfrm>
              <a:off x="7292313" y="3988093"/>
              <a:ext cx="482954" cy="52322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tx2">
                    <a:lumMod val="75000"/>
                  </a:schemeClr>
                </a:contourClr>
              </a:sp3d>
            </a:bodyPr>
            <a:lstStyle/>
            <a:p>
              <a:pPr defTabSz="457161" fontAlgn="auto">
                <a:spcBef>
                  <a:spcPts val="0"/>
                </a:spcBef>
                <a:spcAft>
                  <a:spcPts val="0"/>
                </a:spcAft>
              </a:pPr>
              <a:r>
                <a:rPr lang="es-ES" sz="2800" b="1" dirty="0">
                  <a:ln w="11430"/>
                  <a:solidFill>
                    <a:srgbClr val="3366FF"/>
                  </a:solidFill>
                  <a:effectLst>
                    <a:outerShdw blurRad="80000" dist="40000" dir="5040000" algn="tl">
                      <a:srgbClr val="000000">
                        <a:alpha val="30000"/>
                      </a:srgbClr>
                    </a:outerShdw>
                  </a:effectLst>
                  <a:latin typeface="Calibri"/>
                </a:rPr>
                <a:t>Cl</a:t>
              </a:r>
            </a:p>
          </p:txBody>
        </p:sp>
        <p:cxnSp>
          <p:nvCxnSpPr>
            <p:cNvPr id="42" name="Conector recto de flecha 41"/>
            <p:cNvCxnSpPr/>
            <p:nvPr/>
          </p:nvCxnSpPr>
          <p:spPr>
            <a:xfrm>
              <a:off x="7531210" y="4497929"/>
              <a:ext cx="0" cy="1021707"/>
            </a:xfrm>
            <a:prstGeom prst="straightConnector1">
              <a:avLst/>
            </a:prstGeom>
            <a:ln w="63500">
              <a:solidFill>
                <a:schemeClr val="tx1">
                  <a:lumMod val="85000"/>
                  <a:lumOff val="15000"/>
                </a:schemeClr>
              </a:solidFill>
              <a:tailEnd type="triangle" w="med" len="med"/>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grpSp>
      <p:sp>
        <p:nvSpPr>
          <p:cNvPr id="32" name="Rectángulo 31"/>
          <p:cNvSpPr/>
          <p:nvPr/>
        </p:nvSpPr>
        <p:spPr>
          <a:xfrm>
            <a:off x="7386749" y="4114246"/>
            <a:ext cx="253887" cy="469367"/>
          </a:xfrm>
          <a:prstGeom prst="rect">
            <a:avLst/>
          </a:prstGeom>
          <a:gradFill flip="none" rotWithShape="1">
            <a:gsLst>
              <a:gs pos="84000">
                <a:srgbClr val="08440A"/>
              </a:gs>
              <a:gs pos="0">
                <a:srgbClr val="008000">
                  <a:alpha val="47000"/>
                </a:srgbClr>
              </a:gs>
            </a:gsLst>
            <a:lin ang="0" scaled="1"/>
            <a:tileRect/>
          </a:gradFill>
          <a:ln>
            <a:solidFill>
              <a:srgbClr val="08440A"/>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61" fontAlgn="auto">
              <a:spcBef>
                <a:spcPts val="0"/>
              </a:spcBef>
              <a:spcAft>
                <a:spcPts val="0"/>
              </a:spcAft>
            </a:pPr>
            <a:endParaRPr lang="es-ES" dirty="0">
              <a:solidFill>
                <a:prstClr val="white"/>
              </a:solidFill>
              <a:latin typeface="Calibri"/>
            </a:endParaRPr>
          </a:p>
        </p:txBody>
      </p:sp>
      <p:grpSp>
        <p:nvGrpSpPr>
          <p:cNvPr id="20" name="Agrupar 19"/>
          <p:cNvGrpSpPr/>
          <p:nvPr/>
        </p:nvGrpSpPr>
        <p:grpSpPr>
          <a:xfrm>
            <a:off x="899593" y="3504241"/>
            <a:ext cx="685734" cy="1546710"/>
            <a:chOff x="899592" y="4103640"/>
            <a:chExt cx="685732" cy="1546709"/>
          </a:xfrm>
        </p:grpSpPr>
        <p:sp>
          <p:nvSpPr>
            <p:cNvPr id="46" name="CuadroTexto 45"/>
            <p:cNvSpPr txBox="1"/>
            <p:nvPr/>
          </p:nvSpPr>
          <p:spPr>
            <a:xfrm>
              <a:off x="899592" y="5127129"/>
              <a:ext cx="685732" cy="52322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tx2">
                    <a:lumMod val="75000"/>
                  </a:schemeClr>
                </a:contourClr>
              </a:sp3d>
            </a:bodyPr>
            <a:lstStyle/>
            <a:p>
              <a:pPr defTabSz="457161" fontAlgn="auto">
                <a:spcBef>
                  <a:spcPts val="0"/>
                </a:spcBef>
                <a:spcAft>
                  <a:spcPts val="0"/>
                </a:spcAft>
              </a:pPr>
              <a:r>
                <a:rPr lang="es-ES" sz="2800" b="1" dirty="0">
                  <a:ln w="11430"/>
                  <a:solidFill>
                    <a:srgbClr val="3366FF"/>
                  </a:solidFill>
                  <a:effectLst>
                    <a:outerShdw blurRad="80000" dist="40000" dir="5040000" algn="tl">
                      <a:srgbClr val="000000">
                        <a:alpha val="30000"/>
                      </a:srgbClr>
                    </a:outerShdw>
                  </a:effectLst>
                  <a:latin typeface="Calibri"/>
                </a:rPr>
                <a:t>2Cl</a:t>
              </a:r>
            </a:p>
          </p:txBody>
        </p:sp>
        <p:cxnSp>
          <p:nvCxnSpPr>
            <p:cNvPr id="49" name="Conector recto de flecha 48"/>
            <p:cNvCxnSpPr/>
            <p:nvPr/>
          </p:nvCxnSpPr>
          <p:spPr>
            <a:xfrm flipH="1" flipV="1">
              <a:off x="1041400" y="4103640"/>
              <a:ext cx="136525" cy="1051844"/>
            </a:xfrm>
            <a:prstGeom prst="straightConnector1">
              <a:avLst/>
            </a:prstGeom>
            <a:ln w="63500">
              <a:solidFill>
                <a:schemeClr val="tx1">
                  <a:lumMod val="85000"/>
                  <a:lumOff val="15000"/>
                </a:schemeClr>
              </a:solidFill>
              <a:tailEnd type="triangle" w="med" len="med"/>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grpSp>
      <p:grpSp>
        <p:nvGrpSpPr>
          <p:cNvPr id="21" name="Agrupar 20"/>
          <p:cNvGrpSpPr/>
          <p:nvPr/>
        </p:nvGrpSpPr>
        <p:grpSpPr>
          <a:xfrm>
            <a:off x="1174621" y="3446274"/>
            <a:ext cx="789110" cy="1150894"/>
            <a:chOff x="1174617" y="4045674"/>
            <a:chExt cx="789108" cy="1150895"/>
          </a:xfrm>
        </p:grpSpPr>
        <p:sp>
          <p:nvSpPr>
            <p:cNvPr id="47" name="CuadroTexto 46"/>
            <p:cNvSpPr txBox="1"/>
            <p:nvPr/>
          </p:nvSpPr>
          <p:spPr>
            <a:xfrm>
              <a:off x="1488904" y="4673349"/>
              <a:ext cx="474821" cy="523220"/>
            </a:xfrm>
            <a:prstGeom prst="rect">
              <a:avLst/>
            </a:prstGeom>
            <a:noFill/>
          </p:spPr>
          <p:txBody>
            <a:bodyPr wrap="square" rtlCol="0">
              <a:spAutoFit/>
              <a:scene3d>
                <a:camera prst="orthographicFront"/>
                <a:lightRig rig="glow" dir="tl">
                  <a:rot lat="0" lon="0" rev="5400000"/>
                </a:lightRig>
              </a:scene3d>
              <a:sp3d contourW="12700">
                <a:bevelT w="25400" h="25400"/>
                <a:contourClr>
                  <a:srgbClr val="800080"/>
                </a:contourClr>
              </a:sp3d>
            </a:bodyPr>
            <a:lstStyle/>
            <a:p>
              <a:pPr defTabSz="457161" fontAlgn="auto">
                <a:spcBef>
                  <a:spcPts val="0"/>
                </a:spcBef>
                <a:spcAft>
                  <a:spcPts val="0"/>
                </a:spcAft>
              </a:pPr>
              <a:r>
                <a:rPr lang="es-ES" sz="2800" b="1" dirty="0">
                  <a:ln w="11430"/>
                  <a:solidFill>
                    <a:srgbClr val="CC66FF"/>
                  </a:solidFill>
                  <a:effectLst>
                    <a:outerShdw blurRad="80000" dist="40000" dir="5040000" algn="tl">
                      <a:srgbClr val="000000">
                        <a:alpha val="30000"/>
                      </a:srgbClr>
                    </a:outerShdw>
                  </a:effectLst>
                  <a:latin typeface="Calibri"/>
                </a:rPr>
                <a:t>K</a:t>
              </a:r>
            </a:p>
          </p:txBody>
        </p:sp>
        <p:sp>
          <p:nvSpPr>
            <p:cNvPr id="50" name="Flecha curvada hacia abajo 49"/>
            <p:cNvSpPr/>
            <p:nvPr/>
          </p:nvSpPr>
          <p:spPr>
            <a:xfrm rot="15681262">
              <a:off x="805210" y="4415081"/>
              <a:ext cx="1027094" cy="288279"/>
            </a:xfrm>
            <a:prstGeom prst="curvedDownArrow">
              <a:avLst>
                <a:gd name="adj1" fmla="val 25000"/>
                <a:gd name="adj2" fmla="val 75574"/>
                <a:gd name="adj3" fmla="val 27794"/>
              </a:avLst>
            </a:prstGeom>
          </p:spPr>
          <p:style>
            <a:lnRef idx="1">
              <a:schemeClr val="dk1"/>
            </a:lnRef>
            <a:fillRef idx="3">
              <a:schemeClr val="dk1"/>
            </a:fillRef>
            <a:effectRef idx="2">
              <a:schemeClr val="dk1"/>
            </a:effectRef>
            <a:fontRef idx="minor">
              <a:schemeClr val="lt1"/>
            </a:fontRef>
          </p:style>
          <p:txBody>
            <a:bodyPr rtlCol="0" anchor="ctr"/>
            <a:lstStyle/>
            <a:p>
              <a:pPr algn="ctr" defTabSz="457161" fontAlgn="auto">
                <a:spcBef>
                  <a:spcPts val="0"/>
                </a:spcBef>
                <a:spcAft>
                  <a:spcPts val="0"/>
                </a:spcAft>
              </a:pPr>
              <a:endParaRPr lang="es-ES" dirty="0">
                <a:solidFill>
                  <a:srgbClr val="1F497D">
                    <a:lumMod val="75000"/>
                  </a:srgbClr>
                </a:solidFill>
                <a:latin typeface="Calibri"/>
              </a:endParaRPr>
            </a:p>
          </p:txBody>
        </p:sp>
      </p:grpSp>
      <p:grpSp>
        <p:nvGrpSpPr>
          <p:cNvPr id="19" name="Agrupar 18"/>
          <p:cNvGrpSpPr/>
          <p:nvPr/>
        </p:nvGrpSpPr>
        <p:grpSpPr>
          <a:xfrm>
            <a:off x="200029" y="3488582"/>
            <a:ext cx="824137" cy="1216438"/>
            <a:chOff x="200025" y="4087981"/>
            <a:chExt cx="824138" cy="1216439"/>
          </a:xfrm>
        </p:grpSpPr>
        <p:sp>
          <p:nvSpPr>
            <p:cNvPr id="51" name="Flecha curvada hacia abajo 50"/>
            <p:cNvSpPr/>
            <p:nvPr/>
          </p:nvSpPr>
          <p:spPr>
            <a:xfrm rot="4990500" flipH="1">
              <a:off x="370153" y="4453712"/>
              <a:ext cx="1019741" cy="288279"/>
            </a:xfrm>
            <a:prstGeom prst="curvedDownArrow">
              <a:avLst>
                <a:gd name="adj1" fmla="val 25000"/>
                <a:gd name="adj2" fmla="val 75574"/>
                <a:gd name="adj3" fmla="val 27794"/>
              </a:avLst>
            </a:prstGeom>
          </p:spPr>
          <p:style>
            <a:lnRef idx="1">
              <a:schemeClr val="dk1"/>
            </a:lnRef>
            <a:fillRef idx="3">
              <a:schemeClr val="dk1"/>
            </a:fillRef>
            <a:effectRef idx="2">
              <a:schemeClr val="dk1"/>
            </a:effectRef>
            <a:fontRef idx="minor">
              <a:schemeClr val="lt1"/>
            </a:fontRef>
          </p:style>
          <p:txBody>
            <a:bodyPr rtlCol="0" anchor="ctr"/>
            <a:lstStyle/>
            <a:p>
              <a:pPr algn="ctr" defTabSz="457161" fontAlgn="auto">
                <a:spcBef>
                  <a:spcPts val="0"/>
                </a:spcBef>
                <a:spcAft>
                  <a:spcPts val="0"/>
                </a:spcAft>
              </a:pPr>
              <a:endParaRPr lang="es-ES" dirty="0">
                <a:solidFill>
                  <a:srgbClr val="1F497D">
                    <a:lumMod val="75000"/>
                  </a:srgbClr>
                </a:solidFill>
                <a:latin typeface="Calibri"/>
              </a:endParaRPr>
            </a:p>
          </p:txBody>
        </p:sp>
        <p:sp>
          <p:nvSpPr>
            <p:cNvPr id="58" name="CuadroTexto 57"/>
            <p:cNvSpPr txBox="1"/>
            <p:nvPr/>
          </p:nvSpPr>
          <p:spPr>
            <a:xfrm>
              <a:off x="200025" y="4781200"/>
              <a:ext cx="647699" cy="52322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tx2">
                    <a:lumMod val="75000"/>
                  </a:schemeClr>
                </a:contourClr>
              </a:sp3d>
            </a:bodyPr>
            <a:lstStyle>
              <a:defPPr>
                <a:defRPr lang="es-ES"/>
              </a:defPPr>
              <a:lvl1pPr>
                <a:defRPr sz="2800" b="1">
                  <a:ln w="11430"/>
                  <a:solidFill>
                    <a:schemeClr val="tx1">
                      <a:lumMod val="75000"/>
                      <a:lumOff val="25000"/>
                    </a:schemeClr>
                  </a:solidFill>
                  <a:effectLst>
                    <a:outerShdw blurRad="80000" dist="40000" dir="5040000" algn="tl">
                      <a:srgbClr val="000000">
                        <a:alpha val="30000"/>
                      </a:srgbClr>
                    </a:outerShdw>
                  </a:effectLst>
                </a:defRPr>
              </a:lvl1pPr>
            </a:lstStyle>
            <a:p>
              <a:pPr defTabSz="457161" fontAlgn="auto">
                <a:spcBef>
                  <a:spcPts val="0"/>
                </a:spcBef>
                <a:spcAft>
                  <a:spcPts val="0"/>
                </a:spcAft>
              </a:pPr>
              <a:r>
                <a:rPr lang="es-ES" dirty="0">
                  <a:solidFill>
                    <a:srgbClr val="00FFFF"/>
                  </a:solidFill>
                  <a:latin typeface="Calibri"/>
                </a:rPr>
                <a:t>Na</a:t>
              </a:r>
            </a:p>
          </p:txBody>
        </p:sp>
      </p:grpSp>
      <p:sp>
        <p:nvSpPr>
          <p:cNvPr id="63" name="Flecha curvada hacia abajo 62"/>
          <p:cNvSpPr/>
          <p:nvPr/>
        </p:nvSpPr>
        <p:spPr>
          <a:xfrm rot="3726777" flipV="1">
            <a:off x="365301" y="2442488"/>
            <a:ext cx="1027095" cy="288279"/>
          </a:xfrm>
          <a:prstGeom prst="curvedDownArrow">
            <a:avLst>
              <a:gd name="adj1" fmla="val 25000"/>
              <a:gd name="adj2" fmla="val 75574"/>
              <a:gd name="adj3" fmla="val 27794"/>
            </a:avLst>
          </a:prstGeom>
        </p:spPr>
        <p:style>
          <a:lnRef idx="1">
            <a:schemeClr val="dk1"/>
          </a:lnRef>
          <a:fillRef idx="3">
            <a:schemeClr val="dk1"/>
          </a:fillRef>
          <a:effectRef idx="2">
            <a:schemeClr val="dk1"/>
          </a:effectRef>
          <a:fontRef idx="minor">
            <a:schemeClr val="lt1"/>
          </a:fontRef>
        </p:style>
        <p:txBody>
          <a:bodyPr lIns="91429" tIns="45715" rIns="91429" bIns="45715" rtlCol="0" anchor="ctr"/>
          <a:lstStyle/>
          <a:p>
            <a:pPr algn="ctr" defTabSz="457161" fontAlgn="auto">
              <a:spcBef>
                <a:spcPts val="0"/>
              </a:spcBef>
              <a:spcAft>
                <a:spcPts val="0"/>
              </a:spcAft>
            </a:pPr>
            <a:endParaRPr lang="es-ES" dirty="0">
              <a:solidFill>
                <a:srgbClr val="1F497D">
                  <a:lumMod val="75000"/>
                </a:srgbClr>
              </a:solidFill>
              <a:latin typeface="Calibri"/>
            </a:endParaRPr>
          </a:p>
        </p:txBody>
      </p:sp>
      <p:grpSp>
        <p:nvGrpSpPr>
          <p:cNvPr id="18" name="Agrupar 17"/>
          <p:cNvGrpSpPr/>
          <p:nvPr/>
        </p:nvGrpSpPr>
        <p:grpSpPr>
          <a:xfrm>
            <a:off x="161909" y="2166781"/>
            <a:ext cx="647698" cy="1421408"/>
            <a:chOff x="161910" y="2766177"/>
            <a:chExt cx="647700" cy="1421410"/>
          </a:xfrm>
        </p:grpSpPr>
        <p:sp>
          <p:nvSpPr>
            <p:cNvPr id="60" name="CuadroTexto 59"/>
            <p:cNvSpPr txBox="1"/>
            <p:nvPr/>
          </p:nvSpPr>
          <p:spPr>
            <a:xfrm>
              <a:off x="161910" y="3664366"/>
              <a:ext cx="647700" cy="52322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tx2">
                    <a:lumMod val="75000"/>
                  </a:schemeClr>
                </a:contourClr>
              </a:sp3d>
            </a:bodyPr>
            <a:lstStyle>
              <a:defPPr>
                <a:defRPr lang="es-ES"/>
              </a:defPPr>
              <a:lvl1pPr>
                <a:defRPr sz="2800" b="1">
                  <a:ln w="11430"/>
                  <a:solidFill>
                    <a:schemeClr val="tx1">
                      <a:lumMod val="75000"/>
                      <a:lumOff val="25000"/>
                    </a:schemeClr>
                  </a:solidFill>
                  <a:effectLst>
                    <a:outerShdw blurRad="80000" dist="40000" dir="5040000" algn="tl">
                      <a:srgbClr val="000000">
                        <a:alpha val="30000"/>
                      </a:srgbClr>
                    </a:outerShdw>
                  </a:effectLst>
                </a:defRPr>
              </a:lvl1pPr>
            </a:lstStyle>
            <a:p>
              <a:pPr defTabSz="457161" fontAlgn="auto">
                <a:spcBef>
                  <a:spcPts val="0"/>
                </a:spcBef>
                <a:spcAft>
                  <a:spcPts val="0"/>
                </a:spcAft>
              </a:pPr>
              <a:r>
                <a:rPr lang="es-ES" dirty="0">
                  <a:solidFill>
                    <a:srgbClr val="00FFFF"/>
                  </a:solidFill>
                  <a:latin typeface="Calibri"/>
                </a:rPr>
                <a:t>Na</a:t>
              </a:r>
            </a:p>
          </p:txBody>
        </p:sp>
        <p:sp>
          <p:nvSpPr>
            <p:cNvPr id="64" name="Flecha curvada hacia abajo 63"/>
            <p:cNvSpPr/>
            <p:nvPr/>
          </p:nvSpPr>
          <p:spPr>
            <a:xfrm rot="3830110" flipH="1">
              <a:off x="22567" y="3131908"/>
              <a:ext cx="1019741" cy="288279"/>
            </a:xfrm>
            <a:prstGeom prst="curvedDownArrow">
              <a:avLst>
                <a:gd name="adj1" fmla="val 25000"/>
                <a:gd name="adj2" fmla="val 75574"/>
                <a:gd name="adj3" fmla="val 27794"/>
              </a:avLst>
            </a:prstGeom>
          </p:spPr>
          <p:style>
            <a:lnRef idx="1">
              <a:schemeClr val="dk1"/>
            </a:lnRef>
            <a:fillRef idx="3">
              <a:schemeClr val="dk1"/>
            </a:fillRef>
            <a:effectRef idx="2">
              <a:schemeClr val="dk1"/>
            </a:effectRef>
            <a:fontRef idx="minor">
              <a:schemeClr val="lt1"/>
            </a:fontRef>
          </p:style>
          <p:txBody>
            <a:bodyPr rtlCol="0" anchor="ctr"/>
            <a:lstStyle/>
            <a:p>
              <a:pPr algn="ctr" defTabSz="457161" fontAlgn="auto">
                <a:spcBef>
                  <a:spcPts val="0"/>
                </a:spcBef>
                <a:spcAft>
                  <a:spcPts val="0"/>
                </a:spcAft>
              </a:pPr>
              <a:endParaRPr lang="es-ES" dirty="0">
                <a:solidFill>
                  <a:srgbClr val="1F497D">
                    <a:lumMod val="75000"/>
                  </a:srgbClr>
                </a:solidFill>
                <a:latin typeface="Calibri"/>
              </a:endParaRPr>
            </a:p>
          </p:txBody>
        </p:sp>
      </p:grpSp>
      <p:sp>
        <p:nvSpPr>
          <p:cNvPr id="62" name="Elipse 61"/>
          <p:cNvSpPr/>
          <p:nvPr/>
        </p:nvSpPr>
        <p:spPr>
          <a:xfrm rot="20484545" flipH="1">
            <a:off x="500592" y="2480719"/>
            <a:ext cx="418983" cy="325147"/>
          </a:xfrm>
          <a:prstGeom prst="ellipse">
            <a:avLst/>
          </a:prstGeom>
          <a:gradFill flip="none" rotWithShape="1">
            <a:gsLst>
              <a:gs pos="0">
                <a:schemeClr val="accent2">
                  <a:tint val="100000"/>
                  <a:shade val="100000"/>
                  <a:satMod val="130000"/>
                  <a:alpha val="77000"/>
                </a:schemeClr>
              </a:gs>
              <a:gs pos="100000">
                <a:schemeClr val="accent2">
                  <a:tint val="50000"/>
                  <a:shade val="100000"/>
                  <a:satMod val="350000"/>
                  <a:alpha val="77000"/>
                </a:schemeClr>
              </a:gs>
            </a:gsLst>
            <a:lin ang="16200000" scaled="0"/>
            <a:tileRect/>
          </a:gradFill>
          <a:ln/>
        </p:spPr>
        <p:style>
          <a:lnRef idx="0">
            <a:schemeClr val="accent2"/>
          </a:lnRef>
          <a:fillRef idx="3">
            <a:schemeClr val="accent2"/>
          </a:fillRef>
          <a:effectRef idx="3">
            <a:schemeClr val="accent2"/>
          </a:effectRef>
          <a:fontRef idx="minor">
            <a:schemeClr val="lt1"/>
          </a:fontRef>
        </p:style>
        <p:txBody>
          <a:bodyPr lIns="91429" tIns="45715" rIns="91429" bIns="45715" rtlCol="0" anchor="ctr"/>
          <a:lstStyle/>
          <a:p>
            <a:pPr algn="ctr" defTabSz="457161" fontAlgn="auto">
              <a:spcBef>
                <a:spcPts val="0"/>
              </a:spcBef>
              <a:spcAft>
                <a:spcPts val="0"/>
              </a:spcAft>
            </a:pPr>
            <a:endParaRPr lang="es-ES" dirty="0">
              <a:solidFill>
                <a:prstClr val="white"/>
              </a:solidFill>
              <a:latin typeface="Calibri"/>
            </a:endParaRPr>
          </a:p>
        </p:txBody>
      </p:sp>
      <p:grpSp>
        <p:nvGrpSpPr>
          <p:cNvPr id="16" name="Agrupar 15"/>
          <p:cNvGrpSpPr/>
          <p:nvPr/>
        </p:nvGrpSpPr>
        <p:grpSpPr>
          <a:xfrm>
            <a:off x="1578108" y="2198454"/>
            <a:ext cx="627094" cy="1288019"/>
            <a:chOff x="1578108" y="2797853"/>
            <a:chExt cx="627094" cy="1288021"/>
          </a:xfrm>
        </p:grpSpPr>
        <p:sp>
          <p:nvSpPr>
            <p:cNvPr id="59" name="CuadroTexto 58"/>
            <p:cNvSpPr txBox="1"/>
            <p:nvPr/>
          </p:nvSpPr>
          <p:spPr>
            <a:xfrm>
              <a:off x="1722250" y="3562653"/>
              <a:ext cx="482952" cy="52322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tx2">
                    <a:lumMod val="75000"/>
                  </a:schemeClr>
                </a:contourClr>
              </a:sp3d>
            </a:bodyPr>
            <a:lstStyle/>
            <a:p>
              <a:pPr defTabSz="457161" fontAlgn="auto">
                <a:spcBef>
                  <a:spcPts val="0"/>
                </a:spcBef>
                <a:spcAft>
                  <a:spcPts val="0"/>
                </a:spcAft>
              </a:pPr>
              <a:r>
                <a:rPr lang="es-ES" sz="2800" b="1" dirty="0">
                  <a:ln w="11430"/>
                  <a:solidFill>
                    <a:srgbClr val="3366FF"/>
                  </a:solidFill>
                  <a:effectLst>
                    <a:outerShdw blurRad="80000" dist="40000" dir="5040000" algn="tl">
                      <a:srgbClr val="000000">
                        <a:alpha val="30000"/>
                      </a:srgbClr>
                    </a:outerShdw>
                  </a:effectLst>
                  <a:latin typeface="Calibri"/>
                </a:rPr>
                <a:t>Cl</a:t>
              </a:r>
            </a:p>
          </p:txBody>
        </p:sp>
        <p:sp>
          <p:nvSpPr>
            <p:cNvPr id="65" name="Flecha curvada hacia abajo 64"/>
            <p:cNvSpPr/>
            <p:nvPr/>
          </p:nvSpPr>
          <p:spPr>
            <a:xfrm rot="6026340" flipV="1">
              <a:off x="1208701" y="3167260"/>
              <a:ext cx="1027094" cy="288279"/>
            </a:xfrm>
            <a:prstGeom prst="curvedDownArrow">
              <a:avLst>
                <a:gd name="adj1" fmla="val 25000"/>
                <a:gd name="adj2" fmla="val 75574"/>
                <a:gd name="adj3" fmla="val 27794"/>
              </a:avLst>
            </a:prstGeom>
          </p:spPr>
          <p:style>
            <a:lnRef idx="1">
              <a:schemeClr val="dk1"/>
            </a:lnRef>
            <a:fillRef idx="3">
              <a:schemeClr val="dk1"/>
            </a:fillRef>
            <a:effectRef idx="2">
              <a:schemeClr val="dk1"/>
            </a:effectRef>
            <a:fontRef idx="minor">
              <a:schemeClr val="lt1"/>
            </a:fontRef>
          </p:style>
          <p:txBody>
            <a:bodyPr rtlCol="0" anchor="ctr"/>
            <a:lstStyle/>
            <a:p>
              <a:pPr algn="ctr" defTabSz="457161" fontAlgn="auto">
                <a:spcBef>
                  <a:spcPts val="0"/>
                </a:spcBef>
                <a:spcAft>
                  <a:spcPts val="0"/>
                </a:spcAft>
              </a:pPr>
              <a:endParaRPr lang="es-ES" dirty="0">
                <a:solidFill>
                  <a:srgbClr val="1F497D">
                    <a:lumMod val="75000"/>
                  </a:srgbClr>
                </a:solidFill>
                <a:latin typeface="Calibri"/>
              </a:endParaRPr>
            </a:p>
          </p:txBody>
        </p:sp>
      </p:grpSp>
      <p:sp>
        <p:nvSpPr>
          <p:cNvPr id="66" name="Flecha curvada hacia abajo 65"/>
          <p:cNvSpPr/>
          <p:nvPr/>
        </p:nvSpPr>
        <p:spPr>
          <a:xfrm rot="5551412" flipH="1">
            <a:off x="889565" y="2435272"/>
            <a:ext cx="1019742" cy="288279"/>
          </a:xfrm>
          <a:prstGeom prst="curvedDownArrow">
            <a:avLst>
              <a:gd name="adj1" fmla="val 25000"/>
              <a:gd name="adj2" fmla="val 75574"/>
              <a:gd name="adj3" fmla="val 27794"/>
            </a:avLst>
          </a:prstGeom>
        </p:spPr>
        <p:style>
          <a:lnRef idx="1">
            <a:schemeClr val="dk1"/>
          </a:lnRef>
          <a:fillRef idx="3">
            <a:schemeClr val="dk1"/>
          </a:fillRef>
          <a:effectRef idx="2">
            <a:schemeClr val="dk1"/>
          </a:effectRef>
          <a:fontRef idx="minor">
            <a:schemeClr val="lt1"/>
          </a:fontRef>
        </p:style>
        <p:txBody>
          <a:bodyPr lIns="91429" tIns="45715" rIns="91429" bIns="45715" rtlCol="0" anchor="ctr"/>
          <a:lstStyle/>
          <a:p>
            <a:pPr algn="ctr" defTabSz="457161" fontAlgn="auto">
              <a:spcBef>
                <a:spcPts val="0"/>
              </a:spcBef>
              <a:spcAft>
                <a:spcPts val="0"/>
              </a:spcAft>
            </a:pPr>
            <a:endParaRPr lang="es-ES" dirty="0">
              <a:solidFill>
                <a:srgbClr val="1F497D">
                  <a:lumMod val="75000"/>
                </a:srgbClr>
              </a:solidFill>
              <a:latin typeface="Calibri"/>
            </a:endParaRPr>
          </a:p>
        </p:txBody>
      </p:sp>
      <p:sp>
        <p:nvSpPr>
          <p:cNvPr id="67" name="CuadroTexto 66"/>
          <p:cNvSpPr txBox="1"/>
          <p:nvPr/>
        </p:nvSpPr>
        <p:spPr>
          <a:xfrm>
            <a:off x="467544" y="1533457"/>
            <a:ext cx="1440162" cy="523210"/>
          </a:xfrm>
          <a:prstGeom prst="rect">
            <a:avLst/>
          </a:prstGeom>
          <a:noFill/>
        </p:spPr>
        <p:txBody>
          <a:bodyPr wrap="square" lIns="91429" tIns="45715" rIns="91429" bIns="45715" rtlCol="0">
            <a:spAutoFit/>
            <a:scene3d>
              <a:camera prst="orthographicFront"/>
              <a:lightRig rig="glow" dir="tl">
                <a:rot lat="0" lon="0" rev="5400000"/>
              </a:lightRig>
            </a:scene3d>
            <a:sp3d contourW="12700">
              <a:bevelT w="25400" h="25400"/>
              <a:contourClr>
                <a:schemeClr val="tx1">
                  <a:lumMod val="85000"/>
                  <a:lumOff val="15000"/>
                </a:schemeClr>
              </a:contourClr>
            </a:sp3d>
          </a:bodyPr>
          <a:lstStyle/>
          <a:p>
            <a:pPr defTabSz="457161" fontAlgn="auto">
              <a:spcBef>
                <a:spcPts val="0"/>
              </a:spcBef>
              <a:spcAft>
                <a:spcPts val="0"/>
              </a:spcAft>
            </a:pPr>
            <a:r>
              <a:rPr lang="es-ES" sz="2800" b="1" dirty="0">
                <a:ln w="11430"/>
                <a:solidFill>
                  <a:prstClr val="black">
                    <a:lumMod val="75000"/>
                    <a:lumOff val="25000"/>
                  </a:prstClr>
                </a:solidFill>
                <a:effectLst>
                  <a:outerShdw blurRad="80000" dist="40000" dir="5040000" algn="tl">
                    <a:srgbClr val="000000">
                      <a:alpha val="30000"/>
                    </a:srgbClr>
                  </a:outerShdw>
                </a:effectLst>
                <a:latin typeface="Calibri"/>
              </a:rPr>
              <a:t>H   HCO</a:t>
            </a:r>
            <a:r>
              <a:rPr lang="es-ES" sz="2800" b="1" baseline="-25000" dirty="0">
                <a:ln w="11430"/>
                <a:solidFill>
                  <a:prstClr val="black">
                    <a:lumMod val="75000"/>
                    <a:lumOff val="25000"/>
                  </a:prstClr>
                </a:solidFill>
                <a:effectLst>
                  <a:outerShdw blurRad="80000" dist="40000" dir="5040000" algn="tl">
                    <a:srgbClr val="000000">
                      <a:alpha val="30000"/>
                    </a:srgbClr>
                  </a:outerShdw>
                </a:effectLst>
                <a:latin typeface="Calibri"/>
              </a:rPr>
              <a:t>3</a:t>
            </a:r>
            <a:endParaRPr lang="es-ES" sz="2800" b="1" baseline="30000" dirty="0">
              <a:ln w="11430"/>
              <a:solidFill>
                <a:prstClr val="black">
                  <a:lumMod val="75000"/>
                  <a:lumOff val="25000"/>
                </a:prstClr>
              </a:solidFill>
              <a:effectLst>
                <a:outerShdw blurRad="80000" dist="40000" dir="5040000" algn="tl">
                  <a:srgbClr val="000000">
                    <a:alpha val="30000"/>
                  </a:srgbClr>
                </a:outerShdw>
              </a:effectLst>
              <a:latin typeface="Calibri"/>
            </a:endParaRPr>
          </a:p>
        </p:txBody>
      </p:sp>
      <p:sp>
        <p:nvSpPr>
          <p:cNvPr id="45" name="Elipse 44"/>
          <p:cNvSpPr/>
          <p:nvPr/>
        </p:nvSpPr>
        <p:spPr>
          <a:xfrm flipH="1">
            <a:off x="878849" y="3839535"/>
            <a:ext cx="418983" cy="325147"/>
          </a:xfrm>
          <a:prstGeom prst="ellipse">
            <a:avLst/>
          </a:prstGeom>
          <a:gradFill flip="none" rotWithShape="1">
            <a:gsLst>
              <a:gs pos="0">
                <a:schemeClr val="accent1">
                  <a:tint val="100000"/>
                  <a:shade val="100000"/>
                  <a:satMod val="130000"/>
                  <a:alpha val="82000"/>
                </a:schemeClr>
              </a:gs>
              <a:gs pos="100000">
                <a:schemeClr val="accent1">
                  <a:tint val="50000"/>
                  <a:shade val="100000"/>
                  <a:satMod val="350000"/>
                  <a:alpha val="82000"/>
                </a:schemeClr>
              </a:gs>
            </a:gsLst>
            <a:lin ang="16200000" scaled="0"/>
            <a:tileRect/>
          </a:gradFill>
          <a:ln/>
        </p:spPr>
        <p:style>
          <a:lnRef idx="0">
            <a:schemeClr val="accent1"/>
          </a:lnRef>
          <a:fillRef idx="3">
            <a:schemeClr val="accent1"/>
          </a:fillRef>
          <a:effectRef idx="3">
            <a:schemeClr val="accent1"/>
          </a:effectRef>
          <a:fontRef idx="minor">
            <a:schemeClr val="lt1"/>
          </a:fontRef>
        </p:style>
        <p:txBody>
          <a:bodyPr lIns="91429" tIns="45715" rIns="91429" bIns="45715" rtlCol="0" anchor="ctr"/>
          <a:lstStyle/>
          <a:p>
            <a:pPr algn="ctr" defTabSz="457161" fontAlgn="auto">
              <a:spcBef>
                <a:spcPts val="0"/>
              </a:spcBef>
              <a:spcAft>
                <a:spcPts val="0"/>
              </a:spcAft>
            </a:pPr>
            <a:endParaRPr lang="es-ES" dirty="0">
              <a:solidFill>
                <a:prstClr val="white"/>
              </a:solidFill>
              <a:latin typeface="Calibri"/>
            </a:endParaRPr>
          </a:p>
        </p:txBody>
      </p:sp>
      <p:sp>
        <p:nvSpPr>
          <p:cNvPr id="23" name="Elipse 22"/>
          <p:cNvSpPr/>
          <p:nvPr/>
        </p:nvSpPr>
        <p:spPr>
          <a:xfrm flipH="1">
            <a:off x="7489343" y="2075161"/>
            <a:ext cx="418983" cy="325147"/>
          </a:xfrm>
          <a:prstGeom prst="ellipse">
            <a:avLst/>
          </a:prstGeom>
          <a:solidFill>
            <a:srgbClr val="FFFF00">
              <a:alpha val="53000"/>
            </a:srgbClr>
          </a:solidFill>
          <a:ln>
            <a:solidFill>
              <a:schemeClr val="bg1">
                <a:lumMod val="50000"/>
              </a:schemeClr>
            </a:solidFill>
          </a:ln>
        </p:spPr>
        <p:style>
          <a:lnRef idx="0">
            <a:schemeClr val="accent5"/>
          </a:lnRef>
          <a:fillRef idx="3">
            <a:schemeClr val="accent5"/>
          </a:fillRef>
          <a:effectRef idx="3">
            <a:schemeClr val="accent5"/>
          </a:effectRef>
          <a:fontRef idx="minor">
            <a:schemeClr val="lt1"/>
          </a:fontRef>
        </p:style>
        <p:txBody>
          <a:bodyPr lIns="91429" tIns="45715" rIns="91429" bIns="45715" rtlCol="0" anchor="ctr"/>
          <a:lstStyle/>
          <a:p>
            <a:pPr algn="ctr" defTabSz="457161" fontAlgn="auto">
              <a:spcBef>
                <a:spcPts val="0"/>
              </a:spcBef>
              <a:spcAft>
                <a:spcPts val="0"/>
              </a:spcAft>
            </a:pPr>
            <a:endParaRPr lang="es-ES" dirty="0">
              <a:solidFill>
                <a:prstClr val="white"/>
              </a:solidFill>
              <a:latin typeface="Calibri"/>
            </a:endParaRPr>
          </a:p>
        </p:txBody>
      </p:sp>
      <p:sp>
        <p:nvSpPr>
          <p:cNvPr id="61" name="Elipse 60"/>
          <p:cNvSpPr/>
          <p:nvPr/>
        </p:nvSpPr>
        <p:spPr>
          <a:xfrm rot="732233" flipH="1">
            <a:off x="1374097" y="2490704"/>
            <a:ext cx="418983" cy="325147"/>
          </a:xfrm>
          <a:prstGeom prst="ellipse">
            <a:avLst/>
          </a:prstGeom>
          <a:gradFill flip="none" rotWithShape="1">
            <a:gsLst>
              <a:gs pos="0">
                <a:schemeClr val="accent2">
                  <a:tint val="100000"/>
                  <a:shade val="100000"/>
                  <a:satMod val="130000"/>
                  <a:alpha val="77000"/>
                </a:schemeClr>
              </a:gs>
              <a:gs pos="100000">
                <a:schemeClr val="accent2">
                  <a:tint val="50000"/>
                  <a:shade val="100000"/>
                  <a:satMod val="350000"/>
                  <a:alpha val="77000"/>
                </a:schemeClr>
              </a:gs>
            </a:gsLst>
            <a:lin ang="16200000" scaled="0"/>
            <a:tileRect/>
          </a:gradFill>
          <a:ln/>
        </p:spPr>
        <p:style>
          <a:lnRef idx="0">
            <a:schemeClr val="accent2"/>
          </a:lnRef>
          <a:fillRef idx="3">
            <a:schemeClr val="accent2"/>
          </a:fillRef>
          <a:effectRef idx="3">
            <a:schemeClr val="accent2"/>
          </a:effectRef>
          <a:fontRef idx="minor">
            <a:schemeClr val="lt1"/>
          </a:fontRef>
        </p:style>
        <p:txBody>
          <a:bodyPr lIns="91429" tIns="45715" rIns="91429" bIns="45715" rtlCol="0" anchor="ctr"/>
          <a:lstStyle/>
          <a:p>
            <a:pPr algn="ctr" defTabSz="457161" fontAlgn="auto">
              <a:spcBef>
                <a:spcPts val="0"/>
              </a:spcBef>
              <a:spcAft>
                <a:spcPts val="0"/>
              </a:spcAft>
            </a:pPr>
            <a:endParaRPr lang="es-ES" dirty="0">
              <a:solidFill>
                <a:prstClr val="white"/>
              </a:solidFill>
              <a:latin typeface="Calibri"/>
            </a:endParaRPr>
          </a:p>
        </p:txBody>
      </p:sp>
      <p:sp>
        <p:nvSpPr>
          <p:cNvPr id="52" name="CuadroTexto 51"/>
          <p:cNvSpPr txBox="1"/>
          <p:nvPr/>
        </p:nvSpPr>
        <p:spPr>
          <a:xfrm>
            <a:off x="981788" y="5240125"/>
            <a:ext cx="2882272" cy="1261874"/>
          </a:xfrm>
          <a:prstGeom prst="rect">
            <a:avLst/>
          </a:prstGeom>
          <a:noFill/>
        </p:spPr>
        <p:txBody>
          <a:bodyPr wrap="none" lIns="91429" tIns="45715" rIns="91429" bIns="45715" rtlCol="0">
            <a:spAutoFit/>
            <a:scene3d>
              <a:camera prst="orthographicFront"/>
              <a:lightRig rig="flat" dir="tl">
                <a:rot lat="0" lon="0" rev="6600000"/>
              </a:lightRig>
            </a:scene3d>
            <a:sp3d extrusionH="25400" contourW="8890">
              <a:bevelT w="38100" h="31750"/>
              <a:contourClr>
                <a:srgbClr val="800000"/>
              </a:contourClr>
            </a:sp3d>
          </a:bodyPr>
          <a:lstStyle/>
          <a:p>
            <a:pPr algn="ctr" defTabSz="457161" fontAlgn="auto">
              <a:spcBef>
                <a:spcPts val="0"/>
              </a:spcBef>
              <a:spcAft>
                <a:spcPts val="0"/>
              </a:spcAft>
            </a:pPr>
            <a:r>
              <a:rPr lang="en-GB" sz="4000" b="1" dirty="0">
                <a:ln w="11430"/>
                <a:solidFill>
                  <a:srgbClr val="FF0000"/>
                </a:solidFill>
                <a:effectLst>
                  <a:outerShdw blurRad="50800" dist="39000" dir="5460000" algn="tl">
                    <a:srgbClr val="000000">
                      <a:alpha val="38000"/>
                    </a:srgbClr>
                  </a:outerShdw>
                </a:effectLst>
                <a:latin typeface="Calibri"/>
              </a:rPr>
              <a:t>RVI</a:t>
            </a:r>
          </a:p>
          <a:p>
            <a:pPr algn="ctr" defTabSz="457161" fontAlgn="auto">
              <a:spcBef>
                <a:spcPts val="0"/>
              </a:spcBef>
              <a:spcAft>
                <a:spcPts val="0"/>
              </a:spcAft>
            </a:pPr>
            <a:r>
              <a:rPr lang="en-GB" b="1" dirty="0" smtClean="0">
                <a:ln w="11430"/>
                <a:solidFill>
                  <a:srgbClr val="FF0000"/>
                </a:solidFill>
                <a:effectLst>
                  <a:outerShdw blurRad="50800" dist="39000" dir="5460000" algn="tl">
                    <a:srgbClr val="000000">
                      <a:alpha val="38000"/>
                    </a:srgbClr>
                  </a:outerShdw>
                </a:effectLst>
                <a:latin typeface="Calibri"/>
              </a:rPr>
              <a:t>Regulatory Volume Increase</a:t>
            </a:r>
          </a:p>
          <a:p>
            <a:pPr algn="ctr" defTabSz="457161" fontAlgn="auto">
              <a:spcBef>
                <a:spcPts val="0"/>
              </a:spcBef>
              <a:spcAft>
                <a:spcPts val="0"/>
              </a:spcAft>
            </a:pPr>
            <a:endParaRPr lang="en-GB" b="1" dirty="0">
              <a:ln w="11430"/>
              <a:solidFill>
                <a:srgbClr val="FF0000"/>
              </a:solidFill>
              <a:effectLst>
                <a:outerShdw blurRad="50800" dist="39000" dir="5460000" algn="tl">
                  <a:srgbClr val="000000">
                    <a:alpha val="38000"/>
                  </a:srgbClr>
                </a:outerShdw>
              </a:effectLst>
              <a:latin typeface="Calibri"/>
            </a:endParaRPr>
          </a:p>
        </p:txBody>
      </p:sp>
      <p:sp>
        <p:nvSpPr>
          <p:cNvPr id="53" name="CuadroTexto 52"/>
          <p:cNvSpPr txBox="1"/>
          <p:nvPr/>
        </p:nvSpPr>
        <p:spPr>
          <a:xfrm>
            <a:off x="4421725" y="5240125"/>
            <a:ext cx="2958578" cy="1261874"/>
          </a:xfrm>
          <a:prstGeom prst="rect">
            <a:avLst/>
          </a:prstGeom>
          <a:noFill/>
        </p:spPr>
        <p:txBody>
          <a:bodyPr wrap="none" lIns="91429" tIns="45715" rIns="91429" bIns="45715" rtlCol="0">
            <a:spAutoFit/>
            <a:scene3d>
              <a:camera prst="orthographicFront"/>
              <a:lightRig rig="flat" dir="tl">
                <a:rot lat="0" lon="0" rev="6600000"/>
              </a:lightRig>
            </a:scene3d>
            <a:sp3d extrusionH="25400" contourW="8890">
              <a:bevelT w="38100" h="31750"/>
              <a:contourClr>
                <a:srgbClr val="005D00"/>
              </a:contourClr>
            </a:sp3d>
          </a:bodyPr>
          <a:lstStyle/>
          <a:p>
            <a:pPr algn="ctr" defTabSz="457161" fontAlgn="auto">
              <a:spcBef>
                <a:spcPts val="0"/>
              </a:spcBef>
              <a:spcAft>
                <a:spcPts val="0"/>
              </a:spcAft>
            </a:pPr>
            <a:r>
              <a:rPr lang="en-GB" sz="4000" b="1" dirty="0">
                <a:ln w="11430"/>
                <a:solidFill>
                  <a:srgbClr val="008000"/>
                </a:solidFill>
                <a:effectLst>
                  <a:outerShdw blurRad="50800" dist="39000" dir="5460000" algn="tl">
                    <a:srgbClr val="000000">
                      <a:alpha val="38000"/>
                    </a:srgbClr>
                  </a:outerShdw>
                </a:effectLst>
                <a:latin typeface="Calibri"/>
              </a:rPr>
              <a:t>RVD</a:t>
            </a:r>
          </a:p>
          <a:p>
            <a:pPr algn="ctr" defTabSz="457161" fontAlgn="auto">
              <a:spcBef>
                <a:spcPts val="0"/>
              </a:spcBef>
              <a:spcAft>
                <a:spcPts val="0"/>
              </a:spcAft>
            </a:pPr>
            <a:r>
              <a:rPr lang="en-GB" b="1" dirty="0" smtClean="0">
                <a:ln w="11430"/>
                <a:solidFill>
                  <a:srgbClr val="008000"/>
                </a:solidFill>
                <a:effectLst>
                  <a:outerShdw blurRad="50800" dist="39000" dir="5460000" algn="tl">
                    <a:srgbClr val="000000">
                      <a:alpha val="38000"/>
                    </a:srgbClr>
                  </a:outerShdw>
                </a:effectLst>
                <a:latin typeface="Calibri"/>
              </a:rPr>
              <a:t>Regulatory Volume Decrease</a:t>
            </a:r>
          </a:p>
          <a:p>
            <a:pPr algn="ctr" defTabSz="457161" fontAlgn="auto">
              <a:spcBef>
                <a:spcPts val="0"/>
              </a:spcBef>
              <a:spcAft>
                <a:spcPts val="0"/>
              </a:spcAft>
            </a:pPr>
            <a:endParaRPr lang="en-GB" b="1" dirty="0">
              <a:ln w="11430"/>
              <a:solidFill>
                <a:srgbClr val="008000"/>
              </a:solidFill>
              <a:effectLst>
                <a:outerShdw blurRad="50800" dist="39000" dir="5460000" algn="tl">
                  <a:srgbClr val="000000">
                    <a:alpha val="38000"/>
                  </a:srgbClr>
                </a:outerShdw>
              </a:effectLst>
              <a:latin typeface="Calibri"/>
            </a:endParaRPr>
          </a:p>
        </p:txBody>
      </p:sp>
    </p:spTree>
    <p:extLst>
      <p:ext uri="{BB962C8B-B14F-4D97-AF65-F5344CB8AC3E}">
        <p14:creationId xmlns:p14="http://schemas.microsoft.com/office/powerpoint/2010/main" val="367315917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100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1000"/>
                                        <p:tgtEl>
                                          <p:spTgt spid="14"/>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1000"/>
                                        <p:tgtEl>
                                          <p:spTgt spid="12"/>
                                        </p:tgtEl>
                                      </p:cBhvr>
                                    </p:animEffect>
                                  </p:childTnLst>
                                </p:cTn>
                              </p:par>
                              <p:par>
                                <p:cTn id="25" presetID="2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1000"/>
                                        <p:tgtEl>
                                          <p:spTgt spid="2"/>
                                        </p:tgtEl>
                                      </p:cBhvr>
                                    </p:animEffect>
                                  </p:childTnLst>
                                </p:cTn>
                              </p:par>
                            </p:childTnLst>
                          </p:cTn>
                        </p:par>
                        <p:par>
                          <p:cTn id="28" fill="hold">
                            <p:stCondLst>
                              <p:cond delay="2500"/>
                            </p:stCondLst>
                            <p:childTnLst>
                              <p:par>
                                <p:cTn id="29" presetID="22" presetClass="entr" presetSubtype="2"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right)">
                                      <p:cBhvr>
                                        <p:cTn id="31" dur="500"/>
                                        <p:tgtEl>
                                          <p:spTgt spid="7"/>
                                        </p:tgtEl>
                                      </p:cBhvr>
                                    </p:animEffect>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up)">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childTnLst>
                          </p:cTn>
                        </p:par>
                        <p:par>
                          <p:cTn id="54" fill="hold">
                            <p:stCondLst>
                              <p:cond delay="500"/>
                            </p:stCondLst>
                            <p:childTnLst>
                              <p:par>
                                <p:cTn id="55" presetID="22" presetClass="entr" presetSubtype="4"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1000"/>
                                        <p:tgtEl>
                                          <p:spTgt spid="19"/>
                                        </p:tgtEl>
                                      </p:cBhvr>
                                    </p:animEffect>
                                  </p:childTnLst>
                                </p:cTn>
                              </p:par>
                              <p:par>
                                <p:cTn id="58" presetID="22" presetClass="entr" presetSubtype="4"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down)">
                                      <p:cBhvr>
                                        <p:cTn id="60" dur="1000"/>
                                        <p:tgtEl>
                                          <p:spTgt spid="21"/>
                                        </p:tgtEl>
                                      </p:cBhvr>
                                    </p:animEffect>
                                  </p:childTnLst>
                                </p:cTn>
                              </p:par>
                              <p:par>
                                <p:cTn id="61" presetID="22" presetClass="entr" presetSubtype="4"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1000"/>
                                        <p:tgtEl>
                                          <p:spTgt spid="20"/>
                                        </p:tgtEl>
                                      </p:cBhvr>
                                    </p:animEffect>
                                  </p:childTnLst>
                                </p:cTn>
                              </p:par>
                            </p:childTnLst>
                          </p:cTn>
                        </p:par>
                        <p:par>
                          <p:cTn id="64" fill="hold">
                            <p:stCondLst>
                              <p:cond delay="1500"/>
                            </p:stCondLst>
                            <p:childTnLst>
                              <p:par>
                                <p:cTn id="65" presetID="22" presetClass="entr" presetSubtype="1" fill="hold"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up)">
                                      <p:cBhvr>
                                        <p:cTn id="67" dur="500"/>
                                        <p:tgtEl>
                                          <p:spTgt spid="16"/>
                                        </p:tgtEl>
                                      </p:cBhvr>
                                    </p:animEffect>
                                  </p:childTnLst>
                                </p:cTn>
                              </p:par>
                            </p:childTnLst>
                          </p:cTn>
                        </p:par>
                        <p:par>
                          <p:cTn id="68" fill="hold">
                            <p:stCondLst>
                              <p:cond delay="2000"/>
                            </p:stCondLst>
                            <p:childTnLst>
                              <p:par>
                                <p:cTn id="69" presetID="22" presetClass="entr" presetSubtype="4" fill="hold" grpId="0" nodeType="after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wipe(down)">
                                      <p:cBhvr>
                                        <p:cTn id="71" dur="500"/>
                                        <p:tgtEl>
                                          <p:spTgt spid="66"/>
                                        </p:tgtEl>
                                      </p:cBhvr>
                                    </p:animEffect>
                                  </p:childTnLst>
                                </p:cTn>
                              </p:par>
                            </p:childTnLst>
                          </p:cTn>
                        </p:par>
                        <p:par>
                          <p:cTn id="72" fill="hold">
                            <p:stCondLst>
                              <p:cond delay="2500"/>
                            </p:stCondLst>
                            <p:childTnLst>
                              <p:par>
                                <p:cTn id="73" presetID="22" presetClass="entr" presetSubtype="4" fill="hold" grpId="0" nodeType="after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wipe(down)">
                                      <p:cBhvr>
                                        <p:cTn id="75" dur="500"/>
                                        <p:tgtEl>
                                          <p:spTgt spid="67"/>
                                        </p:tgtEl>
                                      </p:cBhvr>
                                    </p:animEffect>
                                  </p:childTnLst>
                                </p:cTn>
                              </p:par>
                            </p:childTnLst>
                          </p:cTn>
                        </p:par>
                        <p:par>
                          <p:cTn id="76" fill="hold">
                            <p:stCondLst>
                              <p:cond delay="3000"/>
                            </p:stCondLst>
                            <p:childTnLst>
                              <p:par>
                                <p:cTn id="77" presetID="22" presetClass="entr" presetSubtype="1" fill="hold" grpId="0" nodeType="after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wipe(up)">
                                      <p:cBhvr>
                                        <p:cTn id="79" dur="500"/>
                                        <p:tgtEl>
                                          <p:spTgt spid="63"/>
                                        </p:tgtEl>
                                      </p:cBhvr>
                                    </p:animEffect>
                                  </p:childTnLst>
                                </p:cTn>
                              </p:par>
                            </p:childTnLst>
                          </p:cTn>
                        </p:par>
                        <p:par>
                          <p:cTn id="80" fill="hold">
                            <p:stCondLst>
                              <p:cond delay="3500"/>
                            </p:stCondLst>
                            <p:childTnLst>
                              <p:par>
                                <p:cTn id="81" presetID="22" presetClass="entr" presetSubtype="4"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wipe(down)">
                                      <p:cBhvr>
                                        <p:cTn id="83" dur="500"/>
                                        <p:tgtEl>
                                          <p:spTgt spid="18"/>
                                        </p:tgtEl>
                                      </p:cBhvr>
                                    </p:animEffect>
                                  </p:childTnLst>
                                </p:cTn>
                              </p:par>
                            </p:childTnLst>
                          </p:cTn>
                        </p:par>
                        <p:par>
                          <p:cTn id="84" fill="hold">
                            <p:stCondLst>
                              <p:cond delay="4000"/>
                            </p:stCondLst>
                            <p:childTnLst>
                              <p:par>
                                <p:cTn id="85" presetID="22" presetClass="entr" presetSubtype="8" fill="hold" nodeType="after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wipe(left)">
                                      <p:cBhvr>
                                        <p:cTn id="87" dur="500"/>
                                        <p:tgtEl>
                                          <p:spTgt spid="6"/>
                                        </p:tgtEl>
                                      </p:cBhvr>
                                    </p:animEffect>
                                  </p:childTnLst>
                                </p:cTn>
                              </p:par>
                            </p:childTnLst>
                          </p:cTn>
                        </p:par>
                        <p:par>
                          <p:cTn id="88" fill="hold">
                            <p:stCondLst>
                              <p:cond delay="4500"/>
                            </p:stCondLst>
                            <p:childTnLst>
                              <p:par>
                                <p:cTn id="89" presetID="22" presetClass="entr" presetSubtype="1" fill="hold" nodeType="after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up)">
                                      <p:cBhvr>
                                        <p:cTn id="91" dur="500"/>
                                        <p:tgtEl>
                                          <p:spTgt spid="25"/>
                                        </p:tgtEl>
                                      </p:cBhvr>
                                    </p:animEffect>
                                  </p:childTnLst>
                                </p:cTn>
                              </p:par>
                            </p:childTnLst>
                          </p:cTn>
                        </p:par>
                        <p:par>
                          <p:cTn id="92" fill="hold">
                            <p:stCondLst>
                              <p:cond delay="5000"/>
                            </p:stCondLst>
                            <p:childTnLst>
                              <p:par>
                                <p:cTn id="93" presetID="10" presetClass="entr" presetSubtype="0" fill="hold" grpId="0" nodeType="after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wipe(left)">
                                      <p:cBhvr>
                                        <p:cTn id="9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1" grpId="0" animBg="1"/>
      <p:bldP spid="32" grpId="0" animBg="1"/>
      <p:bldP spid="63" grpId="0" animBg="1"/>
      <p:bldP spid="62" grpId="0" animBg="1"/>
      <p:bldP spid="66" grpId="0" animBg="1"/>
      <p:bldP spid="67" grpId="0"/>
      <p:bldP spid="45" grpId="0" animBg="1"/>
      <p:bldP spid="23" grpId="0" animBg="1"/>
      <p:bldP spid="61" grpId="0" animBg="1"/>
      <p:bldP spid="52" grpId="0"/>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t>Cell volume regulation</a:t>
            </a:r>
          </a:p>
        </p:txBody>
      </p:sp>
      <p:sp>
        <p:nvSpPr>
          <p:cNvPr id="3" name="Marcador de contenido 2"/>
          <p:cNvSpPr>
            <a:spLocks noGrp="1"/>
          </p:cNvSpPr>
          <p:nvPr>
            <p:ph idx="1"/>
          </p:nvPr>
        </p:nvSpPr>
        <p:spPr>
          <a:xfrm>
            <a:off x="107504" y="1556792"/>
            <a:ext cx="9036496" cy="4981576"/>
          </a:xfrm>
        </p:spPr>
        <p:txBody>
          <a:bodyPr/>
          <a:lstStyle/>
          <a:p>
            <a:r>
              <a:rPr lang="en-GB" dirty="0"/>
              <a:t>Determines the form and intracellular osmolality</a:t>
            </a:r>
          </a:p>
          <a:p>
            <a:r>
              <a:rPr lang="en-GB" dirty="0" smtClean="0"/>
              <a:t>Responsible </a:t>
            </a:r>
            <a:r>
              <a:rPr lang="en-GB" dirty="0"/>
              <a:t>for a multitude of cellular </a:t>
            </a:r>
            <a:r>
              <a:rPr lang="en-GB" dirty="0" smtClean="0"/>
              <a:t>functions</a:t>
            </a:r>
            <a:r>
              <a:rPr lang="en-GB" dirty="0"/>
              <a:t>:</a:t>
            </a:r>
          </a:p>
          <a:p>
            <a:endParaRPr lang="en-GB" dirty="0"/>
          </a:p>
          <a:p>
            <a:endParaRPr lang="en-GB" dirty="0"/>
          </a:p>
          <a:p>
            <a:endParaRPr lang="en-GB" dirty="0" smtClean="0"/>
          </a:p>
          <a:p>
            <a:r>
              <a:rPr lang="en-GB" dirty="0" smtClean="0"/>
              <a:t>Osmolites: </a:t>
            </a:r>
            <a:r>
              <a:rPr lang="en-GB" dirty="0"/>
              <a:t>Regulatory molecules</a:t>
            </a:r>
          </a:p>
          <a:p>
            <a:endParaRPr lang="en-GB" dirty="0"/>
          </a:p>
        </p:txBody>
      </p:sp>
      <p:sp>
        <p:nvSpPr>
          <p:cNvPr id="4" name="Rectangle 7"/>
          <p:cNvSpPr>
            <a:spLocks noChangeArrowheads="1"/>
          </p:cNvSpPr>
          <p:nvPr/>
        </p:nvSpPr>
        <p:spPr bwMode="auto">
          <a:xfrm>
            <a:off x="0" y="6093296"/>
            <a:ext cx="9144000" cy="2232025"/>
          </a:xfrm>
          <a:prstGeom prst="rect">
            <a:avLst/>
          </a:prstGeom>
          <a:noFill/>
          <a:ln w="9525">
            <a:noFill/>
            <a:miter lim="800000"/>
            <a:headEnd/>
            <a:tailEnd/>
          </a:ln>
        </p:spPr>
        <p:txBody>
          <a:bodyPr/>
          <a:lstStyle/>
          <a:p>
            <a:pPr marL="342900" indent="-342900" algn="just">
              <a:lnSpc>
                <a:spcPct val="80000"/>
              </a:lnSpc>
              <a:spcBef>
                <a:spcPct val="20000"/>
              </a:spcBef>
              <a:buClr>
                <a:schemeClr val="bg2"/>
              </a:buClr>
              <a:buSzPct val="75000"/>
              <a:buFont typeface="Wingdings" charset="0"/>
              <a:buNone/>
            </a:pPr>
            <a:r>
              <a:rPr lang="en-GB" sz="1200" dirty="0" smtClean="0">
                <a:effectLst>
                  <a:outerShdw blurRad="38100" dist="38100" dir="2700000" algn="tl">
                    <a:srgbClr val="DDDDDD"/>
                  </a:outerShdw>
                </a:effectLst>
              </a:rPr>
              <a:t>Wehner F, Olsen H, Tinel H, Kinne-Saffran E, Kinne RK. Cell volume regulation: osmolytes, osmolyte transport, and signal transduction. </a:t>
            </a:r>
            <a:r>
              <a:rPr lang="en-GB" sz="1200" i="1" dirty="0" smtClean="0">
                <a:effectLst>
                  <a:outerShdw blurRad="38100" dist="38100" dir="2700000" algn="tl">
                    <a:srgbClr val="DDDDDD"/>
                  </a:outerShdw>
                </a:effectLst>
              </a:rPr>
              <a:t>Rev. Physiol Biochem Pharmacol, 2</a:t>
            </a:r>
            <a:r>
              <a:rPr lang="en-GB" sz="1200" dirty="0" smtClean="0">
                <a:effectLst>
                  <a:outerShdw blurRad="38100" dist="38100" dir="2700000" algn="tl">
                    <a:srgbClr val="DDDDDD"/>
                  </a:outerShdw>
                </a:effectLst>
              </a:rPr>
              <a:t>003;148:1-80</a:t>
            </a:r>
          </a:p>
          <a:p>
            <a:pPr marL="342900" indent="-342900" algn="just">
              <a:lnSpc>
                <a:spcPct val="80000"/>
              </a:lnSpc>
              <a:spcBef>
                <a:spcPct val="20000"/>
              </a:spcBef>
              <a:buClr>
                <a:schemeClr val="bg2"/>
              </a:buClr>
              <a:buSzPct val="75000"/>
              <a:buFont typeface="Wingdings" charset="0"/>
              <a:buNone/>
            </a:pPr>
            <a:r>
              <a:rPr lang="en-GB" sz="1200" dirty="0" smtClean="0">
                <a:effectLst>
                  <a:outerShdw blurRad="38100" dist="38100" dir="2700000" algn="tl">
                    <a:srgbClr val="DDDDDD"/>
                  </a:outerShdw>
                </a:effectLst>
              </a:rPr>
              <a:t>Lang F, Busch GL, Ritter M, Volkl H, Waldegger S, Gulbins E, Haussinger D. Functional significance of cell volume regulatory mechanisms. </a:t>
            </a:r>
            <a:r>
              <a:rPr lang="en-GB" sz="1200" i="1" dirty="0" smtClean="0">
                <a:effectLst>
                  <a:outerShdw blurRad="38100" dist="38100" dir="2700000" algn="tl">
                    <a:srgbClr val="DDDDDD"/>
                  </a:outerShdw>
                </a:effectLst>
              </a:rPr>
              <a:t>Physiol Rev, </a:t>
            </a:r>
            <a:r>
              <a:rPr lang="en-GB" sz="1200" dirty="0" smtClean="0">
                <a:effectLst>
                  <a:outerShdw blurRad="38100" dist="38100" dir="2700000" algn="tl">
                    <a:srgbClr val="DDDDDD"/>
                  </a:outerShdw>
                </a:effectLst>
              </a:rPr>
              <a:t>1998;78: 247-306</a:t>
            </a:r>
            <a:endParaRPr lang="en-GB" sz="1200" dirty="0">
              <a:effectLst>
                <a:outerShdw blurRad="38100" dist="38100" dir="2700000" algn="tl">
                  <a:srgbClr val="DDDDDD"/>
                </a:outerShdw>
              </a:effectLst>
            </a:endParaRPr>
          </a:p>
        </p:txBody>
      </p:sp>
      <p:grpSp>
        <p:nvGrpSpPr>
          <p:cNvPr id="5" name="Agrupar 4"/>
          <p:cNvGrpSpPr/>
          <p:nvPr/>
        </p:nvGrpSpPr>
        <p:grpSpPr>
          <a:xfrm>
            <a:off x="468313" y="3645024"/>
            <a:ext cx="8583612" cy="2232248"/>
            <a:chOff x="468313" y="3212976"/>
            <a:chExt cx="8583612" cy="2232248"/>
          </a:xfrm>
        </p:grpSpPr>
        <p:sp>
          <p:nvSpPr>
            <p:cNvPr id="6" name="Rectangle 6"/>
            <p:cNvSpPr>
              <a:spLocks noChangeArrowheads="1"/>
            </p:cNvSpPr>
            <p:nvPr/>
          </p:nvSpPr>
          <p:spPr bwMode="auto">
            <a:xfrm>
              <a:off x="468313" y="3213199"/>
              <a:ext cx="4214812" cy="2232025"/>
            </a:xfrm>
            <a:prstGeom prst="rect">
              <a:avLst/>
            </a:prstGeom>
            <a:noFill/>
            <a:ln w="9525">
              <a:noFill/>
              <a:miter lim="800000"/>
              <a:headEnd/>
              <a:tailEnd/>
            </a:ln>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1143000" lvl="2" indent="-228600">
                <a:spcBef>
                  <a:spcPct val="20000"/>
                </a:spcBef>
                <a:buClr>
                  <a:schemeClr val="hlink"/>
                </a:buClr>
                <a:buSzPct val="75000"/>
                <a:buFont typeface="Wingdings" charset="0"/>
                <a:buChar char="n"/>
              </a:pPr>
              <a:r>
                <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Growth</a:t>
              </a:r>
            </a:p>
            <a:p>
              <a:pPr marL="1143000" lvl="2" indent="-228600">
                <a:spcBef>
                  <a:spcPct val="20000"/>
                </a:spcBef>
                <a:buClr>
                  <a:schemeClr val="hlink"/>
                </a:buClr>
                <a:buSzPct val="75000"/>
                <a:buFont typeface="Wingdings" charset="0"/>
                <a:buChar char="n"/>
              </a:pPr>
              <a:r>
                <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Migration</a:t>
              </a:r>
            </a:p>
            <a:p>
              <a:pPr marL="1143000" lvl="2" indent="-228600">
                <a:spcBef>
                  <a:spcPct val="20000"/>
                </a:spcBef>
                <a:buClr>
                  <a:schemeClr val="hlink"/>
                </a:buClr>
                <a:buSzPct val="75000"/>
                <a:buFont typeface="Wingdings" charset="0"/>
                <a:buChar char="n"/>
              </a:pPr>
              <a:r>
                <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Differentiation</a:t>
              </a:r>
            </a:p>
            <a:p>
              <a:pPr marL="1143000" lvl="2" indent="-228600">
                <a:spcBef>
                  <a:spcPct val="20000"/>
                </a:spcBef>
                <a:buClr>
                  <a:schemeClr val="hlink"/>
                </a:buClr>
                <a:buSzPct val="75000"/>
                <a:buFont typeface="Wingdings" charset="0"/>
                <a:buChar char="n"/>
              </a:pPr>
              <a:r>
                <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Cell death</a:t>
              </a:r>
              <a:endParaRPr lang="en-GB"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7"/>
            <p:cNvSpPr>
              <a:spLocks noChangeArrowheads="1"/>
            </p:cNvSpPr>
            <p:nvPr/>
          </p:nvSpPr>
          <p:spPr bwMode="auto">
            <a:xfrm>
              <a:off x="3059113" y="3212976"/>
              <a:ext cx="5992812" cy="2232025"/>
            </a:xfrm>
            <a:prstGeom prst="rect">
              <a:avLst/>
            </a:prstGeom>
            <a:noFill/>
            <a:ln w="9525">
              <a:noFill/>
              <a:miter lim="800000"/>
              <a:headEnd/>
              <a:tailEnd/>
            </a:ln>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1143000" lvl="2" indent="-228600">
                <a:spcBef>
                  <a:spcPct val="20000"/>
                </a:spcBef>
                <a:buClr>
                  <a:schemeClr val="hlink"/>
                </a:buClr>
                <a:buSzPct val="75000"/>
                <a:buFont typeface="Wingdings" charset="0"/>
                <a:buChar char="n"/>
              </a:pPr>
              <a:r>
                <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Intracellular metabolism</a:t>
              </a:r>
            </a:p>
            <a:p>
              <a:pPr marL="1143000" lvl="2" indent="-228600">
                <a:spcBef>
                  <a:spcPct val="20000"/>
                </a:spcBef>
                <a:buClr>
                  <a:schemeClr val="hlink"/>
                </a:buClr>
                <a:buSzPct val="75000"/>
                <a:buFont typeface="Wingdings" charset="0"/>
                <a:buChar char="n"/>
              </a:pPr>
              <a:r>
                <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Epithelial transport</a:t>
              </a:r>
            </a:p>
            <a:p>
              <a:pPr marL="1143000" lvl="2" indent="-228600">
                <a:spcBef>
                  <a:spcPct val="20000"/>
                </a:spcBef>
                <a:buClr>
                  <a:schemeClr val="hlink"/>
                </a:buClr>
                <a:buSzPct val="75000"/>
                <a:buFont typeface="Wingdings" charset="0"/>
                <a:buChar char="n"/>
              </a:pPr>
              <a:r>
                <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Cell excitability</a:t>
              </a:r>
            </a:p>
            <a:p>
              <a:pPr marL="1143000" lvl="2" indent="-228600">
                <a:spcBef>
                  <a:spcPct val="20000"/>
                </a:spcBef>
                <a:buClr>
                  <a:schemeClr val="hlink"/>
                </a:buClr>
                <a:buSzPct val="75000"/>
                <a:buFont typeface="Wingdings" charset="0"/>
                <a:buChar char="n"/>
              </a:pPr>
              <a:r>
                <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Releasing  hormones</a:t>
              </a:r>
              <a:endParaRPr lang="en-GB"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20832316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3"/>
          <p:cNvGrpSpPr>
            <a:grpSpLocks/>
          </p:cNvGrpSpPr>
          <p:nvPr/>
        </p:nvGrpSpPr>
        <p:grpSpPr bwMode="auto">
          <a:xfrm>
            <a:off x="5384800" y="2112963"/>
            <a:ext cx="823913" cy="676275"/>
            <a:chOff x="3346" y="1419"/>
            <a:chExt cx="519" cy="426"/>
          </a:xfrm>
          <a:effectLst>
            <a:outerShdw blurRad="50800" dist="38100" dir="2700000" algn="tl" rotWithShape="0">
              <a:srgbClr val="000000">
                <a:alpha val="43000"/>
              </a:srgbClr>
            </a:outerShdw>
          </a:effectLst>
        </p:grpSpPr>
        <p:sp>
          <p:nvSpPr>
            <p:cNvPr id="34" name="Oval 34"/>
            <p:cNvSpPr>
              <a:spLocks noChangeArrowheads="1"/>
            </p:cNvSpPr>
            <p:nvPr/>
          </p:nvSpPr>
          <p:spPr bwMode="auto">
            <a:xfrm rot="-1883633">
              <a:off x="3346" y="159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5" name="Oval 35"/>
            <p:cNvSpPr>
              <a:spLocks noChangeArrowheads="1"/>
            </p:cNvSpPr>
            <p:nvPr/>
          </p:nvSpPr>
          <p:spPr bwMode="auto">
            <a:xfrm rot="-1883633">
              <a:off x="3453" y="141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6" name="Oval 36"/>
            <p:cNvSpPr>
              <a:spLocks noChangeArrowheads="1"/>
            </p:cNvSpPr>
            <p:nvPr/>
          </p:nvSpPr>
          <p:spPr bwMode="auto">
            <a:xfrm rot="-1883633">
              <a:off x="3416" y="170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7" name="Oval 37"/>
            <p:cNvSpPr>
              <a:spLocks noChangeArrowheads="1"/>
            </p:cNvSpPr>
            <p:nvPr/>
          </p:nvSpPr>
          <p:spPr bwMode="auto">
            <a:xfrm rot="-1883633">
              <a:off x="3616" y="142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8" name="Oval 38"/>
            <p:cNvSpPr>
              <a:spLocks noChangeArrowheads="1"/>
            </p:cNvSpPr>
            <p:nvPr/>
          </p:nvSpPr>
          <p:spPr bwMode="auto">
            <a:xfrm rot="-1883633">
              <a:off x="3726" y="151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9" name="Oval 39"/>
            <p:cNvSpPr>
              <a:spLocks noChangeArrowheads="1"/>
            </p:cNvSpPr>
            <p:nvPr/>
          </p:nvSpPr>
          <p:spPr bwMode="auto">
            <a:xfrm rot="-1883633">
              <a:off x="3526" y="179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0" name="Oval 40"/>
            <p:cNvSpPr>
              <a:spLocks noChangeArrowheads="1"/>
            </p:cNvSpPr>
            <p:nvPr/>
          </p:nvSpPr>
          <p:spPr bwMode="auto">
            <a:xfrm rot="-1883633">
              <a:off x="3705" y="174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1" name="Oval 41"/>
            <p:cNvSpPr>
              <a:spLocks noChangeArrowheads="1"/>
            </p:cNvSpPr>
            <p:nvPr/>
          </p:nvSpPr>
          <p:spPr bwMode="auto">
            <a:xfrm rot="-1883633">
              <a:off x="3774" y="159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42" name="Group 43"/>
          <p:cNvGrpSpPr>
            <a:grpSpLocks/>
          </p:cNvGrpSpPr>
          <p:nvPr/>
        </p:nvGrpSpPr>
        <p:grpSpPr bwMode="auto">
          <a:xfrm>
            <a:off x="7597775" y="3433763"/>
            <a:ext cx="361950" cy="469900"/>
            <a:chOff x="5494" y="1479"/>
            <a:chExt cx="228" cy="296"/>
          </a:xfrm>
          <a:effectLst>
            <a:outerShdw blurRad="50800" dist="38100" dir="2700000" algn="tl" rotWithShape="0">
              <a:srgbClr val="000000">
                <a:alpha val="43000"/>
              </a:srgbClr>
            </a:outerShdw>
          </a:effectLst>
        </p:grpSpPr>
        <p:sp>
          <p:nvSpPr>
            <p:cNvPr id="43" name="Freeform 44"/>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4" name="Freeform 45"/>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5" name="Freeform 46"/>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6" name="Freeform 47"/>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7" name="Freeform 48"/>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8" name="Freeform 49"/>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9" name="Freeform 50"/>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0" name="Freeform 51"/>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1" name="Freeform 52"/>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52" name="Group 53"/>
          <p:cNvGrpSpPr>
            <a:grpSpLocks/>
          </p:cNvGrpSpPr>
          <p:nvPr/>
        </p:nvGrpSpPr>
        <p:grpSpPr bwMode="auto">
          <a:xfrm>
            <a:off x="7453313" y="3360738"/>
            <a:ext cx="720725" cy="722312"/>
            <a:chOff x="4649" y="2205"/>
            <a:chExt cx="454" cy="455"/>
          </a:xfrm>
          <a:effectLst>
            <a:outerShdw blurRad="50800" dist="38100" dir="2700000" algn="tl" rotWithShape="0">
              <a:srgbClr val="000000">
                <a:alpha val="43000"/>
              </a:srgbClr>
            </a:outerShdw>
          </a:effectLst>
        </p:grpSpPr>
        <p:sp>
          <p:nvSpPr>
            <p:cNvPr id="53" name="Oval 54"/>
            <p:cNvSpPr>
              <a:spLocks noChangeArrowheads="1"/>
            </p:cNvSpPr>
            <p:nvPr/>
          </p:nvSpPr>
          <p:spPr bwMode="auto">
            <a:xfrm>
              <a:off x="4649" y="229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4" name="Oval 55"/>
            <p:cNvSpPr>
              <a:spLocks noChangeArrowheads="1"/>
            </p:cNvSpPr>
            <p:nvPr/>
          </p:nvSpPr>
          <p:spPr bwMode="auto">
            <a:xfrm>
              <a:off x="4830" y="220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5" name="Oval 56"/>
            <p:cNvSpPr>
              <a:spLocks noChangeArrowheads="1"/>
            </p:cNvSpPr>
            <p:nvPr/>
          </p:nvSpPr>
          <p:spPr bwMode="auto">
            <a:xfrm>
              <a:off x="4649" y="243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6" name="Oval 57"/>
            <p:cNvSpPr>
              <a:spLocks noChangeArrowheads="1"/>
            </p:cNvSpPr>
            <p:nvPr/>
          </p:nvSpPr>
          <p:spPr bwMode="auto">
            <a:xfrm>
              <a:off x="4966" y="229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7" name="Oval 58"/>
            <p:cNvSpPr>
              <a:spLocks noChangeArrowheads="1"/>
            </p:cNvSpPr>
            <p:nvPr/>
          </p:nvSpPr>
          <p:spPr bwMode="auto">
            <a:xfrm>
              <a:off x="5012" y="243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8" name="Oval 59"/>
            <p:cNvSpPr>
              <a:spLocks noChangeArrowheads="1"/>
            </p:cNvSpPr>
            <p:nvPr/>
          </p:nvSpPr>
          <p:spPr bwMode="auto">
            <a:xfrm>
              <a:off x="4694" y="256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9" name="Oval 60"/>
            <p:cNvSpPr>
              <a:spLocks noChangeArrowheads="1"/>
            </p:cNvSpPr>
            <p:nvPr/>
          </p:nvSpPr>
          <p:spPr bwMode="auto">
            <a:xfrm>
              <a:off x="4876" y="261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0" name="Oval 61"/>
            <p:cNvSpPr>
              <a:spLocks noChangeArrowheads="1"/>
            </p:cNvSpPr>
            <p:nvPr/>
          </p:nvSpPr>
          <p:spPr bwMode="auto">
            <a:xfrm>
              <a:off x="5012" y="252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61" name="Group 62"/>
          <p:cNvGrpSpPr>
            <a:grpSpLocks/>
          </p:cNvGrpSpPr>
          <p:nvPr/>
        </p:nvGrpSpPr>
        <p:grpSpPr bwMode="auto">
          <a:xfrm rot="-1883633">
            <a:off x="6565900" y="1443038"/>
            <a:ext cx="361950" cy="469900"/>
            <a:chOff x="5494" y="1479"/>
            <a:chExt cx="228" cy="296"/>
          </a:xfrm>
          <a:effectLst>
            <a:outerShdw blurRad="50800" dist="38100" dir="2700000" algn="tl" rotWithShape="0">
              <a:srgbClr val="000000">
                <a:alpha val="43000"/>
              </a:srgbClr>
            </a:outerShdw>
          </a:effectLst>
        </p:grpSpPr>
        <p:sp>
          <p:nvSpPr>
            <p:cNvPr id="62" name="Freeform 63"/>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3" name="Freeform 64"/>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4" name="Freeform 65"/>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5" name="Freeform 66"/>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6" name="Freeform 67"/>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7" name="Freeform 68"/>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8" name="Freeform 69"/>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9" name="Freeform 70"/>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0" name="Freeform 71"/>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71" name="Group 72"/>
          <p:cNvGrpSpPr>
            <a:grpSpLocks/>
          </p:cNvGrpSpPr>
          <p:nvPr/>
        </p:nvGrpSpPr>
        <p:grpSpPr bwMode="auto">
          <a:xfrm rot="2861520">
            <a:off x="5705475" y="4214813"/>
            <a:ext cx="361950" cy="469900"/>
            <a:chOff x="5494" y="1479"/>
            <a:chExt cx="228" cy="296"/>
          </a:xfrm>
          <a:effectLst>
            <a:outerShdw blurRad="50800" dist="38100" dir="2700000" algn="tl" rotWithShape="0">
              <a:srgbClr val="000000">
                <a:alpha val="43000"/>
              </a:srgbClr>
            </a:outerShdw>
          </a:effectLst>
        </p:grpSpPr>
        <p:sp>
          <p:nvSpPr>
            <p:cNvPr id="72" name="Freeform 73"/>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3" name="Freeform 74"/>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4" name="Freeform 75"/>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5" name="Freeform 76"/>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6" name="Freeform 77"/>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7" name="Freeform 78"/>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8" name="Freeform 79"/>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9" name="Freeform 80"/>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80" name="Freeform 81"/>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81" name="Group 82"/>
          <p:cNvGrpSpPr>
            <a:grpSpLocks/>
          </p:cNvGrpSpPr>
          <p:nvPr/>
        </p:nvGrpSpPr>
        <p:grpSpPr bwMode="auto">
          <a:xfrm>
            <a:off x="5502275" y="4105275"/>
            <a:ext cx="682625" cy="812800"/>
            <a:chOff x="3420" y="2674"/>
            <a:chExt cx="430" cy="512"/>
          </a:xfrm>
          <a:effectLst>
            <a:outerShdw blurRad="50800" dist="38100" dir="2700000" algn="tl" rotWithShape="0">
              <a:srgbClr val="000000">
                <a:alpha val="43000"/>
              </a:srgbClr>
            </a:outerShdw>
          </a:effectLst>
        </p:grpSpPr>
        <p:sp>
          <p:nvSpPr>
            <p:cNvPr id="82" name="Oval 83"/>
            <p:cNvSpPr>
              <a:spLocks noChangeArrowheads="1"/>
            </p:cNvSpPr>
            <p:nvPr/>
          </p:nvSpPr>
          <p:spPr bwMode="auto">
            <a:xfrm rot="2861520">
              <a:off x="3568" y="269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3" name="Oval 84"/>
            <p:cNvSpPr>
              <a:spLocks noChangeArrowheads="1"/>
            </p:cNvSpPr>
            <p:nvPr/>
          </p:nvSpPr>
          <p:spPr bwMode="auto">
            <a:xfrm rot="2861520">
              <a:off x="3757" y="27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4" name="Oval 85"/>
            <p:cNvSpPr>
              <a:spLocks noChangeArrowheads="1"/>
            </p:cNvSpPr>
            <p:nvPr/>
          </p:nvSpPr>
          <p:spPr bwMode="auto">
            <a:xfrm rot="2861520">
              <a:off x="3467" y="278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5" name="Oval 86"/>
            <p:cNvSpPr>
              <a:spLocks noChangeArrowheads="1"/>
            </p:cNvSpPr>
            <p:nvPr/>
          </p:nvSpPr>
          <p:spPr bwMode="auto">
            <a:xfrm rot="2861520">
              <a:off x="3781" y="293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6" name="Oval 87"/>
            <p:cNvSpPr>
              <a:spLocks noChangeArrowheads="1"/>
            </p:cNvSpPr>
            <p:nvPr/>
          </p:nvSpPr>
          <p:spPr bwMode="auto">
            <a:xfrm rot="2861520">
              <a:off x="3712" y="305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7" name="Oval 88"/>
            <p:cNvSpPr>
              <a:spLocks noChangeArrowheads="1"/>
            </p:cNvSpPr>
            <p:nvPr/>
          </p:nvSpPr>
          <p:spPr bwMode="auto">
            <a:xfrm rot="2861520">
              <a:off x="3397" y="291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8" name="Oval 89"/>
            <p:cNvSpPr>
              <a:spLocks noChangeArrowheads="1"/>
            </p:cNvSpPr>
            <p:nvPr/>
          </p:nvSpPr>
          <p:spPr bwMode="auto">
            <a:xfrm rot="2861520">
              <a:off x="3486" y="307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9" name="Oval 90"/>
            <p:cNvSpPr>
              <a:spLocks noChangeArrowheads="1"/>
            </p:cNvSpPr>
            <p:nvPr/>
          </p:nvSpPr>
          <p:spPr bwMode="auto">
            <a:xfrm rot="2861520">
              <a:off x="3644" y="311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90" name="Group 91"/>
          <p:cNvGrpSpPr>
            <a:grpSpLocks/>
          </p:cNvGrpSpPr>
          <p:nvPr/>
        </p:nvGrpSpPr>
        <p:grpSpPr bwMode="auto">
          <a:xfrm rot="6025010">
            <a:off x="4595813" y="5910263"/>
            <a:ext cx="361950" cy="469900"/>
            <a:chOff x="5494" y="1479"/>
            <a:chExt cx="228" cy="296"/>
          </a:xfrm>
          <a:effectLst>
            <a:outerShdw blurRad="50800" dist="38100" dir="2700000" algn="tl" rotWithShape="0">
              <a:srgbClr val="000000">
                <a:alpha val="43000"/>
              </a:srgbClr>
            </a:outerShdw>
          </a:effectLst>
        </p:grpSpPr>
        <p:sp>
          <p:nvSpPr>
            <p:cNvPr id="91" name="Freeform 92"/>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2" name="Freeform 93"/>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3" name="Freeform 94"/>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4" name="Freeform 95"/>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5" name="Freeform 96"/>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6" name="Freeform 97"/>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7" name="Freeform 98"/>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8" name="Freeform 99"/>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9" name="Freeform 100"/>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100" name="Group 101"/>
          <p:cNvGrpSpPr>
            <a:grpSpLocks/>
          </p:cNvGrpSpPr>
          <p:nvPr/>
        </p:nvGrpSpPr>
        <p:grpSpPr bwMode="auto">
          <a:xfrm>
            <a:off x="4349750" y="5808663"/>
            <a:ext cx="723900" cy="711200"/>
            <a:chOff x="2694" y="3747"/>
            <a:chExt cx="456" cy="448"/>
          </a:xfrm>
          <a:effectLst>
            <a:outerShdw blurRad="50800" dist="38100" dir="2700000" algn="tl" rotWithShape="0">
              <a:srgbClr val="000000">
                <a:alpha val="43000"/>
              </a:srgbClr>
            </a:outerShdw>
          </a:effectLst>
        </p:grpSpPr>
        <p:sp>
          <p:nvSpPr>
            <p:cNvPr id="101" name="Oval 102"/>
            <p:cNvSpPr>
              <a:spLocks noChangeArrowheads="1"/>
            </p:cNvSpPr>
            <p:nvPr/>
          </p:nvSpPr>
          <p:spPr bwMode="auto">
            <a:xfrm rot="6025010">
              <a:off x="3024" y="379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2" name="Oval 103"/>
            <p:cNvSpPr>
              <a:spLocks noChangeArrowheads="1"/>
            </p:cNvSpPr>
            <p:nvPr/>
          </p:nvSpPr>
          <p:spPr bwMode="auto">
            <a:xfrm rot="6025010">
              <a:off x="3081" y="398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3" name="Oval 104"/>
            <p:cNvSpPr>
              <a:spLocks noChangeArrowheads="1"/>
            </p:cNvSpPr>
            <p:nvPr/>
          </p:nvSpPr>
          <p:spPr bwMode="auto">
            <a:xfrm rot="6025010">
              <a:off x="2891" y="37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4" name="Oval 105"/>
            <p:cNvSpPr>
              <a:spLocks noChangeArrowheads="1"/>
            </p:cNvSpPr>
            <p:nvPr/>
          </p:nvSpPr>
          <p:spPr bwMode="auto">
            <a:xfrm rot="6025010">
              <a:off x="2967" y="41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5" name="Oval 106"/>
            <p:cNvSpPr>
              <a:spLocks noChangeArrowheads="1"/>
            </p:cNvSpPr>
            <p:nvPr/>
          </p:nvSpPr>
          <p:spPr bwMode="auto">
            <a:xfrm rot="6025010">
              <a:off x="2825" y="412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6" name="Oval 107"/>
            <p:cNvSpPr>
              <a:spLocks noChangeArrowheads="1"/>
            </p:cNvSpPr>
            <p:nvPr/>
          </p:nvSpPr>
          <p:spPr bwMode="auto">
            <a:xfrm rot="6025010">
              <a:off x="2749" y="378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7" name="Oval 108"/>
            <p:cNvSpPr>
              <a:spLocks noChangeArrowheads="1"/>
            </p:cNvSpPr>
            <p:nvPr/>
          </p:nvSpPr>
          <p:spPr bwMode="auto">
            <a:xfrm rot="6025010">
              <a:off x="2671" y="396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8" name="Oval 109"/>
            <p:cNvSpPr>
              <a:spLocks noChangeArrowheads="1"/>
            </p:cNvSpPr>
            <p:nvPr/>
          </p:nvSpPr>
          <p:spPr bwMode="auto">
            <a:xfrm rot="6025010">
              <a:off x="2735" y="411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109" name="Group 110"/>
          <p:cNvGrpSpPr>
            <a:grpSpLocks/>
          </p:cNvGrpSpPr>
          <p:nvPr/>
        </p:nvGrpSpPr>
        <p:grpSpPr bwMode="auto">
          <a:xfrm rot="8456445">
            <a:off x="2581275" y="5378450"/>
            <a:ext cx="361950" cy="469900"/>
            <a:chOff x="5494" y="1479"/>
            <a:chExt cx="228" cy="296"/>
          </a:xfrm>
          <a:effectLst>
            <a:outerShdw blurRad="50800" dist="38100" dir="2700000" algn="tl" rotWithShape="0">
              <a:srgbClr val="000000">
                <a:alpha val="43000"/>
              </a:srgbClr>
            </a:outerShdw>
          </a:effectLst>
        </p:grpSpPr>
        <p:sp>
          <p:nvSpPr>
            <p:cNvPr id="110" name="Freeform 111"/>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1" name="Freeform 112"/>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2" name="Freeform 113"/>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3" name="Freeform 114"/>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4" name="Freeform 115"/>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5" name="Freeform 116"/>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6" name="Freeform 117"/>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7" name="Freeform 118"/>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8" name="Freeform 119"/>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119" name="Group 120"/>
          <p:cNvGrpSpPr>
            <a:grpSpLocks/>
          </p:cNvGrpSpPr>
          <p:nvPr/>
        </p:nvGrpSpPr>
        <p:grpSpPr bwMode="auto">
          <a:xfrm>
            <a:off x="2290763" y="5226050"/>
            <a:ext cx="819150" cy="681038"/>
            <a:chOff x="1397" y="3380"/>
            <a:chExt cx="516" cy="429"/>
          </a:xfrm>
          <a:effectLst>
            <a:outerShdw blurRad="50800" dist="38100" dir="2700000" algn="tl" rotWithShape="0">
              <a:srgbClr val="000000">
                <a:alpha val="43000"/>
              </a:srgbClr>
            </a:outerShdw>
          </a:effectLst>
        </p:grpSpPr>
        <p:sp>
          <p:nvSpPr>
            <p:cNvPr id="120" name="Oval 121"/>
            <p:cNvSpPr>
              <a:spLocks noChangeArrowheads="1"/>
            </p:cNvSpPr>
            <p:nvPr/>
          </p:nvSpPr>
          <p:spPr bwMode="auto">
            <a:xfrm rot="8456445">
              <a:off x="1822" y="356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1" name="Oval 122"/>
            <p:cNvSpPr>
              <a:spLocks noChangeArrowheads="1"/>
            </p:cNvSpPr>
            <p:nvPr/>
          </p:nvSpPr>
          <p:spPr bwMode="auto">
            <a:xfrm rot="8456445">
              <a:off x="1739" y="374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2" name="Oval 123"/>
            <p:cNvSpPr>
              <a:spLocks noChangeArrowheads="1"/>
            </p:cNvSpPr>
            <p:nvPr/>
          </p:nvSpPr>
          <p:spPr bwMode="auto">
            <a:xfrm rot="8456445">
              <a:off x="1736" y="345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3" name="Oval 124"/>
            <p:cNvSpPr>
              <a:spLocks noChangeArrowheads="1"/>
            </p:cNvSpPr>
            <p:nvPr/>
          </p:nvSpPr>
          <p:spPr bwMode="auto">
            <a:xfrm rot="8456445">
              <a:off x="1576" y="376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4" name="Oval 125"/>
            <p:cNvSpPr>
              <a:spLocks noChangeArrowheads="1"/>
            </p:cNvSpPr>
            <p:nvPr/>
          </p:nvSpPr>
          <p:spPr bwMode="auto">
            <a:xfrm rot="8456445">
              <a:off x="1454" y="368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5" name="Oval 126"/>
            <p:cNvSpPr>
              <a:spLocks noChangeArrowheads="1"/>
            </p:cNvSpPr>
            <p:nvPr/>
          </p:nvSpPr>
          <p:spPr bwMode="auto">
            <a:xfrm rot="8456445">
              <a:off x="1616" y="338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6" name="Oval 127"/>
            <p:cNvSpPr>
              <a:spLocks noChangeArrowheads="1"/>
            </p:cNvSpPr>
            <p:nvPr/>
          </p:nvSpPr>
          <p:spPr bwMode="auto">
            <a:xfrm rot="8456445">
              <a:off x="1445" y="345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7" name="Oval 128"/>
            <p:cNvSpPr>
              <a:spLocks noChangeArrowheads="1"/>
            </p:cNvSpPr>
            <p:nvPr/>
          </p:nvSpPr>
          <p:spPr bwMode="auto">
            <a:xfrm rot="8456445">
              <a:off x="1397" y="361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128" name="Group 129"/>
          <p:cNvGrpSpPr>
            <a:grpSpLocks/>
          </p:cNvGrpSpPr>
          <p:nvPr/>
        </p:nvGrpSpPr>
        <p:grpSpPr bwMode="auto">
          <a:xfrm rot="10800000">
            <a:off x="1762125" y="3470275"/>
            <a:ext cx="361950" cy="469900"/>
            <a:chOff x="5494" y="1479"/>
            <a:chExt cx="228" cy="296"/>
          </a:xfrm>
          <a:effectLst>
            <a:outerShdw blurRad="50800" dist="38100" dir="2700000" algn="tl" rotWithShape="0">
              <a:srgbClr val="000000">
                <a:alpha val="43000"/>
              </a:srgbClr>
            </a:outerShdw>
          </a:effectLst>
        </p:grpSpPr>
        <p:sp>
          <p:nvSpPr>
            <p:cNvPr id="129" name="Freeform 130"/>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0" name="Freeform 131"/>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1" name="Freeform 132"/>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2" name="Freeform 133"/>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3" name="Freeform 134"/>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effectLst/>
            <a:scene3d>
              <a:camera prst="orthographicFront"/>
              <a:lightRig rig="threePt" dir="t"/>
            </a:scene3d>
            <a:sp3d>
              <a:bevelT w="139700" prst="cross"/>
            </a:sp3d>
          </p:spPr>
          <p:txBody>
            <a:bodyPr/>
            <a:lstStyle/>
            <a:p>
              <a:endParaRPr lang="es-ES" dirty="0"/>
            </a:p>
          </p:txBody>
        </p:sp>
        <p:sp>
          <p:nvSpPr>
            <p:cNvPr id="134" name="Freeform 135"/>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5" name="Freeform 136"/>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6" name="Freeform 137"/>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7" name="Freeform 138"/>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138" name="Group 139"/>
          <p:cNvGrpSpPr>
            <a:grpSpLocks/>
          </p:cNvGrpSpPr>
          <p:nvPr/>
        </p:nvGrpSpPr>
        <p:grpSpPr bwMode="auto">
          <a:xfrm>
            <a:off x="1544638" y="3290888"/>
            <a:ext cx="722312" cy="722312"/>
            <a:chOff x="927" y="2161"/>
            <a:chExt cx="455" cy="455"/>
          </a:xfrm>
          <a:effectLst>
            <a:outerShdw blurRad="50800" dist="38100" dir="2700000" algn="tl" rotWithShape="0">
              <a:srgbClr val="000000">
                <a:alpha val="43000"/>
              </a:srgbClr>
            </a:outerShdw>
          </a:effectLst>
        </p:grpSpPr>
        <p:sp>
          <p:nvSpPr>
            <p:cNvPr id="139" name="Oval 140"/>
            <p:cNvSpPr>
              <a:spLocks noChangeArrowheads="1"/>
            </p:cNvSpPr>
            <p:nvPr/>
          </p:nvSpPr>
          <p:spPr bwMode="auto">
            <a:xfrm rot="10800000">
              <a:off x="1291" y="247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0" name="Oval 141"/>
            <p:cNvSpPr>
              <a:spLocks noChangeArrowheads="1"/>
            </p:cNvSpPr>
            <p:nvPr/>
          </p:nvSpPr>
          <p:spPr bwMode="auto">
            <a:xfrm rot="10800000">
              <a:off x="1110" y="25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1" name="Oval 142"/>
            <p:cNvSpPr>
              <a:spLocks noChangeArrowheads="1"/>
            </p:cNvSpPr>
            <p:nvPr/>
          </p:nvSpPr>
          <p:spPr bwMode="auto">
            <a:xfrm rot="10800000">
              <a:off x="1291" y="234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2" name="Oval 143"/>
            <p:cNvSpPr>
              <a:spLocks noChangeArrowheads="1"/>
            </p:cNvSpPr>
            <p:nvPr/>
          </p:nvSpPr>
          <p:spPr bwMode="auto">
            <a:xfrm rot="10800000">
              <a:off x="974" y="247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3" name="Oval 144"/>
            <p:cNvSpPr>
              <a:spLocks noChangeArrowheads="1"/>
            </p:cNvSpPr>
            <p:nvPr/>
          </p:nvSpPr>
          <p:spPr bwMode="auto">
            <a:xfrm rot="10800000">
              <a:off x="928" y="234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4" name="Oval 145"/>
            <p:cNvSpPr>
              <a:spLocks noChangeArrowheads="1"/>
            </p:cNvSpPr>
            <p:nvPr/>
          </p:nvSpPr>
          <p:spPr bwMode="auto">
            <a:xfrm rot="10800000">
              <a:off x="1246" y="220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5" name="Oval 146"/>
            <p:cNvSpPr>
              <a:spLocks noChangeArrowheads="1"/>
            </p:cNvSpPr>
            <p:nvPr/>
          </p:nvSpPr>
          <p:spPr bwMode="auto">
            <a:xfrm rot="10800000">
              <a:off x="1063" y="216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6" name="Oval 147"/>
            <p:cNvSpPr>
              <a:spLocks noChangeArrowheads="1"/>
            </p:cNvSpPr>
            <p:nvPr/>
          </p:nvSpPr>
          <p:spPr bwMode="auto">
            <a:xfrm rot="10800000">
              <a:off x="927" y="225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147" name="Group 148"/>
          <p:cNvGrpSpPr>
            <a:grpSpLocks/>
          </p:cNvGrpSpPr>
          <p:nvPr/>
        </p:nvGrpSpPr>
        <p:grpSpPr bwMode="auto">
          <a:xfrm rot="-8400038">
            <a:off x="2438400" y="1319213"/>
            <a:ext cx="361950" cy="469900"/>
            <a:chOff x="5494" y="1479"/>
            <a:chExt cx="228" cy="296"/>
          </a:xfrm>
          <a:effectLst>
            <a:outerShdw blurRad="50800" dist="38100" dir="2700000" algn="tl" rotWithShape="0">
              <a:srgbClr val="000000">
                <a:alpha val="43000"/>
              </a:srgbClr>
            </a:outerShdw>
          </a:effectLst>
        </p:grpSpPr>
        <p:sp>
          <p:nvSpPr>
            <p:cNvPr id="148" name="Freeform 149"/>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49" name="Freeform 150"/>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0" name="Freeform 151"/>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1" name="Freeform 152"/>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2" name="Freeform 153"/>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3" name="Freeform 154"/>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4" name="Freeform 155"/>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5" name="Freeform 156"/>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6" name="Freeform 157"/>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157" name="Group 158"/>
          <p:cNvGrpSpPr>
            <a:grpSpLocks/>
          </p:cNvGrpSpPr>
          <p:nvPr/>
        </p:nvGrpSpPr>
        <p:grpSpPr bwMode="auto">
          <a:xfrm>
            <a:off x="2273300" y="1130300"/>
            <a:ext cx="752475" cy="719138"/>
            <a:chOff x="1386" y="800"/>
            <a:chExt cx="474" cy="453"/>
          </a:xfrm>
          <a:effectLst>
            <a:outerShdw blurRad="50800" dist="38100" dir="2700000" algn="tl" rotWithShape="0">
              <a:srgbClr val="000000">
                <a:alpha val="43000"/>
              </a:srgbClr>
            </a:outerShdw>
          </a:effectLst>
        </p:grpSpPr>
        <p:sp>
          <p:nvSpPr>
            <p:cNvPr id="158" name="Oval 159"/>
            <p:cNvSpPr>
              <a:spLocks noChangeArrowheads="1"/>
            </p:cNvSpPr>
            <p:nvPr/>
          </p:nvSpPr>
          <p:spPr bwMode="auto">
            <a:xfrm rot="-8400038">
              <a:off x="1629" y="120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59" name="Oval 160"/>
            <p:cNvSpPr>
              <a:spLocks noChangeArrowheads="1"/>
            </p:cNvSpPr>
            <p:nvPr/>
          </p:nvSpPr>
          <p:spPr bwMode="auto">
            <a:xfrm rot="-8400038">
              <a:off x="1432" y="116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60" name="Oval 161"/>
            <p:cNvSpPr>
              <a:spLocks noChangeArrowheads="1"/>
            </p:cNvSpPr>
            <p:nvPr/>
          </p:nvSpPr>
          <p:spPr bwMode="auto">
            <a:xfrm rot="-8400038">
              <a:off x="1716" y="110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61" name="Oval 162"/>
            <p:cNvSpPr>
              <a:spLocks noChangeArrowheads="1"/>
            </p:cNvSpPr>
            <p:nvPr/>
          </p:nvSpPr>
          <p:spPr bwMode="auto">
            <a:xfrm rot="-8400038">
              <a:off x="1386" y="100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62" name="Oval 163"/>
            <p:cNvSpPr>
              <a:spLocks noChangeArrowheads="1"/>
            </p:cNvSpPr>
            <p:nvPr/>
          </p:nvSpPr>
          <p:spPr bwMode="auto">
            <a:xfrm rot="-8400038">
              <a:off x="1438" y="8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63" name="Oval 164"/>
            <p:cNvSpPr>
              <a:spLocks noChangeArrowheads="1"/>
            </p:cNvSpPr>
            <p:nvPr/>
          </p:nvSpPr>
          <p:spPr bwMode="auto">
            <a:xfrm rot="-8400038">
              <a:off x="1769" y="9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64" name="Oval 165"/>
            <p:cNvSpPr>
              <a:spLocks noChangeArrowheads="1"/>
            </p:cNvSpPr>
            <p:nvPr/>
          </p:nvSpPr>
          <p:spPr bwMode="auto">
            <a:xfrm rot="-8400038">
              <a:off x="1659" y="81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65" name="Oval 166"/>
            <p:cNvSpPr>
              <a:spLocks noChangeArrowheads="1"/>
            </p:cNvSpPr>
            <p:nvPr/>
          </p:nvSpPr>
          <p:spPr bwMode="auto">
            <a:xfrm rot="-8400038">
              <a:off x="1497" y="80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166" name="Group 167"/>
          <p:cNvGrpSpPr>
            <a:grpSpLocks/>
          </p:cNvGrpSpPr>
          <p:nvPr/>
        </p:nvGrpSpPr>
        <p:grpSpPr bwMode="auto">
          <a:xfrm rot="-5400000">
            <a:off x="4481513" y="782638"/>
            <a:ext cx="361950" cy="469900"/>
            <a:chOff x="5494" y="1479"/>
            <a:chExt cx="228" cy="296"/>
          </a:xfrm>
          <a:effectLst>
            <a:outerShdw blurRad="50800" dist="38100" dir="2700000" algn="tl" rotWithShape="0">
              <a:srgbClr val="000000">
                <a:alpha val="43000"/>
              </a:srgbClr>
            </a:outerShdw>
          </a:effectLst>
        </p:grpSpPr>
        <p:sp>
          <p:nvSpPr>
            <p:cNvPr id="167" name="Freeform 168"/>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68" name="Freeform 169"/>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69" name="Freeform 170"/>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70" name="Freeform 171"/>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71" name="Freeform 172"/>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72" name="Freeform 173"/>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73" name="Freeform 174"/>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74" name="Freeform 175"/>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75" name="Freeform 176"/>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176" name="Group 177"/>
          <p:cNvGrpSpPr>
            <a:grpSpLocks/>
          </p:cNvGrpSpPr>
          <p:nvPr/>
        </p:nvGrpSpPr>
        <p:grpSpPr bwMode="auto">
          <a:xfrm>
            <a:off x="4354513" y="620713"/>
            <a:ext cx="722312" cy="720725"/>
            <a:chOff x="2697" y="479"/>
            <a:chExt cx="455" cy="454"/>
          </a:xfrm>
          <a:effectLst>
            <a:outerShdw blurRad="50800" dist="38100" dir="2700000" algn="tl" rotWithShape="0">
              <a:srgbClr val="000000">
                <a:alpha val="43000"/>
              </a:srgbClr>
            </a:outerShdw>
          </a:effectLst>
        </p:grpSpPr>
        <p:sp>
          <p:nvSpPr>
            <p:cNvPr id="177" name="Oval 178"/>
            <p:cNvSpPr>
              <a:spLocks noChangeArrowheads="1"/>
            </p:cNvSpPr>
            <p:nvPr/>
          </p:nvSpPr>
          <p:spPr bwMode="auto">
            <a:xfrm rot="-5400000">
              <a:off x="2765" y="8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78" name="Oval 179"/>
            <p:cNvSpPr>
              <a:spLocks noChangeArrowheads="1"/>
            </p:cNvSpPr>
            <p:nvPr/>
          </p:nvSpPr>
          <p:spPr bwMode="auto">
            <a:xfrm rot="-5400000">
              <a:off x="2674" y="68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79" name="Oval 180"/>
            <p:cNvSpPr>
              <a:spLocks noChangeArrowheads="1"/>
            </p:cNvSpPr>
            <p:nvPr/>
          </p:nvSpPr>
          <p:spPr bwMode="auto">
            <a:xfrm rot="-5400000">
              <a:off x="2901" y="8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0" name="Oval 181"/>
            <p:cNvSpPr>
              <a:spLocks noChangeArrowheads="1"/>
            </p:cNvSpPr>
            <p:nvPr/>
          </p:nvSpPr>
          <p:spPr bwMode="auto">
            <a:xfrm rot="-5400000">
              <a:off x="2765" y="54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1" name="Oval 182"/>
            <p:cNvSpPr>
              <a:spLocks noChangeArrowheads="1"/>
            </p:cNvSpPr>
            <p:nvPr/>
          </p:nvSpPr>
          <p:spPr bwMode="auto">
            <a:xfrm rot="-5400000">
              <a:off x="2901" y="50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2" name="Oval 183"/>
            <p:cNvSpPr>
              <a:spLocks noChangeArrowheads="1"/>
            </p:cNvSpPr>
            <p:nvPr/>
          </p:nvSpPr>
          <p:spPr bwMode="auto">
            <a:xfrm rot="-5400000">
              <a:off x="3037" y="82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3" name="Oval 184"/>
            <p:cNvSpPr>
              <a:spLocks noChangeArrowheads="1"/>
            </p:cNvSpPr>
            <p:nvPr/>
          </p:nvSpPr>
          <p:spPr bwMode="auto">
            <a:xfrm rot="-5400000">
              <a:off x="3083" y="63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4" name="Oval 185"/>
            <p:cNvSpPr>
              <a:spLocks noChangeArrowheads="1"/>
            </p:cNvSpPr>
            <p:nvPr/>
          </p:nvSpPr>
          <p:spPr bwMode="auto">
            <a:xfrm rot="-5400000">
              <a:off x="2992" y="50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185" name="Group 186"/>
          <p:cNvGrpSpPr>
            <a:grpSpLocks/>
          </p:cNvGrpSpPr>
          <p:nvPr/>
        </p:nvGrpSpPr>
        <p:grpSpPr bwMode="auto">
          <a:xfrm>
            <a:off x="6392863" y="1392238"/>
            <a:ext cx="823912" cy="676275"/>
            <a:chOff x="3981" y="965"/>
            <a:chExt cx="519" cy="426"/>
          </a:xfrm>
          <a:effectLst>
            <a:outerShdw blurRad="50800" dist="38100" dir="2700000" algn="tl" rotWithShape="0">
              <a:srgbClr val="000000">
                <a:alpha val="43000"/>
              </a:srgbClr>
            </a:outerShdw>
          </a:effectLst>
        </p:grpSpPr>
        <p:sp>
          <p:nvSpPr>
            <p:cNvPr id="186" name="Oval 187"/>
            <p:cNvSpPr>
              <a:spLocks noChangeArrowheads="1"/>
            </p:cNvSpPr>
            <p:nvPr/>
          </p:nvSpPr>
          <p:spPr bwMode="auto">
            <a:xfrm rot="-1883633">
              <a:off x="3981" y="113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7" name="Oval 188"/>
            <p:cNvSpPr>
              <a:spLocks noChangeArrowheads="1"/>
            </p:cNvSpPr>
            <p:nvPr/>
          </p:nvSpPr>
          <p:spPr bwMode="auto">
            <a:xfrm rot="-1883633">
              <a:off x="4088" y="9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8" name="Oval 189"/>
            <p:cNvSpPr>
              <a:spLocks noChangeArrowheads="1"/>
            </p:cNvSpPr>
            <p:nvPr/>
          </p:nvSpPr>
          <p:spPr bwMode="auto">
            <a:xfrm rot="-1883633">
              <a:off x="4051" y="125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9" name="Oval 190"/>
            <p:cNvSpPr>
              <a:spLocks noChangeArrowheads="1"/>
            </p:cNvSpPr>
            <p:nvPr/>
          </p:nvSpPr>
          <p:spPr bwMode="auto">
            <a:xfrm rot="-1883633">
              <a:off x="4251" y="97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90" name="Oval 191"/>
            <p:cNvSpPr>
              <a:spLocks noChangeArrowheads="1"/>
            </p:cNvSpPr>
            <p:nvPr/>
          </p:nvSpPr>
          <p:spPr bwMode="auto">
            <a:xfrm rot="-1883633">
              <a:off x="4361" y="106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91" name="Oval 192"/>
            <p:cNvSpPr>
              <a:spLocks noChangeArrowheads="1"/>
            </p:cNvSpPr>
            <p:nvPr/>
          </p:nvSpPr>
          <p:spPr bwMode="auto">
            <a:xfrm rot="-1883633">
              <a:off x="4161" y="134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92" name="Oval 193"/>
            <p:cNvSpPr>
              <a:spLocks noChangeArrowheads="1"/>
            </p:cNvSpPr>
            <p:nvPr/>
          </p:nvSpPr>
          <p:spPr bwMode="auto">
            <a:xfrm rot="-1883633">
              <a:off x="4340" y="129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93" name="Oval 194"/>
            <p:cNvSpPr>
              <a:spLocks noChangeArrowheads="1"/>
            </p:cNvSpPr>
            <p:nvPr/>
          </p:nvSpPr>
          <p:spPr bwMode="auto">
            <a:xfrm rot="-1883633">
              <a:off x="4409" y="114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194" name="Group 195"/>
          <p:cNvGrpSpPr>
            <a:grpSpLocks/>
          </p:cNvGrpSpPr>
          <p:nvPr/>
        </p:nvGrpSpPr>
        <p:grpSpPr bwMode="auto">
          <a:xfrm>
            <a:off x="6157913" y="3290888"/>
            <a:ext cx="361950" cy="469900"/>
            <a:chOff x="5494" y="1479"/>
            <a:chExt cx="228" cy="296"/>
          </a:xfrm>
          <a:effectLst>
            <a:outerShdw blurRad="50800" dist="38100" dir="2700000" algn="tl" rotWithShape="0">
              <a:srgbClr val="000000">
                <a:alpha val="43000"/>
              </a:srgbClr>
            </a:outerShdw>
          </a:effectLst>
        </p:grpSpPr>
        <p:sp>
          <p:nvSpPr>
            <p:cNvPr id="195" name="Freeform 196"/>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96" name="Freeform 197"/>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97" name="Freeform 198"/>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98" name="Freeform 199"/>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99" name="Freeform 200"/>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00" name="Freeform 201"/>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01" name="Freeform 202"/>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02" name="Freeform 203"/>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03" name="Freeform 204"/>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204" name="Group 205"/>
          <p:cNvGrpSpPr>
            <a:grpSpLocks/>
          </p:cNvGrpSpPr>
          <p:nvPr/>
        </p:nvGrpSpPr>
        <p:grpSpPr bwMode="auto">
          <a:xfrm>
            <a:off x="6013450" y="3217863"/>
            <a:ext cx="720725" cy="722312"/>
            <a:chOff x="3742" y="2115"/>
            <a:chExt cx="454" cy="455"/>
          </a:xfrm>
          <a:effectLst>
            <a:outerShdw blurRad="50800" dist="38100" dir="2700000" algn="tl" rotWithShape="0">
              <a:srgbClr val="000000">
                <a:alpha val="43000"/>
              </a:srgbClr>
            </a:outerShdw>
          </a:effectLst>
        </p:grpSpPr>
        <p:sp>
          <p:nvSpPr>
            <p:cNvPr id="205" name="Oval 206"/>
            <p:cNvSpPr>
              <a:spLocks noChangeArrowheads="1"/>
            </p:cNvSpPr>
            <p:nvPr/>
          </p:nvSpPr>
          <p:spPr bwMode="auto">
            <a:xfrm>
              <a:off x="3742" y="22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06" name="Oval 207"/>
            <p:cNvSpPr>
              <a:spLocks noChangeArrowheads="1"/>
            </p:cNvSpPr>
            <p:nvPr/>
          </p:nvSpPr>
          <p:spPr bwMode="auto">
            <a:xfrm>
              <a:off x="3923" y="211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07" name="Oval 208"/>
            <p:cNvSpPr>
              <a:spLocks noChangeArrowheads="1"/>
            </p:cNvSpPr>
            <p:nvPr/>
          </p:nvSpPr>
          <p:spPr bwMode="auto">
            <a:xfrm>
              <a:off x="3742" y="234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08" name="Oval 209"/>
            <p:cNvSpPr>
              <a:spLocks noChangeArrowheads="1"/>
            </p:cNvSpPr>
            <p:nvPr/>
          </p:nvSpPr>
          <p:spPr bwMode="auto">
            <a:xfrm>
              <a:off x="4059" y="22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09" name="Oval 210"/>
            <p:cNvSpPr>
              <a:spLocks noChangeArrowheads="1"/>
            </p:cNvSpPr>
            <p:nvPr/>
          </p:nvSpPr>
          <p:spPr bwMode="auto">
            <a:xfrm>
              <a:off x="4105" y="234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10" name="Oval 211"/>
            <p:cNvSpPr>
              <a:spLocks noChangeArrowheads="1"/>
            </p:cNvSpPr>
            <p:nvPr/>
          </p:nvSpPr>
          <p:spPr bwMode="auto">
            <a:xfrm>
              <a:off x="3787" y="247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11" name="Oval 212"/>
            <p:cNvSpPr>
              <a:spLocks noChangeArrowheads="1"/>
            </p:cNvSpPr>
            <p:nvPr/>
          </p:nvSpPr>
          <p:spPr bwMode="auto">
            <a:xfrm>
              <a:off x="3969" y="252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12" name="Oval 213"/>
            <p:cNvSpPr>
              <a:spLocks noChangeArrowheads="1"/>
            </p:cNvSpPr>
            <p:nvPr/>
          </p:nvSpPr>
          <p:spPr bwMode="auto">
            <a:xfrm>
              <a:off x="4105" y="243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213" name="Group 214"/>
          <p:cNvGrpSpPr>
            <a:grpSpLocks/>
          </p:cNvGrpSpPr>
          <p:nvPr/>
        </p:nvGrpSpPr>
        <p:grpSpPr bwMode="auto">
          <a:xfrm rot="-1883633">
            <a:off x="5557838" y="2163763"/>
            <a:ext cx="361950" cy="469900"/>
            <a:chOff x="5494" y="1479"/>
            <a:chExt cx="228" cy="296"/>
          </a:xfrm>
        </p:grpSpPr>
        <p:sp>
          <p:nvSpPr>
            <p:cNvPr id="214" name="Freeform 215"/>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p:spPr>
          <p:txBody>
            <a:bodyPr/>
            <a:lstStyle/>
            <a:p>
              <a:endParaRPr lang="es-ES" dirty="0"/>
            </a:p>
          </p:txBody>
        </p:sp>
        <p:sp>
          <p:nvSpPr>
            <p:cNvPr id="215" name="Freeform 216"/>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p:spPr>
          <p:txBody>
            <a:bodyPr/>
            <a:lstStyle/>
            <a:p>
              <a:endParaRPr lang="es-ES" dirty="0"/>
            </a:p>
          </p:txBody>
        </p:sp>
        <p:sp>
          <p:nvSpPr>
            <p:cNvPr id="216" name="Freeform 217"/>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p:spPr>
          <p:txBody>
            <a:bodyPr/>
            <a:lstStyle/>
            <a:p>
              <a:endParaRPr lang="es-ES" dirty="0"/>
            </a:p>
          </p:txBody>
        </p:sp>
        <p:sp>
          <p:nvSpPr>
            <p:cNvPr id="217" name="Freeform 218"/>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p:spPr>
          <p:txBody>
            <a:bodyPr/>
            <a:lstStyle/>
            <a:p>
              <a:endParaRPr lang="es-ES" dirty="0"/>
            </a:p>
          </p:txBody>
        </p:sp>
        <p:sp>
          <p:nvSpPr>
            <p:cNvPr id="218" name="Freeform 219"/>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p:spPr>
          <p:txBody>
            <a:bodyPr/>
            <a:lstStyle/>
            <a:p>
              <a:endParaRPr lang="es-ES" dirty="0"/>
            </a:p>
          </p:txBody>
        </p:sp>
        <p:sp>
          <p:nvSpPr>
            <p:cNvPr id="219" name="Freeform 220"/>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p:spPr>
          <p:txBody>
            <a:bodyPr/>
            <a:lstStyle/>
            <a:p>
              <a:endParaRPr lang="es-ES" dirty="0"/>
            </a:p>
          </p:txBody>
        </p:sp>
        <p:sp>
          <p:nvSpPr>
            <p:cNvPr id="220" name="Freeform 221"/>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p:spPr>
          <p:txBody>
            <a:bodyPr/>
            <a:lstStyle/>
            <a:p>
              <a:endParaRPr lang="es-ES" dirty="0"/>
            </a:p>
          </p:txBody>
        </p:sp>
        <p:sp>
          <p:nvSpPr>
            <p:cNvPr id="221" name="Freeform 222"/>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p:spPr>
          <p:txBody>
            <a:bodyPr/>
            <a:lstStyle/>
            <a:p>
              <a:endParaRPr lang="es-ES" dirty="0"/>
            </a:p>
          </p:txBody>
        </p:sp>
        <p:sp>
          <p:nvSpPr>
            <p:cNvPr id="222" name="Freeform 223"/>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p:spPr>
          <p:txBody>
            <a:bodyPr/>
            <a:lstStyle/>
            <a:p>
              <a:endParaRPr lang="es-ES" dirty="0"/>
            </a:p>
          </p:txBody>
        </p:sp>
      </p:grpSp>
      <p:grpSp>
        <p:nvGrpSpPr>
          <p:cNvPr id="223" name="Group 224"/>
          <p:cNvGrpSpPr>
            <a:grpSpLocks/>
          </p:cNvGrpSpPr>
          <p:nvPr/>
        </p:nvGrpSpPr>
        <p:grpSpPr bwMode="auto">
          <a:xfrm rot="-5400000">
            <a:off x="4340225" y="1936750"/>
            <a:ext cx="361950" cy="469900"/>
            <a:chOff x="5494" y="1479"/>
            <a:chExt cx="228" cy="296"/>
          </a:xfrm>
          <a:effectLst>
            <a:outerShdw blurRad="50800" dist="38100" dir="2700000" algn="tl" rotWithShape="0">
              <a:srgbClr val="000000">
                <a:alpha val="43000"/>
              </a:srgbClr>
            </a:outerShdw>
          </a:effectLst>
        </p:grpSpPr>
        <p:sp>
          <p:nvSpPr>
            <p:cNvPr id="224" name="Freeform 225"/>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5" name="Freeform 226"/>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6" name="Freeform 227"/>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7" name="Freeform 228"/>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8" name="Freeform 229"/>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9" name="Freeform 230"/>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30" name="Freeform 231"/>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31" name="Freeform 232"/>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32" name="Freeform 233"/>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233" name="Group 234"/>
          <p:cNvGrpSpPr>
            <a:grpSpLocks/>
          </p:cNvGrpSpPr>
          <p:nvPr/>
        </p:nvGrpSpPr>
        <p:grpSpPr bwMode="auto">
          <a:xfrm>
            <a:off x="4213225" y="1774825"/>
            <a:ext cx="722313" cy="720725"/>
            <a:chOff x="2608" y="1206"/>
            <a:chExt cx="455" cy="454"/>
          </a:xfrm>
          <a:effectLst>
            <a:outerShdw blurRad="50800" dist="38100" dir="2700000" algn="tl" rotWithShape="0">
              <a:srgbClr val="000000">
                <a:alpha val="43000"/>
              </a:srgbClr>
            </a:outerShdw>
          </a:effectLst>
        </p:grpSpPr>
        <p:sp>
          <p:nvSpPr>
            <p:cNvPr id="234" name="Oval 235"/>
            <p:cNvSpPr>
              <a:spLocks noChangeArrowheads="1"/>
            </p:cNvSpPr>
            <p:nvPr/>
          </p:nvSpPr>
          <p:spPr bwMode="auto">
            <a:xfrm rot="-5400000">
              <a:off x="2676" y="159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35" name="Oval 236"/>
            <p:cNvSpPr>
              <a:spLocks noChangeArrowheads="1"/>
            </p:cNvSpPr>
            <p:nvPr/>
          </p:nvSpPr>
          <p:spPr bwMode="auto">
            <a:xfrm rot="-5400000">
              <a:off x="2585" y="141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36" name="Oval 237"/>
            <p:cNvSpPr>
              <a:spLocks noChangeArrowheads="1"/>
            </p:cNvSpPr>
            <p:nvPr/>
          </p:nvSpPr>
          <p:spPr bwMode="auto">
            <a:xfrm rot="-5400000">
              <a:off x="2812" y="159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37" name="Oval 238"/>
            <p:cNvSpPr>
              <a:spLocks noChangeArrowheads="1"/>
            </p:cNvSpPr>
            <p:nvPr/>
          </p:nvSpPr>
          <p:spPr bwMode="auto">
            <a:xfrm rot="-5400000">
              <a:off x="2676" y="127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38" name="Oval 239"/>
            <p:cNvSpPr>
              <a:spLocks noChangeArrowheads="1"/>
            </p:cNvSpPr>
            <p:nvPr/>
          </p:nvSpPr>
          <p:spPr bwMode="auto">
            <a:xfrm rot="-5400000">
              <a:off x="2812" y="122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39" name="Oval 240"/>
            <p:cNvSpPr>
              <a:spLocks noChangeArrowheads="1"/>
            </p:cNvSpPr>
            <p:nvPr/>
          </p:nvSpPr>
          <p:spPr bwMode="auto">
            <a:xfrm rot="-5400000">
              <a:off x="2948" y="154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40" name="Oval 241"/>
            <p:cNvSpPr>
              <a:spLocks noChangeArrowheads="1"/>
            </p:cNvSpPr>
            <p:nvPr/>
          </p:nvSpPr>
          <p:spPr bwMode="auto">
            <a:xfrm rot="-5400000">
              <a:off x="2994" y="13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41" name="Oval 242"/>
            <p:cNvSpPr>
              <a:spLocks noChangeArrowheads="1"/>
            </p:cNvSpPr>
            <p:nvPr/>
          </p:nvSpPr>
          <p:spPr bwMode="auto">
            <a:xfrm rot="-5400000">
              <a:off x="2903" y="122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242" name="Group 243"/>
          <p:cNvGrpSpPr>
            <a:grpSpLocks/>
          </p:cNvGrpSpPr>
          <p:nvPr/>
        </p:nvGrpSpPr>
        <p:grpSpPr bwMode="auto">
          <a:xfrm rot="-8400038">
            <a:off x="3375025" y="2400300"/>
            <a:ext cx="361950" cy="469900"/>
            <a:chOff x="5494" y="1479"/>
            <a:chExt cx="228" cy="296"/>
          </a:xfrm>
          <a:effectLst>
            <a:outerShdw blurRad="50800" dist="38100" dir="2700000" algn="tl" rotWithShape="0">
              <a:srgbClr val="000000">
                <a:alpha val="43000"/>
              </a:srgbClr>
            </a:outerShdw>
          </a:effectLst>
        </p:grpSpPr>
        <p:sp>
          <p:nvSpPr>
            <p:cNvPr id="243" name="Freeform 244"/>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4" name="Freeform 245"/>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5" name="Freeform 246"/>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6" name="Freeform 247"/>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7" name="Freeform 248"/>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8" name="Freeform 249"/>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9" name="Freeform 250"/>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50" name="Freeform 251"/>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51" name="Freeform 252"/>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252" name="Group 253"/>
          <p:cNvGrpSpPr>
            <a:grpSpLocks/>
          </p:cNvGrpSpPr>
          <p:nvPr/>
        </p:nvGrpSpPr>
        <p:grpSpPr bwMode="auto">
          <a:xfrm>
            <a:off x="3209925" y="2211388"/>
            <a:ext cx="752475" cy="719137"/>
            <a:chOff x="1976" y="1481"/>
            <a:chExt cx="474" cy="453"/>
          </a:xfrm>
          <a:effectLst>
            <a:outerShdw blurRad="50800" dist="38100" dir="2700000" algn="tl" rotWithShape="0">
              <a:srgbClr val="000000">
                <a:alpha val="43000"/>
              </a:srgbClr>
            </a:outerShdw>
          </a:effectLst>
        </p:grpSpPr>
        <p:sp>
          <p:nvSpPr>
            <p:cNvPr id="253" name="Oval 254"/>
            <p:cNvSpPr>
              <a:spLocks noChangeArrowheads="1"/>
            </p:cNvSpPr>
            <p:nvPr/>
          </p:nvSpPr>
          <p:spPr bwMode="auto">
            <a:xfrm rot="-8400038">
              <a:off x="2219" y="188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4" name="Oval 255"/>
            <p:cNvSpPr>
              <a:spLocks noChangeArrowheads="1"/>
            </p:cNvSpPr>
            <p:nvPr/>
          </p:nvSpPr>
          <p:spPr bwMode="auto">
            <a:xfrm rot="-8400038">
              <a:off x="2022" y="184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5" name="Oval 256"/>
            <p:cNvSpPr>
              <a:spLocks noChangeArrowheads="1"/>
            </p:cNvSpPr>
            <p:nvPr/>
          </p:nvSpPr>
          <p:spPr bwMode="auto">
            <a:xfrm rot="-8400038">
              <a:off x="2306" y="178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6" name="Oval 257"/>
            <p:cNvSpPr>
              <a:spLocks noChangeArrowheads="1"/>
            </p:cNvSpPr>
            <p:nvPr/>
          </p:nvSpPr>
          <p:spPr bwMode="auto">
            <a:xfrm rot="-8400038">
              <a:off x="1976" y="168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7" name="Oval 258"/>
            <p:cNvSpPr>
              <a:spLocks noChangeArrowheads="1"/>
            </p:cNvSpPr>
            <p:nvPr/>
          </p:nvSpPr>
          <p:spPr bwMode="auto">
            <a:xfrm rot="-8400038">
              <a:off x="2028" y="155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8" name="Oval 259"/>
            <p:cNvSpPr>
              <a:spLocks noChangeArrowheads="1"/>
            </p:cNvSpPr>
            <p:nvPr/>
          </p:nvSpPr>
          <p:spPr bwMode="auto">
            <a:xfrm rot="-8400038">
              <a:off x="2359" y="165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9" name="Oval 260"/>
            <p:cNvSpPr>
              <a:spLocks noChangeArrowheads="1"/>
            </p:cNvSpPr>
            <p:nvPr/>
          </p:nvSpPr>
          <p:spPr bwMode="auto">
            <a:xfrm rot="-8400038">
              <a:off x="2249" y="149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60" name="Oval 261"/>
            <p:cNvSpPr>
              <a:spLocks noChangeArrowheads="1"/>
            </p:cNvSpPr>
            <p:nvPr/>
          </p:nvSpPr>
          <p:spPr bwMode="auto">
            <a:xfrm rot="-8400038">
              <a:off x="2087" y="148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261" name="Group 262"/>
          <p:cNvGrpSpPr>
            <a:grpSpLocks/>
          </p:cNvGrpSpPr>
          <p:nvPr/>
        </p:nvGrpSpPr>
        <p:grpSpPr bwMode="auto">
          <a:xfrm rot="10800000">
            <a:off x="2986088" y="3541713"/>
            <a:ext cx="361950" cy="469900"/>
            <a:chOff x="5494" y="1479"/>
            <a:chExt cx="228" cy="296"/>
          </a:xfrm>
          <a:effectLst>
            <a:outerShdw blurRad="50800" dist="38100" dir="2700000" algn="tl" rotWithShape="0">
              <a:srgbClr val="000000">
                <a:alpha val="43000"/>
              </a:srgbClr>
            </a:outerShdw>
          </a:effectLst>
        </p:grpSpPr>
        <p:sp>
          <p:nvSpPr>
            <p:cNvPr id="262" name="Freeform 263"/>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3" name="Freeform 264"/>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4" name="Freeform 265"/>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5" name="Freeform 266"/>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6" name="Freeform 267"/>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7" name="Freeform 268"/>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8" name="Freeform 269"/>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9" name="Freeform 270"/>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70" name="Freeform 271"/>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271" name="Group 272"/>
          <p:cNvGrpSpPr>
            <a:grpSpLocks/>
          </p:cNvGrpSpPr>
          <p:nvPr/>
        </p:nvGrpSpPr>
        <p:grpSpPr bwMode="auto">
          <a:xfrm>
            <a:off x="2770188" y="3362325"/>
            <a:ext cx="720725" cy="722313"/>
            <a:chOff x="1699" y="2206"/>
            <a:chExt cx="454" cy="455"/>
          </a:xfrm>
          <a:effectLst>
            <a:outerShdw blurRad="50800" dist="38100" dir="2700000" algn="tl" rotWithShape="0">
              <a:srgbClr val="000000">
                <a:alpha val="43000"/>
              </a:srgbClr>
            </a:outerShdw>
          </a:effectLst>
        </p:grpSpPr>
        <p:sp>
          <p:nvSpPr>
            <p:cNvPr id="272" name="Oval 273"/>
            <p:cNvSpPr>
              <a:spLocks noChangeArrowheads="1"/>
            </p:cNvSpPr>
            <p:nvPr/>
          </p:nvSpPr>
          <p:spPr bwMode="auto">
            <a:xfrm rot="10800000">
              <a:off x="2062" y="252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3" name="Oval 274"/>
            <p:cNvSpPr>
              <a:spLocks noChangeArrowheads="1"/>
            </p:cNvSpPr>
            <p:nvPr/>
          </p:nvSpPr>
          <p:spPr bwMode="auto">
            <a:xfrm rot="10800000">
              <a:off x="1881" y="261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4" name="Oval 275"/>
            <p:cNvSpPr>
              <a:spLocks noChangeArrowheads="1"/>
            </p:cNvSpPr>
            <p:nvPr/>
          </p:nvSpPr>
          <p:spPr bwMode="auto">
            <a:xfrm rot="10800000">
              <a:off x="2062" y="238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5" name="Oval 276"/>
            <p:cNvSpPr>
              <a:spLocks noChangeArrowheads="1"/>
            </p:cNvSpPr>
            <p:nvPr/>
          </p:nvSpPr>
          <p:spPr bwMode="auto">
            <a:xfrm rot="10800000">
              <a:off x="1745" y="252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6" name="Oval 277"/>
            <p:cNvSpPr>
              <a:spLocks noChangeArrowheads="1"/>
            </p:cNvSpPr>
            <p:nvPr/>
          </p:nvSpPr>
          <p:spPr bwMode="auto">
            <a:xfrm rot="10800000">
              <a:off x="1699" y="238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7" name="Oval 278"/>
            <p:cNvSpPr>
              <a:spLocks noChangeArrowheads="1"/>
            </p:cNvSpPr>
            <p:nvPr/>
          </p:nvSpPr>
          <p:spPr bwMode="auto">
            <a:xfrm rot="10800000">
              <a:off x="2017" y="225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8" name="Oval 279"/>
            <p:cNvSpPr>
              <a:spLocks noChangeArrowheads="1"/>
            </p:cNvSpPr>
            <p:nvPr/>
          </p:nvSpPr>
          <p:spPr bwMode="auto">
            <a:xfrm rot="10800000">
              <a:off x="1835" y="22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9" name="Oval 280"/>
            <p:cNvSpPr>
              <a:spLocks noChangeArrowheads="1"/>
            </p:cNvSpPr>
            <p:nvPr/>
          </p:nvSpPr>
          <p:spPr bwMode="auto">
            <a:xfrm rot="10800000">
              <a:off x="1699" y="229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280" name="Group 281"/>
          <p:cNvGrpSpPr>
            <a:grpSpLocks/>
          </p:cNvGrpSpPr>
          <p:nvPr/>
        </p:nvGrpSpPr>
        <p:grpSpPr bwMode="auto">
          <a:xfrm rot="8456445">
            <a:off x="3587750" y="4371975"/>
            <a:ext cx="361950" cy="469900"/>
            <a:chOff x="5494" y="1479"/>
            <a:chExt cx="228" cy="296"/>
          </a:xfrm>
          <a:effectLst>
            <a:outerShdw blurRad="50800" dist="38100" dir="2700000" algn="tl" rotWithShape="0">
              <a:srgbClr val="000000">
                <a:alpha val="43000"/>
              </a:srgbClr>
            </a:outerShdw>
          </a:effectLst>
        </p:grpSpPr>
        <p:sp>
          <p:nvSpPr>
            <p:cNvPr id="281" name="Freeform 282"/>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2" name="Freeform 283"/>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3" name="Freeform 284"/>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4" name="Freeform 285"/>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5" name="Freeform 286"/>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6" name="Freeform 287"/>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7" name="Freeform 288"/>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8" name="Freeform 289"/>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9" name="Freeform 290"/>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290" name="Group 291"/>
          <p:cNvGrpSpPr>
            <a:grpSpLocks/>
          </p:cNvGrpSpPr>
          <p:nvPr/>
        </p:nvGrpSpPr>
        <p:grpSpPr bwMode="auto">
          <a:xfrm>
            <a:off x="3297238" y="4219575"/>
            <a:ext cx="819150" cy="681038"/>
            <a:chOff x="2031" y="2746"/>
            <a:chExt cx="516" cy="429"/>
          </a:xfrm>
          <a:effectLst>
            <a:outerShdw blurRad="50800" dist="38100" dir="2700000" algn="tl" rotWithShape="0">
              <a:srgbClr val="000000">
                <a:alpha val="43000"/>
              </a:srgbClr>
            </a:outerShdw>
          </a:effectLst>
        </p:grpSpPr>
        <p:sp>
          <p:nvSpPr>
            <p:cNvPr id="291" name="Oval 292"/>
            <p:cNvSpPr>
              <a:spLocks noChangeArrowheads="1"/>
            </p:cNvSpPr>
            <p:nvPr/>
          </p:nvSpPr>
          <p:spPr bwMode="auto">
            <a:xfrm rot="8456445">
              <a:off x="2456" y="292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2" name="Oval 293"/>
            <p:cNvSpPr>
              <a:spLocks noChangeArrowheads="1"/>
            </p:cNvSpPr>
            <p:nvPr/>
          </p:nvSpPr>
          <p:spPr bwMode="auto">
            <a:xfrm rot="8456445">
              <a:off x="2373" y="311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3" name="Oval 294"/>
            <p:cNvSpPr>
              <a:spLocks noChangeArrowheads="1"/>
            </p:cNvSpPr>
            <p:nvPr/>
          </p:nvSpPr>
          <p:spPr bwMode="auto">
            <a:xfrm rot="8456445">
              <a:off x="2370" y="282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4" name="Oval 295"/>
            <p:cNvSpPr>
              <a:spLocks noChangeArrowheads="1"/>
            </p:cNvSpPr>
            <p:nvPr/>
          </p:nvSpPr>
          <p:spPr bwMode="auto">
            <a:xfrm rot="8456445">
              <a:off x="2210" y="312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5" name="Oval 296"/>
            <p:cNvSpPr>
              <a:spLocks noChangeArrowheads="1"/>
            </p:cNvSpPr>
            <p:nvPr/>
          </p:nvSpPr>
          <p:spPr bwMode="auto">
            <a:xfrm rot="8456445">
              <a:off x="2088" y="305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6" name="Oval 297"/>
            <p:cNvSpPr>
              <a:spLocks noChangeArrowheads="1"/>
            </p:cNvSpPr>
            <p:nvPr/>
          </p:nvSpPr>
          <p:spPr bwMode="auto">
            <a:xfrm rot="8456445">
              <a:off x="2250" y="274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7" name="Oval 298"/>
            <p:cNvSpPr>
              <a:spLocks noChangeArrowheads="1"/>
            </p:cNvSpPr>
            <p:nvPr/>
          </p:nvSpPr>
          <p:spPr bwMode="auto">
            <a:xfrm rot="8456445">
              <a:off x="2079" y="282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8" name="Oval 299"/>
            <p:cNvSpPr>
              <a:spLocks noChangeArrowheads="1"/>
            </p:cNvSpPr>
            <p:nvPr/>
          </p:nvSpPr>
          <p:spPr bwMode="auto">
            <a:xfrm rot="8456445">
              <a:off x="2031" y="298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299" name="Group 300"/>
          <p:cNvGrpSpPr>
            <a:grpSpLocks/>
          </p:cNvGrpSpPr>
          <p:nvPr/>
        </p:nvGrpSpPr>
        <p:grpSpPr bwMode="auto">
          <a:xfrm rot="6025010">
            <a:off x="4524375" y="4541838"/>
            <a:ext cx="361950" cy="469900"/>
            <a:chOff x="5494" y="1479"/>
            <a:chExt cx="228" cy="296"/>
          </a:xfrm>
          <a:effectLst>
            <a:outerShdw blurRad="50800" dist="38100" dir="2700000" algn="tl" rotWithShape="0">
              <a:srgbClr val="000000">
                <a:alpha val="43000"/>
              </a:srgbClr>
            </a:outerShdw>
          </a:effectLst>
        </p:grpSpPr>
        <p:sp>
          <p:nvSpPr>
            <p:cNvPr id="300" name="Freeform 301"/>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1" name="Freeform 302"/>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2" name="Freeform 303"/>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3" name="Freeform 304"/>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4" name="Freeform 305"/>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5" name="Freeform 306"/>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6" name="Freeform 307"/>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7" name="Freeform 308"/>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8" name="Freeform 309"/>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309" name="Group 310"/>
          <p:cNvGrpSpPr>
            <a:grpSpLocks/>
          </p:cNvGrpSpPr>
          <p:nvPr/>
        </p:nvGrpSpPr>
        <p:grpSpPr bwMode="auto">
          <a:xfrm>
            <a:off x="4278313" y="4440238"/>
            <a:ext cx="723900" cy="711200"/>
            <a:chOff x="2649" y="2885"/>
            <a:chExt cx="456" cy="448"/>
          </a:xfrm>
          <a:effectLst>
            <a:outerShdw blurRad="50800" dist="38100" dir="2700000" algn="tl" rotWithShape="0">
              <a:srgbClr val="000000">
                <a:alpha val="43000"/>
              </a:srgbClr>
            </a:outerShdw>
          </a:effectLst>
        </p:grpSpPr>
        <p:sp>
          <p:nvSpPr>
            <p:cNvPr id="310" name="Oval 311"/>
            <p:cNvSpPr>
              <a:spLocks noChangeArrowheads="1"/>
            </p:cNvSpPr>
            <p:nvPr/>
          </p:nvSpPr>
          <p:spPr bwMode="auto">
            <a:xfrm rot="6025010">
              <a:off x="2979" y="293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1" name="Oval 312"/>
            <p:cNvSpPr>
              <a:spLocks noChangeArrowheads="1"/>
            </p:cNvSpPr>
            <p:nvPr/>
          </p:nvSpPr>
          <p:spPr bwMode="auto">
            <a:xfrm rot="6025010">
              <a:off x="3036" y="312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2" name="Oval 313"/>
            <p:cNvSpPr>
              <a:spLocks noChangeArrowheads="1"/>
            </p:cNvSpPr>
            <p:nvPr/>
          </p:nvSpPr>
          <p:spPr bwMode="auto">
            <a:xfrm rot="6025010">
              <a:off x="2846" y="290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3" name="Oval 314"/>
            <p:cNvSpPr>
              <a:spLocks noChangeArrowheads="1"/>
            </p:cNvSpPr>
            <p:nvPr/>
          </p:nvSpPr>
          <p:spPr bwMode="auto">
            <a:xfrm rot="6025010">
              <a:off x="2922" y="324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4" name="Oval 315"/>
            <p:cNvSpPr>
              <a:spLocks noChangeArrowheads="1"/>
            </p:cNvSpPr>
            <p:nvPr/>
          </p:nvSpPr>
          <p:spPr bwMode="auto">
            <a:xfrm rot="6025010">
              <a:off x="2780" y="32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5" name="Oval 316"/>
            <p:cNvSpPr>
              <a:spLocks noChangeArrowheads="1"/>
            </p:cNvSpPr>
            <p:nvPr/>
          </p:nvSpPr>
          <p:spPr bwMode="auto">
            <a:xfrm rot="6025010">
              <a:off x="2704" y="292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6" name="Oval 317"/>
            <p:cNvSpPr>
              <a:spLocks noChangeArrowheads="1"/>
            </p:cNvSpPr>
            <p:nvPr/>
          </p:nvSpPr>
          <p:spPr bwMode="auto">
            <a:xfrm rot="6025010">
              <a:off x="2626" y="309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7" name="Oval 318"/>
            <p:cNvSpPr>
              <a:spLocks noChangeArrowheads="1"/>
            </p:cNvSpPr>
            <p:nvPr/>
          </p:nvSpPr>
          <p:spPr bwMode="auto">
            <a:xfrm rot="6025010">
              <a:off x="2690" y="324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318" name="Group 319"/>
          <p:cNvGrpSpPr>
            <a:grpSpLocks/>
          </p:cNvGrpSpPr>
          <p:nvPr/>
        </p:nvGrpSpPr>
        <p:grpSpPr bwMode="auto">
          <a:xfrm rot="2861520">
            <a:off x="6640513" y="5368925"/>
            <a:ext cx="361950" cy="469900"/>
            <a:chOff x="5494" y="1479"/>
            <a:chExt cx="228" cy="296"/>
          </a:xfrm>
          <a:effectLst>
            <a:outerShdw blurRad="50800" dist="38100" dir="2700000" algn="tl" rotWithShape="0">
              <a:srgbClr val="000000">
                <a:alpha val="43000"/>
              </a:srgbClr>
            </a:outerShdw>
          </a:effectLst>
        </p:grpSpPr>
        <p:sp>
          <p:nvSpPr>
            <p:cNvPr id="319" name="Freeform 320"/>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0" name="Freeform 321"/>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1" name="Freeform 322"/>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2" name="Freeform 323"/>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3" name="Freeform 324"/>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4" name="Freeform 325"/>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5" name="Freeform 326"/>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6" name="Freeform 327"/>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7" name="Freeform 328"/>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328" name="Group 329"/>
          <p:cNvGrpSpPr>
            <a:grpSpLocks/>
          </p:cNvGrpSpPr>
          <p:nvPr/>
        </p:nvGrpSpPr>
        <p:grpSpPr bwMode="auto">
          <a:xfrm>
            <a:off x="6437313" y="5259388"/>
            <a:ext cx="682625" cy="812800"/>
            <a:chOff x="4009" y="3401"/>
            <a:chExt cx="430" cy="512"/>
          </a:xfrm>
          <a:effectLst>
            <a:outerShdw blurRad="50800" dist="38100" dir="2700000" algn="tl" rotWithShape="0">
              <a:srgbClr val="000000">
                <a:alpha val="43000"/>
              </a:srgbClr>
            </a:outerShdw>
          </a:effectLst>
        </p:grpSpPr>
        <p:sp>
          <p:nvSpPr>
            <p:cNvPr id="329" name="Oval 330"/>
            <p:cNvSpPr>
              <a:spLocks noChangeArrowheads="1"/>
            </p:cNvSpPr>
            <p:nvPr/>
          </p:nvSpPr>
          <p:spPr bwMode="auto">
            <a:xfrm rot="2861520">
              <a:off x="4157" y="342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0" name="Oval 331"/>
            <p:cNvSpPr>
              <a:spLocks noChangeArrowheads="1"/>
            </p:cNvSpPr>
            <p:nvPr/>
          </p:nvSpPr>
          <p:spPr bwMode="auto">
            <a:xfrm rot="2861520">
              <a:off x="4346" y="349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1" name="Oval 332"/>
            <p:cNvSpPr>
              <a:spLocks noChangeArrowheads="1"/>
            </p:cNvSpPr>
            <p:nvPr/>
          </p:nvSpPr>
          <p:spPr bwMode="auto">
            <a:xfrm rot="2861520">
              <a:off x="4056" y="351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2" name="Oval 333"/>
            <p:cNvSpPr>
              <a:spLocks noChangeArrowheads="1"/>
            </p:cNvSpPr>
            <p:nvPr/>
          </p:nvSpPr>
          <p:spPr bwMode="auto">
            <a:xfrm rot="2861520">
              <a:off x="4370" y="365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3" name="Oval 334"/>
            <p:cNvSpPr>
              <a:spLocks noChangeArrowheads="1"/>
            </p:cNvSpPr>
            <p:nvPr/>
          </p:nvSpPr>
          <p:spPr bwMode="auto">
            <a:xfrm rot="2861520">
              <a:off x="4301" y="378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4" name="Oval 335"/>
            <p:cNvSpPr>
              <a:spLocks noChangeArrowheads="1"/>
            </p:cNvSpPr>
            <p:nvPr/>
          </p:nvSpPr>
          <p:spPr bwMode="auto">
            <a:xfrm rot="2861520">
              <a:off x="3986" y="364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5" name="Oval 336"/>
            <p:cNvSpPr>
              <a:spLocks noChangeArrowheads="1"/>
            </p:cNvSpPr>
            <p:nvPr/>
          </p:nvSpPr>
          <p:spPr bwMode="auto">
            <a:xfrm rot="2861520">
              <a:off x="4075" y="38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6" name="Oval 337"/>
            <p:cNvSpPr>
              <a:spLocks noChangeArrowheads="1"/>
            </p:cNvSpPr>
            <p:nvPr/>
          </p:nvSpPr>
          <p:spPr bwMode="auto">
            <a:xfrm rot="2861520">
              <a:off x="4233" y="384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337" name="Group 357"/>
          <p:cNvGrpSpPr>
            <a:grpSpLocks/>
          </p:cNvGrpSpPr>
          <p:nvPr/>
        </p:nvGrpSpPr>
        <p:grpSpPr bwMode="auto">
          <a:xfrm>
            <a:off x="7668344" y="6309320"/>
            <a:ext cx="1258887" cy="384175"/>
            <a:chOff x="4899" y="364"/>
            <a:chExt cx="793" cy="242"/>
          </a:xfrm>
        </p:grpSpPr>
        <p:sp>
          <p:nvSpPr>
            <p:cNvPr id="338" name="Oval 358"/>
            <p:cNvSpPr>
              <a:spLocks noChangeArrowheads="1"/>
            </p:cNvSpPr>
            <p:nvPr/>
          </p:nvSpPr>
          <p:spPr bwMode="auto">
            <a:xfrm>
              <a:off x="4899" y="390"/>
              <a:ext cx="91" cy="46"/>
            </a:xfrm>
            <a:prstGeom prst="ellipse">
              <a:avLst/>
            </a:prstGeom>
            <a:solidFill>
              <a:schemeClr val="accent1"/>
            </a:solidFill>
            <a:ln>
              <a:noFill/>
            </a:ln>
            <a:effectLst>
              <a:outerShdw blurRad="50800" dist="38100" dir="2700000" algn="tl" rotWithShape="0">
                <a:srgbClr val="000000">
                  <a:alpha val="43000"/>
                </a:srgbClr>
              </a:outerShdw>
            </a:effectLst>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9" name="Freeform 359"/>
            <p:cNvSpPr>
              <a:spLocks/>
            </p:cNvSpPr>
            <p:nvPr/>
          </p:nvSpPr>
          <p:spPr bwMode="auto">
            <a:xfrm rot="-1883633">
              <a:off x="4934" y="511"/>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a:lstStyle/>
            <a:p>
              <a:endParaRPr lang="es-ES" dirty="0"/>
            </a:p>
          </p:txBody>
        </p:sp>
        <p:sp>
          <p:nvSpPr>
            <p:cNvPr id="340" name="Text Box 360"/>
            <p:cNvSpPr txBox="1">
              <a:spLocks noChangeArrowheads="1"/>
            </p:cNvSpPr>
            <p:nvPr/>
          </p:nvSpPr>
          <p:spPr bwMode="auto">
            <a:xfrm>
              <a:off x="5012" y="364"/>
              <a:ext cx="680"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50000"/>
                </a:lnSpc>
                <a:spcBef>
                  <a:spcPct val="50000"/>
                </a:spcBef>
              </a:pPr>
              <a:r>
                <a:rPr lang="es-ES" sz="1200" dirty="0" smtClean="0">
                  <a:solidFill>
                    <a:schemeClr val="tx2">
                      <a:lumMod val="60000"/>
                      <a:lumOff val="40000"/>
                    </a:schemeClr>
                  </a:solidFill>
                </a:rPr>
                <a:t>Water</a:t>
              </a:r>
              <a:endParaRPr lang="es-ES" sz="1200" dirty="0">
                <a:solidFill>
                  <a:schemeClr val="tx2">
                    <a:lumMod val="60000"/>
                    <a:lumOff val="40000"/>
                  </a:schemeClr>
                </a:solidFill>
              </a:endParaRPr>
            </a:p>
            <a:p>
              <a:pPr eaLnBrk="1" hangingPunct="1">
                <a:lnSpc>
                  <a:spcPct val="50000"/>
                </a:lnSpc>
                <a:spcBef>
                  <a:spcPct val="50000"/>
                </a:spcBef>
              </a:pPr>
              <a:r>
                <a:rPr lang="es-ES" sz="1200" dirty="0" smtClean="0">
                  <a:solidFill>
                    <a:srgbClr val="FF9900"/>
                  </a:solidFill>
                </a:rPr>
                <a:t>Salts</a:t>
              </a:r>
              <a:endParaRPr lang="es-ES" sz="1200" dirty="0">
                <a:solidFill>
                  <a:srgbClr val="FF9900"/>
                </a:solidFill>
              </a:endParaRPr>
            </a:p>
          </p:txBody>
        </p:sp>
      </p:grpSp>
      <p:sp>
        <p:nvSpPr>
          <p:cNvPr id="2" name="Título 1"/>
          <p:cNvSpPr>
            <a:spLocks noGrp="1"/>
          </p:cNvSpPr>
          <p:nvPr>
            <p:ph type="title"/>
          </p:nvPr>
        </p:nvSpPr>
        <p:spPr>
          <a:xfrm>
            <a:off x="323528" y="-1067"/>
            <a:ext cx="8604250" cy="1371600"/>
          </a:xfrm>
        </p:spPr>
        <p:txBody>
          <a:bodyPr>
            <a:scene3d>
              <a:camera prst="orthographicFront"/>
              <a:lightRig rig="flat" dir="tl">
                <a:rot lat="0" lon="0" rev="6600000"/>
              </a:lightRig>
            </a:scene3d>
            <a:sp3d extrusionH="25400" contourW="8890">
              <a:bevelT w="38100" h="31750"/>
              <a:contourClr>
                <a:srgbClr val="005D00"/>
              </a:contourClr>
            </a:sp3d>
          </a:bodyPr>
          <a:lstStyle/>
          <a:p>
            <a:r>
              <a:rPr lang="es-ES" b="1" dirty="0" smtClean="0">
                <a:ln w="11430"/>
                <a:solidFill>
                  <a:srgbClr val="008000"/>
                </a:solidFill>
                <a:effectLst>
                  <a:outerShdw blurRad="50800" dist="39000" dir="5460000" algn="tl">
                    <a:srgbClr val="000000">
                      <a:alpha val="38000"/>
                    </a:srgbClr>
                  </a:outerShdw>
                </a:effectLst>
              </a:rPr>
              <a:t>Hypotonic </a:t>
            </a:r>
            <a:r>
              <a:rPr lang="es-ES" b="1" dirty="0">
                <a:ln w="11430"/>
                <a:solidFill>
                  <a:srgbClr val="008000"/>
                </a:solidFill>
                <a:effectLst>
                  <a:outerShdw blurRad="50800" dist="39000" dir="5460000" algn="tl">
                    <a:srgbClr val="000000">
                      <a:alpha val="38000"/>
                    </a:srgbClr>
                  </a:outerShdw>
                </a:effectLst>
              </a:rPr>
              <a:t>medium</a:t>
            </a:r>
          </a:p>
        </p:txBody>
      </p:sp>
      <p:grpSp>
        <p:nvGrpSpPr>
          <p:cNvPr id="4" name="Group 4"/>
          <p:cNvGrpSpPr>
            <a:grpSpLocks/>
          </p:cNvGrpSpPr>
          <p:nvPr/>
        </p:nvGrpSpPr>
        <p:grpSpPr bwMode="auto">
          <a:xfrm>
            <a:off x="2339975" y="1268760"/>
            <a:ext cx="4752975" cy="4460875"/>
            <a:chOff x="1383" y="890"/>
            <a:chExt cx="2801" cy="2626"/>
          </a:xfrm>
        </p:grpSpPr>
        <p:grpSp>
          <p:nvGrpSpPr>
            <p:cNvPr id="6" name="Group 6"/>
            <p:cNvGrpSpPr>
              <a:grpSpLocks/>
            </p:cNvGrpSpPr>
            <p:nvPr/>
          </p:nvGrpSpPr>
          <p:grpSpPr bwMode="auto">
            <a:xfrm>
              <a:off x="1383" y="890"/>
              <a:ext cx="2801" cy="2626"/>
              <a:chOff x="1383" y="890"/>
              <a:chExt cx="2801" cy="2626"/>
            </a:xfrm>
          </p:grpSpPr>
          <p:sp>
            <p:nvSpPr>
              <p:cNvPr id="7" name="Oval 7"/>
              <p:cNvSpPr>
                <a:spLocks noChangeArrowheads="1"/>
              </p:cNvSpPr>
              <p:nvPr/>
            </p:nvSpPr>
            <p:spPr bwMode="auto">
              <a:xfrm flipV="1">
                <a:off x="2444" y="1865"/>
                <a:ext cx="543" cy="529"/>
              </a:xfrm>
              <a:prstGeom prst="ellipse">
                <a:avLst/>
              </a:prstGeom>
              <a:solidFill>
                <a:srgbClr val="993300"/>
              </a:solidFill>
              <a:ln w="41910">
                <a:solidFill>
                  <a:srgbClr val="800000"/>
                </a:solidFill>
                <a:round/>
                <a:headEnd/>
                <a:tailEnd/>
              </a:ln>
            </p:spPr>
            <p:txBody>
              <a:bodyPr wrap="none" anchor="ctr"/>
              <a:lstStyle/>
              <a:p>
                <a:endParaRPr lang="es-ES" dirty="0"/>
              </a:p>
            </p:txBody>
          </p:sp>
          <p:grpSp>
            <p:nvGrpSpPr>
              <p:cNvPr id="8" name="Group 8"/>
              <p:cNvGrpSpPr>
                <a:grpSpLocks/>
              </p:cNvGrpSpPr>
              <p:nvPr/>
            </p:nvGrpSpPr>
            <p:grpSpPr bwMode="auto">
              <a:xfrm>
                <a:off x="1383" y="890"/>
                <a:ext cx="2801" cy="2626"/>
                <a:chOff x="1390" y="888"/>
                <a:chExt cx="2801" cy="2626"/>
              </a:xfrm>
            </p:grpSpPr>
            <p:grpSp>
              <p:nvGrpSpPr>
                <p:cNvPr id="9" name="Group 9"/>
                <p:cNvGrpSpPr>
                  <a:grpSpLocks/>
                </p:cNvGrpSpPr>
                <p:nvPr/>
              </p:nvGrpSpPr>
              <p:grpSpPr bwMode="auto">
                <a:xfrm rot="1618454">
                  <a:off x="4105" y="2160"/>
                  <a:ext cx="86" cy="118"/>
                  <a:chOff x="4059" y="1631"/>
                  <a:chExt cx="86" cy="118"/>
                </a:xfrm>
              </p:grpSpPr>
              <p:sp>
                <p:nvSpPr>
                  <p:cNvPr id="31" name="Oval 10"/>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p:spPr>
                <p:txBody>
                  <a:bodyPr wrap="none" anchor="ctr"/>
                  <a:lstStyle/>
                  <a:p>
                    <a:endParaRPr lang="es-ES" dirty="0"/>
                  </a:p>
                </p:txBody>
              </p:sp>
              <p:sp>
                <p:nvSpPr>
                  <p:cNvPr id="32" name="Rectangle 11"/>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0" name="Group 12"/>
                <p:cNvGrpSpPr>
                  <a:grpSpLocks/>
                </p:cNvGrpSpPr>
                <p:nvPr/>
              </p:nvGrpSpPr>
              <p:grpSpPr bwMode="auto">
                <a:xfrm rot="1344983">
                  <a:off x="1390" y="2205"/>
                  <a:ext cx="86" cy="118"/>
                  <a:chOff x="4059" y="1631"/>
                  <a:chExt cx="86" cy="118"/>
                </a:xfrm>
              </p:grpSpPr>
              <p:sp>
                <p:nvSpPr>
                  <p:cNvPr id="29" name="Oval 13"/>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p:spPr>
                <p:txBody>
                  <a:bodyPr wrap="none" anchor="ctr"/>
                  <a:lstStyle/>
                  <a:p>
                    <a:endParaRPr lang="es-ES" dirty="0"/>
                  </a:p>
                </p:txBody>
              </p:sp>
              <p:sp>
                <p:nvSpPr>
                  <p:cNvPr id="30" name="Rectangle 14"/>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1" name="Group 15"/>
                <p:cNvGrpSpPr>
                  <a:grpSpLocks/>
                </p:cNvGrpSpPr>
                <p:nvPr/>
              </p:nvGrpSpPr>
              <p:grpSpPr bwMode="auto">
                <a:xfrm rot="-3921883">
                  <a:off x="2744" y="3412"/>
                  <a:ext cx="86" cy="118"/>
                  <a:chOff x="4059" y="1631"/>
                  <a:chExt cx="86" cy="118"/>
                </a:xfrm>
              </p:grpSpPr>
              <p:sp>
                <p:nvSpPr>
                  <p:cNvPr id="27" name="Oval 16"/>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p:spPr>
                <p:txBody>
                  <a:bodyPr wrap="none" anchor="ctr"/>
                  <a:lstStyle/>
                  <a:p>
                    <a:endParaRPr lang="es-ES" dirty="0"/>
                  </a:p>
                </p:txBody>
              </p:sp>
              <p:sp>
                <p:nvSpPr>
                  <p:cNvPr id="28" name="Rectangle 17"/>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2" name="Group 18"/>
                <p:cNvGrpSpPr>
                  <a:grpSpLocks/>
                </p:cNvGrpSpPr>
                <p:nvPr/>
              </p:nvGrpSpPr>
              <p:grpSpPr bwMode="auto">
                <a:xfrm rot="-3742916">
                  <a:off x="2744" y="872"/>
                  <a:ext cx="86" cy="118"/>
                  <a:chOff x="4059" y="1631"/>
                  <a:chExt cx="86" cy="118"/>
                </a:xfrm>
              </p:grpSpPr>
              <p:sp>
                <p:nvSpPr>
                  <p:cNvPr id="25" name="Oval 19"/>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p:spPr>
                <p:txBody>
                  <a:bodyPr wrap="none" anchor="ctr"/>
                  <a:lstStyle/>
                  <a:p>
                    <a:endParaRPr lang="es-ES" dirty="0"/>
                  </a:p>
                </p:txBody>
              </p:sp>
              <p:sp>
                <p:nvSpPr>
                  <p:cNvPr id="26" name="Rectangle 20"/>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3" name="Group 21"/>
                <p:cNvGrpSpPr>
                  <a:grpSpLocks/>
                </p:cNvGrpSpPr>
                <p:nvPr/>
              </p:nvGrpSpPr>
              <p:grpSpPr bwMode="auto">
                <a:xfrm rot="-755126">
                  <a:off x="3696" y="1238"/>
                  <a:ext cx="86" cy="118"/>
                  <a:chOff x="4059" y="1631"/>
                  <a:chExt cx="86" cy="118"/>
                </a:xfrm>
              </p:grpSpPr>
              <p:sp>
                <p:nvSpPr>
                  <p:cNvPr id="23" name="Oval 22"/>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p:spPr>
                <p:txBody>
                  <a:bodyPr wrap="none" anchor="ctr"/>
                  <a:lstStyle/>
                  <a:p>
                    <a:endParaRPr lang="es-ES" dirty="0"/>
                  </a:p>
                </p:txBody>
              </p:sp>
              <p:sp>
                <p:nvSpPr>
                  <p:cNvPr id="24" name="Rectangle 23"/>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4" name="Group 24"/>
                <p:cNvGrpSpPr>
                  <a:grpSpLocks/>
                </p:cNvGrpSpPr>
                <p:nvPr/>
              </p:nvGrpSpPr>
              <p:grpSpPr bwMode="auto">
                <a:xfrm rot="-6638738">
                  <a:off x="1807" y="1228"/>
                  <a:ext cx="86" cy="118"/>
                  <a:chOff x="4059" y="1631"/>
                  <a:chExt cx="86" cy="118"/>
                </a:xfrm>
              </p:grpSpPr>
              <p:sp>
                <p:nvSpPr>
                  <p:cNvPr id="21" name="Oval 25"/>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p:spPr>
                <p:txBody>
                  <a:bodyPr wrap="none" anchor="ctr"/>
                  <a:lstStyle/>
                  <a:p>
                    <a:endParaRPr lang="es-ES" dirty="0"/>
                  </a:p>
                </p:txBody>
              </p:sp>
              <p:sp>
                <p:nvSpPr>
                  <p:cNvPr id="22" name="Rectangle 26"/>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5" name="Group 27"/>
                <p:cNvGrpSpPr>
                  <a:grpSpLocks/>
                </p:cNvGrpSpPr>
                <p:nvPr/>
              </p:nvGrpSpPr>
              <p:grpSpPr bwMode="auto">
                <a:xfrm rot="9872444">
                  <a:off x="1791" y="3052"/>
                  <a:ext cx="86" cy="118"/>
                  <a:chOff x="4059" y="1631"/>
                  <a:chExt cx="86" cy="118"/>
                </a:xfrm>
              </p:grpSpPr>
              <p:sp>
                <p:nvSpPr>
                  <p:cNvPr id="19" name="Oval 28"/>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p:spPr>
                <p:txBody>
                  <a:bodyPr wrap="none" anchor="ctr"/>
                  <a:lstStyle/>
                  <a:p>
                    <a:endParaRPr lang="es-ES" dirty="0"/>
                  </a:p>
                </p:txBody>
              </p:sp>
              <p:sp>
                <p:nvSpPr>
                  <p:cNvPr id="20" name="Rectangle 29"/>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6" name="Group 30"/>
                <p:cNvGrpSpPr>
                  <a:grpSpLocks/>
                </p:cNvGrpSpPr>
                <p:nvPr/>
              </p:nvGrpSpPr>
              <p:grpSpPr bwMode="auto">
                <a:xfrm rot="4054969">
                  <a:off x="3702" y="3034"/>
                  <a:ext cx="86" cy="118"/>
                  <a:chOff x="4059" y="1631"/>
                  <a:chExt cx="86" cy="118"/>
                </a:xfrm>
              </p:grpSpPr>
              <p:sp>
                <p:nvSpPr>
                  <p:cNvPr id="17" name="Oval 31"/>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p:spPr>
                <p:txBody>
                  <a:bodyPr wrap="none" anchor="ctr"/>
                  <a:lstStyle/>
                  <a:p>
                    <a:endParaRPr lang="es-ES" dirty="0"/>
                  </a:p>
                </p:txBody>
              </p:sp>
              <p:sp>
                <p:nvSpPr>
                  <p:cNvPr id="18" name="Rectangle 32"/>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grpSp>
        <p:sp>
          <p:nvSpPr>
            <p:cNvPr id="5" name="Oval 5"/>
            <p:cNvSpPr>
              <a:spLocks noChangeArrowheads="1"/>
            </p:cNvSpPr>
            <p:nvPr/>
          </p:nvSpPr>
          <p:spPr bwMode="auto">
            <a:xfrm flipV="1">
              <a:off x="1422" y="937"/>
              <a:ext cx="2721" cy="2537"/>
            </a:xfrm>
            <a:prstGeom prst="ellipse">
              <a:avLst/>
            </a:prstGeom>
            <a:blipFill dpi="0" rotWithShape="0">
              <a:blip r:embed="rId3">
                <a:alphaModFix amt="50000"/>
              </a:blip>
              <a:srcRect/>
              <a:tile tx="0" ty="0" sx="100000" sy="100000" flip="none" algn="tl"/>
            </a:blipFill>
            <a:ln w="76200" cmpd="tri">
              <a:solidFill>
                <a:srgbClr val="993300"/>
              </a:solidFill>
              <a:round/>
              <a:headEnd/>
              <a:tailEnd/>
            </a:ln>
            <a:scene3d>
              <a:camera prst="orthographicFront"/>
              <a:lightRig rig="threePt" dir="t"/>
            </a:scene3d>
            <a:sp3d>
              <a:bevelT w="190500" h="190500"/>
              <a:bevelB w="165100" prst="coolSlant"/>
            </a:sp3d>
          </p:spPr>
          <p:txBody>
            <a:bodyPr wrap="none" anchor="ctr"/>
            <a:lstStyle/>
            <a:p>
              <a:endParaRPr lang="es-ES" dirty="0"/>
            </a:p>
          </p:txBody>
        </p:sp>
      </p:grpSp>
    </p:spTree>
    <p:extLst>
      <p:ext uri="{BB962C8B-B14F-4D97-AF65-F5344CB8AC3E}">
        <p14:creationId xmlns:p14="http://schemas.microsoft.com/office/powerpoint/2010/main" val="359198934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32" presetClass="emph" presetSubtype="0" repeatCount="indefinite" fill="hold" nodeType="withEffect">
                                  <p:stCondLst>
                                    <p:cond delay="0"/>
                                  </p:stCondLst>
                                  <p:childTnLst>
                                    <p:animClr clrSpc="rgb" dir="cw">
                                      <p:cBhvr override="childStyle">
                                        <p:cTn id="9" dur="50" fill="hold"/>
                                        <p:tgtEl>
                                          <p:spTgt spid="176"/>
                                        </p:tgtEl>
                                        <p:attrNameLst>
                                          <p:attrName>style.color</p:attrName>
                                        </p:attrNameLst>
                                      </p:cBhvr>
                                      <p:to>
                                        <a:schemeClr val="accent2"/>
                                      </p:to>
                                    </p:animClr>
                                    <p:animClr clrSpc="rgb" dir="cw">
                                      <p:cBhvr>
                                        <p:cTn id="10" dur="50" fill="hold"/>
                                        <p:tgtEl>
                                          <p:spTgt spid="176"/>
                                        </p:tgtEl>
                                        <p:attrNameLst>
                                          <p:attrName>fillcolor</p:attrName>
                                        </p:attrNameLst>
                                      </p:cBhvr>
                                      <p:to>
                                        <a:schemeClr val="accent2"/>
                                      </p:to>
                                    </p:animClr>
                                    <p:set>
                                      <p:cBhvr>
                                        <p:cTn id="11" dur="50" fill="hold"/>
                                        <p:tgtEl>
                                          <p:spTgt spid="176"/>
                                        </p:tgtEl>
                                        <p:attrNameLst>
                                          <p:attrName>fill.type</p:attrName>
                                        </p:attrNameLst>
                                      </p:cBhvr>
                                      <p:to>
                                        <p:strVal val="solid"/>
                                      </p:to>
                                    </p:set>
                                    <p:set>
                                      <p:cBhvr>
                                        <p:cTn id="12" dur="50" fill="hold"/>
                                        <p:tgtEl>
                                          <p:spTgt spid="176"/>
                                        </p:tgtEl>
                                        <p:attrNameLst>
                                          <p:attrName>fill.on</p:attrName>
                                        </p:attrNameLst>
                                      </p:cBhvr>
                                      <p:to>
                                        <p:strVal val="true"/>
                                      </p:to>
                                    </p:set>
                                    <p:animRot by="120000">
                                      <p:cBhvr>
                                        <p:cTn id="13" dur="50" fill="hold">
                                          <p:stCondLst>
                                            <p:cond delay="0"/>
                                          </p:stCondLst>
                                        </p:cTn>
                                        <p:tgtEl>
                                          <p:spTgt spid="176"/>
                                        </p:tgtEl>
                                        <p:attrNameLst>
                                          <p:attrName>r</p:attrName>
                                        </p:attrNameLst>
                                      </p:cBhvr>
                                    </p:animRot>
                                    <p:animRot by="-240000">
                                      <p:cBhvr>
                                        <p:cTn id="14" dur="100" fill="hold">
                                          <p:stCondLst>
                                            <p:cond delay="100"/>
                                          </p:stCondLst>
                                        </p:cTn>
                                        <p:tgtEl>
                                          <p:spTgt spid="176"/>
                                        </p:tgtEl>
                                        <p:attrNameLst>
                                          <p:attrName>r</p:attrName>
                                        </p:attrNameLst>
                                      </p:cBhvr>
                                    </p:animRot>
                                    <p:animRot by="240000">
                                      <p:cBhvr>
                                        <p:cTn id="15" dur="100" fill="hold">
                                          <p:stCondLst>
                                            <p:cond delay="200"/>
                                          </p:stCondLst>
                                        </p:cTn>
                                        <p:tgtEl>
                                          <p:spTgt spid="176"/>
                                        </p:tgtEl>
                                        <p:attrNameLst>
                                          <p:attrName>r</p:attrName>
                                        </p:attrNameLst>
                                      </p:cBhvr>
                                    </p:animRot>
                                    <p:animRot by="-240000">
                                      <p:cBhvr>
                                        <p:cTn id="16" dur="100" fill="hold">
                                          <p:stCondLst>
                                            <p:cond delay="300"/>
                                          </p:stCondLst>
                                        </p:cTn>
                                        <p:tgtEl>
                                          <p:spTgt spid="176"/>
                                        </p:tgtEl>
                                        <p:attrNameLst>
                                          <p:attrName>r</p:attrName>
                                        </p:attrNameLst>
                                      </p:cBhvr>
                                    </p:animRot>
                                    <p:animRot by="120000">
                                      <p:cBhvr>
                                        <p:cTn id="17" dur="100" fill="hold">
                                          <p:stCondLst>
                                            <p:cond delay="400"/>
                                          </p:stCondLst>
                                        </p:cTn>
                                        <p:tgtEl>
                                          <p:spTgt spid="176"/>
                                        </p:tgtEl>
                                        <p:attrNameLst>
                                          <p:attrName>r</p:attrName>
                                        </p:attrNameLst>
                                      </p:cBhvr>
                                    </p:animRot>
                                  </p:childTnLst>
                                </p:cTn>
                              </p:par>
                              <p:par>
                                <p:cTn id="18" presetID="32" presetClass="emph" presetSubtype="0" repeatCount="indefinite" fill="hold" nodeType="withEffect">
                                  <p:stCondLst>
                                    <p:cond delay="0"/>
                                  </p:stCondLst>
                                  <p:childTnLst>
                                    <p:animClr clrSpc="rgb" dir="cw">
                                      <p:cBhvr override="childStyle">
                                        <p:cTn id="19" dur="50" fill="hold"/>
                                        <p:tgtEl>
                                          <p:spTgt spid="233"/>
                                        </p:tgtEl>
                                        <p:attrNameLst>
                                          <p:attrName>style.color</p:attrName>
                                        </p:attrNameLst>
                                      </p:cBhvr>
                                      <p:to>
                                        <a:schemeClr val="accent2"/>
                                      </p:to>
                                    </p:animClr>
                                    <p:animClr clrSpc="rgb" dir="cw">
                                      <p:cBhvr>
                                        <p:cTn id="20" dur="50" fill="hold"/>
                                        <p:tgtEl>
                                          <p:spTgt spid="233"/>
                                        </p:tgtEl>
                                        <p:attrNameLst>
                                          <p:attrName>fillcolor</p:attrName>
                                        </p:attrNameLst>
                                      </p:cBhvr>
                                      <p:to>
                                        <a:schemeClr val="accent2"/>
                                      </p:to>
                                    </p:animClr>
                                    <p:set>
                                      <p:cBhvr>
                                        <p:cTn id="21" dur="50" fill="hold"/>
                                        <p:tgtEl>
                                          <p:spTgt spid="233"/>
                                        </p:tgtEl>
                                        <p:attrNameLst>
                                          <p:attrName>fill.type</p:attrName>
                                        </p:attrNameLst>
                                      </p:cBhvr>
                                      <p:to>
                                        <p:strVal val="solid"/>
                                      </p:to>
                                    </p:set>
                                    <p:set>
                                      <p:cBhvr>
                                        <p:cTn id="22" dur="50" fill="hold"/>
                                        <p:tgtEl>
                                          <p:spTgt spid="233"/>
                                        </p:tgtEl>
                                        <p:attrNameLst>
                                          <p:attrName>fill.on</p:attrName>
                                        </p:attrNameLst>
                                      </p:cBhvr>
                                      <p:to>
                                        <p:strVal val="true"/>
                                      </p:to>
                                    </p:set>
                                    <p:animRot by="120000">
                                      <p:cBhvr>
                                        <p:cTn id="23" dur="50" fill="hold">
                                          <p:stCondLst>
                                            <p:cond delay="0"/>
                                          </p:stCondLst>
                                        </p:cTn>
                                        <p:tgtEl>
                                          <p:spTgt spid="233"/>
                                        </p:tgtEl>
                                        <p:attrNameLst>
                                          <p:attrName>r</p:attrName>
                                        </p:attrNameLst>
                                      </p:cBhvr>
                                    </p:animRot>
                                    <p:animRot by="-240000">
                                      <p:cBhvr>
                                        <p:cTn id="24" dur="100" fill="hold">
                                          <p:stCondLst>
                                            <p:cond delay="100"/>
                                          </p:stCondLst>
                                        </p:cTn>
                                        <p:tgtEl>
                                          <p:spTgt spid="233"/>
                                        </p:tgtEl>
                                        <p:attrNameLst>
                                          <p:attrName>r</p:attrName>
                                        </p:attrNameLst>
                                      </p:cBhvr>
                                    </p:animRot>
                                    <p:animRot by="240000">
                                      <p:cBhvr>
                                        <p:cTn id="25" dur="100" fill="hold">
                                          <p:stCondLst>
                                            <p:cond delay="200"/>
                                          </p:stCondLst>
                                        </p:cTn>
                                        <p:tgtEl>
                                          <p:spTgt spid="233"/>
                                        </p:tgtEl>
                                        <p:attrNameLst>
                                          <p:attrName>r</p:attrName>
                                        </p:attrNameLst>
                                      </p:cBhvr>
                                    </p:animRot>
                                    <p:animRot by="-240000">
                                      <p:cBhvr>
                                        <p:cTn id="26" dur="100" fill="hold">
                                          <p:stCondLst>
                                            <p:cond delay="300"/>
                                          </p:stCondLst>
                                        </p:cTn>
                                        <p:tgtEl>
                                          <p:spTgt spid="233"/>
                                        </p:tgtEl>
                                        <p:attrNameLst>
                                          <p:attrName>r</p:attrName>
                                        </p:attrNameLst>
                                      </p:cBhvr>
                                    </p:animRot>
                                    <p:animRot by="120000">
                                      <p:cBhvr>
                                        <p:cTn id="27" dur="100" fill="hold">
                                          <p:stCondLst>
                                            <p:cond delay="400"/>
                                          </p:stCondLst>
                                        </p:cTn>
                                        <p:tgtEl>
                                          <p:spTgt spid="233"/>
                                        </p:tgtEl>
                                        <p:attrNameLst>
                                          <p:attrName>r</p:attrName>
                                        </p:attrNameLst>
                                      </p:cBhvr>
                                    </p:animRot>
                                  </p:childTnLst>
                                </p:cTn>
                              </p:par>
                              <p:par>
                                <p:cTn id="28" presetID="32" presetClass="emph" presetSubtype="0" repeatCount="indefinite" fill="hold" nodeType="withEffect">
                                  <p:stCondLst>
                                    <p:cond delay="0"/>
                                  </p:stCondLst>
                                  <p:childTnLst>
                                    <p:animClr clrSpc="rgb" dir="cw">
                                      <p:cBhvr override="childStyle">
                                        <p:cTn id="29" dur="50" fill="hold"/>
                                        <p:tgtEl>
                                          <p:spTgt spid="33"/>
                                        </p:tgtEl>
                                        <p:attrNameLst>
                                          <p:attrName>style.color</p:attrName>
                                        </p:attrNameLst>
                                      </p:cBhvr>
                                      <p:to>
                                        <a:schemeClr val="accent2"/>
                                      </p:to>
                                    </p:animClr>
                                    <p:animClr clrSpc="rgb" dir="cw">
                                      <p:cBhvr>
                                        <p:cTn id="30" dur="50" fill="hold"/>
                                        <p:tgtEl>
                                          <p:spTgt spid="33"/>
                                        </p:tgtEl>
                                        <p:attrNameLst>
                                          <p:attrName>fillcolor</p:attrName>
                                        </p:attrNameLst>
                                      </p:cBhvr>
                                      <p:to>
                                        <a:schemeClr val="accent2"/>
                                      </p:to>
                                    </p:animClr>
                                    <p:set>
                                      <p:cBhvr>
                                        <p:cTn id="31" dur="50" fill="hold"/>
                                        <p:tgtEl>
                                          <p:spTgt spid="33"/>
                                        </p:tgtEl>
                                        <p:attrNameLst>
                                          <p:attrName>fill.type</p:attrName>
                                        </p:attrNameLst>
                                      </p:cBhvr>
                                      <p:to>
                                        <p:strVal val="solid"/>
                                      </p:to>
                                    </p:set>
                                    <p:set>
                                      <p:cBhvr>
                                        <p:cTn id="32" dur="50" fill="hold"/>
                                        <p:tgtEl>
                                          <p:spTgt spid="33"/>
                                        </p:tgtEl>
                                        <p:attrNameLst>
                                          <p:attrName>fill.on</p:attrName>
                                        </p:attrNameLst>
                                      </p:cBhvr>
                                      <p:to>
                                        <p:strVal val="true"/>
                                      </p:to>
                                    </p:set>
                                    <p:animRot by="120000">
                                      <p:cBhvr>
                                        <p:cTn id="33" dur="50" fill="hold">
                                          <p:stCondLst>
                                            <p:cond delay="0"/>
                                          </p:stCondLst>
                                        </p:cTn>
                                        <p:tgtEl>
                                          <p:spTgt spid="33"/>
                                        </p:tgtEl>
                                        <p:attrNameLst>
                                          <p:attrName>r</p:attrName>
                                        </p:attrNameLst>
                                      </p:cBhvr>
                                    </p:animRot>
                                    <p:animRot by="-240000">
                                      <p:cBhvr>
                                        <p:cTn id="34" dur="100" fill="hold">
                                          <p:stCondLst>
                                            <p:cond delay="100"/>
                                          </p:stCondLst>
                                        </p:cTn>
                                        <p:tgtEl>
                                          <p:spTgt spid="33"/>
                                        </p:tgtEl>
                                        <p:attrNameLst>
                                          <p:attrName>r</p:attrName>
                                        </p:attrNameLst>
                                      </p:cBhvr>
                                    </p:animRot>
                                    <p:animRot by="240000">
                                      <p:cBhvr>
                                        <p:cTn id="35" dur="100" fill="hold">
                                          <p:stCondLst>
                                            <p:cond delay="200"/>
                                          </p:stCondLst>
                                        </p:cTn>
                                        <p:tgtEl>
                                          <p:spTgt spid="33"/>
                                        </p:tgtEl>
                                        <p:attrNameLst>
                                          <p:attrName>r</p:attrName>
                                        </p:attrNameLst>
                                      </p:cBhvr>
                                    </p:animRot>
                                    <p:animRot by="-240000">
                                      <p:cBhvr>
                                        <p:cTn id="36" dur="100" fill="hold">
                                          <p:stCondLst>
                                            <p:cond delay="300"/>
                                          </p:stCondLst>
                                        </p:cTn>
                                        <p:tgtEl>
                                          <p:spTgt spid="33"/>
                                        </p:tgtEl>
                                        <p:attrNameLst>
                                          <p:attrName>r</p:attrName>
                                        </p:attrNameLst>
                                      </p:cBhvr>
                                    </p:animRot>
                                    <p:animRot by="120000">
                                      <p:cBhvr>
                                        <p:cTn id="37" dur="100" fill="hold">
                                          <p:stCondLst>
                                            <p:cond delay="400"/>
                                          </p:stCondLst>
                                        </p:cTn>
                                        <p:tgtEl>
                                          <p:spTgt spid="33"/>
                                        </p:tgtEl>
                                        <p:attrNameLst>
                                          <p:attrName>r</p:attrName>
                                        </p:attrNameLst>
                                      </p:cBhvr>
                                    </p:animRot>
                                  </p:childTnLst>
                                </p:cTn>
                              </p:par>
                              <p:par>
                                <p:cTn id="38" presetID="32" presetClass="emph" presetSubtype="0" repeatCount="indefinite" fill="hold" nodeType="withEffect">
                                  <p:stCondLst>
                                    <p:cond delay="0"/>
                                  </p:stCondLst>
                                  <p:childTnLst>
                                    <p:animClr clrSpc="rgb" dir="cw">
                                      <p:cBhvr override="childStyle">
                                        <p:cTn id="39" dur="50" fill="hold"/>
                                        <p:tgtEl>
                                          <p:spTgt spid="185"/>
                                        </p:tgtEl>
                                        <p:attrNameLst>
                                          <p:attrName>style.color</p:attrName>
                                        </p:attrNameLst>
                                      </p:cBhvr>
                                      <p:to>
                                        <a:schemeClr val="accent2"/>
                                      </p:to>
                                    </p:animClr>
                                    <p:animClr clrSpc="rgb" dir="cw">
                                      <p:cBhvr>
                                        <p:cTn id="40" dur="50" fill="hold"/>
                                        <p:tgtEl>
                                          <p:spTgt spid="185"/>
                                        </p:tgtEl>
                                        <p:attrNameLst>
                                          <p:attrName>fillcolor</p:attrName>
                                        </p:attrNameLst>
                                      </p:cBhvr>
                                      <p:to>
                                        <a:schemeClr val="accent2"/>
                                      </p:to>
                                    </p:animClr>
                                    <p:set>
                                      <p:cBhvr>
                                        <p:cTn id="41" dur="50" fill="hold"/>
                                        <p:tgtEl>
                                          <p:spTgt spid="185"/>
                                        </p:tgtEl>
                                        <p:attrNameLst>
                                          <p:attrName>fill.type</p:attrName>
                                        </p:attrNameLst>
                                      </p:cBhvr>
                                      <p:to>
                                        <p:strVal val="solid"/>
                                      </p:to>
                                    </p:set>
                                    <p:set>
                                      <p:cBhvr>
                                        <p:cTn id="42" dur="50" fill="hold"/>
                                        <p:tgtEl>
                                          <p:spTgt spid="185"/>
                                        </p:tgtEl>
                                        <p:attrNameLst>
                                          <p:attrName>fill.on</p:attrName>
                                        </p:attrNameLst>
                                      </p:cBhvr>
                                      <p:to>
                                        <p:strVal val="true"/>
                                      </p:to>
                                    </p:set>
                                    <p:animRot by="120000">
                                      <p:cBhvr>
                                        <p:cTn id="43" dur="50" fill="hold">
                                          <p:stCondLst>
                                            <p:cond delay="0"/>
                                          </p:stCondLst>
                                        </p:cTn>
                                        <p:tgtEl>
                                          <p:spTgt spid="185"/>
                                        </p:tgtEl>
                                        <p:attrNameLst>
                                          <p:attrName>r</p:attrName>
                                        </p:attrNameLst>
                                      </p:cBhvr>
                                    </p:animRot>
                                    <p:animRot by="-240000">
                                      <p:cBhvr>
                                        <p:cTn id="44" dur="100" fill="hold">
                                          <p:stCondLst>
                                            <p:cond delay="100"/>
                                          </p:stCondLst>
                                        </p:cTn>
                                        <p:tgtEl>
                                          <p:spTgt spid="185"/>
                                        </p:tgtEl>
                                        <p:attrNameLst>
                                          <p:attrName>r</p:attrName>
                                        </p:attrNameLst>
                                      </p:cBhvr>
                                    </p:animRot>
                                    <p:animRot by="240000">
                                      <p:cBhvr>
                                        <p:cTn id="45" dur="100" fill="hold">
                                          <p:stCondLst>
                                            <p:cond delay="200"/>
                                          </p:stCondLst>
                                        </p:cTn>
                                        <p:tgtEl>
                                          <p:spTgt spid="185"/>
                                        </p:tgtEl>
                                        <p:attrNameLst>
                                          <p:attrName>r</p:attrName>
                                        </p:attrNameLst>
                                      </p:cBhvr>
                                    </p:animRot>
                                    <p:animRot by="-240000">
                                      <p:cBhvr>
                                        <p:cTn id="46" dur="100" fill="hold">
                                          <p:stCondLst>
                                            <p:cond delay="300"/>
                                          </p:stCondLst>
                                        </p:cTn>
                                        <p:tgtEl>
                                          <p:spTgt spid="185"/>
                                        </p:tgtEl>
                                        <p:attrNameLst>
                                          <p:attrName>r</p:attrName>
                                        </p:attrNameLst>
                                      </p:cBhvr>
                                    </p:animRot>
                                    <p:animRot by="120000">
                                      <p:cBhvr>
                                        <p:cTn id="47" dur="100" fill="hold">
                                          <p:stCondLst>
                                            <p:cond delay="400"/>
                                          </p:stCondLst>
                                        </p:cTn>
                                        <p:tgtEl>
                                          <p:spTgt spid="185"/>
                                        </p:tgtEl>
                                        <p:attrNameLst>
                                          <p:attrName>r</p:attrName>
                                        </p:attrNameLst>
                                      </p:cBhvr>
                                    </p:animRot>
                                  </p:childTnLst>
                                </p:cTn>
                              </p:par>
                              <p:par>
                                <p:cTn id="48" presetID="32" presetClass="emph" presetSubtype="0" repeatCount="indefinite" fill="hold" nodeType="withEffect">
                                  <p:stCondLst>
                                    <p:cond delay="0"/>
                                  </p:stCondLst>
                                  <p:childTnLst>
                                    <p:animClr clrSpc="rgb" dir="cw">
                                      <p:cBhvr override="childStyle">
                                        <p:cTn id="49" dur="50" fill="hold"/>
                                        <p:tgtEl>
                                          <p:spTgt spid="204"/>
                                        </p:tgtEl>
                                        <p:attrNameLst>
                                          <p:attrName>style.color</p:attrName>
                                        </p:attrNameLst>
                                      </p:cBhvr>
                                      <p:to>
                                        <a:schemeClr val="accent2"/>
                                      </p:to>
                                    </p:animClr>
                                    <p:animClr clrSpc="rgb" dir="cw">
                                      <p:cBhvr>
                                        <p:cTn id="50" dur="50" fill="hold"/>
                                        <p:tgtEl>
                                          <p:spTgt spid="204"/>
                                        </p:tgtEl>
                                        <p:attrNameLst>
                                          <p:attrName>fillcolor</p:attrName>
                                        </p:attrNameLst>
                                      </p:cBhvr>
                                      <p:to>
                                        <a:schemeClr val="accent2"/>
                                      </p:to>
                                    </p:animClr>
                                    <p:set>
                                      <p:cBhvr>
                                        <p:cTn id="51" dur="50" fill="hold"/>
                                        <p:tgtEl>
                                          <p:spTgt spid="204"/>
                                        </p:tgtEl>
                                        <p:attrNameLst>
                                          <p:attrName>fill.type</p:attrName>
                                        </p:attrNameLst>
                                      </p:cBhvr>
                                      <p:to>
                                        <p:strVal val="solid"/>
                                      </p:to>
                                    </p:set>
                                    <p:set>
                                      <p:cBhvr>
                                        <p:cTn id="52" dur="50" fill="hold"/>
                                        <p:tgtEl>
                                          <p:spTgt spid="204"/>
                                        </p:tgtEl>
                                        <p:attrNameLst>
                                          <p:attrName>fill.on</p:attrName>
                                        </p:attrNameLst>
                                      </p:cBhvr>
                                      <p:to>
                                        <p:strVal val="true"/>
                                      </p:to>
                                    </p:set>
                                    <p:animRot by="120000">
                                      <p:cBhvr>
                                        <p:cTn id="53" dur="50" fill="hold">
                                          <p:stCondLst>
                                            <p:cond delay="0"/>
                                          </p:stCondLst>
                                        </p:cTn>
                                        <p:tgtEl>
                                          <p:spTgt spid="204"/>
                                        </p:tgtEl>
                                        <p:attrNameLst>
                                          <p:attrName>r</p:attrName>
                                        </p:attrNameLst>
                                      </p:cBhvr>
                                    </p:animRot>
                                    <p:animRot by="-240000">
                                      <p:cBhvr>
                                        <p:cTn id="54" dur="100" fill="hold">
                                          <p:stCondLst>
                                            <p:cond delay="100"/>
                                          </p:stCondLst>
                                        </p:cTn>
                                        <p:tgtEl>
                                          <p:spTgt spid="204"/>
                                        </p:tgtEl>
                                        <p:attrNameLst>
                                          <p:attrName>r</p:attrName>
                                        </p:attrNameLst>
                                      </p:cBhvr>
                                    </p:animRot>
                                    <p:animRot by="240000">
                                      <p:cBhvr>
                                        <p:cTn id="55" dur="100" fill="hold">
                                          <p:stCondLst>
                                            <p:cond delay="200"/>
                                          </p:stCondLst>
                                        </p:cTn>
                                        <p:tgtEl>
                                          <p:spTgt spid="204"/>
                                        </p:tgtEl>
                                        <p:attrNameLst>
                                          <p:attrName>r</p:attrName>
                                        </p:attrNameLst>
                                      </p:cBhvr>
                                    </p:animRot>
                                    <p:animRot by="-240000">
                                      <p:cBhvr>
                                        <p:cTn id="56" dur="100" fill="hold">
                                          <p:stCondLst>
                                            <p:cond delay="300"/>
                                          </p:stCondLst>
                                        </p:cTn>
                                        <p:tgtEl>
                                          <p:spTgt spid="204"/>
                                        </p:tgtEl>
                                        <p:attrNameLst>
                                          <p:attrName>r</p:attrName>
                                        </p:attrNameLst>
                                      </p:cBhvr>
                                    </p:animRot>
                                    <p:animRot by="120000">
                                      <p:cBhvr>
                                        <p:cTn id="57" dur="100" fill="hold">
                                          <p:stCondLst>
                                            <p:cond delay="400"/>
                                          </p:stCondLst>
                                        </p:cTn>
                                        <p:tgtEl>
                                          <p:spTgt spid="204"/>
                                        </p:tgtEl>
                                        <p:attrNameLst>
                                          <p:attrName>r</p:attrName>
                                        </p:attrNameLst>
                                      </p:cBhvr>
                                    </p:animRot>
                                  </p:childTnLst>
                                </p:cTn>
                              </p:par>
                              <p:par>
                                <p:cTn id="58" presetID="32" presetClass="emph" presetSubtype="0" repeatCount="indefinite" fill="hold" nodeType="withEffect">
                                  <p:stCondLst>
                                    <p:cond delay="0"/>
                                  </p:stCondLst>
                                  <p:childTnLst>
                                    <p:animClr clrSpc="rgb" dir="cw">
                                      <p:cBhvr override="childStyle">
                                        <p:cTn id="59" dur="50" fill="hold"/>
                                        <p:tgtEl>
                                          <p:spTgt spid="52"/>
                                        </p:tgtEl>
                                        <p:attrNameLst>
                                          <p:attrName>style.color</p:attrName>
                                        </p:attrNameLst>
                                      </p:cBhvr>
                                      <p:to>
                                        <a:schemeClr val="accent2"/>
                                      </p:to>
                                    </p:animClr>
                                    <p:animClr clrSpc="rgb" dir="cw">
                                      <p:cBhvr>
                                        <p:cTn id="60" dur="50" fill="hold"/>
                                        <p:tgtEl>
                                          <p:spTgt spid="52"/>
                                        </p:tgtEl>
                                        <p:attrNameLst>
                                          <p:attrName>fillcolor</p:attrName>
                                        </p:attrNameLst>
                                      </p:cBhvr>
                                      <p:to>
                                        <a:schemeClr val="accent2"/>
                                      </p:to>
                                    </p:animClr>
                                    <p:set>
                                      <p:cBhvr>
                                        <p:cTn id="61" dur="50" fill="hold"/>
                                        <p:tgtEl>
                                          <p:spTgt spid="52"/>
                                        </p:tgtEl>
                                        <p:attrNameLst>
                                          <p:attrName>fill.type</p:attrName>
                                        </p:attrNameLst>
                                      </p:cBhvr>
                                      <p:to>
                                        <p:strVal val="solid"/>
                                      </p:to>
                                    </p:set>
                                    <p:set>
                                      <p:cBhvr>
                                        <p:cTn id="62" dur="50" fill="hold"/>
                                        <p:tgtEl>
                                          <p:spTgt spid="52"/>
                                        </p:tgtEl>
                                        <p:attrNameLst>
                                          <p:attrName>fill.on</p:attrName>
                                        </p:attrNameLst>
                                      </p:cBhvr>
                                      <p:to>
                                        <p:strVal val="true"/>
                                      </p:to>
                                    </p:set>
                                    <p:animRot by="120000">
                                      <p:cBhvr>
                                        <p:cTn id="63" dur="50" fill="hold">
                                          <p:stCondLst>
                                            <p:cond delay="0"/>
                                          </p:stCondLst>
                                        </p:cTn>
                                        <p:tgtEl>
                                          <p:spTgt spid="52"/>
                                        </p:tgtEl>
                                        <p:attrNameLst>
                                          <p:attrName>r</p:attrName>
                                        </p:attrNameLst>
                                      </p:cBhvr>
                                    </p:animRot>
                                    <p:animRot by="-240000">
                                      <p:cBhvr>
                                        <p:cTn id="64" dur="100" fill="hold">
                                          <p:stCondLst>
                                            <p:cond delay="100"/>
                                          </p:stCondLst>
                                        </p:cTn>
                                        <p:tgtEl>
                                          <p:spTgt spid="52"/>
                                        </p:tgtEl>
                                        <p:attrNameLst>
                                          <p:attrName>r</p:attrName>
                                        </p:attrNameLst>
                                      </p:cBhvr>
                                    </p:animRot>
                                    <p:animRot by="240000">
                                      <p:cBhvr>
                                        <p:cTn id="65" dur="100" fill="hold">
                                          <p:stCondLst>
                                            <p:cond delay="200"/>
                                          </p:stCondLst>
                                        </p:cTn>
                                        <p:tgtEl>
                                          <p:spTgt spid="52"/>
                                        </p:tgtEl>
                                        <p:attrNameLst>
                                          <p:attrName>r</p:attrName>
                                        </p:attrNameLst>
                                      </p:cBhvr>
                                    </p:animRot>
                                    <p:animRot by="-240000">
                                      <p:cBhvr>
                                        <p:cTn id="66" dur="100" fill="hold">
                                          <p:stCondLst>
                                            <p:cond delay="300"/>
                                          </p:stCondLst>
                                        </p:cTn>
                                        <p:tgtEl>
                                          <p:spTgt spid="52"/>
                                        </p:tgtEl>
                                        <p:attrNameLst>
                                          <p:attrName>r</p:attrName>
                                        </p:attrNameLst>
                                      </p:cBhvr>
                                    </p:animRot>
                                    <p:animRot by="120000">
                                      <p:cBhvr>
                                        <p:cTn id="67" dur="100" fill="hold">
                                          <p:stCondLst>
                                            <p:cond delay="400"/>
                                          </p:stCondLst>
                                        </p:cTn>
                                        <p:tgtEl>
                                          <p:spTgt spid="52"/>
                                        </p:tgtEl>
                                        <p:attrNameLst>
                                          <p:attrName>r</p:attrName>
                                        </p:attrNameLst>
                                      </p:cBhvr>
                                    </p:animRot>
                                  </p:childTnLst>
                                </p:cTn>
                              </p:par>
                              <p:par>
                                <p:cTn id="68" presetID="32" presetClass="emph" presetSubtype="0" repeatCount="indefinite" fill="hold" nodeType="withEffect">
                                  <p:stCondLst>
                                    <p:cond delay="0"/>
                                  </p:stCondLst>
                                  <p:childTnLst>
                                    <p:animClr clrSpc="rgb" dir="cw">
                                      <p:cBhvr override="childStyle">
                                        <p:cTn id="69" dur="50" fill="hold"/>
                                        <p:tgtEl>
                                          <p:spTgt spid="81"/>
                                        </p:tgtEl>
                                        <p:attrNameLst>
                                          <p:attrName>style.color</p:attrName>
                                        </p:attrNameLst>
                                      </p:cBhvr>
                                      <p:to>
                                        <a:schemeClr val="accent2"/>
                                      </p:to>
                                    </p:animClr>
                                    <p:animClr clrSpc="rgb" dir="cw">
                                      <p:cBhvr>
                                        <p:cTn id="70" dur="50" fill="hold"/>
                                        <p:tgtEl>
                                          <p:spTgt spid="81"/>
                                        </p:tgtEl>
                                        <p:attrNameLst>
                                          <p:attrName>fillcolor</p:attrName>
                                        </p:attrNameLst>
                                      </p:cBhvr>
                                      <p:to>
                                        <a:schemeClr val="accent2"/>
                                      </p:to>
                                    </p:animClr>
                                    <p:set>
                                      <p:cBhvr>
                                        <p:cTn id="71" dur="50" fill="hold"/>
                                        <p:tgtEl>
                                          <p:spTgt spid="81"/>
                                        </p:tgtEl>
                                        <p:attrNameLst>
                                          <p:attrName>fill.type</p:attrName>
                                        </p:attrNameLst>
                                      </p:cBhvr>
                                      <p:to>
                                        <p:strVal val="solid"/>
                                      </p:to>
                                    </p:set>
                                    <p:set>
                                      <p:cBhvr>
                                        <p:cTn id="72" dur="50" fill="hold"/>
                                        <p:tgtEl>
                                          <p:spTgt spid="81"/>
                                        </p:tgtEl>
                                        <p:attrNameLst>
                                          <p:attrName>fill.on</p:attrName>
                                        </p:attrNameLst>
                                      </p:cBhvr>
                                      <p:to>
                                        <p:strVal val="true"/>
                                      </p:to>
                                    </p:set>
                                    <p:animRot by="120000">
                                      <p:cBhvr>
                                        <p:cTn id="73" dur="50" fill="hold">
                                          <p:stCondLst>
                                            <p:cond delay="0"/>
                                          </p:stCondLst>
                                        </p:cTn>
                                        <p:tgtEl>
                                          <p:spTgt spid="81"/>
                                        </p:tgtEl>
                                        <p:attrNameLst>
                                          <p:attrName>r</p:attrName>
                                        </p:attrNameLst>
                                      </p:cBhvr>
                                    </p:animRot>
                                    <p:animRot by="-240000">
                                      <p:cBhvr>
                                        <p:cTn id="74" dur="100" fill="hold">
                                          <p:stCondLst>
                                            <p:cond delay="100"/>
                                          </p:stCondLst>
                                        </p:cTn>
                                        <p:tgtEl>
                                          <p:spTgt spid="81"/>
                                        </p:tgtEl>
                                        <p:attrNameLst>
                                          <p:attrName>r</p:attrName>
                                        </p:attrNameLst>
                                      </p:cBhvr>
                                    </p:animRot>
                                    <p:animRot by="240000">
                                      <p:cBhvr>
                                        <p:cTn id="75" dur="100" fill="hold">
                                          <p:stCondLst>
                                            <p:cond delay="200"/>
                                          </p:stCondLst>
                                        </p:cTn>
                                        <p:tgtEl>
                                          <p:spTgt spid="81"/>
                                        </p:tgtEl>
                                        <p:attrNameLst>
                                          <p:attrName>r</p:attrName>
                                        </p:attrNameLst>
                                      </p:cBhvr>
                                    </p:animRot>
                                    <p:animRot by="-240000">
                                      <p:cBhvr>
                                        <p:cTn id="76" dur="100" fill="hold">
                                          <p:stCondLst>
                                            <p:cond delay="300"/>
                                          </p:stCondLst>
                                        </p:cTn>
                                        <p:tgtEl>
                                          <p:spTgt spid="81"/>
                                        </p:tgtEl>
                                        <p:attrNameLst>
                                          <p:attrName>r</p:attrName>
                                        </p:attrNameLst>
                                      </p:cBhvr>
                                    </p:animRot>
                                    <p:animRot by="120000">
                                      <p:cBhvr>
                                        <p:cTn id="77" dur="100" fill="hold">
                                          <p:stCondLst>
                                            <p:cond delay="400"/>
                                          </p:stCondLst>
                                        </p:cTn>
                                        <p:tgtEl>
                                          <p:spTgt spid="81"/>
                                        </p:tgtEl>
                                        <p:attrNameLst>
                                          <p:attrName>r</p:attrName>
                                        </p:attrNameLst>
                                      </p:cBhvr>
                                    </p:animRot>
                                  </p:childTnLst>
                                </p:cTn>
                              </p:par>
                              <p:par>
                                <p:cTn id="78" presetID="32" presetClass="emph" presetSubtype="0" repeatCount="indefinite" fill="hold" nodeType="withEffect">
                                  <p:stCondLst>
                                    <p:cond delay="0"/>
                                  </p:stCondLst>
                                  <p:childTnLst>
                                    <p:animClr clrSpc="rgb" dir="cw">
                                      <p:cBhvr override="childStyle">
                                        <p:cTn id="79" dur="50" fill="hold"/>
                                        <p:tgtEl>
                                          <p:spTgt spid="328"/>
                                        </p:tgtEl>
                                        <p:attrNameLst>
                                          <p:attrName>style.color</p:attrName>
                                        </p:attrNameLst>
                                      </p:cBhvr>
                                      <p:to>
                                        <a:schemeClr val="accent2"/>
                                      </p:to>
                                    </p:animClr>
                                    <p:animClr clrSpc="rgb" dir="cw">
                                      <p:cBhvr>
                                        <p:cTn id="80" dur="50" fill="hold"/>
                                        <p:tgtEl>
                                          <p:spTgt spid="328"/>
                                        </p:tgtEl>
                                        <p:attrNameLst>
                                          <p:attrName>fillcolor</p:attrName>
                                        </p:attrNameLst>
                                      </p:cBhvr>
                                      <p:to>
                                        <a:schemeClr val="accent2"/>
                                      </p:to>
                                    </p:animClr>
                                    <p:set>
                                      <p:cBhvr>
                                        <p:cTn id="81" dur="50" fill="hold"/>
                                        <p:tgtEl>
                                          <p:spTgt spid="328"/>
                                        </p:tgtEl>
                                        <p:attrNameLst>
                                          <p:attrName>fill.type</p:attrName>
                                        </p:attrNameLst>
                                      </p:cBhvr>
                                      <p:to>
                                        <p:strVal val="solid"/>
                                      </p:to>
                                    </p:set>
                                    <p:set>
                                      <p:cBhvr>
                                        <p:cTn id="82" dur="50" fill="hold"/>
                                        <p:tgtEl>
                                          <p:spTgt spid="328"/>
                                        </p:tgtEl>
                                        <p:attrNameLst>
                                          <p:attrName>fill.on</p:attrName>
                                        </p:attrNameLst>
                                      </p:cBhvr>
                                      <p:to>
                                        <p:strVal val="true"/>
                                      </p:to>
                                    </p:set>
                                    <p:animRot by="120000">
                                      <p:cBhvr>
                                        <p:cTn id="83" dur="50" fill="hold">
                                          <p:stCondLst>
                                            <p:cond delay="0"/>
                                          </p:stCondLst>
                                        </p:cTn>
                                        <p:tgtEl>
                                          <p:spTgt spid="328"/>
                                        </p:tgtEl>
                                        <p:attrNameLst>
                                          <p:attrName>r</p:attrName>
                                        </p:attrNameLst>
                                      </p:cBhvr>
                                    </p:animRot>
                                    <p:animRot by="-240000">
                                      <p:cBhvr>
                                        <p:cTn id="84" dur="100" fill="hold">
                                          <p:stCondLst>
                                            <p:cond delay="100"/>
                                          </p:stCondLst>
                                        </p:cTn>
                                        <p:tgtEl>
                                          <p:spTgt spid="328"/>
                                        </p:tgtEl>
                                        <p:attrNameLst>
                                          <p:attrName>r</p:attrName>
                                        </p:attrNameLst>
                                      </p:cBhvr>
                                    </p:animRot>
                                    <p:animRot by="240000">
                                      <p:cBhvr>
                                        <p:cTn id="85" dur="100" fill="hold">
                                          <p:stCondLst>
                                            <p:cond delay="200"/>
                                          </p:stCondLst>
                                        </p:cTn>
                                        <p:tgtEl>
                                          <p:spTgt spid="328"/>
                                        </p:tgtEl>
                                        <p:attrNameLst>
                                          <p:attrName>r</p:attrName>
                                        </p:attrNameLst>
                                      </p:cBhvr>
                                    </p:animRot>
                                    <p:animRot by="-240000">
                                      <p:cBhvr>
                                        <p:cTn id="86" dur="100" fill="hold">
                                          <p:stCondLst>
                                            <p:cond delay="300"/>
                                          </p:stCondLst>
                                        </p:cTn>
                                        <p:tgtEl>
                                          <p:spTgt spid="328"/>
                                        </p:tgtEl>
                                        <p:attrNameLst>
                                          <p:attrName>r</p:attrName>
                                        </p:attrNameLst>
                                      </p:cBhvr>
                                    </p:animRot>
                                    <p:animRot by="120000">
                                      <p:cBhvr>
                                        <p:cTn id="87" dur="100" fill="hold">
                                          <p:stCondLst>
                                            <p:cond delay="400"/>
                                          </p:stCondLst>
                                        </p:cTn>
                                        <p:tgtEl>
                                          <p:spTgt spid="328"/>
                                        </p:tgtEl>
                                        <p:attrNameLst>
                                          <p:attrName>r</p:attrName>
                                        </p:attrNameLst>
                                      </p:cBhvr>
                                    </p:animRot>
                                  </p:childTnLst>
                                </p:cTn>
                              </p:par>
                              <p:par>
                                <p:cTn id="88" presetID="32" presetClass="emph" presetSubtype="0" repeatCount="indefinite" fill="hold" nodeType="withEffect">
                                  <p:stCondLst>
                                    <p:cond delay="0"/>
                                  </p:stCondLst>
                                  <p:childTnLst>
                                    <p:animClr clrSpc="rgb" dir="cw">
                                      <p:cBhvr override="childStyle">
                                        <p:cTn id="89" dur="50" fill="hold"/>
                                        <p:tgtEl>
                                          <p:spTgt spid="309"/>
                                        </p:tgtEl>
                                        <p:attrNameLst>
                                          <p:attrName>style.color</p:attrName>
                                        </p:attrNameLst>
                                      </p:cBhvr>
                                      <p:to>
                                        <a:schemeClr val="accent2"/>
                                      </p:to>
                                    </p:animClr>
                                    <p:animClr clrSpc="rgb" dir="cw">
                                      <p:cBhvr>
                                        <p:cTn id="90" dur="50" fill="hold"/>
                                        <p:tgtEl>
                                          <p:spTgt spid="309"/>
                                        </p:tgtEl>
                                        <p:attrNameLst>
                                          <p:attrName>fillcolor</p:attrName>
                                        </p:attrNameLst>
                                      </p:cBhvr>
                                      <p:to>
                                        <a:schemeClr val="accent2"/>
                                      </p:to>
                                    </p:animClr>
                                    <p:set>
                                      <p:cBhvr>
                                        <p:cTn id="91" dur="50" fill="hold"/>
                                        <p:tgtEl>
                                          <p:spTgt spid="309"/>
                                        </p:tgtEl>
                                        <p:attrNameLst>
                                          <p:attrName>fill.type</p:attrName>
                                        </p:attrNameLst>
                                      </p:cBhvr>
                                      <p:to>
                                        <p:strVal val="solid"/>
                                      </p:to>
                                    </p:set>
                                    <p:set>
                                      <p:cBhvr>
                                        <p:cTn id="92" dur="50" fill="hold"/>
                                        <p:tgtEl>
                                          <p:spTgt spid="309"/>
                                        </p:tgtEl>
                                        <p:attrNameLst>
                                          <p:attrName>fill.on</p:attrName>
                                        </p:attrNameLst>
                                      </p:cBhvr>
                                      <p:to>
                                        <p:strVal val="true"/>
                                      </p:to>
                                    </p:set>
                                    <p:animRot by="120000">
                                      <p:cBhvr>
                                        <p:cTn id="93" dur="50" fill="hold">
                                          <p:stCondLst>
                                            <p:cond delay="0"/>
                                          </p:stCondLst>
                                        </p:cTn>
                                        <p:tgtEl>
                                          <p:spTgt spid="309"/>
                                        </p:tgtEl>
                                        <p:attrNameLst>
                                          <p:attrName>r</p:attrName>
                                        </p:attrNameLst>
                                      </p:cBhvr>
                                    </p:animRot>
                                    <p:animRot by="-240000">
                                      <p:cBhvr>
                                        <p:cTn id="94" dur="100" fill="hold">
                                          <p:stCondLst>
                                            <p:cond delay="100"/>
                                          </p:stCondLst>
                                        </p:cTn>
                                        <p:tgtEl>
                                          <p:spTgt spid="309"/>
                                        </p:tgtEl>
                                        <p:attrNameLst>
                                          <p:attrName>r</p:attrName>
                                        </p:attrNameLst>
                                      </p:cBhvr>
                                    </p:animRot>
                                    <p:animRot by="240000">
                                      <p:cBhvr>
                                        <p:cTn id="95" dur="100" fill="hold">
                                          <p:stCondLst>
                                            <p:cond delay="200"/>
                                          </p:stCondLst>
                                        </p:cTn>
                                        <p:tgtEl>
                                          <p:spTgt spid="309"/>
                                        </p:tgtEl>
                                        <p:attrNameLst>
                                          <p:attrName>r</p:attrName>
                                        </p:attrNameLst>
                                      </p:cBhvr>
                                    </p:animRot>
                                    <p:animRot by="-240000">
                                      <p:cBhvr>
                                        <p:cTn id="96" dur="100" fill="hold">
                                          <p:stCondLst>
                                            <p:cond delay="300"/>
                                          </p:stCondLst>
                                        </p:cTn>
                                        <p:tgtEl>
                                          <p:spTgt spid="309"/>
                                        </p:tgtEl>
                                        <p:attrNameLst>
                                          <p:attrName>r</p:attrName>
                                        </p:attrNameLst>
                                      </p:cBhvr>
                                    </p:animRot>
                                    <p:animRot by="120000">
                                      <p:cBhvr>
                                        <p:cTn id="97" dur="100" fill="hold">
                                          <p:stCondLst>
                                            <p:cond delay="400"/>
                                          </p:stCondLst>
                                        </p:cTn>
                                        <p:tgtEl>
                                          <p:spTgt spid="309"/>
                                        </p:tgtEl>
                                        <p:attrNameLst>
                                          <p:attrName>r</p:attrName>
                                        </p:attrNameLst>
                                      </p:cBhvr>
                                    </p:animRot>
                                  </p:childTnLst>
                                </p:cTn>
                              </p:par>
                              <p:par>
                                <p:cTn id="98" presetID="32" presetClass="emph" presetSubtype="0" repeatCount="indefinite" fill="hold" nodeType="withEffect">
                                  <p:stCondLst>
                                    <p:cond delay="0"/>
                                  </p:stCondLst>
                                  <p:childTnLst>
                                    <p:animClr clrSpc="rgb" dir="cw">
                                      <p:cBhvr override="childStyle">
                                        <p:cTn id="99" dur="50" fill="hold"/>
                                        <p:tgtEl>
                                          <p:spTgt spid="100"/>
                                        </p:tgtEl>
                                        <p:attrNameLst>
                                          <p:attrName>style.color</p:attrName>
                                        </p:attrNameLst>
                                      </p:cBhvr>
                                      <p:to>
                                        <a:schemeClr val="accent2"/>
                                      </p:to>
                                    </p:animClr>
                                    <p:animClr clrSpc="rgb" dir="cw">
                                      <p:cBhvr>
                                        <p:cTn id="100" dur="50" fill="hold"/>
                                        <p:tgtEl>
                                          <p:spTgt spid="100"/>
                                        </p:tgtEl>
                                        <p:attrNameLst>
                                          <p:attrName>fillcolor</p:attrName>
                                        </p:attrNameLst>
                                      </p:cBhvr>
                                      <p:to>
                                        <a:schemeClr val="accent2"/>
                                      </p:to>
                                    </p:animClr>
                                    <p:set>
                                      <p:cBhvr>
                                        <p:cTn id="101" dur="50" fill="hold"/>
                                        <p:tgtEl>
                                          <p:spTgt spid="100"/>
                                        </p:tgtEl>
                                        <p:attrNameLst>
                                          <p:attrName>fill.type</p:attrName>
                                        </p:attrNameLst>
                                      </p:cBhvr>
                                      <p:to>
                                        <p:strVal val="solid"/>
                                      </p:to>
                                    </p:set>
                                    <p:set>
                                      <p:cBhvr>
                                        <p:cTn id="102" dur="50" fill="hold"/>
                                        <p:tgtEl>
                                          <p:spTgt spid="100"/>
                                        </p:tgtEl>
                                        <p:attrNameLst>
                                          <p:attrName>fill.on</p:attrName>
                                        </p:attrNameLst>
                                      </p:cBhvr>
                                      <p:to>
                                        <p:strVal val="true"/>
                                      </p:to>
                                    </p:set>
                                    <p:animRot by="120000">
                                      <p:cBhvr>
                                        <p:cTn id="103" dur="50" fill="hold">
                                          <p:stCondLst>
                                            <p:cond delay="0"/>
                                          </p:stCondLst>
                                        </p:cTn>
                                        <p:tgtEl>
                                          <p:spTgt spid="100"/>
                                        </p:tgtEl>
                                        <p:attrNameLst>
                                          <p:attrName>r</p:attrName>
                                        </p:attrNameLst>
                                      </p:cBhvr>
                                    </p:animRot>
                                    <p:animRot by="-240000">
                                      <p:cBhvr>
                                        <p:cTn id="104" dur="100" fill="hold">
                                          <p:stCondLst>
                                            <p:cond delay="100"/>
                                          </p:stCondLst>
                                        </p:cTn>
                                        <p:tgtEl>
                                          <p:spTgt spid="100"/>
                                        </p:tgtEl>
                                        <p:attrNameLst>
                                          <p:attrName>r</p:attrName>
                                        </p:attrNameLst>
                                      </p:cBhvr>
                                    </p:animRot>
                                    <p:animRot by="240000">
                                      <p:cBhvr>
                                        <p:cTn id="105" dur="100" fill="hold">
                                          <p:stCondLst>
                                            <p:cond delay="200"/>
                                          </p:stCondLst>
                                        </p:cTn>
                                        <p:tgtEl>
                                          <p:spTgt spid="100"/>
                                        </p:tgtEl>
                                        <p:attrNameLst>
                                          <p:attrName>r</p:attrName>
                                        </p:attrNameLst>
                                      </p:cBhvr>
                                    </p:animRot>
                                    <p:animRot by="-240000">
                                      <p:cBhvr>
                                        <p:cTn id="106" dur="100" fill="hold">
                                          <p:stCondLst>
                                            <p:cond delay="300"/>
                                          </p:stCondLst>
                                        </p:cTn>
                                        <p:tgtEl>
                                          <p:spTgt spid="100"/>
                                        </p:tgtEl>
                                        <p:attrNameLst>
                                          <p:attrName>r</p:attrName>
                                        </p:attrNameLst>
                                      </p:cBhvr>
                                    </p:animRot>
                                    <p:animRot by="120000">
                                      <p:cBhvr>
                                        <p:cTn id="107" dur="100" fill="hold">
                                          <p:stCondLst>
                                            <p:cond delay="400"/>
                                          </p:stCondLst>
                                        </p:cTn>
                                        <p:tgtEl>
                                          <p:spTgt spid="100"/>
                                        </p:tgtEl>
                                        <p:attrNameLst>
                                          <p:attrName>r</p:attrName>
                                        </p:attrNameLst>
                                      </p:cBhvr>
                                    </p:animRot>
                                  </p:childTnLst>
                                </p:cTn>
                              </p:par>
                              <p:par>
                                <p:cTn id="108" presetID="32" presetClass="emph" presetSubtype="0" repeatCount="indefinite" fill="hold" nodeType="withEffect">
                                  <p:stCondLst>
                                    <p:cond delay="0"/>
                                  </p:stCondLst>
                                  <p:childTnLst>
                                    <p:animClr clrSpc="rgb" dir="cw">
                                      <p:cBhvr override="childStyle">
                                        <p:cTn id="109" dur="50" fill="hold"/>
                                        <p:tgtEl>
                                          <p:spTgt spid="290"/>
                                        </p:tgtEl>
                                        <p:attrNameLst>
                                          <p:attrName>style.color</p:attrName>
                                        </p:attrNameLst>
                                      </p:cBhvr>
                                      <p:to>
                                        <a:schemeClr val="accent2"/>
                                      </p:to>
                                    </p:animClr>
                                    <p:animClr clrSpc="rgb" dir="cw">
                                      <p:cBhvr>
                                        <p:cTn id="110" dur="50" fill="hold"/>
                                        <p:tgtEl>
                                          <p:spTgt spid="290"/>
                                        </p:tgtEl>
                                        <p:attrNameLst>
                                          <p:attrName>fillcolor</p:attrName>
                                        </p:attrNameLst>
                                      </p:cBhvr>
                                      <p:to>
                                        <a:schemeClr val="accent2"/>
                                      </p:to>
                                    </p:animClr>
                                    <p:set>
                                      <p:cBhvr>
                                        <p:cTn id="111" dur="50" fill="hold"/>
                                        <p:tgtEl>
                                          <p:spTgt spid="290"/>
                                        </p:tgtEl>
                                        <p:attrNameLst>
                                          <p:attrName>fill.type</p:attrName>
                                        </p:attrNameLst>
                                      </p:cBhvr>
                                      <p:to>
                                        <p:strVal val="solid"/>
                                      </p:to>
                                    </p:set>
                                    <p:set>
                                      <p:cBhvr>
                                        <p:cTn id="112" dur="50" fill="hold"/>
                                        <p:tgtEl>
                                          <p:spTgt spid="290"/>
                                        </p:tgtEl>
                                        <p:attrNameLst>
                                          <p:attrName>fill.on</p:attrName>
                                        </p:attrNameLst>
                                      </p:cBhvr>
                                      <p:to>
                                        <p:strVal val="true"/>
                                      </p:to>
                                    </p:set>
                                    <p:animRot by="120000">
                                      <p:cBhvr>
                                        <p:cTn id="113" dur="50" fill="hold">
                                          <p:stCondLst>
                                            <p:cond delay="0"/>
                                          </p:stCondLst>
                                        </p:cTn>
                                        <p:tgtEl>
                                          <p:spTgt spid="290"/>
                                        </p:tgtEl>
                                        <p:attrNameLst>
                                          <p:attrName>r</p:attrName>
                                        </p:attrNameLst>
                                      </p:cBhvr>
                                    </p:animRot>
                                    <p:animRot by="-240000">
                                      <p:cBhvr>
                                        <p:cTn id="114" dur="100" fill="hold">
                                          <p:stCondLst>
                                            <p:cond delay="100"/>
                                          </p:stCondLst>
                                        </p:cTn>
                                        <p:tgtEl>
                                          <p:spTgt spid="290"/>
                                        </p:tgtEl>
                                        <p:attrNameLst>
                                          <p:attrName>r</p:attrName>
                                        </p:attrNameLst>
                                      </p:cBhvr>
                                    </p:animRot>
                                    <p:animRot by="240000">
                                      <p:cBhvr>
                                        <p:cTn id="115" dur="100" fill="hold">
                                          <p:stCondLst>
                                            <p:cond delay="200"/>
                                          </p:stCondLst>
                                        </p:cTn>
                                        <p:tgtEl>
                                          <p:spTgt spid="290"/>
                                        </p:tgtEl>
                                        <p:attrNameLst>
                                          <p:attrName>r</p:attrName>
                                        </p:attrNameLst>
                                      </p:cBhvr>
                                    </p:animRot>
                                    <p:animRot by="-240000">
                                      <p:cBhvr>
                                        <p:cTn id="116" dur="100" fill="hold">
                                          <p:stCondLst>
                                            <p:cond delay="300"/>
                                          </p:stCondLst>
                                        </p:cTn>
                                        <p:tgtEl>
                                          <p:spTgt spid="290"/>
                                        </p:tgtEl>
                                        <p:attrNameLst>
                                          <p:attrName>r</p:attrName>
                                        </p:attrNameLst>
                                      </p:cBhvr>
                                    </p:animRot>
                                    <p:animRot by="120000">
                                      <p:cBhvr>
                                        <p:cTn id="117" dur="100" fill="hold">
                                          <p:stCondLst>
                                            <p:cond delay="400"/>
                                          </p:stCondLst>
                                        </p:cTn>
                                        <p:tgtEl>
                                          <p:spTgt spid="290"/>
                                        </p:tgtEl>
                                        <p:attrNameLst>
                                          <p:attrName>r</p:attrName>
                                        </p:attrNameLst>
                                      </p:cBhvr>
                                    </p:animRot>
                                  </p:childTnLst>
                                </p:cTn>
                              </p:par>
                              <p:par>
                                <p:cTn id="118" presetID="32" presetClass="emph" presetSubtype="0" repeatCount="indefinite" fill="hold" nodeType="withEffect">
                                  <p:stCondLst>
                                    <p:cond delay="0"/>
                                  </p:stCondLst>
                                  <p:childTnLst>
                                    <p:animClr clrSpc="rgb" dir="cw">
                                      <p:cBhvr override="childStyle">
                                        <p:cTn id="119" dur="50" fill="hold"/>
                                        <p:tgtEl>
                                          <p:spTgt spid="119"/>
                                        </p:tgtEl>
                                        <p:attrNameLst>
                                          <p:attrName>style.color</p:attrName>
                                        </p:attrNameLst>
                                      </p:cBhvr>
                                      <p:to>
                                        <a:schemeClr val="accent2"/>
                                      </p:to>
                                    </p:animClr>
                                    <p:animClr clrSpc="rgb" dir="cw">
                                      <p:cBhvr>
                                        <p:cTn id="120" dur="50" fill="hold"/>
                                        <p:tgtEl>
                                          <p:spTgt spid="119"/>
                                        </p:tgtEl>
                                        <p:attrNameLst>
                                          <p:attrName>fillcolor</p:attrName>
                                        </p:attrNameLst>
                                      </p:cBhvr>
                                      <p:to>
                                        <a:schemeClr val="accent2"/>
                                      </p:to>
                                    </p:animClr>
                                    <p:set>
                                      <p:cBhvr>
                                        <p:cTn id="121" dur="50" fill="hold"/>
                                        <p:tgtEl>
                                          <p:spTgt spid="119"/>
                                        </p:tgtEl>
                                        <p:attrNameLst>
                                          <p:attrName>fill.type</p:attrName>
                                        </p:attrNameLst>
                                      </p:cBhvr>
                                      <p:to>
                                        <p:strVal val="solid"/>
                                      </p:to>
                                    </p:set>
                                    <p:set>
                                      <p:cBhvr>
                                        <p:cTn id="122" dur="50" fill="hold"/>
                                        <p:tgtEl>
                                          <p:spTgt spid="119"/>
                                        </p:tgtEl>
                                        <p:attrNameLst>
                                          <p:attrName>fill.on</p:attrName>
                                        </p:attrNameLst>
                                      </p:cBhvr>
                                      <p:to>
                                        <p:strVal val="true"/>
                                      </p:to>
                                    </p:set>
                                    <p:animRot by="120000">
                                      <p:cBhvr>
                                        <p:cTn id="123" dur="50" fill="hold">
                                          <p:stCondLst>
                                            <p:cond delay="0"/>
                                          </p:stCondLst>
                                        </p:cTn>
                                        <p:tgtEl>
                                          <p:spTgt spid="119"/>
                                        </p:tgtEl>
                                        <p:attrNameLst>
                                          <p:attrName>r</p:attrName>
                                        </p:attrNameLst>
                                      </p:cBhvr>
                                    </p:animRot>
                                    <p:animRot by="-240000">
                                      <p:cBhvr>
                                        <p:cTn id="124" dur="100" fill="hold">
                                          <p:stCondLst>
                                            <p:cond delay="100"/>
                                          </p:stCondLst>
                                        </p:cTn>
                                        <p:tgtEl>
                                          <p:spTgt spid="119"/>
                                        </p:tgtEl>
                                        <p:attrNameLst>
                                          <p:attrName>r</p:attrName>
                                        </p:attrNameLst>
                                      </p:cBhvr>
                                    </p:animRot>
                                    <p:animRot by="240000">
                                      <p:cBhvr>
                                        <p:cTn id="125" dur="100" fill="hold">
                                          <p:stCondLst>
                                            <p:cond delay="200"/>
                                          </p:stCondLst>
                                        </p:cTn>
                                        <p:tgtEl>
                                          <p:spTgt spid="119"/>
                                        </p:tgtEl>
                                        <p:attrNameLst>
                                          <p:attrName>r</p:attrName>
                                        </p:attrNameLst>
                                      </p:cBhvr>
                                    </p:animRot>
                                    <p:animRot by="-240000">
                                      <p:cBhvr>
                                        <p:cTn id="126" dur="100" fill="hold">
                                          <p:stCondLst>
                                            <p:cond delay="300"/>
                                          </p:stCondLst>
                                        </p:cTn>
                                        <p:tgtEl>
                                          <p:spTgt spid="119"/>
                                        </p:tgtEl>
                                        <p:attrNameLst>
                                          <p:attrName>r</p:attrName>
                                        </p:attrNameLst>
                                      </p:cBhvr>
                                    </p:animRot>
                                    <p:animRot by="120000">
                                      <p:cBhvr>
                                        <p:cTn id="127" dur="100" fill="hold">
                                          <p:stCondLst>
                                            <p:cond delay="400"/>
                                          </p:stCondLst>
                                        </p:cTn>
                                        <p:tgtEl>
                                          <p:spTgt spid="119"/>
                                        </p:tgtEl>
                                        <p:attrNameLst>
                                          <p:attrName>r</p:attrName>
                                        </p:attrNameLst>
                                      </p:cBhvr>
                                    </p:animRot>
                                  </p:childTnLst>
                                </p:cTn>
                              </p:par>
                              <p:par>
                                <p:cTn id="128" presetID="32" presetClass="emph" presetSubtype="0" repeatCount="indefinite" fill="hold" nodeType="withEffect">
                                  <p:stCondLst>
                                    <p:cond delay="0"/>
                                  </p:stCondLst>
                                  <p:childTnLst>
                                    <p:animClr clrSpc="rgb" dir="cw">
                                      <p:cBhvr override="childStyle">
                                        <p:cTn id="129" dur="50" fill="hold"/>
                                        <p:tgtEl>
                                          <p:spTgt spid="271"/>
                                        </p:tgtEl>
                                        <p:attrNameLst>
                                          <p:attrName>style.color</p:attrName>
                                        </p:attrNameLst>
                                      </p:cBhvr>
                                      <p:to>
                                        <a:schemeClr val="accent2"/>
                                      </p:to>
                                    </p:animClr>
                                    <p:animClr clrSpc="rgb" dir="cw">
                                      <p:cBhvr>
                                        <p:cTn id="130" dur="50" fill="hold"/>
                                        <p:tgtEl>
                                          <p:spTgt spid="271"/>
                                        </p:tgtEl>
                                        <p:attrNameLst>
                                          <p:attrName>fillcolor</p:attrName>
                                        </p:attrNameLst>
                                      </p:cBhvr>
                                      <p:to>
                                        <a:schemeClr val="accent2"/>
                                      </p:to>
                                    </p:animClr>
                                    <p:set>
                                      <p:cBhvr>
                                        <p:cTn id="131" dur="50" fill="hold"/>
                                        <p:tgtEl>
                                          <p:spTgt spid="271"/>
                                        </p:tgtEl>
                                        <p:attrNameLst>
                                          <p:attrName>fill.type</p:attrName>
                                        </p:attrNameLst>
                                      </p:cBhvr>
                                      <p:to>
                                        <p:strVal val="solid"/>
                                      </p:to>
                                    </p:set>
                                    <p:set>
                                      <p:cBhvr>
                                        <p:cTn id="132" dur="50" fill="hold"/>
                                        <p:tgtEl>
                                          <p:spTgt spid="271"/>
                                        </p:tgtEl>
                                        <p:attrNameLst>
                                          <p:attrName>fill.on</p:attrName>
                                        </p:attrNameLst>
                                      </p:cBhvr>
                                      <p:to>
                                        <p:strVal val="true"/>
                                      </p:to>
                                    </p:set>
                                    <p:animRot by="120000">
                                      <p:cBhvr>
                                        <p:cTn id="133" dur="50" fill="hold">
                                          <p:stCondLst>
                                            <p:cond delay="0"/>
                                          </p:stCondLst>
                                        </p:cTn>
                                        <p:tgtEl>
                                          <p:spTgt spid="271"/>
                                        </p:tgtEl>
                                        <p:attrNameLst>
                                          <p:attrName>r</p:attrName>
                                        </p:attrNameLst>
                                      </p:cBhvr>
                                    </p:animRot>
                                    <p:animRot by="-240000">
                                      <p:cBhvr>
                                        <p:cTn id="134" dur="100" fill="hold">
                                          <p:stCondLst>
                                            <p:cond delay="100"/>
                                          </p:stCondLst>
                                        </p:cTn>
                                        <p:tgtEl>
                                          <p:spTgt spid="271"/>
                                        </p:tgtEl>
                                        <p:attrNameLst>
                                          <p:attrName>r</p:attrName>
                                        </p:attrNameLst>
                                      </p:cBhvr>
                                    </p:animRot>
                                    <p:animRot by="240000">
                                      <p:cBhvr>
                                        <p:cTn id="135" dur="100" fill="hold">
                                          <p:stCondLst>
                                            <p:cond delay="200"/>
                                          </p:stCondLst>
                                        </p:cTn>
                                        <p:tgtEl>
                                          <p:spTgt spid="271"/>
                                        </p:tgtEl>
                                        <p:attrNameLst>
                                          <p:attrName>r</p:attrName>
                                        </p:attrNameLst>
                                      </p:cBhvr>
                                    </p:animRot>
                                    <p:animRot by="-240000">
                                      <p:cBhvr>
                                        <p:cTn id="136" dur="100" fill="hold">
                                          <p:stCondLst>
                                            <p:cond delay="300"/>
                                          </p:stCondLst>
                                        </p:cTn>
                                        <p:tgtEl>
                                          <p:spTgt spid="271"/>
                                        </p:tgtEl>
                                        <p:attrNameLst>
                                          <p:attrName>r</p:attrName>
                                        </p:attrNameLst>
                                      </p:cBhvr>
                                    </p:animRot>
                                    <p:animRot by="120000">
                                      <p:cBhvr>
                                        <p:cTn id="137" dur="100" fill="hold">
                                          <p:stCondLst>
                                            <p:cond delay="400"/>
                                          </p:stCondLst>
                                        </p:cTn>
                                        <p:tgtEl>
                                          <p:spTgt spid="271"/>
                                        </p:tgtEl>
                                        <p:attrNameLst>
                                          <p:attrName>r</p:attrName>
                                        </p:attrNameLst>
                                      </p:cBhvr>
                                    </p:animRot>
                                  </p:childTnLst>
                                </p:cTn>
                              </p:par>
                              <p:par>
                                <p:cTn id="138" presetID="32" presetClass="emph" presetSubtype="0" repeatCount="indefinite" fill="hold" nodeType="withEffect">
                                  <p:stCondLst>
                                    <p:cond delay="0"/>
                                  </p:stCondLst>
                                  <p:childTnLst>
                                    <p:animClr clrSpc="rgb" dir="cw">
                                      <p:cBhvr override="childStyle">
                                        <p:cTn id="139" dur="50" fill="hold"/>
                                        <p:tgtEl>
                                          <p:spTgt spid="138"/>
                                        </p:tgtEl>
                                        <p:attrNameLst>
                                          <p:attrName>style.color</p:attrName>
                                        </p:attrNameLst>
                                      </p:cBhvr>
                                      <p:to>
                                        <a:schemeClr val="accent2"/>
                                      </p:to>
                                    </p:animClr>
                                    <p:animClr clrSpc="rgb" dir="cw">
                                      <p:cBhvr>
                                        <p:cTn id="140" dur="50" fill="hold"/>
                                        <p:tgtEl>
                                          <p:spTgt spid="138"/>
                                        </p:tgtEl>
                                        <p:attrNameLst>
                                          <p:attrName>fillcolor</p:attrName>
                                        </p:attrNameLst>
                                      </p:cBhvr>
                                      <p:to>
                                        <a:schemeClr val="accent2"/>
                                      </p:to>
                                    </p:animClr>
                                    <p:set>
                                      <p:cBhvr>
                                        <p:cTn id="141" dur="50" fill="hold"/>
                                        <p:tgtEl>
                                          <p:spTgt spid="138"/>
                                        </p:tgtEl>
                                        <p:attrNameLst>
                                          <p:attrName>fill.type</p:attrName>
                                        </p:attrNameLst>
                                      </p:cBhvr>
                                      <p:to>
                                        <p:strVal val="solid"/>
                                      </p:to>
                                    </p:set>
                                    <p:set>
                                      <p:cBhvr>
                                        <p:cTn id="142" dur="50" fill="hold"/>
                                        <p:tgtEl>
                                          <p:spTgt spid="138"/>
                                        </p:tgtEl>
                                        <p:attrNameLst>
                                          <p:attrName>fill.on</p:attrName>
                                        </p:attrNameLst>
                                      </p:cBhvr>
                                      <p:to>
                                        <p:strVal val="true"/>
                                      </p:to>
                                    </p:set>
                                    <p:animRot by="120000">
                                      <p:cBhvr>
                                        <p:cTn id="143" dur="50" fill="hold">
                                          <p:stCondLst>
                                            <p:cond delay="0"/>
                                          </p:stCondLst>
                                        </p:cTn>
                                        <p:tgtEl>
                                          <p:spTgt spid="138"/>
                                        </p:tgtEl>
                                        <p:attrNameLst>
                                          <p:attrName>r</p:attrName>
                                        </p:attrNameLst>
                                      </p:cBhvr>
                                    </p:animRot>
                                    <p:animRot by="-240000">
                                      <p:cBhvr>
                                        <p:cTn id="144" dur="100" fill="hold">
                                          <p:stCondLst>
                                            <p:cond delay="100"/>
                                          </p:stCondLst>
                                        </p:cTn>
                                        <p:tgtEl>
                                          <p:spTgt spid="138"/>
                                        </p:tgtEl>
                                        <p:attrNameLst>
                                          <p:attrName>r</p:attrName>
                                        </p:attrNameLst>
                                      </p:cBhvr>
                                    </p:animRot>
                                    <p:animRot by="240000">
                                      <p:cBhvr>
                                        <p:cTn id="145" dur="100" fill="hold">
                                          <p:stCondLst>
                                            <p:cond delay="200"/>
                                          </p:stCondLst>
                                        </p:cTn>
                                        <p:tgtEl>
                                          <p:spTgt spid="138"/>
                                        </p:tgtEl>
                                        <p:attrNameLst>
                                          <p:attrName>r</p:attrName>
                                        </p:attrNameLst>
                                      </p:cBhvr>
                                    </p:animRot>
                                    <p:animRot by="-240000">
                                      <p:cBhvr>
                                        <p:cTn id="146" dur="100" fill="hold">
                                          <p:stCondLst>
                                            <p:cond delay="300"/>
                                          </p:stCondLst>
                                        </p:cTn>
                                        <p:tgtEl>
                                          <p:spTgt spid="138"/>
                                        </p:tgtEl>
                                        <p:attrNameLst>
                                          <p:attrName>r</p:attrName>
                                        </p:attrNameLst>
                                      </p:cBhvr>
                                    </p:animRot>
                                    <p:animRot by="120000">
                                      <p:cBhvr>
                                        <p:cTn id="147" dur="100" fill="hold">
                                          <p:stCondLst>
                                            <p:cond delay="400"/>
                                          </p:stCondLst>
                                        </p:cTn>
                                        <p:tgtEl>
                                          <p:spTgt spid="138"/>
                                        </p:tgtEl>
                                        <p:attrNameLst>
                                          <p:attrName>r</p:attrName>
                                        </p:attrNameLst>
                                      </p:cBhvr>
                                    </p:animRot>
                                  </p:childTnLst>
                                </p:cTn>
                              </p:par>
                              <p:par>
                                <p:cTn id="148" presetID="32" presetClass="emph" presetSubtype="0" repeatCount="indefinite" fill="hold" nodeType="withEffect">
                                  <p:stCondLst>
                                    <p:cond delay="0"/>
                                  </p:stCondLst>
                                  <p:childTnLst>
                                    <p:animClr clrSpc="rgb" dir="cw">
                                      <p:cBhvr override="childStyle">
                                        <p:cTn id="149" dur="50" fill="hold"/>
                                        <p:tgtEl>
                                          <p:spTgt spid="252"/>
                                        </p:tgtEl>
                                        <p:attrNameLst>
                                          <p:attrName>style.color</p:attrName>
                                        </p:attrNameLst>
                                      </p:cBhvr>
                                      <p:to>
                                        <a:schemeClr val="accent2"/>
                                      </p:to>
                                    </p:animClr>
                                    <p:animClr clrSpc="rgb" dir="cw">
                                      <p:cBhvr>
                                        <p:cTn id="150" dur="50" fill="hold"/>
                                        <p:tgtEl>
                                          <p:spTgt spid="252"/>
                                        </p:tgtEl>
                                        <p:attrNameLst>
                                          <p:attrName>fillcolor</p:attrName>
                                        </p:attrNameLst>
                                      </p:cBhvr>
                                      <p:to>
                                        <a:schemeClr val="accent2"/>
                                      </p:to>
                                    </p:animClr>
                                    <p:set>
                                      <p:cBhvr>
                                        <p:cTn id="151" dur="50" fill="hold"/>
                                        <p:tgtEl>
                                          <p:spTgt spid="252"/>
                                        </p:tgtEl>
                                        <p:attrNameLst>
                                          <p:attrName>fill.type</p:attrName>
                                        </p:attrNameLst>
                                      </p:cBhvr>
                                      <p:to>
                                        <p:strVal val="solid"/>
                                      </p:to>
                                    </p:set>
                                    <p:set>
                                      <p:cBhvr>
                                        <p:cTn id="152" dur="50" fill="hold"/>
                                        <p:tgtEl>
                                          <p:spTgt spid="252"/>
                                        </p:tgtEl>
                                        <p:attrNameLst>
                                          <p:attrName>fill.on</p:attrName>
                                        </p:attrNameLst>
                                      </p:cBhvr>
                                      <p:to>
                                        <p:strVal val="true"/>
                                      </p:to>
                                    </p:set>
                                    <p:animRot by="120000">
                                      <p:cBhvr>
                                        <p:cTn id="153" dur="50" fill="hold">
                                          <p:stCondLst>
                                            <p:cond delay="0"/>
                                          </p:stCondLst>
                                        </p:cTn>
                                        <p:tgtEl>
                                          <p:spTgt spid="252"/>
                                        </p:tgtEl>
                                        <p:attrNameLst>
                                          <p:attrName>r</p:attrName>
                                        </p:attrNameLst>
                                      </p:cBhvr>
                                    </p:animRot>
                                    <p:animRot by="-240000">
                                      <p:cBhvr>
                                        <p:cTn id="154" dur="100" fill="hold">
                                          <p:stCondLst>
                                            <p:cond delay="100"/>
                                          </p:stCondLst>
                                        </p:cTn>
                                        <p:tgtEl>
                                          <p:spTgt spid="252"/>
                                        </p:tgtEl>
                                        <p:attrNameLst>
                                          <p:attrName>r</p:attrName>
                                        </p:attrNameLst>
                                      </p:cBhvr>
                                    </p:animRot>
                                    <p:animRot by="240000">
                                      <p:cBhvr>
                                        <p:cTn id="155" dur="100" fill="hold">
                                          <p:stCondLst>
                                            <p:cond delay="200"/>
                                          </p:stCondLst>
                                        </p:cTn>
                                        <p:tgtEl>
                                          <p:spTgt spid="252"/>
                                        </p:tgtEl>
                                        <p:attrNameLst>
                                          <p:attrName>r</p:attrName>
                                        </p:attrNameLst>
                                      </p:cBhvr>
                                    </p:animRot>
                                    <p:animRot by="-240000">
                                      <p:cBhvr>
                                        <p:cTn id="156" dur="100" fill="hold">
                                          <p:stCondLst>
                                            <p:cond delay="300"/>
                                          </p:stCondLst>
                                        </p:cTn>
                                        <p:tgtEl>
                                          <p:spTgt spid="252"/>
                                        </p:tgtEl>
                                        <p:attrNameLst>
                                          <p:attrName>r</p:attrName>
                                        </p:attrNameLst>
                                      </p:cBhvr>
                                    </p:animRot>
                                    <p:animRot by="120000">
                                      <p:cBhvr>
                                        <p:cTn id="157" dur="100" fill="hold">
                                          <p:stCondLst>
                                            <p:cond delay="400"/>
                                          </p:stCondLst>
                                        </p:cTn>
                                        <p:tgtEl>
                                          <p:spTgt spid="252"/>
                                        </p:tgtEl>
                                        <p:attrNameLst>
                                          <p:attrName>r</p:attrName>
                                        </p:attrNameLst>
                                      </p:cBhvr>
                                    </p:animRot>
                                  </p:childTnLst>
                                </p:cTn>
                              </p:par>
                              <p:par>
                                <p:cTn id="158" presetID="32" presetClass="emph" presetSubtype="0" repeatCount="indefinite" fill="hold" nodeType="withEffect">
                                  <p:stCondLst>
                                    <p:cond delay="0"/>
                                  </p:stCondLst>
                                  <p:childTnLst>
                                    <p:animClr clrSpc="rgb" dir="cw">
                                      <p:cBhvr override="childStyle">
                                        <p:cTn id="159" dur="50" fill="hold"/>
                                        <p:tgtEl>
                                          <p:spTgt spid="157"/>
                                        </p:tgtEl>
                                        <p:attrNameLst>
                                          <p:attrName>style.color</p:attrName>
                                        </p:attrNameLst>
                                      </p:cBhvr>
                                      <p:to>
                                        <a:schemeClr val="accent2"/>
                                      </p:to>
                                    </p:animClr>
                                    <p:animClr clrSpc="rgb" dir="cw">
                                      <p:cBhvr>
                                        <p:cTn id="160" dur="50" fill="hold"/>
                                        <p:tgtEl>
                                          <p:spTgt spid="157"/>
                                        </p:tgtEl>
                                        <p:attrNameLst>
                                          <p:attrName>fillcolor</p:attrName>
                                        </p:attrNameLst>
                                      </p:cBhvr>
                                      <p:to>
                                        <a:schemeClr val="accent2"/>
                                      </p:to>
                                    </p:animClr>
                                    <p:set>
                                      <p:cBhvr>
                                        <p:cTn id="161" dur="50" fill="hold"/>
                                        <p:tgtEl>
                                          <p:spTgt spid="157"/>
                                        </p:tgtEl>
                                        <p:attrNameLst>
                                          <p:attrName>fill.type</p:attrName>
                                        </p:attrNameLst>
                                      </p:cBhvr>
                                      <p:to>
                                        <p:strVal val="solid"/>
                                      </p:to>
                                    </p:set>
                                    <p:set>
                                      <p:cBhvr>
                                        <p:cTn id="162" dur="50" fill="hold"/>
                                        <p:tgtEl>
                                          <p:spTgt spid="157"/>
                                        </p:tgtEl>
                                        <p:attrNameLst>
                                          <p:attrName>fill.on</p:attrName>
                                        </p:attrNameLst>
                                      </p:cBhvr>
                                      <p:to>
                                        <p:strVal val="true"/>
                                      </p:to>
                                    </p:set>
                                    <p:animRot by="120000">
                                      <p:cBhvr>
                                        <p:cTn id="163" dur="50" fill="hold">
                                          <p:stCondLst>
                                            <p:cond delay="0"/>
                                          </p:stCondLst>
                                        </p:cTn>
                                        <p:tgtEl>
                                          <p:spTgt spid="157"/>
                                        </p:tgtEl>
                                        <p:attrNameLst>
                                          <p:attrName>r</p:attrName>
                                        </p:attrNameLst>
                                      </p:cBhvr>
                                    </p:animRot>
                                    <p:animRot by="-240000">
                                      <p:cBhvr>
                                        <p:cTn id="164" dur="100" fill="hold">
                                          <p:stCondLst>
                                            <p:cond delay="100"/>
                                          </p:stCondLst>
                                        </p:cTn>
                                        <p:tgtEl>
                                          <p:spTgt spid="157"/>
                                        </p:tgtEl>
                                        <p:attrNameLst>
                                          <p:attrName>r</p:attrName>
                                        </p:attrNameLst>
                                      </p:cBhvr>
                                    </p:animRot>
                                    <p:animRot by="240000">
                                      <p:cBhvr>
                                        <p:cTn id="165" dur="100" fill="hold">
                                          <p:stCondLst>
                                            <p:cond delay="200"/>
                                          </p:stCondLst>
                                        </p:cTn>
                                        <p:tgtEl>
                                          <p:spTgt spid="157"/>
                                        </p:tgtEl>
                                        <p:attrNameLst>
                                          <p:attrName>r</p:attrName>
                                        </p:attrNameLst>
                                      </p:cBhvr>
                                    </p:animRot>
                                    <p:animRot by="-240000">
                                      <p:cBhvr>
                                        <p:cTn id="166" dur="100" fill="hold">
                                          <p:stCondLst>
                                            <p:cond delay="300"/>
                                          </p:stCondLst>
                                        </p:cTn>
                                        <p:tgtEl>
                                          <p:spTgt spid="157"/>
                                        </p:tgtEl>
                                        <p:attrNameLst>
                                          <p:attrName>r</p:attrName>
                                        </p:attrNameLst>
                                      </p:cBhvr>
                                    </p:animRot>
                                    <p:animRot by="120000">
                                      <p:cBhvr>
                                        <p:cTn id="167" dur="100" fill="hold">
                                          <p:stCondLst>
                                            <p:cond delay="400"/>
                                          </p:stCondLst>
                                        </p:cTn>
                                        <p:tgtEl>
                                          <p:spTgt spid="157"/>
                                        </p:tgtEl>
                                        <p:attrNameLst>
                                          <p:attrName>r</p:attrName>
                                        </p:attrNameLst>
                                      </p:cBhvr>
                                    </p:animRot>
                                  </p:childTnLst>
                                </p:cTn>
                              </p:par>
                            </p:childTnLst>
                          </p:cTn>
                        </p:par>
                        <p:par>
                          <p:cTn id="168" fill="hold">
                            <p:stCondLst>
                              <p:cond delay="500"/>
                            </p:stCondLst>
                            <p:childTnLst>
                              <p:par>
                                <p:cTn id="169" presetID="0" presetClass="path" presetSubtype="0" accel="50000" decel="50000" fill="hold" nodeType="afterEffect">
                                  <p:stCondLst>
                                    <p:cond delay="0"/>
                                  </p:stCondLst>
                                  <p:childTnLst>
                                    <p:animMotion origin="layout" path="M -1.11111E-6 3.7037E-6 C 0.01042 -0.00996 0.01389 -0.0294 0.02656 -0.03797 C 0.03195 -0.04167 0.03472 -0.04213 0.03993 -0.04445 C 0.04323 -0.04607 0.0467 -0.04746 0.05 -0.04908 C 0.05156 -0.05 0.05486 -0.05116 0.05486 -0.05093 C 0.07656 -0.03912 0.06806 -0.04306 0.07986 -0.03797 C 0.08924 -0.02547 0.10156 -0.03774 0.11163 -0.04236 C 0.11667 -0.05255 0.12327 -0.05903 0.12986 -0.06667 C 0.13281 -0.07014 0.1382 -0.07801 0.1382 -0.07778 C 0.14462 -0.10255 0.14149 -0.11968 0.15486 -0.13797 C 0.15868 -0.15695 0.1599 -0.17848 0.16667 -0.19561 C 0.16806 -0.20949 0.16667 -0.21505 0.175 -0.22223 C 0.18021 -0.23264 0.18142 -0.24098 0.18993 -0.24445 C 0.19774 -0.25533 0.26545 -0.36551 0.27344 -0.37616 " pathEditMode="relative" rAng="0" ptsTypes="ffffffffffffff">
                                      <p:cBhvr>
                                        <p:cTn id="170" dur="5000" fill="hold"/>
                                        <p:tgtEl>
                                          <p:spTgt spid="61"/>
                                        </p:tgtEl>
                                        <p:attrNameLst>
                                          <p:attrName>ppt_x</p:attrName>
                                          <p:attrName>ppt_y</p:attrName>
                                        </p:attrNameLst>
                                      </p:cBhvr>
                                      <p:rCtr x="13663" y="-18819"/>
                                    </p:animMotion>
                                  </p:childTnLst>
                                </p:cTn>
                              </p:par>
                              <p:par>
                                <p:cTn id="171" presetID="0" presetClass="path" presetSubtype="0" accel="50000" decel="50000" fill="hold" nodeType="withEffect">
                                  <p:stCondLst>
                                    <p:cond delay="0"/>
                                  </p:stCondLst>
                                  <p:childTnLst>
                                    <p:animMotion origin="layout" path="M 0.00017 -0.00092 C 0.03003 -0.00069 0.06007 -0.00092 0.0901 -0.00023 C 0.09409 -0.00023 0.09791 0.0007 0.10191 0.00116 C 0.10538 0.00162 0.1125 0.00255 0.1125 0.00278 C 0.11389 0.00301 0.11545 0.00347 0.11701 0.00394 C 0.11875 0.0044 0.12222 0.00533 0.12222 0.00556 C 0.13107 0.01111 0.14149 0.01875 0.15191 0.0206 C 0.15972 0.02477 0.16753 0.02871 0.17621 0.03172 C 0.18159 0.03588 0.18767 0.03588 0.19392 0.03797 C 0.20885 0.03773 0.22361 0.03727 0.23854 0.03727 C 0.24462 0.03727 0.24965 0.04005 0.25573 0.04005 L 0.24184 0.0338 " pathEditMode="relative" rAng="0" ptsTypes="ffffffffffAA">
                                      <p:cBhvr>
                                        <p:cTn id="172" dur="5000" fill="hold"/>
                                        <p:tgtEl>
                                          <p:spTgt spid="42"/>
                                        </p:tgtEl>
                                        <p:attrNameLst>
                                          <p:attrName>ppt_x</p:attrName>
                                          <p:attrName>ppt_y</p:attrName>
                                        </p:attrNameLst>
                                      </p:cBhvr>
                                      <p:rCtr x="12778" y="2037"/>
                                    </p:animMotion>
                                  </p:childTnLst>
                                </p:cTn>
                              </p:par>
                              <p:par>
                                <p:cTn id="173" presetID="0" presetClass="path" presetSubtype="0" accel="50000" decel="50000" fill="hold" nodeType="withEffect">
                                  <p:stCondLst>
                                    <p:cond delay="0"/>
                                  </p:stCondLst>
                                  <p:childTnLst>
                                    <p:animMotion origin="layout" path="M -2.77778E-7 2.96296E-6 C 0.01042 0.00023 0.02083 0.00023 0.03125 0.00069 C 0.03594 0.00092 0.04531 0.00208 0.04531 0.00208 C 0.05069 0.00324 0.05573 0.00463 0.06094 0.00694 C 0.06215 0.0118 0.06319 0.01435 0.0651 0.01875 C 0.06615 0.02407 0.06753 0.0287 0.06979 0.03333 C 0.07049 0.03703 0.07153 0.03865 0.07344 0.04166 C 0.07656 0.05416 0.08559 0.05879 0.09375 0.06319 C 0.1 0.06643 0.10556 0.07222 0.11198 0.075 C 0.12674 0.08148 0.14306 0.08472 0.15833 0.08819 C 0.16337 0.09259 0.1658 0.10208 0.16823 0.10902 C 0.17205 0.12013 0.17691 0.12963 0.18333 0.13819 C 0.18663 0.14259 0.19097 0.14444 0.19531 0.14652 C 0.20365 0.15046 0.21094 0.15648 0.21979 0.15902 C 0.22465 0.16041 0.22969 0.16111 0.23438 0.16319 C 0.24497 0.16296 0.25556 0.16319 0.26615 0.1625 C 0.26684 0.1625 0.26719 0.16157 0.26771 0.16111 C 0.26944 0.15972 0.27101 0.15856 0.27292 0.15763 C 0.27552 0.15787 0.27813 0.15763 0.28073 0.15833 C 0.28472 0.15949 0.28924 0.16666 0.29479 0.16805 C 0.2974 0.17037 0.29948 0.17037 0.3026 0.17083 C 0.30608 0.17384 0.3099 0.17384 0.31406 0.1743 C 0.31927 0.17662 0.31163 0.17384 0.31719 0.17361 C 0.32153 0.17338 0.32587 0.17407 0.33021 0.1743 C 0.33385 0.17523 0.33194 0.17453 0.33594 0.17638 L 0.33594 0.17638 C 0.33733 0.17685 0.3401 0.17777 0.3401 0.17777 C 0.34444 0.18148 0.33837 0.17662 0.34896 0.17986 C 0.35833 0.18263 0.34358 0.18194 0.35365 0.18194 " pathEditMode="relative" ptsTypes="ffffffffffffffffffffffffFfffA">
                                      <p:cBhvr>
                                        <p:cTn id="174" dur="5000" fill="hold"/>
                                        <p:tgtEl>
                                          <p:spTgt spid="318"/>
                                        </p:tgtEl>
                                        <p:attrNameLst>
                                          <p:attrName>ppt_x</p:attrName>
                                          <p:attrName>ppt_y</p:attrName>
                                        </p:attrNameLst>
                                      </p:cBhvr>
                                    </p:animMotion>
                                  </p:childTnLst>
                                </p:cTn>
                              </p:par>
                              <p:par>
                                <p:cTn id="175" presetID="0" presetClass="path" presetSubtype="0" accel="50000" decel="50000" fill="hold" nodeType="withEffect">
                                  <p:stCondLst>
                                    <p:cond delay="0"/>
                                  </p:stCondLst>
                                  <p:childTnLst>
                                    <p:animMotion origin="layout" path="M 1.11111E-6 1.48148E-6 C -0.00035 0.04005 -0.00035 0.08009 -0.00104 0.12014 C -0.00104 0.12338 -0.00313 0.12917 -0.00313 0.12917 C -0.00209 0.13959 -0.00035 0.13681 0.00625 0.13889 C 0.01163 0.13843 0.01406 0.13704 0.01875 0.13542 C 0.01805 0.13681 0.01684 0.13797 0.01614 0.13959 C 0.01406 0.14445 0.01337 0.15047 0.01146 0.15556 C 0.00937 0.16111 0.00625 0.16597 0.00416 0.17153 C 0.00364 0.17523 0.00312 0.17917 0.00208 0.18264 C 0.00087 0.18658 0.00104 0.18334 0.00104 0.18542 " pathEditMode="relative" ptsTypes="fffffffffA">
                                      <p:cBhvr>
                                        <p:cTn id="176" dur="5000" fill="hold"/>
                                        <p:tgtEl>
                                          <p:spTgt spid="90"/>
                                        </p:tgtEl>
                                        <p:attrNameLst>
                                          <p:attrName>ppt_x</p:attrName>
                                          <p:attrName>ppt_y</p:attrName>
                                        </p:attrNameLst>
                                      </p:cBhvr>
                                    </p:animMotion>
                                  </p:childTnLst>
                                </p:cTn>
                              </p:par>
                              <p:par>
                                <p:cTn id="177" presetID="0" presetClass="path" presetSubtype="0" accel="50000" decel="50000" fill="hold" nodeType="withEffect">
                                  <p:stCondLst>
                                    <p:cond delay="0"/>
                                  </p:stCondLst>
                                  <p:childTnLst>
                                    <p:animMotion origin="layout" path="M -2.77778E-6 -4.81481E-6 C -0.00712 0.00185 -0.01302 0.00949 -0.01979 0.0125 C -0.02882 0.01644 -0.0375 0.0213 -0.0467 0.02431 C -0.04983 0.02709 -0.05399 0.0294 -0.05781 0.03056 C -0.06337 0.03542 -0.06979 0.03773 -0.07535 0.04306 C -0.08004 0.04722 -0.08247 0.0544 -0.08681 0.05834 C -0.08837 0.06482 -0.09375 0.07477 -0.09844 0.07778 C -0.10139 0.07986 -0.10556 0.08056 -0.10886 0.08264 C -0.11267 0.08496 -0.12118 0.08611 -0.12118 0.08611 C -0.12552 0.0875 -0.12969 0.0882 -0.13386 0.08889 C -0.13715 0.08866 -0.1408 0.08889 -0.1441 0.0882 C -0.14636 0.08773 -0.14896 0.08472 -0.15087 0.08403 C -0.15295 0.08334 -0.15521 0.08334 -0.15729 0.08264 C -0.17014 0.08426 -0.17205 0.08611 -0.18264 0.09236 C -0.1849 0.09375 -0.18698 0.09491 -0.18889 0.09722 C -0.19011 0.09861 -0.19219 0.10139 -0.19219 0.10139 C -0.19288 0.10486 -0.19618 0.10741 -0.19774 0.11042 C -0.20208 0.11783 -0.20764 0.12222 -0.21406 0.1257 C -0.21632 0.12871 -0.21892 0.12986 -0.22188 0.13056 C -0.22743 0.13634 -0.23889 0.14259 -0.24566 0.14445 C -0.2507 0.15417 -0.25781 0.15903 -0.26389 0.16736 C -0.26684 0.17107 -0.2684 0.17547 -0.27118 0.17917 C -0.27222 0.18357 -0.27396 0.18773 -0.27587 0.19167 C -0.27656 0.19306 -0.27795 0.19584 -0.27795 0.19584 C -0.28073 0.21065 -0.27952 0.21783 -0.27952 0.2375 L -0.2717 0.24722 " pathEditMode="relative" ptsTypes="ffffffffffffffffffffffffAA">
                                      <p:cBhvr>
                                        <p:cTn id="178" dur="5000" fill="hold"/>
                                        <p:tgtEl>
                                          <p:spTgt spid="109"/>
                                        </p:tgtEl>
                                        <p:attrNameLst>
                                          <p:attrName>ppt_x</p:attrName>
                                          <p:attrName>ppt_y</p:attrName>
                                        </p:attrNameLst>
                                      </p:cBhvr>
                                    </p:animMotion>
                                  </p:childTnLst>
                                </p:cTn>
                              </p:par>
                              <p:par>
                                <p:cTn id="179" presetID="0" presetClass="path" presetSubtype="0" accel="50000" decel="50000" fill="hold" nodeType="withEffect">
                                  <p:stCondLst>
                                    <p:cond delay="0"/>
                                  </p:stCondLst>
                                  <p:childTnLst>
                                    <p:animMotion origin="layout" path="M -0.0059 0.01111 C -0.01423 0.01666 -0.01684 0.00926 -0.02552 0.01319 C -0.03055 0.01296 -0.03559 0.01319 -0.04062 0.0125 C -0.04288 0.01227 -0.04357 0.01041 -0.04531 0.00903 C -0.05034 0.00509 -0.05538 0.00185 -0.06093 -0.0007 C -0.06423 -0.00371 -0.06684 -0.00394 -0.07031 -0.00556 C -0.10069 -0.00301 -0.07829 -0.00463 -0.09062 -0.00139 C -0.10069 0.00532 -0.11145 0.01111 -0.12239 0.01528 C -0.12569 0.01782 -0.12951 0.01991 -0.13281 0.02222 C -0.14288 0.01782 -0.15208 0.01643 -0.1625 0.01458 C -0.1684 0.01204 -0.17257 0.01088 -0.17916 0.01041 C -0.18715 0.01088 -0.19132 0.0118 -0.19843 0.01319 C -0.20694 0.01713 -0.26441 0.02546 -0.26441 0.00741 " pathEditMode="relative" rAng="0" ptsTypes="fffffffffffff">
                                      <p:cBhvr>
                                        <p:cTn id="180" dur="5000" fill="hold"/>
                                        <p:tgtEl>
                                          <p:spTgt spid="128"/>
                                        </p:tgtEl>
                                        <p:attrNameLst>
                                          <p:attrName>ppt_x</p:attrName>
                                          <p:attrName>ppt_y</p:attrName>
                                        </p:attrNameLst>
                                      </p:cBhvr>
                                      <p:rCtr x="-12934" y="-116"/>
                                    </p:animMotion>
                                  </p:childTnLst>
                                </p:cTn>
                              </p:par>
                              <p:par>
                                <p:cTn id="181" presetID="0" presetClass="path" presetSubtype="0" accel="50000" decel="50000" fill="hold" nodeType="withEffect">
                                  <p:stCondLst>
                                    <p:cond delay="0"/>
                                  </p:stCondLst>
                                  <p:childTnLst>
                                    <p:animMotion origin="layout" path="M -2.22222E-6 -7.40741E-7 C -0.00052 -0.00393 -0.00034 -0.0081 -0.00156 -0.0118 C -0.00382 -0.01852 -0.01146 -0.02199 -0.0151 -0.02569 C -0.01996 -0.03125 -0.02587 -0.0338 -0.03073 -0.03981 C -0.03819 -0.04838 -0.04548 -0.05787 -0.0526 -0.06736 C -0.05538 -0.07106 -0.05868 -0.07616 -0.06198 -0.07917 C -0.06337 -0.08287 -0.0658 -0.08518 -0.06719 -0.08889 C -0.06962 -0.09514 -0.07205 -0.10139 -0.07448 -0.10787 C -0.07604 -0.11204 -0.07708 -0.11713 -0.07916 -0.12083 C -0.08021 -0.12685 -0.07882 -0.12037 -0.08177 -0.12708 C -0.0842 -0.13241 -0.08559 -0.13958 -0.08698 -0.14537 C -0.08906 -0.1537 -0.08889 -0.16343 -0.09114 -0.17222 C -0.09305 -0.19074 -0.09635 -0.21458 -0.10937 -0.225 C -0.11076 -0.22755 -0.11215 -0.22731 -0.11354 -0.22986 C -0.11632 -0.23518 -0.11962 -0.23819 -0.12448 -0.23958 C -0.1276 -0.24236 -0.13264 -0.24421 -0.13646 -0.24514 C -0.14132 -0.24815 -0.14774 -0.25023 -0.15312 -0.25278 C -0.15538 -0.2537 -0.22621 -0.34167 -0.22847 -0.34259 C -0.22916 -0.34282 -0.16198 -0.25602 -0.16198 -0.25602 " pathEditMode="relative" rAng="0" ptsTypes="fffffffffffffffffff">
                                      <p:cBhvr>
                                        <p:cTn id="182" dur="5000" fill="hold"/>
                                        <p:tgtEl>
                                          <p:spTgt spid="147"/>
                                        </p:tgtEl>
                                        <p:attrNameLst>
                                          <p:attrName>ppt_x</p:attrName>
                                          <p:attrName>ppt_y</p:attrName>
                                        </p:attrNameLst>
                                      </p:cBhvr>
                                      <p:rCtr x="-11458" y="-17153"/>
                                    </p:animMotion>
                                  </p:childTnLst>
                                </p:cTn>
                              </p:par>
                              <p:par>
                                <p:cTn id="183" presetID="0" presetClass="path" presetSubtype="0" accel="50000" decel="50000" fill="hold" nodeType="withEffect">
                                  <p:stCondLst>
                                    <p:cond delay="0"/>
                                  </p:stCondLst>
                                  <p:childTnLst>
                                    <p:animMotion origin="layout" path="M 2.77778E-7 2.77556E-17 C 0.00139 -0.05972 -0.01215 -0.0625 0.01667 -0.07569 C 0.02222 -0.08333 0.02622 -0.09051 0.0316 -0.09815 C 0.03646 -0.12245 0.03437 -0.1088 0.0316 -0.15787 C 0.03142 -0.16019 0.0309 -0.1625 0.03003 -0.16458 C 0.02917 -0.1669 0.02674 -0.16852 0.02656 -0.17106 C 0.02569 -0.18056 0.03472 -0.28125 0.03472 -0.29097 " pathEditMode="relative" rAng="0" ptsTypes="fffffff">
                                      <p:cBhvr>
                                        <p:cTn id="184" dur="5000" fill="hold"/>
                                        <p:tgtEl>
                                          <p:spTgt spid="166"/>
                                        </p:tgtEl>
                                        <p:attrNameLst>
                                          <p:attrName>ppt_x</p:attrName>
                                          <p:attrName>ppt_y</p:attrName>
                                        </p:attrNameLst>
                                      </p:cBhvr>
                                      <p:rCtr x="1215" y="-14560"/>
                                    </p:animMotion>
                                  </p:childTnLst>
                                </p:cTn>
                              </p:par>
                              <p:par>
                                <p:cTn id="185" presetID="6" presetClass="emph" presetSubtype="0" fill="hold" nodeType="withEffect">
                                  <p:stCondLst>
                                    <p:cond delay="3000"/>
                                  </p:stCondLst>
                                  <p:childTnLst>
                                    <p:animScale>
                                      <p:cBhvr>
                                        <p:cTn id="186" dur="3000" fill="hold"/>
                                        <p:tgtEl>
                                          <p:spTgt spid="4"/>
                                        </p:tgtEl>
                                      </p:cBhvr>
                                      <p:by x="150000" y="150000"/>
                                    </p:animScale>
                                  </p:childTnLst>
                                </p:cTn>
                              </p:par>
                              <p:par>
                                <p:cTn id="187" presetID="0" presetClass="path" presetSubtype="0" accel="50000" fill="hold" nodeType="withEffect">
                                  <p:stCondLst>
                                    <p:cond delay="0"/>
                                  </p:stCondLst>
                                  <p:childTnLst>
                                    <p:animMotion origin="layout" path="M 5.55556E-7 2.59259E-6 C -0.00347 -0.00787 -0.00747 -0.0132 -0.01198 -0.01991 C -0.01302 -0.02153 -0.01337 -0.02431 -0.01458 -0.02593 C -0.01684 -0.02917 -0.0224 -0.0338 -0.0224 -0.03357 C -0.02934 -0.04908 -0.01997 -0.03033 -0.03021 -0.04375 C -0.03142 -0.04537 -0.03177 -0.04815 -0.03281 -0.04977 C -0.03385 -0.05139 -0.03542 -0.05232 -0.03681 -0.05371 C -0.04201 -0.06574 -0.05191 -0.06991 -0.05642 -0.08357 C -0.05903 -0.09121 -0.07101 -0.08681 -0.07101 -0.08658 C -0.07483 -0.10255 -0.07969 -0.07199 -0.0849 -0.08542 C -0.08715 -0.09074 -0.09497 -0.07523 -0.09688 -0.08056 C -0.09913 -0.08681 -0.12396 -0.06875 -0.12552 -0.07547 C -0.12639 -0.0794 -0.14913 -0.07431 -0.15052 -0.07801 C -0.15208 -0.08172 -0.16754 -0.10787 -0.1691 -0.11135 C -0.16944 -0.11343 -0.17309 -0.13611 -0.17188 -0.13611 C -0.17031 -0.13611 -0.17743 -0.14491 -0.17743 -0.14468 " pathEditMode="relative" rAng="0" ptsTypes="ffffffffffffffff">
                                      <p:cBhvr>
                                        <p:cTn id="188" dur="5000" fill="hold"/>
                                        <p:tgtEl>
                                          <p:spTgt spid="328"/>
                                        </p:tgtEl>
                                        <p:attrNameLst>
                                          <p:attrName>ppt_x</p:attrName>
                                          <p:attrName>ppt_y</p:attrName>
                                        </p:attrNameLst>
                                      </p:cBhvr>
                                      <p:rCtr x="-8872" y="-7245"/>
                                    </p:animMotion>
                                  </p:childTnLst>
                                </p:cTn>
                              </p:par>
                              <p:par>
                                <p:cTn id="189" presetID="0" presetClass="path" presetSubtype="0" accel="50000" fill="hold" nodeType="withEffect">
                                  <p:stCondLst>
                                    <p:cond delay="0"/>
                                  </p:stCondLst>
                                  <p:childTnLst>
                                    <p:animMotion origin="layout" path="M -3.88889E-6 -2.59259E-6 C -0.01441 -0.00671 -0.00573 -0.00393 -0.02673 -0.00602 C -0.04774 -0.0118 -0.06336 -0.00926 -0.08645 -0.0081 C -0.1052 -0.0044 -0.12274 0.08449 -0.14062 0.07593 C -0.14618 0.07685 -0.18593 0.03959 -0.19062 0.04514 " pathEditMode="relative" rAng="0" ptsTypes="fffff">
                                      <p:cBhvr>
                                        <p:cTn id="190" dur="5000" fill="hold"/>
                                        <p:tgtEl>
                                          <p:spTgt spid="52"/>
                                        </p:tgtEl>
                                        <p:attrNameLst>
                                          <p:attrName>ppt_x</p:attrName>
                                          <p:attrName>ppt_y</p:attrName>
                                        </p:attrNameLst>
                                      </p:cBhvr>
                                      <p:rCtr x="-9531" y="3634"/>
                                    </p:animMotion>
                                  </p:childTnLst>
                                </p:cTn>
                              </p:par>
                              <p:par>
                                <p:cTn id="191" presetID="0" presetClass="path" presetSubtype="0" accel="50000" fill="hold" nodeType="withEffect">
                                  <p:stCondLst>
                                    <p:cond delay="0"/>
                                  </p:stCondLst>
                                  <p:childTnLst>
                                    <p:animMotion origin="layout" path="M 2.77778E-6 -4.81481E-6 C -0.00191 0.00139 -0.00382 0.00301 -0.00591 0.00394 C -0.00782 0.00487 -0.0099 0.00463 -0.01181 0.00579 C -0.01354 0.00672 -0.01459 0.00903 -0.01632 0.00996 C -0.02691 0.01528 -0.03611 0.01482 -0.04479 0.0257 C -0.04566 0.02987 -0.04636 0.03473 -0.04913 0.03774 C -0.05035 0.03913 -0.05226 0.03889 -0.05365 0.03982 C -0.06459 0.04723 -0.05139 0.03982 -0.06268 0.04977 C -0.06597 0.05255 -0.05886 0.07825 -0.06268 0.07987 C -0.06667 0.08542 -0.05903 0.11181 -0.06441 0.11436 C -0.06893 0.12362 -0.05486 0.15417 -0.06077 0.1625 C -0.06389 0.17431 -0.0665 0.16829 -0.07379 0.17616 C -0.07778 0.18056 -0.08368 0.18218 -0.08663 0.18218 " pathEditMode="relative" rAng="0" ptsTypes="fffffffffffff">
                                      <p:cBhvr>
                                        <p:cTn id="192" dur="5000" fill="hold"/>
                                        <p:tgtEl>
                                          <p:spTgt spid="185"/>
                                        </p:tgtEl>
                                        <p:attrNameLst>
                                          <p:attrName>ppt_x</p:attrName>
                                          <p:attrName>ppt_y</p:attrName>
                                        </p:attrNameLst>
                                      </p:cBhvr>
                                      <p:rCtr x="-4340" y="9097"/>
                                    </p:animMotion>
                                  </p:childTnLst>
                                </p:cTn>
                              </p:par>
                              <p:par>
                                <p:cTn id="193" presetID="0" presetClass="path" presetSubtype="0" accel="50000" fill="hold" nodeType="withEffect">
                                  <p:stCondLst>
                                    <p:cond delay="0"/>
                                  </p:stCondLst>
                                  <p:childTnLst>
                                    <p:animMotion origin="layout" path="M 5E-6 4.44444E-6 C -0.00295 0.01504 -0.0073 0.02916 -0.01042 0.04398 C -0.01511 0.0662 0.02917 0.08981 0.02605 0.1125 C 0.06685 0.1125 0.04914 0.17407 0.04914 0.19513 " pathEditMode="relative" rAng="0" ptsTypes="ffff">
                                      <p:cBhvr>
                                        <p:cTn id="194" dur="5000" fill="hold"/>
                                        <p:tgtEl>
                                          <p:spTgt spid="176"/>
                                        </p:tgtEl>
                                        <p:attrNameLst>
                                          <p:attrName>ppt_x</p:attrName>
                                          <p:attrName>ppt_y</p:attrName>
                                        </p:attrNameLst>
                                      </p:cBhvr>
                                      <p:rCtr x="2587" y="9745"/>
                                    </p:animMotion>
                                  </p:childTnLst>
                                </p:cTn>
                              </p:par>
                              <p:par>
                                <p:cTn id="195" presetID="0" presetClass="path" presetSubtype="0" accel="50000" fill="hold" nodeType="withEffect">
                                  <p:stCondLst>
                                    <p:cond delay="0"/>
                                  </p:stCondLst>
                                  <p:childTnLst>
                                    <p:animMotion origin="layout" path="M 3.05556E-6 3.7037E-7 C 0.00486 0.0044 0.00798 0.00949 0.01354 0.01204 C 0.01944 0.01991 0.02691 0.02477 0.02986 0.03588 C 0.03229 0.04491 0.03732 0.05833 0.0434 0.06366 C 0.04548 0.07268 0.04982 0.07963 0.05382 0.0875 C 0.05798 0.09606 0.06007 0.10393 0.06562 0.11157 C 0.06788 0.12014 0.07014 0.10255 0.075 0.1088 C 0.07812 0.12222 0.07048 0.10139 0.07777 0.1125 C 0.08021 0.1162 0.07621 0.10301 0.07882 0.10625 C 0.07986 0.10764 0.0842 0.09884 0.08524 0.10023 C 0.08732 0.10903 0.09774 0.10069 0.10468 0.10393 C 0.10521 0.10602 0.14548 0.1037 0.14548 0.10393 " pathEditMode="relative" rAng="0" ptsTypes="ffffffffffff">
                                      <p:cBhvr>
                                        <p:cTn id="196" dur="5000" fill="hold"/>
                                        <p:tgtEl>
                                          <p:spTgt spid="157"/>
                                        </p:tgtEl>
                                        <p:attrNameLst>
                                          <p:attrName>ppt_x</p:attrName>
                                          <p:attrName>ppt_y</p:attrName>
                                        </p:attrNameLst>
                                      </p:cBhvr>
                                      <p:rCtr x="7274" y="6111"/>
                                    </p:animMotion>
                                  </p:childTnLst>
                                </p:cTn>
                              </p:par>
                              <p:par>
                                <p:cTn id="197" presetID="0" presetClass="path" presetSubtype="0" accel="50000" fill="hold" nodeType="withEffect">
                                  <p:stCondLst>
                                    <p:cond delay="0"/>
                                  </p:stCondLst>
                                  <p:childTnLst>
                                    <p:animMotion origin="layout" path="M -3.33333E-6 2.59259E-6 C 0.01841 0.00231 0.03681 0.00671 0.05521 0.00995 C 0.0632 0.01365 0.05834 -0.01644 0.06754 -0.01505 C 0.07483 -0.01204 0.07778 -0.03658 0.08525 -0.03496 C 0.09271 -0.03334 0.10365 -0.05371 0.10365 -0.05347 C 0.11007 -0.05672 0.14792 -0.0757 0.15556 -0.0757 " pathEditMode="relative" rAng="0" ptsTypes="ffffff">
                                      <p:cBhvr>
                                        <p:cTn id="198" dur="5000" fill="hold"/>
                                        <p:tgtEl>
                                          <p:spTgt spid="138"/>
                                        </p:tgtEl>
                                        <p:attrNameLst>
                                          <p:attrName>ppt_x</p:attrName>
                                          <p:attrName>ppt_y</p:attrName>
                                        </p:attrNameLst>
                                      </p:cBhvr>
                                      <p:rCtr x="7778" y="-3102"/>
                                    </p:animMotion>
                                  </p:childTnLst>
                                </p:cTn>
                              </p:par>
                              <p:par>
                                <p:cTn id="199" presetID="0" presetClass="path" presetSubtype="0" accel="50000" fill="hold" nodeType="withEffect">
                                  <p:stCondLst>
                                    <p:cond delay="0"/>
                                  </p:stCondLst>
                                  <p:childTnLst>
                                    <p:animMotion origin="layout" path="M -2.5E-6 -4.07407E-6 C 0.00625 -0.00717 0.01285 -0.01203 0.01806 -0.02037 C 0.02049 -0.02986 0.02761 -0.03796 0.03264 -0.04629 C 0.04045 -0.05972 0.03507 -0.04467 0.0408 -0.0574 C 0.04566 -0.06828 0.03698 -0.10347 0.04636 -0.11041 C 0.04757 -0.11226 0.04462 -0.14351 0.04636 -0.1449 C 0.04827 -0.14629 0.05347 -0.17106 0.0566 -0.17199 C 0.06424 -0.18101 0.06354 -0.19351 0.07778 -0.20046 C 0.0882 -0.20601 0.08212 -0.19838 0.09271 -0.20301 C 0.1 -0.1912 0.09636 -0.23194 0.10191 -0.22013 C 0.10538 -0.22291 0.10886 -0.23819 0.11389 -0.22013 " pathEditMode="relative" rAng="0" ptsTypes="fffffffffaf">
                                      <p:cBhvr>
                                        <p:cTn id="200" dur="5000" fill="hold"/>
                                        <p:tgtEl>
                                          <p:spTgt spid="119"/>
                                        </p:tgtEl>
                                        <p:attrNameLst>
                                          <p:attrName>ppt_x</p:attrName>
                                          <p:attrName>ppt_y</p:attrName>
                                        </p:attrNameLst>
                                      </p:cBhvr>
                                      <p:rCtr x="5694" y="-11921"/>
                                    </p:animMotion>
                                  </p:childTnLst>
                                </p:cTn>
                              </p:par>
                              <p:par>
                                <p:cTn id="201" presetID="0" presetClass="path" presetSubtype="0" accel="50000" fill="hold" nodeType="withEffect">
                                  <p:stCondLst>
                                    <p:cond delay="0"/>
                                  </p:stCondLst>
                                  <p:childTnLst>
                                    <p:animMotion origin="layout" path="M 2.22222E-6 -2.59259E-6 C 0.00434 -0.0169 -0.01094 -0.04097 -0.00139 -0.0544 C 0.00503 -0.08703 -0.0434 -0.11319 -0.05781 -0.14213 C -0.05938 -0.14953 -0.06441 -0.15578 -0.06615 -0.16296 C -0.06528 -0.17361 -0.06007 -0.20578 -0.05695 -0.21481 " pathEditMode="relative" rAng="0" ptsTypes="fffff">
                                      <p:cBhvr>
                                        <p:cTn id="202" dur="5000" fill="hold"/>
                                        <p:tgtEl>
                                          <p:spTgt spid="100"/>
                                        </p:tgtEl>
                                        <p:attrNameLst>
                                          <p:attrName>ppt_x</p:attrName>
                                          <p:attrName>ppt_y</p:attrName>
                                        </p:attrNameLst>
                                      </p:cBhvr>
                                      <p:rCtr x="-3056" y="-1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3"/>
          <p:cNvGrpSpPr>
            <a:grpSpLocks/>
          </p:cNvGrpSpPr>
          <p:nvPr/>
        </p:nvGrpSpPr>
        <p:grpSpPr bwMode="auto">
          <a:xfrm>
            <a:off x="5238750" y="2112963"/>
            <a:ext cx="823913" cy="676275"/>
            <a:chOff x="3346" y="1419"/>
            <a:chExt cx="519" cy="426"/>
          </a:xfrm>
          <a:effectLst>
            <a:outerShdw blurRad="50800" dist="38100" dir="2700000" algn="tl" rotWithShape="0">
              <a:srgbClr val="000000">
                <a:alpha val="43000"/>
              </a:srgbClr>
            </a:outerShdw>
          </a:effectLst>
        </p:grpSpPr>
        <p:sp>
          <p:nvSpPr>
            <p:cNvPr id="32" name="Oval 34"/>
            <p:cNvSpPr>
              <a:spLocks noChangeArrowheads="1"/>
            </p:cNvSpPr>
            <p:nvPr/>
          </p:nvSpPr>
          <p:spPr bwMode="auto">
            <a:xfrm rot="-1883633">
              <a:off x="3346" y="159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 name="Oval 35"/>
            <p:cNvSpPr>
              <a:spLocks noChangeArrowheads="1"/>
            </p:cNvSpPr>
            <p:nvPr/>
          </p:nvSpPr>
          <p:spPr bwMode="auto">
            <a:xfrm rot="-1883633">
              <a:off x="3453" y="141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4" name="Oval 36"/>
            <p:cNvSpPr>
              <a:spLocks noChangeArrowheads="1"/>
            </p:cNvSpPr>
            <p:nvPr/>
          </p:nvSpPr>
          <p:spPr bwMode="auto">
            <a:xfrm rot="-1883633">
              <a:off x="3416" y="170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5" name="Oval 37"/>
            <p:cNvSpPr>
              <a:spLocks noChangeArrowheads="1"/>
            </p:cNvSpPr>
            <p:nvPr/>
          </p:nvSpPr>
          <p:spPr bwMode="auto">
            <a:xfrm rot="-1883633">
              <a:off x="3616" y="142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6" name="Oval 38"/>
            <p:cNvSpPr>
              <a:spLocks noChangeArrowheads="1"/>
            </p:cNvSpPr>
            <p:nvPr/>
          </p:nvSpPr>
          <p:spPr bwMode="auto">
            <a:xfrm rot="-1883633">
              <a:off x="3726" y="151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7" name="Oval 39"/>
            <p:cNvSpPr>
              <a:spLocks noChangeArrowheads="1"/>
            </p:cNvSpPr>
            <p:nvPr/>
          </p:nvSpPr>
          <p:spPr bwMode="auto">
            <a:xfrm rot="-1883633">
              <a:off x="3526" y="179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8" name="Oval 40"/>
            <p:cNvSpPr>
              <a:spLocks noChangeArrowheads="1"/>
            </p:cNvSpPr>
            <p:nvPr/>
          </p:nvSpPr>
          <p:spPr bwMode="auto">
            <a:xfrm rot="-1883633">
              <a:off x="3705" y="174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9" name="Oval 41"/>
            <p:cNvSpPr>
              <a:spLocks noChangeArrowheads="1"/>
            </p:cNvSpPr>
            <p:nvPr/>
          </p:nvSpPr>
          <p:spPr bwMode="auto">
            <a:xfrm rot="-1883633">
              <a:off x="3774" y="159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sp>
        <p:nvSpPr>
          <p:cNvPr id="40" name="Oval 42" descr="Esferas"/>
          <p:cNvSpPr>
            <a:spLocks noChangeArrowheads="1"/>
          </p:cNvSpPr>
          <p:nvPr/>
        </p:nvSpPr>
        <p:spPr bwMode="auto">
          <a:xfrm rot="3224769" flipV="1">
            <a:off x="5362575" y="2713038"/>
            <a:ext cx="73025" cy="117475"/>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grpSp>
        <p:nvGrpSpPr>
          <p:cNvPr id="41" name="Group 43"/>
          <p:cNvGrpSpPr>
            <a:grpSpLocks/>
          </p:cNvGrpSpPr>
          <p:nvPr/>
        </p:nvGrpSpPr>
        <p:grpSpPr bwMode="auto">
          <a:xfrm>
            <a:off x="7451725" y="3433763"/>
            <a:ext cx="361950" cy="469900"/>
            <a:chOff x="5494" y="1479"/>
            <a:chExt cx="228" cy="296"/>
          </a:xfrm>
          <a:effectLst>
            <a:outerShdw blurRad="50800" dist="38100" dir="2700000" algn="tl" rotWithShape="0">
              <a:srgbClr val="000000">
                <a:alpha val="43000"/>
              </a:srgbClr>
            </a:outerShdw>
          </a:effectLst>
        </p:grpSpPr>
        <p:sp>
          <p:nvSpPr>
            <p:cNvPr id="42" name="Freeform 44"/>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3" name="Freeform 45"/>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4" name="Freeform 46"/>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5" name="Freeform 47"/>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6" name="Freeform 48"/>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7" name="Freeform 49"/>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8" name="Freeform 50"/>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9" name="Freeform 51"/>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0" name="Freeform 52"/>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51" name="Group 53"/>
          <p:cNvGrpSpPr>
            <a:grpSpLocks/>
          </p:cNvGrpSpPr>
          <p:nvPr/>
        </p:nvGrpSpPr>
        <p:grpSpPr bwMode="auto">
          <a:xfrm>
            <a:off x="7307263" y="3360738"/>
            <a:ext cx="720725" cy="722312"/>
            <a:chOff x="4649" y="2205"/>
            <a:chExt cx="454" cy="455"/>
          </a:xfrm>
          <a:effectLst>
            <a:outerShdw blurRad="50800" dist="38100" dir="2700000" algn="tl" rotWithShape="0">
              <a:srgbClr val="000000">
                <a:alpha val="43000"/>
              </a:srgbClr>
            </a:outerShdw>
          </a:effectLst>
        </p:grpSpPr>
        <p:sp>
          <p:nvSpPr>
            <p:cNvPr id="52" name="Oval 54"/>
            <p:cNvSpPr>
              <a:spLocks noChangeArrowheads="1"/>
            </p:cNvSpPr>
            <p:nvPr/>
          </p:nvSpPr>
          <p:spPr bwMode="auto">
            <a:xfrm>
              <a:off x="4649" y="229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3" name="Oval 55"/>
            <p:cNvSpPr>
              <a:spLocks noChangeArrowheads="1"/>
            </p:cNvSpPr>
            <p:nvPr/>
          </p:nvSpPr>
          <p:spPr bwMode="auto">
            <a:xfrm>
              <a:off x="4830" y="220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4" name="Oval 56"/>
            <p:cNvSpPr>
              <a:spLocks noChangeArrowheads="1"/>
            </p:cNvSpPr>
            <p:nvPr/>
          </p:nvSpPr>
          <p:spPr bwMode="auto">
            <a:xfrm>
              <a:off x="4649" y="243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5" name="Oval 57"/>
            <p:cNvSpPr>
              <a:spLocks noChangeArrowheads="1"/>
            </p:cNvSpPr>
            <p:nvPr/>
          </p:nvSpPr>
          <p:spPr bwMode="auto">
            <a:xfrm>
              <a:off x="4966" y="229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6" name="Oval 58"/>
            <p:cNvSpPr>
              <a:spLocks noChangeArrowheads="1"/>
            </p:cNvSpPr>
            <p:nvPr/>
          </p:nvSpPr>
          <p:spPr bwMode="auto">
            <a:xfrm>
              <a:off x="5012" y="243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7" name="Oval 59"/>
            <p:cNvSpPr>
              <a:spLocks noChangeArrowheads="1"/>
            </p:cNvSpPr>
            <p:nvPr/>
          </p:nvSpPr>
          <p:spPr bwMode="auto">
            <a:xfrm>
              <a:off x="4694" y="256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8" name="Oval 60"/>
            <p:cNvSpPr>
              <a:spLocks noChangeArrowheads="1"/>
            </p:cNvSpPr>
            <p:nvPr/>
          </p:nvSpPr>
          <p:spPr bwMode="auto">
            <a:xfrm>
              <a:off x="4876" y="261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9" name="Oval 61"/>
            <p:cNvSpPr>
              <a:spLocks noChangeArrowheads="1"/>
            </p:cNvSpPr>
            <p:nvPr/>
          </p:nvSpPr>
          <p:spPr bwMode="auto">
            <a:xfrm>
              <a:off x="5012" y="252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60" name="Group 62"/>
          <p:cNvGrpSpPr>
            <a:grpSpLocks/>
          </p:cNvGrpSpPr>
          <p:nvPr/>
        </p:nvGrpSpPr>
        <p:grpSpPr bwMode="auto">
          <a:xfrm rot="-1883633">
            <a:off x="6419850" y="1443038"/>
            <a:ext cx="361950" cy="469900"/>
            <a:chOff x="5494" y="1479"/>
            <a:chExt cx="228" cy="296"/>
          </a:xfrm>
          <a:effectLst>
            <a:outerShdw blurRad="50800" dist="38100" dir="2700000" algn="tl" rotWithShape="0">
              <a:srgbClr val="000000">
                <a:alpha val="43000"/>
              </a:srgbClr>
            </a:outerShdw>
          </a:effectLst>
        </p:grpSpPr>
        <p:sp>
          <p:nvSpPr>
            <p:cNvPr id="61" name="Freeform 63"/>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2" name="Freeform 64"/>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3" name="Freeform 65"/>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4" name="Freeform 66"/>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5" name="Freeform 67"/>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6" name="Freeform 68"/>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7" name="Freeform 69"/>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8" name="Freeform 70"/>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9" name="Freeform 71"/>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70" name="Group 72"/>
          <p:cNvGrpSpPr>
            <a:grpSpLocks/>
          </p:cNvGrpSpPr>
          <p:nvPr/>
        </p:nvGrpSpPr>
        <p:grpSpPr bwMode="auto">
          <a:xfrm rot="2861520">
            <a:off x="5559425" y="4214813"/>
            <a:ext cx="361950" cy="469900"/>
            <a:chOff x="5494" y="1479"/>
            <a:chExt cx="228" cy="296"/>
          </a:xfrm>
          <a:effectLst>
            <a:outerShdw blurRad="50800" dist="38100" dir="2700000" algn="tl" rotWithShape="0">
              <a:srgbClr val="000000">
                <a:alpha val="43000"/>
              </a:srgbClr>
            </a:outerShdw>
          </a:effectLst>
        </p:grpSpPr>
        <p:sp>
          <p:nvSpPr>
            <p:cNvPr id="71" name="Freeform 73"/>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2" name="Freeform 74"/>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3" name="Freeform 75"/>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4" name="Freeform 76"/>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5" name="Freeform 77"/>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6" name="Freeform 78"/>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7" name="Freeform 79"/>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8" name="Freeform 80"/>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9" name="Freeform 81"/>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80" name="Group 82"/>
          <p:cNvGrpSpPr>
            <a:grpSpLocks/>
          </p:cNvGrpSpPr>
          <p:nvPr/>
        </p:nvGrpSpPr>
        <p:grpSpPr bwMode="auto">
          <a:xfrm>
            <a:off x="5356225" y="4105275"/>
            <a:ext cx="682625" cy="812800"/>
            <a:chOff x="3420" y="2674"/>
            <a:chExt cx="430" cy="512"/>
          </a:xfrm>
          <a:effectLst>
            <a:outerShdw blurRad="50800" dist="38100" dir="2700000" algn="tl" rotWithShape="0">
              <a:srgbClr val="000000">
                <a:alpha val="43000"/>
              </a:srgbClr>
            </a:outerShdw>
          </a:effectLst>
        </p:grpSpPr>
        <p:sp>
          <p:nvSpPr>
            <p:cNvPr id="81" name="Oval 83"/>
            <p:cNvSpPr>
              <a:spLocks noChangeArrowheads="1"/>
            </p:cNvSpPr>
            <p:nvPr/>
          </p:nvSpPr>
          <p:spPr bwMode="auto">
            <a:xfrm rot="2861520">
              <a:off x="3568" y="269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2" name="Oval 84"/>
            <p:cNvSpPr>
              <a:spLocks noChangeArrowheads="1"/>
            </p:cNvSpPr>
            <p:nvPr/>
          </p:nvSpPr>
          <p:spPr bwMode="auto">
            <a:xfrm rot="2861520">
              <a:off x="3757" y="27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3" name="Oval 85"/>
            <p:cNvSpPr>
              <a:spLocks noChangeArrowheads="1"/>
            </p:cNvSpPr>
            <p:nvPr/>
          </p:nvSpPr>
          <p:spPr bwMode="auto">
            <a:xfrm rot="2861520">
              <a:off x="3467" y="278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4" name="Oval 86"/>
            <p:cNvSpPr>
              <a:spLocks noChangeArrowheads="1"/>
            </p:cNvSpPr>
            <p:nvPr/>
          </p:nvSpPr>
          <p:spPr bwMode="auto">
            <a:xfrm rot="2861520">
              <a:off x="3781" y="293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5" name="Oval 87"/>
            <p:cNvSpPr>
              <a:spLocks noChangeArrowheads="1"/>
            </p:cNvSpPr>
            <p:nvPr/>
          </p:nvSpPr>
          <p:spPr bwMode="auto">
            <a:xfrm rot="2861520">
              <a:off x="3712" y="305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6" name="Oval 88"/>
            <p:cNvSpPr>
              <a:spLocks noChangeArrowheads="1"/>
            </p:cNvSpPr>
            <p:nvPr/>
          </p:nvSpPr>
          <p:spPr bwMode="auto">
            <a:xfrm rot="2861520">
              <a:off x="3397" y="291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7" name="Oval 89"/>
            <p:cNvSpPr>
              <a:spLocks noChangeArrowheads="1"/>
            </p:cNvSpPr>
            <p:nvPr/>
          </p:nvSpPr>
          <p:spPr bwMode="auto">
            <a:xfrm rot="2861520">
              <a:off x="3486" y="307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8" name="Oval 90"/>
            <p:cNvSpPr>
              <a:spLocks noChangeArrowheads="1"/>
            </p:cNvSpPr>
            <p:nvPr/>
          </p:nvSpPr>
          <p:spPr bwMode="auto">
            <a:xfrm rot="2861520">
              <a:off x="3644" y="311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89" name="Group 91"/>
          <p:cNvGrpSpPr>
            <a:grpSpLocks/>
          </p:cNvGrpSpPr>
          <p:nvPr/>
        </p:nvGrpSpPr>
        <p:grpSpPr bwMode="auto">
          <a:xfrm rot="6025010">
            <a:off x="4449763" y="5910263"/>
            <a:ext cx="361950" cy="469900"/>
            <a:chOff x="5494" y="1479"/>
            <a:chExt cx="228" cy="296"/>
          </a:xfrm>
          <a:effectLst>
            <a:outerShdw blurRad="50800" dist="38100" dir="2700000" algn="tl" rotWithShape="0">
              <a:srgbClr val="000000">
                <a:alpha val="43000"/>
              </a:srgbClr>
            </a:outerShdw>
          </a:effectLst>
        </p:grpSpPr>
        <p:sp>
          <p:nvSpPr>
            <p:cNvPr id="90" name="Freeform 92"/>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1" name="Freeform 93"/>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2" name="Freeform 94"/>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3" name="Freeform 95"/>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4" name="Freeform 96"/>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5" name="Freeform 97"/>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6" name="Freeform 98"/>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7" name="Freeform 99"/>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8" name="Freeform 100"/>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99" name="Group 101"/>
          <p:cNvGrpSpPr>
            <a:grpSpLocks/>
          </p:cNvGrpSpPr>
          <p:nvPr/>
        </p:nvGrpSpPr>
        <p:grpSpPr bwMode="auto">
          <a:xfrm>
            <a:off x="4203700" y="5808663"/>
            <a:ext cx="723900" cy="711200"/>
            <a:chOff x="2694" y="3747"/>
            <a:chExt cx="456" cy="448"/>
          </a:xfrm>
          <a:effectLst>
            <a:outerShdw blurRad="50800" dist="38100" dir="2700000" algn="tl" rotWithShape="0">
              <a:srgbClr val="000000">
                <a:alpha val="43000"/>
              </a:srgbClr>
            </a:outerShdw>
          </a:effectLst>
        </p:grpSpPr>
        <p:sp>
          <p:nvSpPr>
            <p:cNvPr id="100" name="Oval 102"/>
            <p:cNvSpPr>
              <a:spLocks noChangeArrowheads="1"/>
            </p:cNvSpPr>
            <p:nvPr/>
          </p:nvSpPr>
          <p:spPr bwMode="auto">
            <a:xfrm rot="6025010">
              <a:off x="3024" y="379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1" name="Oval 103"/>
            <p:cNvSpPr>
              <a:spLocks noChangeArrowheads="1"/>
            </p:cNvSpPr>
            <p:nvPr/>
          </p:nvSpPr>
          <p:spPr bwMode="auto">
            <a:xfrm rot="6025010">
              <a:off x="3081" y="398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2" name="Oval 104"/>
            <p:cNvSpPr>
              <a:spLocks noChangeArrowheads="1"/>
            </p:cNvSpPr>
            <p:nvPr/>
          </p:nvSpPr>
          <p:spPr bwMode="auto">
            <a:xfrm rot="6025010">
              <a:off x="2891" y="37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3" name="Oval 105"/>
            <p:cNvSpPr>
              <a:spLocks noChangeArrowheads="1"/>
            </p:cNvSpPr>
            <p:nvPr/>
          </p:nvSpPr>
          <p:spPr bwMode="auto">
            <a:xfrm rot="6025010">
              <a:off x="2967" y="41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4" name="Oval 106"/>
            <p:cNvSpPr>
              <a:spLocks noChangeArrowheads="1"/>
            </p:cNvSpPr>
            <p:nvPr/>
          </p:nvSpPr>
          <p:spPr bwMode="auto">
            <a:xfrm rot="6025010">
              <a:off x="2825" y="412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5" name="Oval 107"/>
            <p:cNvSpPr>
              <a:spLocks noChangeArrowheads="1"/>
            </p:cNvSpPr>
            <p:nvPr/>
          </p:nvSpPr>
          <p:spPr bwMode="auto">
            <a:xfrm rot="6025010">
              <a:off x="2749" y="378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6" name="Oval 108"/>
            <p:cNvSpPr>
              <a:spLocks noChangeArrowheads="1"/>
            </p:cNvSpPr>
            <p:nvPr/>
          </p:nvSpPr>
          <p:spPr bwMode="auto">
            <a:xfrm rot="6025010">
              <a:off x="2671" y="396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7" name="Oval 109"/>
            <p:cNvSpPr>
              <a:spLocks noChangeArrowheads="1"/>
            </p:cNvSpPr>
            <p:nvPr/>
          </p:nvSpPr>
          <p:spPr bwMode="auto">
            <a:xfrm rot="6025010">
              <a:off x="2735" y="411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108" name="Group 110"/>
          <p:cNvGrpSpPr>
            <a:grpSpLocks/>
          </p:cNvGrpSpPr>
          <p:nvPr/>
        </p:nvGrpSpPr>
        <p:grpSpPr bwMode="auto">
          <a:xfrm rot="8456445">
            <a:off x="2435225" y="5378450"/>
            <a:ext cx="361950" cy="469900"/>
            <a:chOff x="5494" y="1479"/>
            <a:chExt cx="228" cy="296"/>
          </a:xfrm>
          <a:effectLst>
            <a:outerShdw blurRad="50800" dist="38100" dir="2700000" algn="tl" rotWithShape="0">
              <a:srgbClr val="000000">
                <a:alpha val="43000"/>
              </a:srgbClr>
            </a:outerShdw>
          </a:effectLst>
        </p:grpSpPr>
        <p:sp>
          <p:nvSpPr>
            <p:cNvPr id="109" name="Freeform 111"/>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0" name="Freeform 112"/>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1" name="Freeform 113"/>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2" name="Freeform 114"/>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3" name="Freeform 115"/>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4" name="Freeform 116"/>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5" name="Freeform 117"/>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6" name="Freeform 118"/>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7" name="Freeform 119"/>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118" name="Group 120"/>
          <p:cNvGrpSpPr>
            <a:grpSpLocks/>
          </p:cNvGrpSpPr>
          <p:nvPr/>
        </p:nvGrpSpPr>
        <p:grpSpPr bwMode="auto">
          <a:xfrm>
            <a:off x="2144713" y="5226050"/>
            <a:ext cx="819150" cy="681038"/>
            <a:chOff x="1397" y="3380"/>
            <a:chExt cx="516" cy="429"/>
          </a:xfrm>
          <a:effectLst>
            <a:outerShdw blurRad="50800" dist="38100" dir="2700000" algn="tl" rotWithShape="0">
              <a:srgbClr val="000000">
                <a:alpha val="43000"/>
              </a:srgbClr>
            </a:outerShdw>
          </a:effectLst>
        </p:grpSpPr>
        <p:sp>
          <p:nvSpPr>
            <p:cNvPr id="119" name="Oval 121"/>
            <p:cNvSpPr>
              <a:spLocks noChangeArrowheads="1"/>
            </p:cNvSpPr>
            <p:nvPr/>
          </p:nvSpPr>
          <p:spPr bwMode="auto">
            <a:xfrm rot="8456445">
              <a:off x="1822" y="356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0" name="Oval 122"/>
            <p:cNvSpPr>
              <a:spLocks noChangeArrowheads="1"/>
            </p:cNvSpPr>
            <p:nvPr/>
          </p:nvSpPr>
          <p:spPr bwMode="auto">
            <a:xfrm rot="8456445">
              <a:off x="1739" y="374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1" name="Oval 123"/>
            <p:cNvSpPr>
              <a:spLocks noChangeArrowheads="1"/>
            </p:cNvSpPr>
            <p:nvPr/>
          </p:nvSpPr>
          <p:spPr bwMode="auto">
            <a:xfrm rot="8456445">
              <a:off x="1736" y="345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2" name="Oval 124"/>
            <p:cNvSpPr>
              <a:spLocks noChangeArrowheads="1"/>
            </p:cNvSpPr>
            <p:nvPr/>
          </p:nvSpPr>
          <p:spPr bwMode="auto">
            <a:xfrm rot="8456445">
              <a:off x="1576" y="376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3" name="Oval 125"/>
            <p:cNvSpPr>
              <a:spLocks noChangeArrowheads="1"/>
            </p:cNvSpPr>
            <p:nvPr/>
          </p:nvSpPr>
          <p:spPr bwMode="auto">
            <a:xfrm rot="8456445">
              <a:off x="1454" y="368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4" name="Oval 126"/>
            <p:cNvSpPr>
              <a:spLocks noChangeArrowheads="1"/>
            </p:cNvSpPr>
            <p:nvPr/>
          </p:nvSpPr>
          <p:spPr bwMode="auto">
            <a:xfrm rot="8456445">
              <a:off x="1616" y="338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5" name="Oval 127"/>
            <p:cNvSpPr>
              <a:spLocks noChangeArrowheads="1"/>
            </p:cNvSpPr>
            <p:nvPr/>
          </p:nvSpPr>
          <p:spPr bwMode="auto">
            <a:xfrm rot="8456445">
              <a:off x="1445" y="345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6" name="Oval 128"/>
            <p:cNvSpPr>
              <a:spLocks noChangeArrowheads="1"/>
            </p:cNvSpPr>
            <p:nvPr/>
          </p:nvSpPr>
          <p:spPr bwMode="auto">
            <a:xfrm rot="8456445">
              <a:off x="1397" y="361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127" name="Group 129"/>
          <p:cNvGrpSpPr>
            <a:grpSpLocks/>
          </p:cNvGrpSpPr>
          <p:nvPr/>
        </p:nvGrpSpPr>
        <p:grpSpPr bwMode="auto">
          <a:xfrm rot="10800000">
            <a:off x="1616075" y="3470275"/>
            <a:ext cx="361950" cy="469900"/>
            <a:chOff x="5494" y="1479"/>
            <a:chExt cx="228" cy="296"/>
          </a:xfrm>
          <a:effectLst>
            <a:outerShdw blurRad="50800" dist="38100" dir="2700000" algn="tl" rotWithShape="0">
              <a:srgbClr val="000000">
                <a:alpha val="43000"/>
              </a:srgbClr>
            </a:outerShdw>
          </a:effectLst>
        </p:grpSpPr>
        <p:sp>
          <p:nvSpPr>
            <p:cNvPr id="128" name="Freeform 130"/>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29" name="Freeform 131"/>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0" name="Freeform 132"/>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1" name="Freeform 133"/>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2" name="Freeform 134"/>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3" name="Freeform 135"/>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4" name="Freeform 136"/>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5" name="Freeform 137"/>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6" name="Freeform 138"/>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137" name="Group 139"/>
          <p:cNvGrpSpPr>
            <a:grpSpLocks/>
          </p:cNvGrpSpPr>
          <p:nvPr/>
        </p:nvGrpSpPr>
        <p:grpSpPr bwMode="auto">
          <a:xfrm>
            <a:off x="1398588" y="3290888"/>
            <a:ext cx="722312" cy="722312"/>
            <a:chOff x="927" y="2161"/>
            <a:chExt cx="455" cy="455"/>
          </a:xfrm>
          <a:effectLst>
            <a:outerShdw blurRad="50800" dist="38100" dir="2700000" algn="tl" rotWithShape="0">
              <a:srgbClr val="000000">
                <a:alpha val="43000"/>
              </a:srgbClr>
            </a:outerShdw>
          </a:effectLst>
        </p:grpSpPr>
        <p:sp>
          <p:nvSpPr>
            <p:cNvPr id="138" name="Oval 140"/>
            <p:cNvSpPr>
              <a:spLocks noChangeArrowheads="1"/>
            </p:cNvSpPr>
            <p:nvPr/>
          </p:nvSpPr>
          <p:spPr bwMode="auto">
            <a:xfrm rot="10800000">
              <a:off x="1291" y="247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39" name="Oval 141"/>
            <p:cNvSpPr>
              <a:spLocks noChangeArrowheads="1"/>
            </p:cNvSpPr>
            <p:nvPr/>
          </p:nvSpPr>
          <p:spPr bwMode="auto">
            <a:xfrm rot="10800000">
              <a:off x="1110" y="25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0" name="Oval 142"/>
            <p:cNvSpPr>
              <a:spLocks noChangeArrowheads="1"/>
            </p:cNvSpPr>
            <p:nvPr/>
          </p:nvSpPr>
          <p:spPr bwMode="auto">
            <a:xfrm rot="10800000">
              <a:off x="1291" y="234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1" name="Oval 143"/>
            <p:cNvSpPr>
              <a:spLocks noChangeArrowheads="1"/>
            </p:cNvSpPr>
            <p:nvPr/>
          </p:nvSpPr>
          <p:spPr bwMode="auto">
            <a:xfrm rot="10800000">
              <a:off x="974" y="247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2" name="Oval 144"/>
            <p:cNvSpPr>
              <a:spLocks noChangeArrowheads="1"/>
            </p:cNvSpPr>
            <p:nvPr/>
          </p:nvSpPr>
          <p:spPr bwMode="auto">
            <a:xfrm rot="10800000">
              <a:off x="928" y="234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3" name="Oval 145"/>
            <p:cNvSpPr>
              <a:spLocks noChangeArrowheads="1"/>
            </p:cNvSpPr>
            <p:nvPr/>
          </p:nvSpPr>
          <p:spPr bwMode="auto">
            <a:xfrm rot="10800000">
              <a:off x="1246" y="220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4" name="Oval 146"/>
            <p:cNvSpPr>
              <a:spLocks noChangeArrowheads="1"/>
            </p:cNvSpPr>
            <p:nvPr/>
          </p:nvSpPr>
          <p:spPr bwMode="auto">
            <a:xfrm rot="10800000">
              <a:off x="1063" y="216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5" name="Oval 147"/>
            <p:cNvSpPr>
              <a:spLocks noChangeArrowheads="1"/>
            </p:cNvSpPr>
            <p:nvPr/>
          </p:nvSpPr>
          <p:spPr bwMode="auto">
            <a:xfrm rot="10800000">
              <a:off x="927" y="225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146" name="Group 148"/>
          <p:cNvGrpSpPr>
            <a:grpSpLocks/>
          </p:cNvGrpSpPr>
          <p:nvPr/>
        </p:nvGrpSpPr>
        <p:grpSpPr bwMode="auto">
          <a:xfrm rot="-8400038">
            <a:off x="2292350" y="1319213"/>
            <a:ext cx="361950" cy="469900"/>
            <a:chOff x="5494" y="1479"/>
            <a:chExt cx="228" cy="296"/>
          </a:xfrm>
          <a:effectLst>
            <a:outerShdw blurRad="50800" dist="38100" dir="2700000" algn="tl" rotWithShape="0">
              <a:srgbClr val="000000">
                <a:alpha val="43000"/>
              </a:srgbClr>
            </a:outerShdw>
          </a:effectLst>
        </p:grpSpPr>
        <p:sp>
          <p:nvSpPr>
            <p:cNvPr id="147" name="Freeform 149"/>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48" name="Freeform 150"/>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49" name="Freeform 151"/>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0" name="Freeform 152"/>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1" name="Freeform 153"/>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2" name="Freeform 154"/>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3" name="Freeform 155"/>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4" name="Freeform 156"/>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5" name="Freeform 157"/>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156" name="Group 158"/>
          <p:cNvGrpSpPr>
            <a:grpSpLocks/>
          </p:cNvGrpSpPr>
          <p:nvPr/>
        </p:nvGrpSpPr>
        <p:grpSpPr bwMode="auto">
          <a:xfrm>
            <a:off x="2127250" y="1130300"/>
            <a:ext cx="752475" cy="719138"/>
            <a:chOff x="1386" y="800"/>
            <a:chExt cx="474" cy="453"/>
          </a:xfrm>
          <a:effectLst>
            <a:outerShdw blurRad="50800" dist="38100" dir="2700000" algn="tl" rotWithShape="0">
              <a:srgbClr val="000000">
                <a:alpha val="43000"/>
              </a:srgbClr>
            </a:outerShdw>
          </a:effectLst>
        </p:grpSpPr>
        <p:sp>
          <p:nvSpPr>
            <p:cNvPr id="157" name="Oval 159"/>
            <p:cNvSpPr>
              <a:spLocks noChangeArrowheads="1"/>
            </p:cNvSpPr>
            <p:nvPr/>
          </p:nvSpPr>
          <p:spPr bwMode="auto">
            <a:xfrm rot="-8400038">
              <a:off x="1629" y="120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58" name="Oval 160"/>
            <p:cNvSpPr>
              <a:spLocks noChangeArrowheads="1"/>
            </p:cNvSpPr>
            <p:nvPr/>
          </p:nvSpPr>
          <p:spPr bwMode="auto">
            <a:xfrm rot="-8400038">
              <a:off x="1432" y="116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59" name="Oval 161"/>
            <p:cNvSpPr>
              <a:spLocks noChangeArrowheads="1"/>
            </p:cNvSpPr>
            <p:nvPr/>
          </p:nvSpPr>
          <p:spPr bwMode="auto">
            <a:xfrm rot="-8400038">
              <a:off x="1716" y="110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60" name="Oval 162"/>
            <p:cNvSpPr>
              <a:spLocks noChangeArrowheads="1"/>
            </p:cNvSpPr>
            <p:nvPr/>
          </p:nvSpPr>
          <p:spPr bwMode="auto">
            <a:xfrm rot="-8400038">
              <a:off x="1386" y="100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61" name="Oval 163"/>
            <p:cNvSpPr>
              <a:spLocks noChangeArrowheads="1"/>
            </p:cNvSpPr>
            <p:nvPr/>
          </p:nvSpPr>
          <p:spPr bwMode="auto">
            <a:xfrm rot="-8400038">
              <a:off x="1438" y="8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62" name="Oval 164"/>
            <p:cNvSpPr>
              <a:spLocks noChangeArrowheads="1"/>
            </p:cNvSpPr>
            <p:nvPr/>
          </p:nvSpPr>
          <p:spPr bwMode="auto">
            <a:xfrm rot="-8400038">
              <a:off x="1769" y="9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63" name="Oval 165"/>
            <p:cNvSpPr>
              <a:spLocks noChangeArrowheads="1"/>
            </p:cNvSpPr>
            <p:nvPr/>
          </p:nvSpPr>
          <p:spPr bwMode="auto">
            <a:xfrm rot="-8400038">
              <a:off x="1659" y="81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64" name="Oval 166"/>
            <p:cNvSpPr>
              <a:spLocks noChangeArrowheads="1"/>
            </p:cNvSpPr>
            <p:nvPr/>
          </p:nvSpPr>
          <p:spPr bwMode="auto">
            <a:xfrm rot="-8400038">
              <a:off x="1497" y="80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165" name="Group 167"/>
          <p:cNvGrpSpPr>
            <a:grpSpLocks/>
          </p:cNvGrpSpPr>
          <p:nvPr/>
        </p:nvGrpSpPr>
        <p:grpSpPr bwMode="auto">
          <a:xfrm rot="-5400000">
            <a:off x="4335463" y="782638"/>
            <a:ext cx="361950" cy="469900"/>
            <a:chOff x="5494" y="1479"/>
            <a:chExt cx="228" cy="296"/>
          </a:xfrm>
          <a:effectLst>
            <a:outerShdw blurRad="50800" dist="38100" dir="2700000" algn="tl" rotWithShape="0">
              <a:srgbClr val="000000">
                <a:alpha val="43000"/>
              </a:srgbClr>
            </a:outerShdw>
          </a:effectLst>
        </p:grpSpPr>
        <p:sp>
          <p:nvSpPr>
            <p:cNvPr id="166" name="Freeform 168"/>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67" name="Freeform 169"/>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68" name="Freeform 170"/>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69" name="Freeform 171"/>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70" name="Freeform 172"/>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71" name="Freeform 173"/>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72" name="Freeform 174"/>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73" name="Freeform 175"/>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74" name="Freeform 176"/>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175" name="Group 177"/>
          <p:cNvGrpSpPr>
            <a:grpSpLocks/>
          </p:cNvGrpSpPr>
          <p:nvPr/>
        </p:nvGrpSpPr>
        <p:grpSpPr bwMode="auto">
          <a:xfrm>
            <a:off x="4208463" y="620713"/>
            <a:ext cx="722312" cy="720725"/>
            <a:chOff x="2697" y="479"/>
            <a:chExt cx="455" cy="454"/>
          </a:xfrm>
          <a:effectLst>
            <a:outerShdw blurRad="50800" dist="38100" dir="2700000" algn="tl" rotWithShape="0">
              <a:srgbClr val="000000">
                <a:alpha val="43000"/>
              </a:srgbClr>
            </a:outerShdw>
          </a:effectLst>
        </p:grpSpPr>
        <p:sp>
          <p:nvSpPr>
            <p:cNvPr id="176" name="Oval 178"/>
            <p:cNvSpPr>
              <a:spLocks noChangeArrowheads="1"/>
            </p:cNvSpPr>
            <p:nvPr/>
          </p:nvSpPr>
          <p:spPr bwMode="auto">
            <a:xfrm rot="-5400000">
              <a:off x="2765" y="8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77" name="Oval 179"/>
            <p:cNvSpPr>
              <a:spLocks noChangeArrowheads="1"/>
            </p:cNvSpPr>
            <p:nvPr/>
          </p:nvSpPr>
          <p:spPr bwMode="auto">
            <a:xfrm rot="-5400000">
              <a:off x="2674" y="68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78" name="Oval 180"/>
            <p:cNvSpPr>
              <a:spLocks noChangeArrowheads="1"/>
            </p:cNvSpPr>
            <p:nvPr/>
          </p:nvSpPr>
          <p:spPr bwMode="auto">
            <a:xfrm rot="-5400000">
              <a:off x="2901" y="8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79" name="Oval 181"/>
            <p:cNvSpPr>
              <a:spLocks noChangeArrowheads="1"/>
            </p:cNvSpPr>
            <p:nvPr/>
          </p:nvSpPr>
          <p:spPr bwMode="auto">
            <a:xfrm rot="-5400000">
              <a:off x="2765" y="54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0" name="Oval 182"/>
            <p:cNvSpPr>
              <a:spLocks noChangeArrowheads="1"/>
            </p:cNvSpPr>
            <p:nvPr/>
          </p:nvSpPr>
          <p:spPr bwMode="auto">
            <a:xfrm rot="-5400000">
              <a:off x="2901" y="50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1" name="Oval 183"/>
            <p:cNvSpPr>
              <a:spLocks noChangeArrowheads="1"/>
            </p:cNvSpPr>
            <p:nvPr/>
          </p:nvSpPr>
          <p:spPr bwMode="auto">
            <a:xfrm rot="-5400000">
              <a:off x="3037" y="82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2" name="Oval 184"/>
            <p:cNvSpPr>
              <a:spLocks noChangeArrowheads="1"/>
            </p:cNvSpPr>
            <p:nvPr/>
          </p:nvSpPr>
          <p:spPr bwMode="auto">
            <a:xfrm rot="-5400000">
              <a:off x="3083" y="63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3" name="Oval 185"/>
            <p:cNvSpPr>
              <a:spLocks noChangeArrowheads="1"/>
            </p:cNvSpPr>
            <p:nvPr/>
          </p:nvSpPr>
          <p:spPr bwMode="auto">
            <a:xfrm rot="-5400000">
              <a:off x="2992" y="50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184" name="Group 186"/>
          <p:cNvGrpSpPr>
            <a:grpSpLocks/>
          </p:cNvGrpSpPr>
          <p:nvPr/>
        </p:nvGrpSpPr>
        <p:grpSpPr bwMode="auto">
          <a:xfrm>
            <a:off x="6246813" y="1392238"/>
            <a:ext cx="823912" cy="676275"/>
            <a:chOff x="3981" y="965"/>
            <a:chExt cx="519" cy="426"/>
          </a:xfrm>
          <a:effectLst>
            <a:outerShdw blurRad="50800" dist="38100" dir="2700000" algn="tl" rotWithShape="0">
              <a:srgbClr val="000000">
                <a:alpha val="43000"/>
              </a:srgbClr>
            </a:outerShdw>
          </a:effectLst>
        </p:grpSpPr>
        <p:sp>
          <p:nvSpPr>
            <p:cNvPr id="185" name="Oval 187"/>
            <p:cNvSpPr>
              <a:spLocks noChangeArrowheads="1"/>
            </p:cNvSpPr>
            <p:nvPr/>
          </p:nvSpPr>
          <p:spPr bwMode="auto">
            <a:xfrm rot="-1883633">
              <a:off x="3981" y="113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6" name="Oval 188"/>
            <p:cNvSpPr>
              <a:spLocks noChangeArrowheads="1"/>
            </p:cNvSpPr>
            <p:nvPr/>
          </p:nvSpPr>
          <p:spPr bwMode="auto">
            <a:xfrm rot="-1883633">
              <a:off x="4088" y="9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7" name="Oval 189"/>
            <p:cNvSpPr>
              <a:spLocks noChangeArrowheads="1"/>
            </p:cNvSpPr>
            <p:nvPr/>
          </p:nvSpPr>
          <p:spPr bwMode="auto">
            <a:xfrm rot="-1883633">
              <a:off x="4051" y="125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8" name="Oval 190"/>
            <p:cNvSpPr>
              <a:spLocks noChangeArrowheads="1"/>
            </p:cNvSpPr>
            <p:nvPr/>
          </p:nvSpPr>
          <p:spPr bwMode="auto">
            <a:xfrm rot="-1883633">
              <a:off x="4251" y="97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9" name="Oval 191"/>
            <p:cNvSpPr>
              <a:spLocks noChangeArrowheads="1"/>
            </p:cNvSpPr>
            <p:nvPr/>
          </p:nvSpPr>
          <p:spPr bwMode="auto">
            <a:xfrm rot="-1883633">
              <a:off x="4361" y="106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90" name="Oval 192"/>
            <p:cNvSpPr>
              <a:spLocks noChangeArrowheads="1"/>
            </p:cNvSpPr>
            <p:nvPr/>
          </p:nvSpPr>
          <p:spPr bwMode="auto">
            <a:xfrm rot="-1883633">
              <a:off x="4161" y="134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91" name="Oval 193"/>
            <p:cNvSpPr>
              <a:spLocks noChangeArrowheads="1"/>
            </p:cNvSpPr>
            <p:nvPr/>
          </p:nvSpPr>
          <p:spPr bwMode="auto">
            <a:xfrm rot="-1883633">
              <a:off x="4340" y="129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92" name="Oval 194"/>
            <p:cNvSpPr>
              <a:spLocks noChangeArrowheads="1"/>
            </p:cNvSpPr>
            <p:nvPr/>
          </p:nvSpPr>
          <p:spPr bwMode="auto">
            <a:xfrm rot="-1883633">
              <a:off x="4409" y="114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193" name="Group 195"/>
          <p:cNvGrpSpPr>
            <a:grpSpLocks/>
          </p:cNvGrpSpPr>
          <p:nvPr/>
        </p:nvGrpSpPr>
        <p:grpSpPr bwMode="auto">
          <a:xfrm>
            <a:off x="6011863" y="3290888"/>
            <a:ext cx="361950" cy="469900"/>
            <a:chOff x="5494" y="1479"/>
            <a:chExt cx="228" cy="296"/>
          </a:xfrm>
          <a:effectLst>
            <a:outerShdw blurRad="50800" dist="38100" dir="2700000" algn="tl" rotWithShape="0">
              <a:srgbClr val="000000">
                <a:alpha val="43000"/>
              </a:srgbClr>
            </a:outerShdw>
          </a:effectLst>
        </p:grpSpPr>
        <p:sp>
          <p:nvSpPr>
            <p:cNvPr id="194" name="Freeform 196"/>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95" name="Freeform 197"/>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96" name="Freeform 198"/>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97" name="Freeform 199"/>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98" name="Freeform 200"/>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99" name="Freeform 201"/>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00" name="Freeform 202"/>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01" name="Freeform 203"/>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02" name="Freeform 204"/>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203" name="Group 205"/>
          <p:cNvGrpSpPr>
            <a:grpSpLocks/>
          </p:cNvGrpSpPr>
          <p:nvPr/>
        </p:nvGrpSpPr>
        <p:grpSpPr bwMode="auto">
          <a:xfrm>
            <a:off x="5867400" y="3217863"/>
            <a:ext cx="720725" cy="722312"/>
            <a:chOff x="3742" y="2115"/>
            <a:chExt cx="454" cy="455"/>
          </a:xfrm>
          <a:effectLst>
            <a:outerShdw blurRad="50800" dist="38100" dir="2700000" algn="tl" rotWithShape="0">
              <a:srgbClr val="000000">
                <a:alpha val="43000"/>
              </a:srgbClr>
            </a:outerShdw>
          </a:effectLst>
        </p:grpSpPr>
        <p:sp>
          <p:nvSpPr>
            <p:cNvPr id="204" name="Oval 206"/>
            <p:cNvSpPr>
              <a:spLocks noChangeArrowheads="1"/>
            </p:cNvSpPr>
            <p:nvPr/>
          </p:nvSpPr>
          <p:spPr bwMode="auto">
            <a:xfrm>
              <a:off x="3742" y="22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05" name="Oval 207"/>
            <p:cNvSpPr>
              <a:spLocks noChangeArrowheads="1"/>
            </p:cNvSpPr>
            <p:nvPr/>
          </p:nvSpPr>
          <p:spPr bwMode="auto">
            <a:xfrm>
              <a:off x="3923" y="211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06" name="Oval 208"/>
            <p:cNvSpPr>
              <a:spLocks noChangeArrowheads="1"/>
            </p:cNvSpPr>
            <p:nvPr/>
          </p:nvSpPr>
          <p:spPr bwMode="auto">
            <a:xfrm>
              <a:off x="3742" y="234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07" name="Oval 209"/>
            <p:cNvSpPr>
              <a:spLocks noChangeArrowheads="1"/>
            </p:cNvSpPr>
            <p:nvPr/>
          </p:nvSpPr>
          <p:spPr bwMode="auto">
            <a:xfrm>
              <a:off x="4059" y="22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08" name="Oval 210"/>
            <p:cNvSpPr>
              <a:spLocks noChangeArrowheads="1"/>
            </p:cNvSpPr>
            <p:nvPr/>
          </p:nvSpPr>
          <p:spPr bwMode="auto">
            <a:xfrm>
              <a:off x="4105" y="234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09" name="Oval 211"/>
            <p:cNvSpPr>
              <a:spLocks noChangeArrowheads="1"/>
            </p:cNvSpPr>
            <p:nvPr/>
          </p:nvSpPr>
          <p:spPr bwMode="auto">
            <a:xfrm>
              <a:off x="3787" y="247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10" name="Oval 212"/>
            <p:cNvSpPr>
              <a:spLocks noChangeArrowheads="1"/>
            </p:cNvSpPr>
            <p:nvPr/>
          </p:nvSpPr>
          <p:spPr bwMode="auto">
            <a:xfrm>
              <a:off x="3969" y="252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11" name="Oval 213"/>
            <p:cNvSpPr>
              <a:spLocks noChangeArrowheads="1"/>
            </p:cNvSpPr>
            <p:nvPr/>
          </p:nvSpPr>
          <p:spPr bwMode="auto">
            <a:xfrm>
              <a:off x="4105" y="243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212" name="Group 214"/>
          <p:cNvGrpSpPr>
            <a:grpSpLocks/>
          </p:cNvGrpSpPr>
          <p:nvPr/>
        </p:nvGrpSpPr>
        <p:grpSpPr bwMode="auto">
          <a:xfrm rot="-1883633">
            <a:off x="5411788" y="2163763"/>
            <a:ext cx="361950" cy="469900"/>
            <a:chOff x="5494" y="1479"/>
            <a:chExt cx="228" cy="296"/>
          </a:xfrm>
          <a:effectLst>
            <a:outerShdw blurRad="50800" dist="38100" dir="2700000" algn="tl" rotWithShape="0">
              <a:srgbClr val="000000">
                <a:alpha val="43000"/>
              </a:srgbClr>
            </a:outerShdw>
          </a:effectLst>
        </p:grpSpPr>
        <p:sp>
          <p:nvSpPr>
            <p:cNvPr id="213" name="Freeform 215"/>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14" name="Freeform 216"/>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15" name="Freeform 217"/>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16" name="Freeform 218"/>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17" name="Freeform 219"/>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18" name="Freeform 220"/>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19" name="Freeform 221"/>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0" name="Freeform 222"/>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1" name="Freeform 223"/>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222" name="Group 224"/>
          <p:cNvGrpSpPr>
            <a:grpSpLocks/>
          </p:cNvGrpSpPr>
          <p:nvPr/>
        </p:nvGrpSpPr>
        <p:grpSpPr bwMode="auto">
          <a:xfrm rot="-5400000">
            <a:off x="4194175" y="1936750"/>
            <a:ext cx="361950" cy="469900"/>
            <a:chOff x="5494" y="1479"/>
            <a:chExt cx="228" cy="296"/>
          </a:xfrm>
          <a:effectLst>
            <a:outerShdw blurRad="50800" dist="38100" dir="2700000" algn="tl" rotWithShape="0">
              <a:srgbClr val="000000">
                <a:alpha val="43000"/>
              </a:srgbClr>
            </a:outerShdw>
          </a:effectLst>
        </p:grpSpPr>
        <p:sp>
          <p:nvSpPr>
            <p:cNvPr id="223" name="Freeform 225"/>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4" name="Freeform 226"/>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5" name="Freeform 227"/>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6" name="Freeform 228"/>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7" name="Freeform 229"/>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8" name="Freeform 230"/>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9" name="Freeform 231"/>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30" name="Freeform 232"/>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31" name="Freeform 233"/>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232" name="Group 234"/>
          <p:cNvGrpSpPr>
            <a:grpSpLocks/>
          </p:cNvGrpSpPr>
          <p:nvPr/>
        </p:nvGrpSpPr>
        <p:grpSpPr bwMode="auto">
          <a:xfrm>
            <a:off x="4067175" y="1774825"/>
            <a:ext cx="722313" cy="720725"/>
            <a:chOff x="2608" y="1206"/>
            <a:chExt cx="455" cy="454"/>
          </a:xfrm>
          <a:effectLst>
            <a:outerShdw blurRad="50800" dist="38100" dir="2700000" algn="tl" rotWithShape="0">
              <a:srgbClr val="000000">
                <a:alpha val="43000"/>
              </a:srgbClr>
            </a:outerShdw>
          </a:effectLst>
        </p:grpSpPr>
        <p:sp>
          <p:nvSpPr>
            <p:cNvPr id="233" name="Oval 235"/>
            <p:cNvSpPr>
              <a:spLocks noChangeArrowheads="1"/>
            </p:cNvSpPr>
            <p:nvPr/>
          </p:nvSpPr>
          <p:spPr bwMode="auto">
            <a:xfrm rot="-5400000">
              <a:off x="2676" y="159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34" name="Oval 236"/>
            <p:cNvSpPr>
              <a:spLocks noChangeArrowheads="1"/>
            </p:cNvSpPr>
            <p:nvPr/>
          </p:nvSpPr>
          <p:spPr bwMode="auto">
            <a:xfrm rot="-5400000">
              <a:off x="2585" y="141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35" name="Oval 237"/>
            <p:cNvSpPr>
              <a:spLocks noChangeArrowheads="1"/>
            </p:cNvSpPr>
            <p:nvPr/>
          </p:nvSpPr>
          <p:spPr bwMode="auto">
            <a:xfrm rot="-5400000">
              <a:off x="2812" y="159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36" name="Oval 238"/>
            <p:cNvSpPr>
              <a:spLocks noChangeArrowheads="1"/>
            </p:cNvSpPr>
            <p:nvPr/>
          </p:nvSpPr>
          <p:spPr bwMode="auto">
            <a:xfrm rot="-5400000">
              <a:off x="2676" y="127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37" name="Oval 239"/>
            <p:cNvSpPr>
              <a:spLocks noChangeArrowheads="1"/>
            </p:cNvSpPr>
            <p:nvPr/>
          </p:nvSpPr>
          <p:spPr bwMode="auto">
            <a:xfrm rot="-5400000">
              <a:off x="2812" y="122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38" name="Oval 240"/>
            <p:cNvSpPr>
              <a:spLocks noChangeArrowheads="1"/>
            </p:cNvSpPr>
            <p:nvPr/>
          </p:nvSpPr>
          <p:spPr bwMode="auto">
            <a:xfrm rot="-5400000">
              <a:off x="2948" y="154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39" name="Oval 241"/>
            <p:cNvSpPr>
              <a:spLocks noChangeArrowheads="1"/>
            </p:cNvSpPr>
            <p:nvPr/>
          </p:nvSpPr>
          <p:spPr bwMode="auto">
            <a:xfrm rot="-5400000">
              <a:off x="2994" y="13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40" name="Oval 242"/>
            <p:cNvSpPr>
              <a:spLocks noChangeArrowheads="1"/>
            </p:cNvSpPr>
            <p:nvPr/>
          </p:nvSpPr>
          <p:spPr bwMode="auto">
            <a:xfrm rot="-5400000">
              <a:off x="2903" y="122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241" name="Group 243"/>
          <p:cNvGrpSpPr>
            <a:grpSpLocks/>
          </p:cNvGrpSpPr>
          <p:nvPr/>
        </p:nvGrpSpPr>
        <p:grpSpPr bwMode="auto">
          <a:xfrm rot="-8400038">
            <a:off x="3228975" y="2400300"/>
            <a:ext cx="361950" cy="469900"/>
            <a:chOff x="5494" y="1479"/>
            <a:chExt cx="228" cy="296"/>
          </a:xfrm>
          <a:effectLst>
            <a:outerShdw blurRad="50800" dist="38100" dir="2700000" algn="tl" rotWithShape="0">
              <a:srgbClr val="000000">
                <a:alpha val="43000"/>
              </a:srgbClr>
            </a:outerShdw>
          </a:effectLst>
        </p:grpSpPr>
        <p:sp>
          <p:nvSpPr>
            <p:cNvPr id="242" name="Freeform 244"/>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3" name="Freeform 245"/>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4" name="Freeform 246"/>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5" name="Freeform 247"/>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6" name="Freeform 248"/>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7" name="Freeform 249"/>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8" name="Freeform 250"/>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9" name="Freeform 251"/>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50" name="Freeform 252"/>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251" name="Group 253"/>
          <p:cNvGrpSpPr>
            <a:grpSpLocks/>
          </p:cNvGrpSpPr>
          <p:nvPr/>
        </p:nvGrpSpPr>
        <p:grpSpPr bwMode="auto">
          <a:xfrm>
            <a:off x="3063875" y="2211388"/>
            <a:ext cx="752475" cy="719137"/>
            <a:chOff x="1976" y="1481"/>
            <a:chExt cx="474" cy="453"/>
          </a:xfrm>
          <a:effectLst>
            <a:outerShdw blurRad="50800" dist="38100" dir="2700000" algn="tl" rotWithShape="0">
              <a:srgbClr val="000000">
                <a:alpha val="43000"/>
              </a:srgbClr>
            </a:outerShdw>
          </a:effectLst>
        </p:grpSpPr>
        <p:sp>
          <p:nvSpPr>
            <p:cNvPr id="252" name="Oval 254"/>
            <p:cNvSpPr>
              <a:spLocks noChangeArrowheads="1"/>
            </p:cNvSpPr>
            <p:nvPr/>
          </p:nvSpPr>
          <p:spPr bwMode="auto">
            <a:xfrm rot="-8400038">
              <a:off x="2219" y="188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3" name="Oval 255"/>
            <p:cNvSpPr>
              <a:spLocks noChangeArrowheads="1"/>
            </p:cNvSpPr>
            <p:nvPr/>
          </p:nvSpPr>
          <p:spPr bwMode="auto">
            <a:xfrm rot="-8400038">
              <a:off x="2022" y="184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4" name="Oval 256"/>
            <p:cNvSpPr>
              <a:spLocks noChangeArrowheads="1"/>
            </p:cNvSpPr>
            <p:nvPr/>
          </p:nvSpPr>
          <p:spPr bwMode="auto">
            <a:xfrm rot="-8400038">
              <a:off x="2306" y="178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5" name="Oval 257"/>
            <p:cNvSpPr>
              <a:spLocks noChangeArrowheads="1"/>
            </p:cNvSpPr>
            <p:nvPr/>
          </p:nvSpPr>
          <p:spPr bwMode="auto">
            <a:xfrm rot="-8400038">
              <a:off x="1976" y="168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6" name="Oval 258"/>
            <p:cNvSpPr>
              <a:spLocks noChangeArrowheads="1"/>
            </p:cNvSpPr>
            <p:nvPr/>
          </p:nvSpPr>
          <p:spPr bwMode="auto">
            <a:xfrm rot="-8400038">
              <a:off x="2028" y="155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7" name="Oval 259"/>
            <p:cNvSpPr>
              <a:spLocks noChangeArrowheads="1"/>
            </p:cNvSpPr>
            <p:nvPr/>
          </p:nvSpPr>
          <p:spPr bwMode="auto">
            <a:xfrm rot="-8400038">
              <a:off x="2359" y="165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8" name="Oval 260"/>
            <p:cNvSpPr>
              <a:spLocks noChangeArrowheads="1"/>
            </p:cNvSpPr>
            <p:nvPr/>
          </p:nvSpPr>
          <p:spPr bwMode="auto">
            <a:xfrm rot="-8400038">
              <a:off x="2249" y="149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9" name="Oval 261"/>
            <p:cNvSpPr>
              <a:spLocks noChangeArrowheads="1"/>
            </p:cNvSpPr>
            <p:nvPr/>
          </p:nvSpPr>
          <p:spPr bwMode="auto">
            <a:xfrm rot="-8400038">
              <a:off x="2087" y="148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260" name="Group 262"/>
          <p:cNvGrpSpPr>
            <a:grpSpLocks/>
          </p:cNvGrpSpPr>
          <p:nvPr/>
        </p:nvGrpSpPr>
        <p:grpSpPr bwMode="auto">
          <a:xfrm rot="10800000">
            <a:off x="2840038" y="3541713"/>
            <a:ext cx="361950" cy="469900"/>
            <a:chOff x="5494" y="1479"/>
            <a:chExt cx="228" cy="296"/>
          </a:xfrm>
          <a:effectLst>
            <a:outerShdw blurRad="50800" dist="38100" dir="2700000" algn="tl" rotWithShape="0">
              <a:srgbClr val="000000">
                <a:alpha val="43000"/>
              </a:srgbClr>
            </a:outerShdw>
          </a:effectLst>
        </p:grpSpPr>
        <p:sp>
          <p:nvSpPr>
            <p:cNvPr id="261" name="Freeform 263"/>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2" name="Freeform 264"/>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3" name="Freeform 265"/>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4" name="Freeform 266"/>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5" name="Freeform 267"/>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6" name="Freeform 268"/>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7" name="Freeform 269"/>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8" name="Freeform 270"/>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9" name="Freeform 271"/>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270" name="Group 272"/>
          <p:cNvGrpSpPr>
            <a:grpSpLocks/>
          </p:cNvGrpSpPr>
          <p:nvPr/>
        </p:nvGrpSpPr>
        <p:grpSpPr bwMode="auto">
          <a:xfrm>
            <a:off x="2624138" y="3362325"/>
            <a:ext cx="720725" cy="722313"/>
            <a:chOff x="1699" y="2206"/>
            <a:chExt cx="454" cy="455"/>
          </a:xfrm>
          <a:effectLst>
            <a:outerShdw blurRad="50800" dist="38100" dir="2700000" algn="tl" rotWithShape="0">
              <a:srgbClr val="000000">
                <a:alpha val="43000"/>
              </a:srgbClr>
            </a:outerShdw>
          </a:effectLst>
        </p:grpSpPr>
        <p:sp>
          <p:nvSpPr>
            <p:cNvPr id="271" name="Oval 273"/>
            <p:cNvSpPr>
              <a:spLocks noChangeArrowheads="1"/>
            </p:cNvSpPr>
            <p:nvPr/>
          </p:nvSpPr>
          <p:spPr bwMode="auto">
            <a:xfrm rot="10800000">
              <a:off x="2062" y="252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2" name="Oval 274"/>
            <p:cNvSpPr>
              <a:spLocks noChangeArrowheads="1"/>
            </p:cNvSpPr>
            <p:nvPr/>
          </p:nvSpPr>
          <p:spPr bwMode="auto">
            <a:xfrm rot="10800000">
              <a:off x="1881" y="261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3" name="Oval 275"/>
            <p:cNvSpPr>
              <a:spLocks noChangeArrowheads="1"/>
            </p:cNvSpPr>
            <p:nvPr/>
          </p:nvSpPr>
          <p:spPr bwMode="auto">
            <a:xfrm rot="10800000">
              <a:off x="2062" y="238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4" name="Oval 276"/>
            <p:cNvSpPr>
              <a:spLocks noChangeArrowheads="1"/>
            </p:cNvSpPr>
            <p:nvPr/>
          </p:nvSpPr>
          <p:spPr bwMode="auto">
            <a:xfrm rot="10800000">
              <a:off x="1745" y="252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5" name="Oval 277"/>
            <p:cNvSpPr>
              <a:spLocks noChangeArrowheads="1"/>
            </p:cNvSpPr>
            <p:nvPr/>
          </p:nvSpPr>
          <p:spPr bwMode="auto">
            <a:xfrm rot="10800000">
              <a:off x="1699" y="238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6" name="Oval 278"/>
            <p:cNvSpPr>
              <a:spLocks noChangeArrowheads="1"/>
            </p:cNvSpPr>
            <p:nvPr/>
          </p:nvSpPr>
          <p:spPr bwMode="auto">
            <a:xfrm rot="10800000">
              <a:off x="2017" y="225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7" name="Oval 279"/>
            <p:cNvSpPr>
              <a:spLocks noChangeArrowheads="1"/>
            </p:cNvSpPr>
            <p:nvPr/>
          </p:nvSpPr>
          <p:spPr bwMode="auto">
            <a:xfrm rot="10800000">
              <a:off x="1835" y="22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8" name="Oval 280"/>
            <p:cNvSpPr>
              <a:spLocks noChangeArrowheads="1"/>
            </p:cNvSpPr>
            <p:nvPr/>
          </p:nvSpPr>
          <p:spPr bwMode="auto">
            <a:xfrm rot="10800000">
              <a:off x="1699" y="229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279" name="Group 281"/>
          <p:cNvGrpSpPr>
            <a:grpSpLocks/>
          </p:cNvGrpSpPr>
          <p:nvPr/>
        </p:nvGrpSpPr>
        <p:grpSpPr bwMode="auto">
          <a:xfrm rot="8456445">
            <a:off x="3441700" y="4371975"/>
            <a:ext cx="361950" cy="469900"/>
            <a:chOff x="5494" y="1479"/>
            <a:chExt cx="228" cy="296"/>
          </a:xfrm>
          <a:effectLst>
            <a:outerShdw blurRad="50800" dist="38100" dir="2700000" algn="tl" rotWithShape="0">
              <a:srgbClr val="000000">
                <a:alpha val="43000"/>
              </a:srgbClr>
            </a:outerShdw>
          </a:effectLst>
        </p:grpSpPr>
        <p:sp>
          <p:nvSpPr>
            <p:cNvPr id="280" name="Freeform 282"/>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1" name="Freeform 283"/>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2" name="Freeform 284"/>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3" name="Freeform 285"/>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4" name="Freeform 286"/>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5" name="Freeform 287"/>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6" name="Freeform 288"/>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7" name="Freeform 289"/>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8" name="Freeform 290"/>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289" name="Group 291"/>
          <p:cNvGrpSpPr>
            <a:grpSpLocks/>
          </p:cNvGrpSpPr>
          <p:nvPr/>
        </p:nvGrpSpPr>
        <p:grpSpPr bwMode="auto">
          <a:xfrm>
            <a:off x="3151188" y="4219575"/>
            <a:ext cx="819150" cy="681038"/>
            <a:chOff x="2031" y="2746"/>
            <a:chExt cx="516" cy="429"/>
          </a:xfrm>
          <a:effectLst>
            <a:outerShdw blurRad="50800" dist="38100" dir="2700000" algn="tl" rotWithShape="0">
              <a:srgbClr val="000000">
                <a:alpha val="43000"/>
              </a:srgbClr>
            </a:outerShdw>
          </a:effectLst>
        </p:grpSpPr>
        <p:sp>
          <p:nvSpPr>
            <p:cNvPr id="290" name="Oval 292"/>
            <p:cNvSpPr>
              <a:spLocks noChangeArrowheads="1"/>
            </p:cNvSpPr>
            <p:nvPr/>
          </p:nvSpPr>
          <p:spPr bwMode="auto">
            <a:xfrm rot="8456445">
              <a:off x="2456" y="292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1" name="Oval 293"/>
            <p:cNvSpPr>
              <a:spLocks noChangeArrowheads="1"/>
            </p:cNvSpPr>
            <p:nvPr/>
          </p:nvSpPr>
          <p:spPr bwMode="auto">
            <a:xfrm rot="8456445">
              <a:off x="2373" y="311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2" name="Oval 294"/>
            <p:cNvSpPr>
              <a:spLocks noChangeArrowheads="1"/>
            </p:cNvSpPr>
            <p:nvPr/>
          </p:nvSpPr>
          <p:spPr bwMode="auto">
            <a:xfrm rot="8456445">
              <a:off x="2370" y="282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3" name="Oval 295"/>
            <p:cNvSpPr>
              <a:spLocks noChangeArrowheads="1"/>
            </p:cNvSpPr>
            <p:nvPr/>
          </p:nvSpPr>
          <p:spPr bwMode="auto">
            <a:xfrm rot="8456445">
              <a:off x="2210" y="312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4" name="Oval 296"/>
            <p:cNvSpPr>
              <a:spLocks noChangeArrowheads="1"/>
            </p:cNvSpPr>
            <p:nvPr/>
          </p:nvSpPr>
          <p:spPr bwMode="auto">
            <a:xfrm rot="8456445">
              <a:off x="2088" y="305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5" name="Oval 297"/>
            <p:cNvSpPr>
              <a:spLocks noChangeArrowheads="1"/>
            </p:cNvSpPr>
            <p:nvPr/>
          </p:nvSpPr>
          <p:spPr bwMode="auto">
            <a:xfrm rot="8456445">
              <a:off x="2250" y="274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6" name="Oval 298"/>
            <p:cNvSpPr>
              <a:spLocks noChangeArrowheads="1"/>
            </p:cNvSpPr>
            <p:nvPr/>
          </p:nvSpPr>
          <p:spPr bwMode="auto">
            <a:xfrm rot="8456445">
              <a:off x="2079" y="282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7" name="Oval 299"/>
            <p:cNvSpPr>
              <a:spLocks noChangeArrowheads="1"/>
            </p:cNvSpPr>
            <p:nvPr/>
          </p:nvSpPr>
          <p:spPr bwMode="auto">
            <a:xfrm rot="8456445">
              <a:off x="2031" y="298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298" name="Group 300"/>
          <p:cNvGrpSpPr>
            <a:grpSpLocks/>
          </p:cNvGrpSpPr>
          <p:nvPr/>
        </p:nvGrpSpPr>
        <p:grpSpPr bwMode="auto">
          <a:xfrm rot="6025010">
            <a:off x="4378325" y="4541838"/>
            <a:ext cx="361950" cy="469900"/>
            <a:chOff x="5494" y="1479"/>
            <a:chExt cx="228" cy="296"/>
          </a:xfrm>
          <a:effectLst>
            <a:outerShdw blurRad="50800" dist="38100" dir="2700000" algn="tl" rotWithShape="0">
              <a:srgbClr val="000000">
                <a:alpha val="43000"/>
              </a:srgbClr>
            </a:outerShdw>
          </a:effectLst>
        </p:grpSpPr>
        <p:sp>
          <p:nvSpPr>
            <p:cNvPr id="299" name="Freeform 301"/>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0" name="Freeform 302"/>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1" name="Freeform 303"/>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2" name="Freeform 304"/>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3" name="Freeform 305"/>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4" name="Freeform 306"/>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5" name="Freeform 307"/>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6" name="Freeform 308"/>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7" name="Freeform 309"/>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308" name="Group 310"/>
          <p:cNvGrpSpPr>
            <a:grpSpLocks/>
          </p:cNvGrpSpPr>
          <p:nvPr/>
        </p:nvGrpSpPr>
        <p:grpSpPr bwMode="auto">
          <a:xfrm>
            <a:off x="4132263" y="4440238"/>
            <a:ext cx="723900" cy="711200"/>
            <a:chOff x="2649" y="2885"/>
            <a:chExt cx="456" cy="448"/>
          </a:xfrm>
          <a:effectLst>
            <a:outerShdw blurRad="50800" dist="38100" dir="2700000" algn="tl" rotWithShape="0">
              <a:srgbClr val="000000">
                <a:alpha val="43000"/>
              </a:srgbClr>
            </a:outerShdw>
          </a:effectLst>
        </p:grpSpPr>
        <p:sp>
          <p:nvSpPr>
            <p:cNvPr id="309" name="Oval 311"/>
            <p:cNvSpPr>
              <a:spLocks noChangeArrowheads="1"/>
            </p:cNvSpPr>
            <p:nvPr/>
          </p:nvSpPr>
          <p:spPr bwMode="auto">
            <a:xfrm rot="6025010">
              <a:off x="2979" y="293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0" name="Oval 312"/>
            <p:cNvSpPr>
              <a:spLocks noChangeArrowheads="1"/>
            </p:cNvSpPr>
            <p:nvPr/>
          </p:nvSpPr>
          <p:spPr bwMode="auto">
            <a:xfrm rot="6025010">
              <a:off x="3036" y="312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1" name="Oval 313"/>
            <p:cNvSpPr>
              <a:spLocks noChangeArrowheads="1"/>
            </p:cNvSpPr>
            <p:nvPr/>
          </p:nvSpPr>
          <p:spPr bwMode="auto">
            <a:xfrm rot="6025010">
              <a:off x="2846" y="290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2" name="Oval 314"/>
            <p:cNvSpPr>
              <a:spLocks noChangeArrowheads="1"/>
            </p:cNvSpPr>
            <p:nvPr/>
          </p:nvSpPr>
          <p:spPr bwMode="auto">
            <a:xfrm rot="6025010">
              <a:off x="2922" y="324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3" name="Oval 315"/>
            <p:cNvSpPr>
              <a:spLocks noChangeArrowheads="1"/>
            </p:cNvSpPr>
            <p:nvPr/>
          </p:nvSpPr>
          <p:spPr bwMode="auto">
            <a:xfrm rot="6025010">
              <a:off x="2780" y="32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4" name="Oval 316"/>
            <p:cNvSpPr>
              <a:spLocks noChangeArrowheads="1"/>
            </p:cNvSpPr>
            <p:nvPr/>
          </p:nvSpPr>
          <p:spPr bwMode="auto">
            <a:xfrm rot="6025010">
              <a:off x="2704" y="292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5" name="Oval 317"/>
            <p:cNvSpPr>
              <a:spLocks noChangeArrowheads="1"/>
            </p:cNvSpPr>
            <p:nvPr/>
          </p:nvSpPr>
          <p:spPr bwMode="auto">
            <a:xfrm rot="6025010">
              <a:off x="2626" y="309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6" name="Oval 318"/>
            <p:cNvSpPr>
              <a:spLocks noChangeArrowheads="1"/>
            </p:cNvSpPr>
            <p:nvPr/>
          </p:nvSpPr>
          <p:spPr bwMode="auto">
            <a:xfrm rot="6025010">
              <a:off x="2690" y="324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317" name="Group 319"/>
          <p:cNvGrpSpPr>
            <a:grpSpLocks/>
          </p:cNvGrpSpPr>
          <p:nvPr/>
        </p:nvGrpSpPr>
        <p:grpSpPr bwMode="auto">
          <a:xfrm rot="2861520">
            <a:off x="6494463" y="5368925"/>
            <a:ext cx="361950" cy="469900"/>
            <a:chOff x="5494" y="1479"/>
            <a:chExt cx="228" cy="296"/>
          </a:xfrm>
          <a:effectLst>
            <a:outerShdw blurRad="50800" dist="38100" dir="2700000" algn="tl" rotWithShape="0">
              <a:srgbClr val="000000">
                <a:alpha val="43000"/>
              </a:srgbClr>
            </a:outerShdw>
          </a:effectLst>
        </p:grpSpPr>
        <p:sp>
          <p:nvSpPr>
            <p:cNvPr id="318" name="Freeform 320"/>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19" name="Freeform 321"/>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0" name="Freeform 322"/>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1" name="Freeform 323"/>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2" name="Freeform 324"/>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3" name="Freeform 325"/>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4" name="Freeform 326"/>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5" name="Freeform 327"/>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6" name="Freeform 328"/>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327" name="Group 329"/>
          <p:cNvGrpSpPr>
            <a:grpSpLocks/>
          </p:cNvGrpSpPr>
          <p:nvPr/>
        </p:nvGrpSpPr>
        <p:grpSpPr bwMode="auto">
          <a:xfrm>
            <a:off x="6291263" y="5259388"/>
            <a:ext cx="682625" cy="812800"/>
            <a:chOff x="4009" y="3401"/>
            <a:chExt cx="430" cy="512"/>
          </a:xfrm>
          <a:effectLst>
            <a:outerShdw blurRad="50800" dist="38100" dir="2700000" algn="tl" rotWithShape="0">
              <a:srgbClr val="000000">
                <a:alpha val="43000"/>
              </a:srgbClr>
            </a:outerShdw>
          </a:effectLst>
        </p:grpSpPr>
        <p:sp>
          <p:nvSpPr>
            <p:cNvPr id="328" name="Oval 330"/>
            <p:cNvSpPr>
              <a:spLocks noChangeArrowheads="1"/>
            </p:cNvSpPr>
            <p:nvPr/>
          </p:nvSpPr>
          <p:spPr bwMode="auto">
            <a:xfrm rot="2861520">
              <a:off x="4157" y="342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29" name="Oval 331"/>
            <p:cNvSpPr>
              <a:spLocks noChangeArrowheads="1"/>
            </p:cNvSpPr>
            <p:nvPr/>
          </p:nvSpPr>
          <p:spPr bwMode="auto">
            <a:xfrm rot="2861520">
              <a:off x="4346" y="349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0" name="Oval 332"/>
            <p:cNvSpPr>
              <a:spLocks noChangeArrowheads="1"/>
            </p:cNvSpPr>
            <p:nvPr/>
          </p:nvSpPr>
          <p:spPr bwMode="auto">
            <a:xfrm rot="2861520">
              <a:off x="4056" y="351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1" name="Oval 333"/>
            <p:cNvSpPr>
              <a:spLocks noChangeArrowheads="1"/>
            </p:cNvSpPr>
            <p:nvPr/>
          </p:nvSpPr>
          <p:spPr bwMode="auto">
            <a:xfrm rot="2861520">
              <a:off x="4370" y="365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2" name="Oval 334"/>
            <p:cNvSpPr>
              <a:spLocks noChangeArrowheads="1"/>
            </p:cNvSpPr>
            <p:nvPr/>
          </p:nvSpPr>
          <p:spPr bwMode="auto">
            <a:xfrm rot="2861520">
              <a:off x="4301" y="378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3" name="Oval 335"/>
            <p:cNvSpPr>
              <a:spLocks noChangeArrowheads="1"/>
            </p:cNvSpPr>
            <p:nvPr/>
          </p:nvSpPr>
          <p:spPr bwMode="auto">
            <a:xfrm rot="2861520">
              <a:off x="3986" y="364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4" name="Oval 336"/>
            <p:cNvSpPr>
              <a:spLocks noChangeArrowheads="1"/>
            </p:cNvSpPr>
            <p:nvPr/>
          </p:nvSpPr>
          <p:spPr bwMode="auto">
            <a:xfrm rot="2861520">
              <a:off x="4075" y="38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5" name="Oval 337"/>
            <p:cNvSpPr>
              <a:spLocks noChangeArrowheads="1"/>
            </p:cNvSpPr>
            <p:nvPr/>
          </p:nvSpPr>
          <p:spPr bwMode="auto">
            <a:xfrm rot="2861520">
              <a:off x="4233" y="384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sp>
        <p:nvSpPr>
          <p:cNvPr id="336" name="Oval 338" descr="Esferas"/>
          <p:cNvSpPr>
            <a:spLocks noChangeArrowheads="1"/>
          </p:cNvSpPr>
          <p:nvPr/>
        </p:nvSpPr>
        <p:spPr bwMode="auto">
          <a:xfrm rot="3224769" flipV="1">
            <a:off x="6897688" y="2043113"/>
            <a:ext cx="73025" cy="117475"/>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337" name="Oval 339" descr="Esferas"/>
          <p:cNvSpPr>
            <a:spLocks noChangeArrowheads="1"/>
          </p:cNvSpPr>
          <p:nvPr/>
        </p:nvSpPr>
        <p:spPr bwMode="auto">
          <a:xfrm rot="5969412">
            <a:off x="5729288" y="3328988"/>
            <a:ext cx="69850" cy="139700"/>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338" name="Oval 340" descr="Esferas"/>
          <p:cNvSpPr>
            <a:spLocks noChangeArrowheads="1"/>
          </p:cNvSpPr>
          <p:nvPr/>
        </p:nvSpPr>
        <p:spPr bwMode="auto">
          <a:xfrm rot="6911398" flipV="1">
            <a:off x="7400925" y="3051175"/>
            <a:ext cx="73025" cy="117475"/>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339" name="Oval 341" descr="Esferas"/>
          <p:cNvSpPr>
            <a:spLocks noChangeArrowheads="1"/>
          </p:cNvSpPr>
          <p:nvPr/>
        </p:nvSpPr>
        <p:spPr bwMode="auto">
          <a:xfrm rot="7466698">
            <a:off x="5368925" y="4046538"/>
            <a:ext cx="69850" cy="139700"/>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340" name="Oval 342" descr="Esferas"/>
          <p:cNvSpPr>
            <a:spLocks noChangeArrowheads="1"/>
          </p:cNvSpPr>
          <p:nvPr/>
        </p:nvSpPr>
        <p:spPr bwMode="auto">
          <a:xfrm rot="6911398" flipV="1">
            <a:off x="6897688" y="5067300"/>
            <a:ext cx="73025" cy="117475"/>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341" name="Oval 343" descr="Esferas"/>
          <p:cNvSpPr>
            <a:spLocks noChangeArrowheads="1"/>
          </p:cNvSpPr>
          <p:nvPr/>
        </p:nvSpPr>
        <p:spPr bwMode="auto">
          <a:xfrm rot="11547231">
            <a:off x="4498975" y="4657725"/>
            <a:ext cx="69850" cy="139700"/>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342" name="Oval 344" descr="Esferas"/>
          <p:cNvSpPr>
            <a:spLocks noChangeArrowheads="1"/>
          </p:cNvSpPr>
          <p:nvPr/>
        </p:nvSpPr>
        <p:spPr bwMode="auto">
          <a:xfrm rot="10954206" flipV="1">
            <a:off x="4859338" y="6384925"/>
            <a:ext cx="73025" cy="117475"/>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343" name="Oval 345" descr="Esferas"/>
          <p:cNvSpPr>
            <a:spLocks noChangeArrowheads="1"/>
          </p:cNvSpPr>
          <p:nvPr/>
        </p:nvSpPr>
        <p:spPr bwMode="auto">
          <a:xfrm rot="3023423">
            <a:off x="3813175" y="4191000"/>
            <a:ext cx="69850" cy="139700"/>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344" name="Oval 346" descr="Esferas"/>
          <p:cNvSpPr>
            <a:spLocks noChangeArrowheads="1"/>
          </p:cNvSpPr>
          <p:nvPr/>
        </p:nvSpPr>
        <p:spPr bwMode="auto">
          <a:xfrm rot="2468372" flipV="1">
            <a:off x="2576513" y="4995863"/>
            <a:ext cx="73025" cy="117475"/>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345" name="Oval 347" descr="Esferas"/>
          <p:cNvSpPr>
            <a:spLocks noChangeArrowheads="1"/>
          </p:cNvSpPr>
          <p:nvPr/>
        </p:nvSpPr>
        <p:spPr bwMode="auto">
          <a:xfrm rot="5859053">
            <a:off x="3381375" y="3470275"/>
            <a:ext cx="69850" cy="139700"/>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346" name="Oval 348" descr="Esferas"/>
          <p:cNvSpPr>
            <a:spLocks noChangeArrowheads="1"/>
          </p:cNvSpPr>
          <p:nvPr/>
        </p:nvSpPr>
        <p:spPr bwMode="auto">
          <a:xfrm rot="5230728" flipV="1">
            <a:off x="1352550" y="2906713"/>
            <a:ext cx="73025" cy="117475"/>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347" name="Oval 349" descr="Esferas"/>
          <p:cNvSpPr>
            <a:spLocks noChangeArrowheads="1"/>
          </p:cNvSpPr>
          <p:nvPr/>
        </p:nvSpPr>
        <p:spPr bwMode="auto">
          <a:xfrm rot="8603694">
            <a:off x="3562350" y="2352675"/>
            <a:ext cx="69850" cy="139700"/>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348" name="Oval 350" descr="Esferas"/>
          <p:cNvSpPr>
            <a:spLocks noChangeArrowheads="1"/>
          </p:cNvSpPr>
          <p:nvPr/>
        </p:nvSpPr>
        <p:spPr bwMode="auto">
          <a:xfrm rot="7946237" flipV="1">
            <a:off x="2217738" y="1971675"/>
            <a:ext cx="73025" cy="117475"/>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349" name="Oval 351" descr="Esferas"/>
          <p:cNvSpPr>
            <a:spLocks noChangeArrowheads="1"/>
          </p:cNvSpPr>
          <p:nvPr/>
        </p:nvSpPr>
        <p:spPr bwMode="auto">
          <a:xfrm rot="10458479">
            <a:off x="4427538" y="2065338"/>
            <a:ext cx="69850" cy="139700"/>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350" name="Oval 352" descr="Esferas"/>
          <p:cNvSpPr>
            <a:spLocks noChangeArrowheads="1"/>
          </p:cNvSpPr>
          <p:nvPr/>
        </p:nvSpPr>
        <p:spPr bwMode="auto">
          <a:xfrm rot="9857662" flipV="1">
            <a:off x="5075238" y="984250"/>
            <a:ext cx="73025" cy="117475"/>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grpSp>
        <p:nvGrpSpPr>
          <p:cNvPr id="351" name="Group 358"/>
          <p:cNvGrpSpPr>
            <a:grpSpLocks/>
          </p:cNvGrpSpPr>
          <p:nvPr/>
        </p:nvGrpSpPr>
        <p:grpSpPr bwMode="auto">
          <a:xfrm>
            <a:off x="7777163" y="577851"/>
            <a:ext cx="1258887" cy="569913"/>
            <a:chOff x="4899" y="364"/>
            <a:chExt cx="793" cy="359"/>
          </a:xfrm>
        </p:grpSpPr>
        <p:sp>
          <p:nvSpPr>
            <p:cNvPr id="352" name="Oval 354"/>
            <p:cNvSpPr>
              <a:spLocks noChangeArrowheads="1"/>
            </p:cNvSpPr>
            <p:nvPr/>
          </p:nvSpPr>
          <p:spPr bwMode="auto">
            <a:xfrm>
              <a:off x="4899" y="390"/>
              <a:ext cx="91" cy="46"/>
            </a:xfrm>
            <a:prstGeom prst="ellipse">
              <a:avLst/>
            </a:prstGeom>
            <a:solidFill>
              <a:schemeClr val="accent1"/>
            </a:solidFill>
            <a:ln>
              <a:noFill/>
            </a:ln>
            <a:effectLst>
              <a:outerShdw blurRad="50800" dist="38100" dir="2700000" algn="tl" rotWithShape="0">
                <a:srgbClr val="000000">
                  <a:alpha val="43000"/>
                </a:srgbClr>
              </a:outerShdw>
            </a:effectLst>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53" name="Freeform 355"/>
            <p:cNvSpPr>
              <a:spLocks/>
            </p:cNvSpPr>
            <p:nvPr/>
          </p:nvSpPr>
          <p:spPr bwMode="auto">
            <a:xfrm rot="-1883633">
              <a:off x="4934" y="511"/>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a:lstStyle/>
            <a:p>
              <a:endParaRPr lang="es-ES" dirty="0"/>
            </a:p>
          </p:txBody>
        </p:sp>
        <p:sp>
          <p:nvSpPr>
            <p:cNvPr id="354" name="Text Box 356"/>
            <p:cNvSpPr txBox="1">
              <a:spLocks noChangeArrowheads="1"/>
            </p:cNvSpPr>
            <p:nvPr/>
          </p:nvSpPr>
          <p:spPr bwMode="auto">
            <a:xfrm>
              <a:off x="5012" y="364"/>
              <a:ext cx="680"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50000"/>
                </a:lnSpc>
                <a:spcBef>
                  <a:spcPct val="50000"/>
                </a:spcBef>
              </a:pPr>
              <a:r>
                <a:rPr lang="es-ES" sz="1200" dirty="0" smtClean="0">
                  <a:solidFill>
                    <a:srgbClr val="558ED5"/>
                  </a:solidFill>
                </a:rPr>
                <a:t>Water</a:t>
              </a:r>
              <a:endParaRPr lang="es-ES" sz="1200" dirty="0">
                <a:solidFill>
                  <a:srgbClr val="558ED5"/>
                </a:solidFill>
              </a:endParaRPr>
            </a:p>
            <a:p>
              <a:pPr eaLnBrk="1" hangingPunct="1">
                <a:lnSpc>
                  <a:spcPct val="50000"/>
                </a:lnSpc>
                <a:spcBef>
                  <a:spcPct val="50000"/>
                </a:spcBef>
              </a:pPr>
              <a:r>
                <a:rPr lang="es-ES" sz="1200" dirty="0" smtClean="0">
                  <a:solidFill>
                    <a:srgbClr val="FF9900"/>
                  </a:solidFill>
                </a:rPr>
                <a:t>Salts</a:t>
              </a:r>
              <a:endParaRPr lang="es-ES" sz="1200" dirty="0">
                <a:solidFill>
                  <a:srgbClr val="FF9900"/>
                </a:solidFill>
              </a:endParaRPr>
            </a:p>
            <a:p>
              <a:pPr eaLnBrk="1" hangingPunct="1">
                <a:lnSpc>
                  <a:spcPct val="50000"/>
                </a:lnSpc>
                <a:spcBef>
                  <a:spcPct val="50000"/>
                </a:spcBef>
              </a:pPr>
              <a:r>
                <a:rPr lang="es-ES" sz="1200" dirty="0" smtClean="0">
                  <a:solidFill>
                    <a:srgbClr val="FF00FF"/>
                  </a:solidFill>
                </a:rPr>
                <a:t>Osmolites</a:t>
              </a:r>
              <a:endParaRPr lang="es-ES" sz="1200" dirty="0">
                <a:solidFill>
                  <a:srgbClr val="FF00FF"/>
                </a:solidFill>
              </a:endParaRPr>
            </a:p>
          </p:txBody>
        </p:sp>
        <p:sp>
          <p:nvSpPr>
            <p:cNvPr id="355" name="Oval 357" descr="Esferas"/>
            <p:cNvSpPr>
              <a:spLocks noChangeArrowheads="1"/>
            </p:cNvSpPr>
            <p:nvPr/>
          </p:nvSpPr>
          <p:spPr bwMode="auto">
            <a:xfrm rot="5452954" flipV="1">
              <a:off x="4921" y="603"/>
              <a:ext cx="46" cy="74"/>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grpSp>
      <p:grpSp>
        <p:nvGrpSpPr>
          <p:cNvPr id="2" name="Group 4"/>
          <p:cNvGrpSpPr>
            <a:grpSpLocks/>
          </p:cNvGrpSpPr>
          <p:nvPr/>
        </p:nvGrpSpPr>
        <p:grpSpPr bwMode="auto">
          <a:xfrm>
            <a:off x="2338388" y="1489075"/>
            <a:ext cx="4446587" cy="4168775"/>
            <a:chOff x="1383" y="890"/>
            <a:chExt cx="2801" cy="2626"/>
          </a:xfrm>
          <a:effectLst/>
        </p:grpSpPr>
        <p:grpSp>
          <p:nvGrpSpPr>
            <p:cNvPr id="4" name="Group 6"/>
            <p:cNvGrpSpPr>
              <a:grpSpLocks/>
            </p:cNvGrpSpPr>
            <p:nvPr/>
          </p:nvGrpSpPr>
          <p:grpSpPr bwMode="auto">
            <a:xfrm>
              <a:off x="1383" y="890"/>
              <a:ext cx="2801" cy="2626"/>
              <a:chOff x="1383" y="890"/>
              <a:chExt cx="2801" cy="2626"/>
            </a:xfrm>
          </p:grpSpPr>
          <p:sp>
            <p:nvSpPr>
              <p:cNvPr id="5" name="Oval 7"/>
              <p:cNvSpPr>
                <a:spLocks noChangeArrowheads="1"/>
              </p:cNvSpPr>
              <p:nvPr/>
            </p:nvSpPr>
            <p:spPr bwMode="auto">
              <a:xfrm flipV="1">
                <a:off x="2382" y="1903"/>
                <a:ext cx="543" cy="529"/>
              </a:xfrm>
              <a:prstGeom prst="ellipse">
                <a:avLst/>
              </a:prstGeom>
              <a:solidFill>
                <a:srgbClr val="993300"/>
              </a:solidFill>
              <a:ln w="41910">
                <a:solidFill>
                  <a:srgbClr val="800000"/>
                </a:solidFill>
                <a:round/>
                <a:headEnd/>
                <a:tailEnd/>
              </a:ln>
              <a:scene3d>
                <a:camera prst="orthographicFront"/>
                <a:lightRig rig="threePt" dir="t"/>
              </a:scene3d>
              <a:sp3d/>
            </p:spPr>
            <p:txBody>
              <a:bodyPr wrap="none" anchor="ctr"/>
              <a:lstStyle/>
              <a:p>
                <a:endParaRPr lang="es-ES" dirty="0"/>
              </a:p>
            </p:txBody>
          </p:sp>
          <p:grpSp>
            <p:nvGrpSpPr>
              <p:cNvPr id="6" name="Group 8"/>
              <p:cNvGrpSpPr>
                <a:grpSpLocks/>
              </p:cNvGrpSpPr>
              <p:nvPr/>
            </p:nvGrpSpPr>
            <p:grpSpPr bwMode="auto">
              <a:xfrm>
                <a:off x="1383" y="890"/>
                <a:ext cx="2801" cy="2626"/>
                <a:chOff x="1390" y="888"/>
                <a:chExt cx="2801" cy="2626"/>
              </a:xfrm>
            </p:grpSpPr>
            <p:grpSp>
              <p:nvGrpSpPr>
                <p:cNvPr id="7" name="Group 9"/>
                <p:cNvGrpSpPr>
                  <a:grpSpLocks/>
                </p:cNvGrpSpPr>
                <p:nvPr/>
              </p:nvGrpSpPr>
              <p:grpSpPr bwMode="auto">
                <a:xfrm rot="1618454">
                  <a:off x="4105" y="2160"/>
                  <a:ext cx="86" cy="118"/>
                  <a:chOff x="4059" y="1631"/>
                  <a:chExt cx="86" cy="118"/>
                </a:xfrm>
              </p:grpSpPr>
              <p:sp>
                <p:nvSpPr>
                  <p:cNvPr id="29" name="Oval 10"/>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30" name="Rectangle 11"/>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8" name="Group 12"/>
                <p:cNvGrpSpPr>
                  <a:grpSpLocks/>
                </p:cNvGrpSpPr>
                <p:nvPr/>
              </p:nvGrpSpPr>
              <p:grpSpPr bwMode="auto">
                <a:xfrm rot="1344983">
                  <a:off x="1390" y="2205"/>
                  <a:ext cx="86" cy="118"/>
                  <a:chOff x="4059" y="1631"/>
                  <a:chExt cx="86" cy="118"/>
                </a:xfrm>
              </p:grpSpPr>
              <p:sp>
                <p:nvSpPr>
                  <p:cNvPr id="27" name="Oval 13"/>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28" name="Rectangle 14"/>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9" name="Group 15"/>
                <p:cNvGrpSpPr>
                  <a:grpSpLocks/>
                </p:cNvGrpSpPr>
                <p:nvPr/>
              </p:nvGrpSpPr>
              <p:grpSpPr bwMode="auto">
                <a:xfrm rot="-3921883">
                  <a:off x="2744" y="3412"/>
                  <a:ext cx="86" cy="118"/>
                  <a:chOff x="4059" y="1631"/>
                  <a:chExt cx="86" cy="118"/>
                </a:xfrm>
              </p:grpSpPr>
              <p:sp>
                <p:nvSpPr>
                  <p:cNvPr id="25" name="Oval 16"/>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26" name="Rectangle 17"/>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0" name="Group 18"/>
                <p:cNvGrpSpPr>
                  <a:grpSpLocks/>
                </p:cNvGrpSpPr>
                <p:nvPr/>
              </p:nvGrpSpPr>
              <p:grpSpPr bwMode="auto">
                <a:xfrm rot="-3742916">
                  <a:off x="2744" y="872"/>
                  <a:ext cx="86" cy="118"/>
                  <a:chOff x="4059" y="1631"/>
                  <a:chExt cx="86" cy="118"/>
                </a:xfrm>
              </p:grpSpPr>
              <p:sp>
                <p:nvSpPr>
                  <p:cNvPr id="23" name="Oval 19"/>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24" name="Rectangle 20"/>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1" name="Group 21"/>
                <p:cNvGrpSpPr>
                  <a:grpSpLocks/>
                </p:cNvGrpSpPr>
                <p:nvPr/>
              </p:nvGrpSpPr>
              <p:grpSpPr bwMode="auto">
                <a:xfrm rot="-755126">
                  <a:off x="3696" y="1238"/>
                  <a:ext cx="86" cy="118"/>
                  <a:chOff x="4059" y="1631"/>
                  <a:chExt cx="86" cy="118"/>
                </a:xfrm>
              </p:grpSpPr>
              <p:sp>
                <p:nvSpPr>
                  <p:cNvPr id="21" name="Oval 22"/>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22" name="Rectangle 23"/>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2" name="Group 24"/>
                <p:cNvGrpSpPr>
                  <a:grpSpLocks/>
                </p:cNvGrpSpPr>
                <p:nvPr/>
              </p:nvGrpSpPr>
              <p:grpSpPr bwMode="auto">
                <a:xfrm rot="-6638738">
                  <a:off x="1807" y="1228"/>
                  <a:ext cx="86" cy="118"/>
                  <a:chOff x="4059" y="1631"/>
                  <a:chExt cx="86" cy="118"/>
                </a:xfrm>
              </p:grpSpPr>
              <p:sp>
                <p:nvSpPr>
                  <p:cNvPr id="19" name="Oval 25"/>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20" name="Rectangle 26"/>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3" name="Group 27"/>
                <p:cNvGrpSpPr>
                  <a:grpSpLocks/>
                </p:cNvGrpSpPr>
                <p:nvPr/>
              </p:nvGrpSpPr>
              <p:grpSpPr bwMode="auto">
                <a:xfrm rot="9872444">
                  <a:off x="1791" y="3052"/>
                  <a:ext cx="86" cy="118"/>
                  <a:chOff x="4059" y="1631"/>
                  <a:chExt cx="86" cy="118"/>
                </a:xfrm>
              </p:grpSpPr>
              <p:sp>
                <p:nvSpPr>
                  <p:cNvPr id="17" name="Oval 28"/>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18" name="Rectangle 29"/>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4" name="Group 30"/>
                <p:cNvGrpSpPr>
                  <a:grpSpLocks/>
                </p:cNvGrpSpPr>
                <p:nvPr/>
              </p:nvGrpSpPr>
              <p:grpSpPr bwMode="auto">
                <a:xfrm rot="4054969">
                  <a:off x="3702" y="3034"/>
                  <a:ext cx="86" cy="118"/>
                  <a:chOff x="4059" y="1631"/>
                  <a:chExt cx="86" cy="118"/>
                </a:xfrm>
              </p:grpSpPr>
              <p:sp>
                <p:nvSpPr>
                  <p:cNvPr id="15" name="Oval 31"/>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16" name="Rectangle 32"/>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grpSp>
        <p:sp>
          <p:nvSpPr>
            <p:cNvPr id="3" name="Oval 5"/>
            <p:cNvSpPr>
              <a:spLocks noChangeArrowheads="1"/>
            </p:cNvSpPr>
            <p:nvPr/>
          </p:nvSpPr>
          <p:spPr bwMode="auto">
            <a:xfrm flipV="1">
              <a:off x="1422" y="937"/>
              <a:ext cx="2721" cy="2537"/>
            </a:xfrm>
            <a:prstGeom prst="ellipse">
              <a:avLst/>
            </a:prstGeom>
            <a:blipFill dpi="0" rotWithShape="0">
              <a:blip r:embed="rId3">
                <a:alphaModFix amt="50000"/>
              </a:blip>
              <a:srcRect/>
              <a:tile tx="0" ty="0" sx="100000" sy="100000" flip="none" algn="tl"/>
            </a:blipFill>
            <a:ln w="76200" cmpd="tri">
              <a:solidFill>
                <a:srgbClr val="993300"/>
              </a:solidFill>
              <a:round/>
              <a:headEnd/>
              <a:tailEnd/>
            </a:ln>
            <a:scene3d>
              <a:camera prst="orthographicFront"/>
              <a:lightRig rig="threePt" dir="t"/>
            </a:scene3d>
            <a:sp3d>
              <a:bevelT w="190500" h="190500"/>
              <a:bevelB/>
            </a:sp3d>
          </p:spPr>
          <p:txBody>
            <a:bodyPr wrap="none" anchor="ctr"/>
            <a:lstStyle/>
            <a:p>
              <a:endParaRPr lang="es-ES" dirty="0"/>
            </a:p>
          </p:txBody>
        </p:sp>
      </p:grpSp>
    </p:spTree>
    <p:extLst>
      <p:ext uri="{BB962C8B-B14F-4D97-AF65-F5344CB8AC3E}">
        <p14:creationId xmlns:p14="http://schemas.microsoft.com/office/powerpoint/2010/main" val="290687940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Clr clrSpc="rgb" dir="cw">
                                      <p:cBhvr override="childStyle">
                                        <p:cTn id="6" dur="50" fill="hold"/>
                                        <p:tgtEl>
                                          <p:spTgt spid="175"/>
                                        </p:tgtEl>
                                        <p:attrNameLst>
                                          <p:attrName>style.color</p:attrName>
                                        </p:attrNameLst>
                                      </p:cBhvr>
                                      <p:to>
                                        <a:schemeClr val="accent2"/>
                                      </p:to>
                                    </p:animClr>
                                    <p:animClr clrSpc="rgb" dir="cw">
                                      <p:cBhvr>
                                        <p:cTn id="7" dur="50" fill="hold"/>
                                        <p:tgtEl>
                                          <p:spTgt spid="175"/>
                                        </p:tgtEl>
                                        <p:attrNameLst>
                                          <p:attrName>fillcolor</p:attrName>
                                        </p:attrNameLst>
                                      </p:cBhvr>
                                      <p:to>
                                        <a:schemeClr val="accent2"/>
                                      </p:to>
                                    </p:animClr>
                                    <p:set>
                                      <p:cBhvr>
                                        <p:cTn id="8" dur="50" fill="hold"/>
                                        <p:tgtEl>
                                          <p:spTgt spid="175"/>
                                        </p:tgtEl>
                                        <p:attrNameLst>
                                          <p:attrName>fill.type</p:attrName>
                                        </p:attrNameLst>
                                      </p:cBhvr>
                                      <p:to>
                                        <p:strVal val="solid"/>
                                      </p:to>
                                    </p:set>
                                    <p:set>
                                      <p:cBhvr>
                                        <p:cTn id="9" dur="50" fill="hold"/>
                                        <p:tgtEl>
                                          <p:spTgt spid="175"/>
                                        </p:tgtEl>
                                        <p:attrNameLst>
                                          <p:attrName>fill.on</p:attrName>
                                        </p:attrNameLst>
                                      </p:cBhvr>
                                      <p:to>
                                        <p:strVal val="true"/>
                                      </p:to>
                                    </p:set>
                                    <p:animRot by="120000">
                                      <p:cBhvr>
                                        <p:cTn id="10" dur="50" fill="hold">
                                          <p:stCondLst>
                                            <p:cond delay="0"/>
                                          </p:stCondLst>
                                        </p:cTn>
                                        <p:tgtEl>
                                          <p:spTgt spid="175"/>
                                        </p:tgtEl>
                                        <p:attrNameLst>
                                          <p:attrName>r</p:attrName>
                                        </p:attrNameLst>
                                      </p:cBhvr>
                                    </p:animRot>
                                    <p:animRot by="-240000">
                                      <p:cBhvr>
                                        <p:cTn id="11" dur="100" fill="hold">
                                          <p:stCondLst>
                                            <p:cond delay="100"/>
                                          </p:stCondLst>
                                        </p:cTn>
                                        <p:tgtEl>
                                          <p:spTgt spid="175"/>
                                        </p:tgtEl>
                                        <p:attrNameLst>
                                          <p:attrName>r</p:attrName>
                                        </p:attrNameLst>
                                      </p:cBhvr>
                                    </p:animRot>
                                    <p:animRot by="240000">
                                      <p:cBhvr>
                                        <p:cTn id="12" dur="100" fill="hold">
                                          <p:stCondLst>
                                            <p:cond delay="200"/>
                                          </p:stCondLst>
                                        </p:cTn>
                                        <p:tgtEl>
                                          <p:spTgt spid="175"/>
                                        </p:tgtEl>
                                        <p:attrNameLst>
                                          <p:attrName>r</p:attrName>
                                        </p:attrNameLst>
                                      </p:cBhvr>
                                    </p:animRot>
                                    <p:animRot by="-240000">
                                      <p:cBhvr>
                                        <p:cTn id="13" dur="100" fill="hold">
                                          <p:stCondLst>
                                            <p:cond delay="300"/>
                                          </p:stCondLst>
                                        </p:cTn>
                                        <p:tgtEl>
                                          <p:spTgt spid="175"/>
                                        </p:tgtEl>
                                        <p:attrNameLst>
                                          <p:attrName>r</p:attrName>
                                        </p:attrNameLst>
                                      </p:cBhvr>
                                    </p:animRot>
                                    <p:animRot by="120000">
                                      <p:cBhvr>
                                        <p:cTn id="14" dur="100" fill="hold">
                                          <p:stCondLst>
                                            <p:cond delay="400"/>
                                          </p:stCondLst>
                                        </p:cTn>
                                        <p:tgtEl>
                                          <p:spTgt spid="175"/>
                                        </p:tgtEl>
                                        <p:attrNameLst>
                                          <p:attrName>r</p:attrName>
                                        </p:attrNameLst>
                                      </p:cBhvr>
                                    </p:animRot>
                                  </p:childTnLst>
                                </p:cTn>
                              </p:par>
                              <p:par>
                                <p:cTn id="15" presetID="32" presetClass="emph" presetSubtype="0" repeatCount="indefinite" fill="hold" nodeType="withEffect">
                                  <p:stCondLst>
                                    <p:cond delay="0"/>
                                  </p:stCondLst>
                                  <p:childTnLst>
                                    <p:animClr clrSpc="rgb" dir="cw">
                                      <p:cBhvr override="childStyle">
                                        <p:cTn id="16" dur="50" fill="hold"/>
                                        <p:tgtEl>
                                          <p:spTgt spid="232"/>
                                        </p:tgtEl>
                                        <p:attrNameLst>
                                          <p:attrName>style.color</p:attrName>
                                        </p:attrNameLst>
                                      </p:cBhvr>
                                      <p:to>
                                        <a:schemeClr val="accent2"/>
                                      </p:to>
                                    </p:animClr>
                                    <p:animClr clrSpc="rgb" dir="cw">
                                      <p:cBhvr>
                                        <p:cTn id="17" dur="50" fill="hold"/>
                                        <p:tgtEl>
                                          <p:spTgt spid="232"/>
                                        </p:tgtEl>
                                        <p:attrNameLst>
                                          <p:attrName>fillcolor</p:attrName>
                                        </p:attrNameLst>
                                      </p:cBhvr>
                                      <p:to>
                                        <a:schemeClr val="accent2"/>
                                      </p:to>
                                    </p:animClr>
                                    <p:set>
                                      <p:cBhvr>
                                        <p:cTn id="18" dur="50" fill="hold"/>
                                        <p:tgtEl>
                                          <p:spTgt spid="232"/>
                                        </p:tgtEl>
                                        <p:attrNameLst>
                                          <p:attrName>fill.type</p:attrName>
                                        </p:attrNameLst>
                                      </p:cBhvr>
                                      <p:to>
                                        <p:strVal val="solid"/>
                                      </p:to>
                                    </p:set>
                                    <p:set>
                                      <p:cBhvr>
                                        <p:cTn id="19" dur="50" fill="hold"/>
                                        <p:tgtEl>
                                          <p:spTgt spid="232"/>
                                        </p:tgtEl>
                                        <p:attrNameLst>
                                          <p:attrName>fill.on</p:attrName>
                                        </p:attrNameLst>
                                      </p:cBhvr>
                                      <p:to>
                                        <p:strVal val="true"/>
                                      </p:to>
                                    </p:set>
                                    <p:animRot by="120000">
                                      <p:cBhvr>
                                        <p:cTn id="20" dur="50" fill="hold">
                                          <p:stCondLst>
                                            <p:cond delay="0"/>
                                          </p:stCondLst>
                                        </p:cTn>
                                        <p:tgtEl>
                                          <p:spTgt spid="232"/>
                                        </p:tgtEl>
                                        <p:attrNameLst>
                                          <p:attrName>r</p:attrName>
                                        </p:attrNameLst>
                                      </p:cBhvr>
                                    </p:animRot>
                                    <p:animRot by="-240000">
                                      <p:cBhvr>
                                        <p:cTn id="21" dur="100" fill="hold">
                                          <p:stCondLst>
                                            <p:cond delay="100"/>
                                          </p:stCondLst>
                                        </p:cTn>
                                        <p:tgtEl>
                                          <p:spTgt spid="232"/>
                                        </p:tgtEl>
                                        <p:attrNameLst>
                                          <p:attrName>r</p:attrName>
                                        </p:attrNameLst>
                                      </p:cBhvr>
                                    </p:animRot>
                                    <p:animRot by="240000">
                                      <p:cBhvr>
                                        <p:cTn id="22" dur="100" fill="hold">
                                          <p:stCondLst>
                                            <p:cond delay="200"/>
                                          </p:stCondLst>
                                        </p:cTn>
                                        <p:tgtEl>
                                          <p:spTgt spid="232"/>
                                        </p:tgtEl>
                                        <p:attrNameLst>
                                          <p:attrName>r</p:attrName>
                                        </p:attrNameLst>
                                      </p:cBhvr>
                                    </p:animRot>
                                    <p:animRot by="-240000">
                                      <p:cBhvr>
                                        <p:cTn id="23" dur="100" fill="hold">
                                          <p:stCondLst>
                                            <p:cond delay="300"/>
                                          </p:stCondLst>
                                        </p:cTn>
                                        <p:tgtEl>
                                          <p:spTgt spid="232"/>
                                        </p:tgtEl>
                                        <p:attrNameLst>
                                          <p:attrName>r</p:attrName>
                                        </p:attrNameLst>
                                      </p:cBhvr>
                                    </p:animRot>
                                    <p:animRot by="120000">
                                      <p:cBhvr>
                                        <p:cTn id="24" dur="100" fill="hold">
                                          <p:stCondLst>
                                            <p:cond delay="400"/>
                                          </p:stCondLst>
                                        </p:cTn>
                                        <p:tgtEl>
                                          <p:spTgt spid="232"/>
                                        </p:tgtEl>
                                        <p:attrNameLst>
                                          <p:attrName>r</p:attrName>
                                        </p:attrNameLst>
                                      </p:cBhvr>
                                    </p:animRot>
                                  </p:childTnLst>
                                </p:cTn>
                              </p:par>
                              <p:par>
                                <p:cTn id="25" presetID="32" presetClass="emph" presetSubtype="0" repeatCount="indefinite" fill="hold" nodeType="withEffect">
                                  <p:stCondLst>
                                    <p:cond delay="0"/>
                                  </p:stCondLst>
                                  <p:childTnLst>
                                    <p:animClr clrSpc="rgb" dir="cw">
                                      <p:cBhvr override="childStyle">
                                        <p:cTn id="26" dur="50" fill="hold"/>
                                        <p:tgtEl>
                                          <p:spTgt spid="31"/>
                                        </p:tgtEl>
                                        <p:attrNameLst>
                                          <p:attrName>style.color</p:attrName>
                                        </p:attrNameLst>
                                      </p:cBhvr>
                                      <p:to>
                                        <a:schemeClr val="accent2"/>
                                      </p:to>
                                    </p:animClr>
                                    <p:animClr clrSpc="rgb" dir="cw">
                                      <p:cBhvr>
                                        <p:cTn id="27" dur="50" fill="hold"/>
                                        <p:tgtEl>
                                          <p:spTgt spid="31"/>
                                        </p:tgtEl>
                                        <p:attrNameLst>
                                          <p:attrName>fillcolor</p:attrName>
                                        </p:attrNameLst>
                                      </p:cBhvr>
                                      <p:to>
                                        <a:schemeClr val="accent2"/>
                                      </p:to>
                                    </p:animClr>
                                    <p:set>
                                      <p:cBhvr>
                                        <p:cTn id="28" dur="50" fill="hold"/>
                                        <p:tgtEl>
                                          <p:spTgt spid="31"/>
                                        </p:tgtEl>
                                        <p:attrNameLst>
                                          <p:attrName>fill.type</p:attrName>
                                        </p:attrNameLst>
                                      </p:cBhvr>
                                      <p:to>
                                        <p:strVal val="solid"/>
                                      </p:to>
                                    </p:set>
                                    <p:set>
                                      <p:cBhvr>
                                        <p:cTn id="29" dur="50" fill="hold"/>
                                        <p:tgtEl>
                                          <p:spTgt spid="31"/>
                                        </p:tgtEl>
                                        <p:attrNameLst>
                                          <p:attrName>fill.on</p:attrName>
                                        </p:attrNameLst>
                                      </p:cBhvr>
                                      <p:to>
                                        <p:strVal val="true"/>
                                      </p:to>
                                    </p:set>
                                    <p:animRot by="120000">
                                      <p:cBhvr>
                                        <p:cTn id="30" dur="50" fill="hold">
                                          <p:stCondLst>
                                            <p:cond delay="0"/>
                                          </p:stCondLst>
                                        </p:cTn>
                                        <p:tgtEl>
                                          <p:spTgt spid="31"/>
                                        </p:tgtEl>
                                        <p:attrNameLst>
                                          <p:attrName>r</p:attrName>
                                        </p:attrNameLst>
                                      </p:cBhvr>
                                    </p:animRot>
                                    <p:animRot by="-240000">
                                      <p:cBhvr>
                                        <p:cTn id="31" dur="100" fill="hold">
                                          <p:stCondLst>
                                            <p:cond delay="100"/>
                                          </p:stCondLst>
                                        </p:cTn>
                                        <p:tgtEl>
                                          <p:spTgt spid="31"/>
                                        </p:tgtEl>
                                        <p:attrNameLst>
                                          <p:attrName>r</p:attrName>
                                        </p:attrNameLst>
                                      </p:cBhvr>
                                    </p:animRot>
                                    <p:animRot by="240000">
                                      <p:cBhvr>
                                        <p:cTn id="32" dur="100" fill="hold">
                                          <p:stCondLst>
                                            <p:cond delay="200"/>
                                          </p:stCondLst>
                                        </p:cTn>
                                        <p:tgtEl>
                                          <p:spTgt spid="31"/>
                                        </p:tgtEl>
                                        <p:attrNameLst>
                                          <p:attrName>r</p:attrName>
                                        </p:attrNameLst>
                                      </p:cBhvr>
                                    </p:animRot>
                                    <p:animRot by="-240000">
                                      <p:cBhvr>
                                        <p:cTn id="33" dur="100" fill="hold">
                                          <p:stCondLst>
                                            <p:cond delay="300"/>
                                          </p:stCondLst>
                                        </p:cTn>
                                        <p:tgtEl>
                                          <p:spTgt spid="31"/>
                                        </p:tgtEl>
                                        <p:attrNameLst>
                                          <p:attrName>r</p:attrName>
                                        </p:attrNameLst>
                                      </p:cBhvr>
                                    </p:animRot>
                                    <p:animRot by="120000">
                                      <p:cBhvr>
                                        <p:cTn id="34" dur="100" fill="hold">
                                          <p:stCondLst>
                                            <p:cond delay="400"/>
                                          </p:stCondLst>
                                        </p:cTn>
                                        <p:tgtEl>
                                          <p:spTgt spid="31"/>
                                        </p:tgtEl>
                                        <p:attrNameLst>
                                          <p:attrName>r</p:attrName>
                                        </p:attrNameLst>
                                      </p:cBhvr>
                                    </p:animRot>
                                  </p:childTnLst>
                                </p:cTn>
                              </p:par>
                              <p:par>
                                <p:cTn id="35" presetID="32" presetClass="emph" presetSubtype="0" repeatCount="indefinite" fill="hold" nodeType="withEffect">
                                  <p:stCondLst>
                                    <p:cond delay="0"/>
                                  </p:stCondLst>
                                  <p:childTnLst>
                                    <p:animClr clrSpc="rgb" dir="cw">
                                      <p:cBhvr override="childStyle">
                                        <p:cTn id="36" dur="50" fill="hold"/>
                                        <p:tgtEl>
                                          <p:spTgt spid="184"/>
                                        </p:tgtEl>
                                        <p:attrNameLst>
                                          <p:attrName>style.color</p:attrName>
                                        </p:attrNameLst>
                                      </p:cBhvr>
                                      <p:to>
                                        <a:schemeClr val="accent2"/>
                                      </p:to>
                                    </p:animClr>
                                    <p:animClr clrSpc="rgb" dir="cw">
                                      <p:cBhvr>
                                        <p:cTn id="37" dur="50" fill="hold"/>
                                        <p:tgtEl>
                                          <p:spTgt spid="184"/>
                                        </p:tgtEl>
                                        <p:attrNameLst>
                                          <p:attrName>fillcolor</p:attrName>
                                        </p:attrNameLst>
                                      </p:cBhvr>
                                      <p:to>
                                        <a:schemeClr val="accent2"/>
                                      </p:to>
                                    </p:animClr>
                                    <p:set>
                                      <p:cBhvr>
                                        <p:cTn id="38" dur="50" fill="hold"/>
                                        <p:tgtEl>
                                          <p:spTgt spid="184"/>
                                        </p:tgtEl>
                                        <p:attrNameLst>
                                          <p:attrName>fill.type</p:attrName>
                                        </p:attrNameLst>
                                      </p:cBhvr>
                                      <p:to>
                                        <p:strVal val="solid"/>
                                      </p:to>
                                    </p:set>
                                    <p:set>
                                      <p:cBhvr>
                                        <p:cTn id="39" dur="50" fill="hold"/>
                                        <p:tgtEl>
                                          <p:spTgt spid="184"/>
                                        </p:tgtEl>
                                        <p:attrNameLst>
                                          <p:attrName>fill.on</p:attrName>
                                        </p:attrNameLst>
                                      </p:cBhvr>
                                      <p:to>
                                        <p:strVal val="true"/>
                                      </p:to>
                                    </p:set>
                                    <p:animRot by="120000">
                                      <p:cBhvr>
                                        <p:cTn id="40" dur="50" fill="hold">
                                          <p:stCondLst>
                                            <p:cond delay="0"/>
                                          </p:stCondLst>
                                        </p:cTn>
                                        <p:tgtEl>
                                          <p:spTgt spid="184"/>
                                        </p:tgtEl>
                                        <p:attrNameLst>
                                          <p:attrName>r</p:attrName>
                                        </p:attrNameLst>
                                      </p:cBhvr>
                                    </p:animRot>
                                    <p:animRot by="-240000">
                                      <p:cBhvr>
                                        <p:cTn id="41" dur="100" fill="hold">
                                          <p:stCondLst>
                                            <p:cond delay="100"/>
                                          </p:stCondLst>
                                        </p:cTn>
                                        <p:tgtEl>
                                          <p:spTgt spid="184"/>
                                        </p:tgtEl>
                                        <p:attrNameLst>
                                          <p:attrName>r</p:attrName>
                                        </p:attrNameLst>
                                      </p:cBhvr>
                                    </p:animRot>
                                    <p:animRot by="240000">
                                      <p:cBhvr>
                                        <p:cTn id="42" dur="100" fill="hold">
                                          <p:stCondLst>
                                            <p:cond delay="200"/>
                                          </p:stCondLst>
                                        </p:cTn>
                                        <p:tgtEl>
                                          <p:spTgt spid="184"/>
                                        </p:tgtEl>
                                        <p:attrNameLst>
                                          <p:attrName>r</p:attrName>
                                        </p:attrNameLst>
                                      </p:cBhvr>
                                    </p:animRot>
                                    <p:animRot by="-240000">
                                      <p:cBhvr>
                                        <p:cTn id="43" dur="100" fill="hold">
                                          <p:stCondLst>
                                            <p:cond delay="300"/>
                                          </p:stCondLst>
                                        </p:cTn>
                                        <p:tgtEl>
                                          <p:spTgt spid="184"/>
                                        </p:tgtEl>
                                        <p:attrNameLst>
                                          <p:attrName>r</p:attrName>
                                        </p:attrNameLst>
                                      </p:cBhvr>
                                    </p:animRot>
                                    <p:animRot by="120000">
                                      <p:cBhvr>
                                        <p:cTn id="44" dur="100" fill="hold">
                                          <p:stCondLst>
                                            <p:cond delay="400"/>
                                          </p:stCondLst>
                                        </p:cTn>
                                        <p:tgtEl>
                                          <p:spTgt spid="184"/>
                                        </p:tgtEl>
                                        <p:attrNameLst>
                                          <p:attrName>r</p:attrName>
                                        </p:attrNameLst>
                                      </p:cBhvr>
                                    </p:animRot>
                                  </p:childTnLst>
                                </p:cTn>
                              </p:par>
                              <p:par>
                                <p:cTn id="45" presetID="32" presetClass="emph" presetSubtype="0" repeatCount="indefinite" fill="hold" nodeType="withEffect">
                                  <p:stCondLst>
                                    <p:cond delay="0"/>
                                  </p:stCondLst>
                                  <p:childTnLst>
                                    <p:animClr clrSpc="rgb" dir="cw">
                                      <p:cBhvr override="childStyle">
                                        <p:cTn id="46" dur="50" fill="hold"/>
                                        <p:tgtEl>
                                          <p:spTgt spid="203"/>
                                        </p:tgtEl>
                                        <p:attrNameLst>
                                          <p:attrName>style.color</p:attrName>
                                        </p:attrNameLst>
                                      </p:cBhvr>
                                      <p:to>
                                        <a:schemeClr val="accent2"/>
                                      </p:to>
                                    </p:animClr>
                                    <p:animClr clrSpc="rgb" dir="cw">
                                      <p:cBhvr>
                                        <p:cTn id="47" dur="50" fill="hold"/>
                                        <p:tgtEl>
                                          <p:spTgt spid="203"/>
                                        </p:tgtEl>
                                        <p:attrNameLst>
                                          <p:attrName>fillcolor</p:attrName>
                                        </p:attrNameLst>
                                      </p:cBhvr>
                                      <p:to>
                                        <a:schemeClr val="accent2"/>
                                      </p:to>
                                    </p:animClr>
                                    <p:set>
                                      <p:cBhvr>
                                        <p:cTn id="48" dur="50" fill="hold"/>
                                        <p:tgtEl>
                                          <p:spTgt spid="203"/>
                                        </p:tgtEl>
                                        <p:attrNameLst>
                                          <p:attrName>fill.type</p:attrName>
                                        </p:attrNameLst>
                                      </p:cBhvr>
                                      <p:to>
                                        <p:strVal val="solid"/>
                                      </p:to>
                                    </p:set>
                                    <p:set>
                                      <p:cBhvr>
                                        <p:cTn id="49" dur="50" fill="hold"/>
                                        <p:tgtEl>
                                          <p:spTgt spid="203"/>
                                        </p:tgtEl>
                                        <p:attrNameLst>
                                          <p:attrName>fill.on</p:attrName>
                                        </p:attrNameLst>
                                      </p:cBhvr>
                                      <p:to>
                                        <p:strVal val="true"/>
                                      </p:to>
                                    </p:set>
                                    <p:animRot by="120000">
                                      <p:cBhvr>
                                        <p:cTn id="50" dur="50" fill="hold">
                                          <p:stCondLst>
                                            <p:cond delay="0"/>
                                          </p:stCondLst>
                                        </p:cTn>
                                        <p:tgtEl>
                                          <p:spTgt spid="203"/>
                                        </p:tgtEl>
                                        <p:attrNameLst>
                                          <p:attrName>r</p:attrName>
                                        </p:attrNameLst>
                                      </p:cBhvr>
                                    </p:animRot>
                                    <p:animRot by="-240000">
                                      <p:cBhvr>
                                        <p:cTn id="51" dur="100" fill="hold">
                                          <p:stCondLst>
                                            <p:cond delay="100"/>
                                          </p:stCondLst>
                                        </p:cTn>
                                        <p:tgtEl>
                                          <p:spTgt spid="203"/>
                                        </p:tgtEl>
                                        <p:attrNameLst>
                                          <p:attrName>r</p:attrName>
                                        </p:attrNameLst>
                                      </p:cBhvr>
                                    </p:animRot>
                                    <p:animRot by="240000">
                                      <p:cBhvr>
                                        <p:cTn id="52" dur="100" fill="hold">
                                          <p:stCondLst>
                                            <p:cond delay="200"/>
                                          </p:stCondLst>
                                        </p:cTn>
                                        <p:tgtEl>
                                          <p:spTgt spid="203"/>
                                        </p:tgtEl>
                                        <p:attrNameLst>
                                          <p:attrName>r</p:attrName>
                                        </p:attrNameLst>
                                      </p:cBhvr>
                                    </p:animRot>
                                    <p:animRot by="-240000">
                                      <p:cBhvr>
                                        <p:cTn id="53" dur="100" fill="hold">
                                          <p:stCondLst>
                                            <p:cond delay="300"/>
                                          </p:stCondLst>
                                        </p:cTn>
                                        <p:tgtEl>
                                          <p:spTgt spid="203"/>
                                        </p:tgtEl>
                                        <p:attrNameLst>
                                          <p:attrName>r</p:attrName>
                                        </p:attrNameLst>
                                      </p:cBhvr>
                                    </p:animRot>
                                    <p:animRot by="120000">
                                      <p:cBhvr>
                                        <p:cTn id="54" dur="100" fill="hold">
                                          <p:stCondLst>
                                            <p:cond delay="400"/>
                                          </p:stCondLst>
                                        </p:cTn>
                                        <p:tgtEl>
                                          <p:spTgt spid="203"/>
                                        </p:tgtEl>
                                        <p:attrNameLst>
                                          <p:attrName>r</p:attrName>
                                        </p:attrNameLst>
                                      </p:cBhvr>
                                    </p:animRot>
                                  </p:childTnLst>
                                </p:cTn>
                              </p:par>
                              <p:par>
                                <p:cTn id="55" presetID="32" presetClass="emph" presetSubtype="0" repeatCount="indefinite" fill="hold" nodeType="withEffect">
                                  <p:stCondLst>
                                    <p:cond delay="0"/>
                                  </p:stCondLst>
                                  <p:childTnLst>
                                    <p:animClr clrSpc="rgb" dir="cw">
                                      <p:cBhvr override="childStyle">
                                        <p:cTn id="56" dur="50" fill="hold"/>
                                        <p:tgtEl>
                                          <p:spTgt spid="51"/>
                                        </p:tgtEl>
                                        <p:attrNameLst>
                                          <p:attrName>style.color</p:attrName>
                                        </p:attrNameLst>
                                      </p:cBhvr>
                                      <p:to>
                                        <a:schemeClr val="accent2"/>
                                      </p:to>
                                    </p:animClr>
                                    <p:animClr clrSpc="rgb" dir="cw">
                                      <p:cBhvr>
                                        <p:cTn id="57" dur="50" fill="hold"/>
                                        <p:tgtEl>
                                          <p:spTgt spid="51"/>
                                        </p:tgtEl>
                                        <p:attrNameLst>
                                          <p:attrName>fillcolor</p:attrName>
                                        </p:attrNameLst>
                                      </p:cBhvr>
                                      <p:to>
                                        <a:schemeClr val="accent2"/>
                                      </p:to>
                                    </p:animClr>
                                    <p:set>
                                      <p:cBhvr>
                                        <p:cTn id="58" dur="50" fill="hold"/>
                                        <p:tgtEl>
                                          <p:spTgt spid="51"/>
                                        </p:tgtEl>
                                        <p:attrNameLst>
                                          <p:attrName>fill.type</p:attrName>
                                        </p:attrNameLst>
                                      </p:cBhvr>
                                      <p:to>
                                        <p:strVal val="solid"/>
                                      </p:to>
                                    </p:set>
                                    <p:set>
                                      <p:cBhvr>
                                        <p:cTn id="59" dur="50" fill="hold"/>
                                        <p:tgtEl>
                                          <p:spTgt spid="51"/>
                                        </p:tgtEl>
                                        <p:attrNameLst>
                                          <p:attrName>fill.on</p:attrName>
                                        </p:attrNameLst>
                                      </p:cBhvr>
                                      <p:to>
                                        <p:strVal val="true"/>
                                      </p:to>
                                    </p:set>
                                    <p:animRot by="120000">
                                      <p:cBhvr>
                                        <p:cTn id="60" dur="50" fill="hold">
                                          <p:stCondLst>
                                            <p:cond delay="0"/>
                                          </p:stCondLst>
                                        </p:cTn>
                                        <p:tgtEl>
                                          <p:spTgt spid="51"/>
                                        </p:tgtEl>
                                        <p:attrNameLst>
                                          <p:attrName>r</p:attrName>
                                        </p:attrNameLst>
                                      </p:cBhvr>
                                    </p:animRot>
                                    <p:animRot by="-240000">
                                      <p:cBhvr>
                                        <p:cTn id="61" dur="100" fill="hold">
                                          <p:stCondLst>
                                            <p:cond delay="100"/>
                                          </p:stCondLst>
                                        </p:cTn>
                                        <p:tgtEl>
                                          <p:spTgt spid="51"/>
                                        </p:tgtEl>
                                        <p:attrNameLst>
                                          <p:attrName>r</p:attrName>
                                        </p:attrNameLst>
                                      </p:cBhvr>
                                    </p:animRot>
                                    <p:animRot by="240000">
                                      <p:cBhvr>
                                        <p:cTn id="62" dur="100" fill="hold">
                                          <p:stCondLst>
                                            <p:cond delay="200"/>
                                          </p:stCondLst>
                                        </p:cTn>
                                        <p:tgtEl>
                                          <p:spTgt spid="51"/>
                                        </p:tgtEl>
                                        <p:attrNameLst>
                                          <p:attrName>r</p:attrName>
                                        </p:attrNameLst>
                                      </p:cBhvr>
                                    </p:animRot>
                                    <p:animRot by="-240000">
                                      <p:cBhvr>
                                        <p:cTn id="63" dur="100" fill="hold">
                                          <p:stCondLst>
                                            <p:cond delay="300"/>
                                          </p:stCondLst>
                                        </p:cTn>
                                        <p:tgtEl>
                                          <p:spTgt spid="51"/>
                                        </p:tgtEl>
                                        <p:attrNameLst>
                                          <p:attrName>r</p:attrName>
                                        </p:attrNameLst>
                                      </p:cBhvr>
                                    </p:animRot>
                                    <p:animRot by="120000">
                                      <p:cBhvr>
                                        <p:cTn id="64" dur="100" fill="hold">
                                          <p:stCondLst>
                                            <p:cond delay="400"/>
                                          </p:stCondLst>
                                        </p:cTn>
                                        <p:tgtEl>
                                          <p:spTgt spid="51"/>
                                        </p:tgtEl>
                                        <p:attrNameLst>
                                          <p:attrName>r</p:attrName>
                                        </p:attrNameLst>
                                      </p:cBhvr>
                                    </p:animRot>
                                  </p:childTnLst>
                                </p:cTn>
                              </p:par>
                              <p:par>
                                <p:cTn id="65" presetID="32" presetClass="emph" presetSubtype="0" repeatCount="indefinite" fill="hold" nodeType="withEffect">
                                  <p:stCondLst>
                                    <p:cond delay="0"/>
                                  </p:stCondLst>
                                  <p:childTnLst>
                                    <p:animClr clrSpc="rgb" dir="cw">
                                      <p:cBhvr override="childStyle">
                                        <p:cTn id="66" dur="50" fill="hold"/>
                                        <p:tgtEl>
                                          <p:spTgt spid="80"/>
                                        </p:tgtEl>
                                        <p:attrNameLst>
                                          <p:attrName>style.color</p:attrName>
                                        </p:attrNameLst>
                                      </p:cBhvr>
                                      <p:to>
                                        <a:schemeClr val="accent2"/>
                                      </p:to>
                                    </p:animClr>
                                    <p:animClr clrSpc="rgb" dir="cw">
                                      <p:cBhvr>
                                        <p:cTn id="67" dur="50" fill="hold"/>
                                        <p:tgtEl>
                                          <p:spTgt spid="80"/>
                                        </p:tgtEl>
                                        <p:attrNameLst>
                                          <p:attrName>fillcolor</p:attrName>
                                        </p:attrNameLst>
                                      </p:cBhvr>
                                      <p:to>
                                        <a:schemeClr val="accent2"/>
                                      </p:to>
                                    </p:animClr>
                                    <p:set>
                                      <p:cBhvr>
                                        <p:cTn id="68" dur="50" fill="hold"/>
                                        <p:tgtEl>
                                          <p:spTgt spid="80"/>
                                        </p:tgtEl>
                                        <p:attrNameLst>
                                          <p:attrName>fill.type</p:attrName>
                                        </p:attrNameLst>
                                      </p:cBhvr>
                                      <p:to>
                                        <p:strVal val="solid"/>
                                      </p:to>
                                    </p:set>
                                    <p:set>
                                      <p:cBhvr>
                                        <p:cTn id="69" dur="50" fill="hold"/>
                                        <p:tgtEl>
                                          <p:spTgt spid="80"/>
                                        </p:tgtEl>
                                        <p:attrNameLst>
                                          <p:attrName>fill.on</p:attrName>
                                        </p:attrNameLst>
                                      </p:cBhvr>
                                      <p:to>
                                        <p:strVal val="true"/>
                                      </p:to>
                                    </p:set>
                                    <p:animRot by="120000">
                                      <p:cBhvr>
                                        <p:cTn id="70" dur="50" fill="hold">
                                          <p:stCondLst>
                                            <p:cond delay="0"/>
                                          </p:stCondLst>
                                        </p:cTn>
                                        <p:tgtEl>
                                          <p:spTgt spid="80"/>
                                        </p:tgtEl>
                                        <p:attrNameLst>
                                          <p:attrName>r</p:attrName>
                                        </p:attrNameLst>
                                      </p:cBhvr>
                                    </p:animRot>
                                    <p:animRot by="-240000">
                                      <p:cBhvr>
                                        <p:cTn id="71" dur="100" fill="hold">
                                          <p:stCondLst>
                                            <p:cond delay="100"/>
                                          </p:stCondLst>
                                        </p:cTn>
                                        <p:tgtEl>
                                          <p:spTgt spid="80"/>
                                        </p:tgtEl>
                                        <p:attrNameLst>
                                          <p:attrName>r</p:attrName>
                                        </p:attrNameLst>
                                      </p:cBhvr>
                                    </p:animRot>
                                    <p:animRot by="240000">
                                      <p:cBhvr>
                                        <p:cTn id="72" dur="100" fill="hold">
                                          <p:stCondLst>
                                            <p:cond delay="200"/>
                                          </p:stCondLst>
                                        </p:cTn>
                                        <p:tgtEl>
                                          <p:spTgt spid="80"/>
                                        </p:tgtEl>
                                        <p:attrNameLst>
                                          <p:attrName>r</p:attrName>
                                        </p:attrNameLst>
                                      </p:cBhvr>
                                    </p:animRot>
                                    <p:animRot by="-240000">
                                      <p:cBhvr>
                                        <p:cTn id="73" dur="100" fill="hold">
                                          <p:stCondLst>
                                            <p:cond delay="300"/>
                                          </p:stCondLst>
                                        </p:cTn>
                                        <p:tgtEl>
                                          <p:spTgt spid="80"/>
                                        </p:tgtEl>
                                        <p:attrNameLst>
                                          <p:attrName>r</p:attrName>
                                        </p:attrNameLst>
                                      </p:cBhvr>
                                    </p:animRot>
                                    <p:animRot by="120000">
                                      <p:cBhvr>
                                        <p:cTn id="74" dur="100" fill="hold">
                                          <p:stCondLst>
                                            <p:cond delay="400"/>
                                          </p:stCondLst>
                                        </p:cTn>
                                        <p:tgtEl>
                                          <p:spTgt spid="80"/>
                                        </p:tgtEl>
                                        <p:attrNameLst>
                                          <p:attrName>r</p:attrName>
                                        </p:attrNameLst>
                                      </p:cBhvr>
                                    </p:animRot>
                                  </p:childTnLst>
                                </p:cTn>
                              </p:par>
                              <p:par>
                                <p:cTn id="75" presetID="32" presetClass="emph" presetSubtype="0" repeatCount="indefinite" fill="hold" nodeType="withEffect">
                                  <p:stCondLst>
                                    <p:cond delay="0"/>
                                  </p:stCondLst>
                                  <p:childTnLst>
                                    <p:animClr clrSpc="rgb" dir="cw">
                                      <p:cBhvr override="childStyle">
                                        <p:cTn id="76" dur="50" fill="hold"/>
                                        <p:tgtEl>
                                          <p:spTgt spid="327"/>
                                        </p:tgtEl>
                                        <p:attrNameLst>
                                          <p:attrName>style.color</p:attrName>
                                        </p:attrNameLst>
                                      </p:cBhvr>
                                      <p:to>
                                        <a:schemeClr val="accent2"/>
                                      </p:to>
                                    </p:animClr>
                                    <p:animClr clrSpc="rgb" dir="cw">
                                      <p:cBhvr>
                                        <p:cTn id="77" dur="50" fill="hold"/>
                                        <p:tgtEl>
                                          <p:spTgt spid="327"/>
                                        </p:tgtEl>
                                        <p:attrNameLst>
                                          <p:attrName>fillcolor</p:attrName>
                                        </p:attrNameLst>
                                      </p:cBhvr>
                                      <p:to>
                                        <a:schemeClr val="accent2"/>
                                      </p:to>
                                    </p:animClr>
                                    <p:set>
                                      <p:cBhvr>
                                        <p:cTn id="78" dur="50" fill="hold"/>
                                        <p:tgtEl>
                                          <p:spTgt spid="327"/>
                                        </p:tgtEl>
                                        <p:attrNameLst>
                                          <p:attrName>fill.type</p:attrName>
                                        </p:attrNameLst>
                                      </p:cBhvr>
                                      <p:to>
                                        <p:strVal val="solid"/>
                                      </p:to>
                                    </p:set>
                                    <p:set>
                                      <p:cBhvr>
                                        <p:cTn id="79" dur="50" fill="hold"/>
                                        <p:tgtEl>
                                          <p:spTgt spid="327"/>
                                        </p:tgtEl>
                                        <p:attrNameLst>
                                          <p:attrName>fill.on</p:attrName>
                                        </p:attrNameLst>
                                      </p:cBhvr>
                                      <p:to>
                                        <p:strVal val="true"/>
                                      </p:to>
                                    </p:set>
                                    <p:animRot by="120000">
                                      <p:cBhvr>
                                        <p:cTn id="80" dur="50" fill="hold">
                                          <p:stCondLst>
                                            <p:cond delay="0"/>
                                          </p:stCondLst>
                                        </p:cTn>
                                        <p:tgtEl>
                                          <p:spTgt spid="327"/>
                                        </p:tgtEl>
                                        <p:attrNameLst>
                                          <p:attrName>r</p:attrName>
                                        </p:attrNameLst>
                                      </p:cBhvr>
                                    </p:animRot>
                                    <p:animRot by="-240000">
                                      <p:cBhvr>
                                        <p:cTn id="81" dur="100" fill="hold">
                                          <p:stCondLst>
                                            <p:cond delay="100"/>
                                          </p:stCondLst>
                                        </p:cTn>
                                        <p:tgtEl>
                                          <p:spTgt spid="327"/>
                                        </p:tgtEl>
                                        <p:attrNameLst>
                                          <p:attrName>r</p:attrName>
                                        </p:attrNameLst>
                                      </p:cBhvr>
                                    </p:animRot>
                                    <p:animRot by="240000">
                                      <p:cBhvr>
                                        <p:cTn id="82" dur="100" fill="hold">
                                          <p:stCondLst>
                                            <p:cond delay="200"/>
                                          </p:stCondLst>
                                        </p:cTn>
                                        <p:tgtEl>
                                          <p:spTgt spid="327"/>
                                        </p:tgtEl>
                                        <p:attrNameLst>
                                          <p:attrName>r</p:attrName>
                                        </p:attrNameLst>
                                      </p:cBhvr>
                                    </p:animRot>
                                    <p:animRot by="-240000">
                                      <p:cBhvr>
                                        <p:cTn id="83" dur="100" fill="hold">
                                          <p:stCondLst>
                                            <p:cond delay="300"/>
                                          </p:stCondLst>
                                        </p:cTn>
                                        <p:tgtEl>
                                          <p:spTgt spid="327"/>
                                        </p:tgtEl>
                                        <p:attrNameLst>
                                          <p:attrName>r</p:attrName>
                                        </p:attrNameLst>
                                      </p:cBhvr>
                                    </p:animRot>
                                    <p:animRot by="120000">
                                      <p:cBhvr>
                                        <p:cTn id="84" dur="100" fill="hold">
                                          <p:stCondLst>
                                            <p:cond delay="400"/>
                                          </p:stCondLst>
                                        </p:cTn>
                                        <p:tgtEl>
                                          <p:spTgt spid="327"/>
                                        </p:tgtEl>
                                        <p:attrNameLst>
                                          <p:attrName>r</p:attrName>
                                        </p:attrNameLst>
                                      </p:cBhvr>
                                    </p:animRot>
                                  </p:childTnLst>
                                </p:cTn>
                              </p:par>
                              <p:par>
                                <p:cTn id="85" presetID="32" presetClass="emph" presetSubtype="0" repeatCount="indefinite" fill="hold" nodeType="withEffect">
                                  <p:stCondLst>
                                    <p:cond delay="0"/>
                                  </p:stCondLst>
                                  <p:childTnLst>
                                    <p:animClr clrSpc="rgb" dir="cw">
                                      <p:cBhvr override="childStyle">
                                        <p:cTn id="86" dur="50" fill="hold"/>
                                        <p:tgtEl>
                                          <p:spTgt spid="308"/>
                                        </p:tgtEl>
                                        <p:attrNameLst>
                                          <p:attrName>style.color</p:attrName>
                                        </p:attrNameLst>
                                      </p:cBhvr>
                                      <p:to>
                                        <a:schemeClr val="accent2"/>
                                      </p:to>
                                    </p:animClr>
                                    <p:animClr clrSpc="rgb" dir="cw">
                                      <p:cBhvr>
                                        <p:cTn id="87" dur="50" fill="hold"/>
                                        <p:tgtEl>
                                          <p:spTgt spid="308"/>
                                        </p:tgtEl>
                                        <p:attrNameLst>
                                          <p:attrName>fillcolor</p:attrName>
                                        </p:attrNameLst>
                                      </p:cBhvr>
                                      <p:to>
                                        <a:schemeClr val="accent2"/>
                                      </p:to>
                                    </p:animClr>
                                    <p:set>
                                      <p:cBhvr>
                                        <p:cTn id="88" dur="50" fill="hold"/>
                                        <p:tgtEl>
                                          <p:spTgt spid="308"/>
                                        </p:tgtEl>
                                        <p:attrNameLst>
                                          <p:attrName>fill.type</p:attrName>
                                        </p:attrNameLst>
                                      </p:cBhvr>
                                      <p:to>
                                        <p:strVal val="solid"/>
                                      </p:to>
                                    </p:set>
                                    <p:set>
                                      <p:cBhvr>
                                        <p:cTn id="89" dur="50" fill="hold"/>
                                        <p:tgtEl>
                                          <p:spTgt spid="308"/>
                                        </p:tgtEl>
                                        <p:attrNameLst>
                                          <p:attrName>fill.on</p:attrName>
                                        </p:attrNameLst>
                                      </p:cBhvr>
                                      <p:to>
                                        <p:strVal val="true"/>
                                      </p:to>
                                    </p:set>
                                    <p:animRot by="120000">
                                      <p:cBhvr>
                                        <p:cTn id="90" dur="50" fill="hold">
                                          <p:stCondLst>
                                            <p:cond delay="0"/>
                                          </p:stCondLst>
                                        </p:cTn>
                                        <p:tgtEl>
                                          <p:spTgt spid="308"/>
                                        </p:tgtEl>
                                        <p:attrNameLst>
                                          <p:attrName>r</p:attrName>
                                        </p:attrNameLst>
                                      </p:cBhvr>
                                    </p:animRot>
                                    <p:animRot by="-240000">
                                      <p:cBhvr>
                                        <p:cTn id="91" dur="100" fill="hold">
                                          <p:stCondLst>
                                            <p:cond delay="100"/>
                                          </p:stCondLst>
                                        </p:cTn>
                                        <p:tgtEl>
                                          <p:spTgt spid="308"/>
                                        </p:tgtEl>
                                        <p:attrNameLst>
                                          <p:attrName>r</p:attrName>
                                        </p:attrNameLst>
                                      </p:cBhvr>
                                    </p:animRot>
                                    <p:animRot by="240000">
                                      <p:cBhvr>
                                        <p:cTn id="92" dur="100" fill="hold">
                                          <p:stCondLst>
                                            <p:cond delay="200"/>
                                          </p:stCondLst>
                                        </p:cTn>
                                        <p:tgtEl>
                                          <p:spTgt spid="308"/>
                                        </p:tgtEl>
                                        <p:attrNameLst>
                                          <p:attrName>r</p:attrName>
                                        </p:attrNameLst>
                                      </p:cBhvr>
                                    </p:animRot>
                                    <p:animRot by="-240000">
                                      <p:cBhvr>
                                        <p:cTn id="93" dur="100" fill="hold">
                                          <p:stCondLst>
                                            <p:cond delay="300"/>
                                          </p:stCondLst>
                                        </p:cTn>
                                        <p:tgtEl>
                                          <p:spTgt spid="308"/>
                                        </p:tgtEl>
                                        <p:attrNameLst>
                                          <p:attrName>r</p:attrName>
                                        </p:attrNameLst>
                                      </p:cBhvr>
                                    </p:animRot>
                                    <p:animRot by="120000">
                                      <p:cBhvr>
                                        <p:cTn id="94" dur="100" fill="hold">
                                          <p:stCondLst>
                                            <p:cond delay="400"/>
                                          </p:stCondLst>
                                        </p:cTn>
                                        <p:tgtEl>
                                          <p:spTgt spid="308"/>
                                        </p:tgtEl>
                                        <p:attrNameLst>
                                          <p:attrName>r</p:attrName>
                                        </p:attrNameLst>
                                      </p:cBhvr>
                                    </p:animRot>
                                  </p:childTnLst>
                                </p:cTn>
                              </p:par>
                              <p:par>
                                <p:cTn id="95" presetID="32" presetClass="emph" presetSubtype="0" repeatCount="indefinite" fill="hold" nodeType="withEffect">
                                  <p:stCondLst>
                                    <p:cond delay="0"/>
                                  </p:stCondLst>
                                  <p:childTnLst>
                                    <p:animClr clrSpc="rgb" dir="cw">
                                      <p:cBhvr override="childStyle">
                                        <p:cTn id="96" dur="50" fill="hold"/>
                                        <p:tgtEl>
                                          <p:spTgt spid="99"/>
                                        </p:tgtEl>
                                        <p:attrNameLst>
                                          <p:attrName>style.color</p:attrName>
                                        </p:attrNameLst>
                                      </p:cBhvr>
                                      <p:to>
                                        <a:schemeClr val="accent2"/>
                                      </p:to>
                                    </p:animClr>
                                    <p:animClr clrSpc="rgb" dir="cw">
                                      <p:cBhvr>
                                        <p:cTn id="97" dur="50" fill="hold"/>
                                        <p:tgtEl>
                                          <p:spTgt spid="99"/>
                                        </p:tgtEl>
                                        <p:attrNameLst>
                                          <p:attrName>fillcolor</p:attrName>
                                        </p:attrNameLst>
                                      </p:cBhvr>
                                      <p:to>
                                        <a:schemeClr val="accent2"/>
                                      </p:to>
                                    </p:animClr>
                                    <p:set>
                                      <p:cBhvr>
                                        <p:cTn id="98" dur="50" fill="hold"/>
                                        <p:tgtEl>
                                          <p:spTgt spid="99"/>
                                        </p:tgtEl>
                                        <p:attrNameLst>
                                          <p:attrName>fill.type</p:attrName>
                                        </p:attrNameLst>
                                      </p:cBhvr>
                                      <p:to>
                                        <p:strVal val="solid"/>
                                      </p:to>
                                    </p:set>
                                    <p:set>
                                      <p:cBhvr>
                                        <p:cTn id="99" dur="50" fill="hold"/>
                                        <p:tgtEl>
                                          <p:spTgt spid="99"/>
                                        </p:tgtEl>
                                        <p:attrNameLst>
                                          <p:attrName>fill.on</p:attrName>
                                        </p:attrNameLst>
                                      </p:cBhvr>
                                      <p:to>
                                        <p:strVal val="true"/>
                                      </p:to>
                                    </p:set>
                                    <p:animRot by="120000">
                                      <p:cBhvr>
                                        <p:cTn id="100" dur="50" fill="hold">
                                          <p:stCondLst>
                                            <p:cond delay="0"/>
                                          </p:stCondLst>
                                        </p:cTn>
                                        <p:tgtEl>
                                          <p:spTgt spid="99"/>
                                        </p:tgtEl>
                                        <p:attrNameLst>
                                          <p:attrName>r</p:attrName>
                                        </p:attrNameLst>
                                      </p:cBhvr>
                                    </p:animRot>
                                    <p:animRot by="-240000">
                                      <p:cBhvr>
                                        <p:cTn id="101" dur="100" fill="hold">
                                          <p:stCondLst>
                                            <p:cond delay="100"/>
                                          </p:stCondLst>
                                        </p:cTn>
                                        <p:tgtEl>
                                          <p:spTgt spid="99"/>
                                        </p:tgtEl>
                                        <p:attrNameLst>
                                          <p:attrName>r</p:attrName>
                                        </p:attrNameLst>
                                      </p:cBhvr>
                                    </p:animRot>
                                    <p:animRot by="240000">
                                      <p:cBhvr>
                                        <p:cTn id="102" dur="100" fill="hold">
                                          <p:stCondLst>
                                            <p:cond delay="200"/>
                                          </p:stCondLst>
                                        </p:cTn>
                                        <p:tgtEl>
                                          <p:spTgt spid="99"/>
                                        </p:tgtEl>
                                        <p:attrNameLst>
                                          <p:attrName>r</p:attrName>
                                        </p:attrNameLst>
                                      </p:cBhvr>
                                    </p:animRot>
                                    <p:animRot by="-240000">
                                      <p:cBhvr>
                                        <p:cTn id="103" dur="100" fill="hold">
                                          <p:stCondLst>
                                            <p:cond delay="300"/>
                                          </p:stCondLst>
                                        </p:cTn>
                                        <p:tgtEl>
                                          <p:spTgt spid="99"/>
                                        </p:tgtEl>
                                        <p:attrNameLst>
                                          <p:attrName>r</p:attrName>
                                        </p:attrNameLst>
                                      </p:cBhvr>
                                    </p:animRot>
                                    <p:animRot by="120000">
                                      <p:cBhvr>
                                        <p:cTn id="104" dur="100" fill="hold">
                                          <p:stCondLst>
                                            <p:cond delay="400"/>
                                          </p:stCondLst>
                                        </p:cTn>
                                        <p:tgtEl>
                                          <p:spTgt spid="99"/>
                                        </p:tgtEl>
                                        <p:attrNameLst>
                                          <p:attrName>r</p:attrName>
                                        </p:attrNameLst>
                                      </p:cBhvr>
                                    </p:animRot>
                                  </p:childTnLst>
                                </p:cTn>
                              </p:par>
                              <p:par>
                                <p:cTn id="105" presetID="32" presetClass="emph" presetSubtype="0" repeatCount="indefinite" fill="hold" nodeType="withEffect">
                                  <p:stCondLst>
                                    <p:cond delay="0"/>
                                  </p:stCondLst>
                                  <p:childTnLst>
                                    <p:animClr clrSpc="rgb" dir="cw">
                                      <p:cBhvr override="childStyle">
                                        <p:cTn id="106" dur="50" fill="hold"/>
                                        <p:tgtEl>
                                          <p:spTgt spid="289"/>
                                        </p:tgtEl>
                                        <p:attrNameLst>
                                          <p:attrName>style.color</p:attrName>
                                        </p:attrNameLst>
                                      </p:cBhvr>
                                      <p:to>
                                        <a:schemeClr val="accent2"/>
                                      </p:to>
                                    </p:animClr>
                                    <p:animClr clrSpc="rgb" dir="cw">
                                      <p:cBhvr>
                                        <p:cTn id="107" dur="50" fill="hold"/>
                                        <p:tgtEl>
                                          <p:spTgt spid="289"/>
                                        </p:tgtEl>
                                        <p:attrNameLst>
                                          <p:attrName>fillcolor</p:attrName>
                                        </p:attrNameLst>
                                      </p:cBhvr>
                                      <p:to>
                                        <a:schemeClr val="accent2"/>
                                      </p:to>
                                    </p:animClr>
                                    <p:set>
                                      <p:cBhvr>
                                        <p:cTn id="108" dur="50" fill="hold"/>
                                        <p:tgtEl>
                                          <p:spTgt spid="289"/>
                                        </p:tgtEl>
                                        <p:attrNameLst>
                                          <p:attrName>fill.type</p:attrName>
                                        </p:attrNameLst>
                                      </p:cBhvr>
                                      <p:to>
                                        <p:strVal val="solid"/>
                                      </p:to>
                                    </p:set>
                                    <p:set>
                                      <p:cBhvr>
                                        <p:cTn id="109" dur="50" fill="hold"/>
                                        <p:tgtEl>
                                          <p:spTgt spid="289"/>
                                        </p:tgtEl>
                                        <p:attrNameLst>
                                          <p:attrName>fill.on</p:attrName>
                                        </p:attrNameLst>
                                      </p:cBhvr>
                                      <p:to>
                                        <p:strVal val="true"/>
                                      </p:to>
                                    </p:set>
                                    <p:animRot by="120000">
                                      <p:cBhvr>
                                        <p:cTn id="110" dur="50" fill="hold">
                                          <p:stCondLst>
                                            <p:cond delay="0"/>
                                          </p:stCondLst>
                                        </p:cTn>
                                        <p:tgtEl>
                                          <p:spTgt spid="289"/>
                                        </p:tgtEl>
                                        <p:attrNameLst>
                                          <p:attrName>r</p:attrName>
                                        </p:attrNameLst>
                                      </p:cBhvr>
                                    </p:animRot>
                                    <p:animRot by="-240000">
                                      <p:cBhvr>
                                        <p:cTn id="111" dur="100" fill="hold">
                                          <p:stCondLst>
                                            <p:cond delay="100"/>
                                          </p:stCondLst>
                                        </p:cTn>
                                        <p:tgtEl>
                                          <p:spTgt spid="289"/>
                                        </p:tgtEl>
                                        <p:attrNameLst>
                                          <p:attrName>r</p:attrName>
                                        </p:attrNameLst>
                                      </p:cBhvr>
                                    </p:animRot>
                                    <p:animRot by="240000">
                                      <p:cBhvr>
                                        <p:cTn id="112" dur="100" fill="hold">
                                          <p:stCondLst>
                                            <p:cond delay="200"/>
                                          </p:stCondLst>
                                        </p:cTn>
                                        <p:tgtEl>
                                          <p:spTgt spid="289"/>
                                        </p:tgtEl>
                                        <p:attrNameLst>
                                          <p:attrName>r</p:attrName>
                                        </p:attrNameLst>
                                      </p:cBhvr>
                                    </p:animRot>
                                    <p:animRot by="-240000">
                                      <p:cBhvr>
                                        <p:cTn id="113" dur="100" fill="hold">
                                          <p:stCondLst>
                                            <p:cond delay="300"/>
                                          </p:stCondLst>
                                        </p:cTn>
                                        <p:tgtEl>
                                          <p:spTgt spid="289"/>
                                        </p:tgtEl>
                                        <p:attrNameLst>
                                          <p:attrName>r</p:attrName>
                                        </p:attrNameLst>
                                      </p:cBhvr>
                                    </p:animRot>
                                    <p:animRot by="120000">
                                      <p:cBhvr>
                                        <p:cTn id="114" dur="100" fill="hold">
                                          <p:stCondLst>
                                            <p:cond delay="400"/>
                                          </p:stCondLst>
                                        </p:cTn>
                                        <p:tgtEl>
                                          <p:spTgt spid="289"/>
                                        </p:tgtEl>
                                        <p:attrNameLst>
                                          <p:attrName>r</p:attrName>
                                        </p:attrNameLst>
                                      </p:cBhvr>
                                    </p:animRot>
                                  </p:childTnLst>
                                </p:cTn>
                              </p:par>
                              <p:par>
                                <p:cTn id="115" presetID="32" presetClass="emph" presetSubtype="0" repeatCount="indefinite" fill="hold" nodeType="withEffect">
                                  <p:stCondLst>
                                    <p:cond delay="0"/>
                                  </p:stCondLst>
                                  <p:childTnLst>
                                    <p:animClr clrSpc="rgb" dir="cw">
                                      <p:cBhvr override="childStyle">
                                        <p:cTn id="116" dur="50" fill="hold"/>
                                        <p:tgtEl>
                                          <p:spTgt spid="118"/>
                                        </p:tgtEl>
                                        <p:attrNameLst>
                                          <p:attrName>style.color</p:attrName>
                                        </p:attrNameLst>
                                      </p:cBhvr>
                                      <p:to>
                                        <a:schemeClr val="accent2"/>
                                      </p:to>
                                    </p:animClr>
                                    <p:animClr clrSpc="rgb" dir="cw">
                                      <p:cBhvr>
                                        <p:cTn id="117" dur="50" fill="hold"/>
                                        <p:tgtEl>
                                          <p:spTgt spid="118"/>
                                        </p:tgtEl>
                                        <p:attrNameLst>
                                          <p:attrName>fillcolor</p:attrName>
                                        </p:attrNameLst>
                                      </p:cBhvr>
                                      <p:to>
                                        <a:schemeClr val="accent2"/>
                                      </p:to>
                                    </p:animClr>
                                    <p:set>
                                      <p:cBhvr>
                                        <p:cTn id="118" dur="50" fill="hold"/>
                                        <p:tgtEl>
                                          <p:spTgt spid="118"/>
                                        </p:tgtEl>
                                        <p:attrNameLst>
                                          <p:attrName>fill.type</p:attrName>
                                        </p:attrNameLst>
                                      </p:cBhvr>
                                      <p:to>
                                        <p:strVal val="solid"/>
                                      </p:to>
                                    </p:set>
                                    <p:set>
                                      <p:cBhvr>
                                        <p:cTn id="119" dur="50" fill="hold"/>
                                        <p:tgtEl>
                                          <p:spTgt spid="118"/>
                                        </p:tgtEl>
                                        <p:attrNameLst>
                                          <p:attrName>fill.on</p:attrName>
                                        </p:attrNameLst>
                                      </p:cBhvr>
                                      <p:to>
                                        <p:strVal val="true"/>
                                      </p:to>
                                    </p:set>
                                    <p:animRot by="120000">
                                      <p:cBhvr>
                                        <p:cTn id="120" dur="50" fill="hold">
                                          <p:stCondLst>
                                            <p:cond delay="0"/>
                                          </p:stCondLst>
                                        </p:cTn>
                                        <p:tgtEl>
                                          <p:spTgt spid="118"/>
                                        </p:tgtEl>
                                        <p:attrNameLst>
                                          <p:attrName>r</p:attrName>
                                        </p:attrNameLst>
                                      </p:cBhvr>
                                    </p:animRot>
                                    <p:animRot by="-240000">
                                      <p:cBhvr>
                                        <p:cTn id="121" dur="100" fill="hold">
                                          <p:stCondLst>
                                            <p:cond delay="100"/>
                                          </p:stCondLst>
                                        </p:cTn>
                                        <p:tgtEl>
                                          <p:spTgt spid="118"/>
                                        </p:tgtEl>
                                        <p:attrNameLst>
                                          <p:attrName>r</p:attrName>
                                        </p:attrNameLst>
                                      </p:cBhvr>
                                    </p:animRot>
                                    <p:animRot by="240000">
                                      <p:cBhvr>
                                        <p:cTn id="122" dur="100" fill="hold">
                                          <p:stCondLst>
                                            <p:cond delay="200"/>
                                          </p:stCondLst>
                                        </p:cTn>
                                        <p:tgtEl>
                                          <p:spTgt spid="118"/>
                                        </p:tgtEl>
                                        <p:attrNameLst>
                                          <p:attrName>r</p:attrName>
                                        </p:attrNameLst>
                                      </p:cBhvr>
                                    </p:animRot>
                                    <p:animRot by="-240000">
                                      <p:cBhvr>
                                        <p:cTn id="123" dur="100" fill="hold">
                                          <p:stCondLst>
                                            <p:cond delay="300"/>
                                          </p:stCondLst>
                                        </p:cTn>
                                        <p:tgtEl>
                                          <p:spTgt spid="118"/>
                                        </p:tgtEl>
                                        <p:attrNameLst>
                                          <p:attrName>r</p:attrName>
                                        </p:attrNameLst>
                                      </p:cBhvr>
                                    </p:animRot>
                                    <p:animRot by="120000">
                                      <p:cBhvr>
                                        <p:cTn id="124" dur="100" fill="hold">
                                          <p:stCondLst>
                                            <p:cond delay="400"/>
                                          </p:stCondLst>
                                        </p:cTn>
                                        <p:tgtEl>
                                          <p:spTgt spid="118"/>
                                        </p:tgtEl>
                                        <p:attrNameLst>
                                          <p:attrName>r</p:attrName>
                                        </p:attrNameLst>
                                      </p:cBhvr>
                                    </p:animRot>
                                  </p:childTnLst>
                                </p:cTn>
                              </p:par>
                              <p:par>
                                <p:cTn id="125" presetID="32" presetClass="emph" presetSubtype="0" repeatCount="indefinite" fill="hold" nodeType="withEffect">
                                  <p:stCondLst>
                                    <p:cond delay="0"/>
                                  </p:stCondLst>
                                  <p:childTnLst>
                                    <p:animClr clrSpc="rgb" dir="cw">
                                      <p:cBhvr override="childStyle">
                                        <p:cTn id="126" dur="50" fill="hold"/>
                                        <p:tgtEl>
                                          <p:spTgt spid="270"/>
                                        </p:tgtEl>
                                        <p:attrNameLst>
                                          <p:attrName>style.color</p:attrName>
                                        </p:attrNameLst>
                                      </p:cBhvr>
                                      <p:to>
                                        <a:schemeClr val="accent2"/>
                                      </p:to>
                                    </p:animClr>
                                    <p:animClr clrSpc="rgb" dir="cw">
                                      <p:cBhvr>
                                        <p:cTn id="127" dur="50" fill="hold"/>
                                        <p:tgtEl>
                                          <p:spTgt spid="270"/>
                                        </p:tgtEl>
                                        <p:attrNameLst>
                                          <p:attrName>fillcolor</p:attrName>
                                        </p:attrNameLst>
                                      </p:cBhvr>
                                      <p:to>
                                        <a:schemeClr val="accent2"/>
                                      </p:to>
                                    </p:animClr>
                                    <p:set>
                                      <p:cBhvr>
                                        <p:cTn id="128" dur="50" fill="hold"/>
                                        <p:tgtEl>
                                          <p:spTgt spid="270"/>
                                        </p:tgtEl>
                                        <p:attrNameLst>
                                          <p:attrName>fill.type</p:attrName>
                                        </p:attrNameLst>
                                      </p:cBhvr>
                                      <p:to>
                                        <p:strVal val="solid"/>
                                      </p:to>
                                    </p:set>
                                    <p:set>
                                      <p:cBhvr>
                                        <p:cTn id="129" dur="50" fill="hold"/>
                                        <p:tgtEl>
                                          <p:spTgt spid="270"/>
                                        </p:tgtEl>
                                        <p:attrNameLst>
                                          <p:attrName>fill.on</p:attrName>
                                        </p:attrNameLst>
                                      </p:cBhvr>
                                      <p:to>
                                        <p:strVal val="true"/>
                                      </p:to>
                                    </p:set>
                                    <p:animRot by="120000">
                                      <p:cBhvr>
                                        <p:cTn id="130" dur="50" fill="hold">
                                          <p:stCondLst>
                                            <p:cond delay="0"/>
                                          </p:stCondLst>
                                        </p:cTn>
                                        <p:tgtEl>
                                          <p:spTgt spid="270"/>
                                        </p:tgtEl>
                                        <p:attrNameLst>
                                          <p:attrName>r</p:attrName>
                                        </p:attrNameLst>
                                      </p:cBhvr>
                                    </p:animRot>
                                    <p:animRot by="-240000">
                                      <p:cBhvr>
                                        <p:cTn id="131" dur="100" fill="hold">
                                          <p:stCondLst>
                                            <p:cond delay="100"/>
                                          </p:stCondLst>
                                        </p:cTn>
                                        <p:tgtEl>
                                          <p:spTgt spid="270"/>
                                        </p:tgtEl>
                                        <p:attrNameLst>
                                          <p:attrName>r</p:attrName>
                                        </p:attrNameLst>
                                      </p:cBhvr>
                                    </p:animRot>
                                    <p:animRot by="240000">
                                      <p:cBhvr>
                                        <p:cTn id="132" dur="100" fill="hold">
                                          <p:stCondLst>
                                            <p:cond delay="200"/>
                                          </p:stCondLst>
                                        </p:cTn>
                                        <p:tgtEl>
                                          <p:spTgt spid="270"/>
                                        </p:tgtEl>
                                        <p:attrNameLst>
                                          <p:attrName>r</p:attrName>
                                        </p:attrNameLst>
                                      </p:cBhvr>
                                    </p:animRot>
                                    <p:animRot by="-240000">
                                      <p:cBhvr>
                                        <p:cTn id="133" dur="100" fill="hold">
                                          <p:stCondLst>
                                            <p:cond delay="300"/>
                                          </p:stCondLst>
                                        </p:cTn>
                                        <p:tgtEl>
                                          <p:spTgt spid="270"/>
                                        </p:tgtEl>
                                        <p:attrNameLst>
                                          <p:attrName>r</p:attrName>
                                        </p:attrNameLst>
                                      </p:cBhvr>
                                    </p:animRot>
                                    <p:animRot by="120000">
                                      <p:cBhvr>
                                        <p:cTn id="134" dur="100" fill="hold">
                                          <p:stCondLst>
                                            <p:cond delay="400"/>
                                          </p:stCondLst>
                                        </p:cTn>
                                        <p:tgtEl>
                                          <p:spTgt spid="270"/>
                                        </p:tgtEl>
                                        <p:attrNameLst>
                                          <p:attrName>r</p:attrName>
                                        </p:attrNameLst>
                                      </p:cBhvr>
                                    </p:animRot>
                                  </p:childTnLst>
                                </p:cTn>
                              </p:par>
                              <p:par>
                                <p:cTn id="135" presetID="32" presetClass="emph" presetSubtype="0" repeatCount="indefinite" fill="hold" nodeType="withEffect">
                                  <p:stCondLst>
                                    <p:cond delay="0"/>
                                  </p:stCondLst>
                                  <p:childTnLst>
                                    <p:animClr clrSpc="rgb" dir="cw">
                                      <p:cBhvr override="childStyle">
                                        <p:cTn id="136" dur="50" fill="hold"/>
                                        <p:tgtEl>
                                          <p:spTgt spid="137"/>
                                        </p:tgtEl>
                                        <p:attrNameLst>
                                          <p:attrName>style.color</p:attrName>
                                        </p:attrNameLst>
                                      </p:cBhvr>
                                      <p:to>
                                        <a:schemeClr val="accent2"/>
                                      </p:to>
                                    </p:animClr>
                                    <p:animClr clrSpc="rgb" dir="cw">
                                      <p:cBhvr>
                                        <p:cTn id="137" dur="50" fill="hold"/>
                                        <p:tgtEl>
                                          <p:spTgt spid="137"/>
                                        </p:tgtEl>
                                        <p:attrNameLst>
                                          <p:attrName>fillcolor</p:attrName>
                                        </p:attrNameLst>
                                      </p:cBhvr>
                                      <p:to>
                                        <a:schemeClr val="accent2"/>
                                      </p:to>
                                    </p:animClr>
                                    <p:set>
                                      <p:cBhvr>
                                        <p:cTn id="138" dur="50" fill="hold"/>
                                        <p:tgtEl>
                                          <p:spTgt spid="137"/>
                                        </p:tgtEl>
                                        <p:attrNameLst>
                                          <p:attrName>fill.type</p:attrName>
                                        </p:attrNameLst>
                                      </p:cBhvr>
                                      <p:to>
                                        <p:strVal val="solid"/>
                                      </p:to>
                                    </p:set>
                                    <p:set>
                                      <p:cBhvr>
                                        <p:cTn id="139" dur="50" fill="hold"/>
                                        <p:tgtEl>
                                          <p:spTgt spid="137"/>
                                        </p:tgtEl>
                                        <p:attrNameLst>
                                          <p:attrName>fill.on</p:attrName>
                                        </p:attrNameLst>
                                      </p:cBhvr>
                                      <p:to>
                                        <p:strVal val="true"/>
                                      </p:to>
                                    </p:set>
                                    <p:animRot by="120000">
                                      <p:cBhvr>
                                        <p:cTn id="140" dur="50" fill="hold">
                                          <p:stCondLst>
                                            <p:cond delay="0"/>
                                          </p:stCondLst>
                                        </p:cTn>
                                        <p:tgtEl>
                                          <p:spTgt spid="137"/>
                                        </p:tgtEl>
                                        <p:attrNameLst>
                                          <p:attrName>r</p:attrName>
                                        </p:attrNameLst>
                                      </p:cBhvr>
                                    </p:animRot>
                                    <p:animRot by="-240000">
                                      <p:cBhvr>
                                        <p:cTn id="141" dur="100" fill="hold">
                                          <p:stCondLst>
                                            <p:cond delay="100"/>
                                          </p:stCondLst>
                                        </p:cTn>
                                        <p:tgtEl>
                                          <p:spTgt spid="137"/>
                                        </p:tgtEl>
                                        <p:attrNameLst>
                                          <p:attrName>r</p:attrName>
                                        </p:attrNameLst>
                                      </p:cBhvr>
                                    </p:animRot>
                                    <p:animRot by="240000">
                                      <p:cBhvr>
                                        <p:cTn id="142" dur="100" fill="hold">
                                          <p:stCondLst>
                                            <p:cond delay="200"/>
                                          </p:stCondLst>
                                        </p:cTn>
                                        <p:tgtEl>
                                          <p:spTgt spid="137"/>
                                        </p:tgtEl>
                                        <p:attrNameLst>
                                          <p:attrName>r</p:attrName>
                                        </p:attrNameLst>
                                      </p:cBhvr>
                                    </p:animRot>
                                    <p:animRot by="-240000">
                                      <p:cBhvr>
                                        <p:cTn id="143" dur="100" fill="hold">
                                          <p:stCondLst>
                                            <p:cond delay="300"/>
                                          </p:stCondLst>
                                        </p:cTn>
                                        <p:tgtEl>
                                          <p:spTgt spid="137"/>
                                        </p:tgtEl>
                                        <p:attrNameLst>
                                          <p:attrName>r</p:attrName>
                                        </p:attrNameLst>
                                      </p:cBhvr>
                                    </p:animRot>
                                    <p:animRot by="120000">
                                      <p:cBhvr>
                                        <p:cTn id="144" dur="100" fill="hold">
                                          <p:stCondLst>
                                            <p:cond delay="400"/>
                                          </p:stCondLst>
                                        </p:cTn>
                                        <p:tgtEl>
                                          <p:spTgt spid="137"/>
                                        </p:tgtEl>
                                        <p:attrNameLst>
                                          <p:attrName>r</p:attrName>
                                        </p:attrNameLst>
                                      </p:cBhvr>
                                    </p:animRot>
                                  </p:childTnLst>
                                </p:cTn>
                              </p:par>
                              <p:par>
                                <p:cTn id="145" presetID="32" presetClass="emph" presetSubtype="0" repeatCount="indefinite" fill="hold" nodeType="withEffect">
                                  <p:stCondLst>
                                    <p:cond delay="0"/>
                                  </p:stCondLst>
                                  <p:childTnLst>
                                    <p:animClr clrSpc="rgb" dir="cw">
                                      <p:cBhvr override="childStyle">
                                        <p:cTn id="146" dur="50" fill="hold"/>
                                        <p:tgtEl>
                                          <p:spTgt spid="251"/>
                                        </p:tgtEl>
                                        <p:attrNameLst>
                                          <p:attrName>style.color</p:attrName>
                                        </p:attrNameLst>
                                      </p:cBhvr>
                                      <p:to>
                                        <a:schemeClr val="accent2"/>
                                      </p:to>
                                    </p:animClr>
                                    <p:animClr clrSpc="rgb" dir="cw">
                                      <p:cBhvr>
                                        <p:cTn id="147" dur="50" fill="hold"/>
                                        <p:tgtEl>
                                          <p:spTgt spid="251"/>
                                        </p:tgtEl>
                                        <p:attrNameLst>
                                          <p:attrName>fillcolor</p:attrName>
                                        </p:attrNameLst>
                                      </p:cBhvr>
                                      <p:to>
                                        <a:schemeClr val="accent2"/>
                                      </p:to>
                                    </p:animClr>
                                    <p:set>
                                      <p:cBhvr>
                                        <p:cTn id="148" dur="50" fill="hold"/>
                                        <p:tgtEl>
                                          <p:spTgt spid="251"/>
                                        </p:tgtEl>
                                        <p:attrNameLst>
                                          <p:attrName>fill.type</p:attrName>
                                        </p:attrNameLst>
                                      </p:cBhvr>
                                      <p:to>
                                        <p:strVal val="solid"/>
                                      </p:to>
                                    </p:set>
                                    <p:set>
                                      <p:cBhvr>
                                        <p:cTn id="149" dur="50" fill="hold"/>
                                        <p:tgtEl>
                                          <p:spTgt spid="251"/>
                                        </p:tgtEl>
                                        <p:attrNameLst>
                                          <p:attrName>fill.on</p:attrName>
                                        </p:attrNameLst>
                                      </p:cBhvr>
                                      <p:to>
                                        <p:strVal val="true"/>
                                      </p:to>
                                    </p:set>
                                    <p:animRot by="120000">
                                      <p:cBhvr>
                                        <p:cTn id="150" dur="50" fill="hold">
                                          <p:stCondLst>
                                            <p:cond delay="0"/>
                                          </p:stCondLst>
                                        </p:cTn>
                                        <p:tgtEl>
                                          <p:spTgt spid="251"/>
                                        </p:tgtEl>
                                        <p:attrNameLst>
                                          <p:attrName>r</p:attrName>
                                        </p:attrNameLst>
                                      </p:cBhvr>
                                    </p:animRot>
                                    <p:animRot by="-240000">
                                      <p:cBhvr>
                                        <p:cTn id="151" dur="100" fill="hold">
                                          <p:stCondLst>
                                            <p:cond delay="100"/>
                                          </p:stCondLst>
                                        </p:cTn>
                                        <p:tgtEl>
                                          <p:spTgt spid="251"/>
                                        </p:tgtEl>
                                        <p:attrNameLst>
                                          <p:attrName>r</p:attrName>
                                        </p:attrNameLst>
                                      </p:cBhvr>
                                    </p:animRot>
                                    <p:animRot by="240000">
                                      <p:cBhvr>
                                        <p:cTn id="152" dur="100" fill="hold">
                                          <p:stCondLst>
                                            <p:cond delay="200"/>
                                          </p:stCondLst>
                                        </p:cTn>
                                        <p:tgtEl>
                                          <p:spTgt spid="251"/>
                                        </p:tgtEl>
                                        <p:attrNameLst>
                                          <p:attrName>r</p:attrName>
                                        </p:attrNameLst>
                                      </p:cBhvr>
                                    </p:animRot>
                                    <p:animRot by="-240000">
                                      <p:cBhvr>
                                        <p:cTn id="153" dur="100" fill="hold">
                                          <p:stCondLst>
                                            <p:cond delay="300"/>
                                          </p:stCondLst>
                                        </p:cTn>
                                        <p:tgtEl>
                                          <p:spTgt spid="251"/>
                                        </p:tgtEl>
                                        <p:attrNameLst>
                                          <p:attrName>r</p:attrName>
                                        </p:attrNameLst>
                                      </p:cBhvr>
                                    </p:animRot>
                                    <p:animRot by="120000">
                                      <p:cBhvr>
                                        <p:cTn id="154" dur="100" fill="hold">
                                          <p:stCondLst>
                                            <p:cond delay="400"/>
                                          </p:stCondLst>
                                        </p:cTn>
                                        <p:tgtEl>
                                          <p:spTgt spid="251"/>
                                        </p:tgtEl>
                                        <p:attrNameLst>
                                          <p:attrName>r</p:attrName>
                                        </p:attrNameLst>
                                      </p:cBhvr>
                                    </p:animRot>
                                  </p:childTnLst>
                                </p:cTn>
                              </p:par>
                              <p:par>
                                <p:cTn id="155" presetID="32" presetClass="emph" presetSubtype="0" repeatCount="indefinite" fill="hold" nodeType="withEffect">
                                  <p:stCondLst>
                                    <p:cond delay="0"/>
                                  </p:stCondLst>
                                  <p:childTnLst>
                                    <p:animClr clrSpc="rgb" dir="cw">
                                      <p:cBhvr override="childStyle">
                                        <p:cTn id="156" dur="50" fill="hold"/>
                                        <p:tgtEl>
                                          <p:spTgt spid="156"/>
                                        </p:tgtEl>
                                        <p:attrNameLst>
                                          <p:attrName>style.color</p:attrName>
                                        </p:attrNameLst>
                                      </p:cBhvr>
                                      <p:to>
                                        <a:schemeClr val="accent2"/>
                                      </p:to>
                                    </p:animClr>
                                    <p:animClr clrSpc="rgb" dir="cw">
                                      <p:cBhvr>
                                        <p:cTn id="157" dur="50" fill="hold"/>
                                        <p:tgtEl>
                                          <p:spTgt spid="156"/>
                                        </p:tgtEl>
                                        <p:attrNameLst>
                                          <p:attrName>fillcolor</p:attrName>
                                        </p:attrNameLst>
                                      </p:cBhvr>
                                      <p:to>
                                        <a:schemeClr val="accent2"/>
                                      </p:to>
                                    </p:animClr>
                                    <p:set>
                                      <p:cBhvr>
                                        <p:cTn id="158" dur="50" fill="hold"/>
                                        <p:tgtEl>
                                          <p:spTgt spid="156"/>
                                        </p:tgtEl>
                                        <p:attrNameLst>
                                          <p:attrName>fill.type</p:attrName>
                                        </p:attrNameLst>
                                      </p:cBhvr>
                                      <p:to>
                                        <p:strVal val="solid"/>
                                      </p:to>
                                    </p:set>
                                    <p:set>
                                      <p:cBhvr>
                                        <p:cTn id="159" dur="50" fill="hold"/>
                                        <p:tgtEl>
                                          <p:spTgt spid="156"/>
                                        </p:tgtEl>
                                        <p:attrNameLst>
                                          <p:attrName>fill.on</p:attrName>
                                        </p:attrNameLst>
                                      </p:cBhvr>
                                      <p:to>
                                        <p:strVal val="true"/>
                                      </p:to>
                                    </p:set>
                                    <p:animRot by="120000">
                                      <p:cBhvr>
                                        <p:cTn id="160" dur="50" fill="hold">
                                          <p:stCondLst>
                                            <p:cond delay="0"/>
                                          </p:stCondLst>
                                        </p:cTn>
                                        <p:tgtEl>
                                          <p:spTgt spid="156"/>
                                        </p:tgtEl>
                                        <p:attrNameLst>
                                          <p:attrName>r</p:attrName>
                                        </p:attrNameLst>
                                      </p:cBhvr>
                                    </p:animRot>
                                    <p:animRot by="-240000">
                                      <p:cBhvr>
                                        <p:cTn id="161" dur="100" fill="hold">
                                          <p:stCondLst>
                                            <p:cond delay="100"/>
                                          </p:stCondLst>
                                        </p:cTn>
                                        <p:tgtEl>
                                          <p:spTgt spid="156"/>
                                        </p:tgtEl>
                                        <p:attrNameLst>
                                          <p:attrName>r</p:attrName>
                                        </p:attrNameLst>
                                      </p:cBhvr>
                                    </p:animRot>
                                    <p:animRot by="240000">
                                      <p:cBhvr>
                                        <p:cTn id="162" dur="100" fill="hold">
                                          <p:stCondLst>
                                            <p:cond delay="200"/>
                                          </p:stCondLst>
                                        </p:cTn>
                                        <p:tgtEl>
                                          <p:spTgt spid="156"/>
                                        </p:tgtEl>
                                        <p:attrNameLst>
                                          <p:attrName>r</p:attrName>
                                        </p:attrNameLst>
                                      </p:cBhvr>
                                    </p:animRot>
                                    <p:animRot by="-240000">
                                      <p:cBhvr>
                                        <p:cTn id="163" dur="100" fill="hold">
                                          <p:stCondLst>
                                            <p:cond delay="300"/>
                                          </p:stCondLst>
                                        </p:cTn>
                                        <p:tgtEl>
                                          <p:spTgt spid="156"/>
                                        </p:tgtEl>
                                        <p:attrNameLst>
                                          <p:attrName>r</p:attrName>
                                        </p:attrNameLst>
                                      </p:cBhvr>
                                    </p:animRot>
                                    <p:animRot by="120000">
                                      <p:cBhvr>
                                        <p:cTn id="164" dur="100" fill="hold">
                                          <p:stCondLst>
                                            <p:cond delay="400"/>
                                          </p:stCondLst>
                                        </p:cTn>
                                        <p:tgtEl>
                                          <p:spTgt spid="156"/>
                                        </p:tgtEl>
                                        <p:attrNameLst>
                                          <p:attrName>r</p:attrName>
                                        </p:attrNameLst>
                                      </p:cBhvr>
                                    </p:animRot>
                                  </p:childTnLst>
                                </p:cTn>
                              </p:par>
                            </p:childTnLst>
                          </p:cTn>
                        </p:par>
                      </p:childTnLst>
                    </p:cTn>
                  </p:par>
                  <p:par>
                    <p:cTn id="165" fill="hold">
                      <p:stCondLst>
                        <p:cond delay="indefinite"/>
                      </p:stCondLst>
                      <p:childTnLst>
                        <p:par>
                          <p:cTn id="166" fill="hold">
                            <p:stCondLst>
                              <p:cond delay="0"/>
                            </p:stCondLst>
                            <p:childTnLst>
                              <p:par>
                                <p:cTn id="167" presetID="0" presetClass="path" presetSubtype="0" accel="50000" decel="50000" fill="hold" nodeType="clickEffect">
                                  <p:stCondLst>
                                    <p:cond delay="0"/>
                                  </p:stCondLst>
                                  <p:childTnLst>
                                    <p:animMotion origin="layout" path="M -1.11111E-6 3.7037E-6 C 0.01042 -0.00996 0.01389 -0.0294 0.02656 -0.03797 C 0.03195 -0.04167 0.03472 -0.04213 0.03993 -0.04445 C 0.04323 -0.04607 0.0467 -0.04746 0.05 -0.04908 C 0.05156 -0.05 0.05486 -0.05116 0.05486 -0.05093 C 0.07656 -0.03912 0.06806 -0.04306 0.07986 -0.03797 C 0.08924 -0.02547 0.10156 -0.03774 0.11163 -0.04236 C 0.11667 -0.05255 0.12327 -0.05903 0.12986 -0.06667 C 0.13281 -0.07014 0.1382 -0.07801 0.1382 -0.07778 C 0.14462 -0.10255 0.14149 -0.11968 0.15486 -0.13797 C 0.15868 -0.15695 0.1599 -0.17848 0.16667 -0.19561 C 0.16806 -0.20949 0.16667 -0.21505 0.175 -0.22223 C 0.18021 -0.23264 0.18142 -0.24098 0.18993 -0.24445 C 0.19774 -0.25533 0.26545 -0.36551 0.27344 -0.37616 " pathEditMode="relative" rAng="0" ptsTypes="ffffffffffffff">
                                      <p:cBhvr>
                                        <p:cTn id="168" dur="5000" fill="hold"/>
                                        <p:tgtEl>
                                          <p:spTgt spid="60"/>
                                        </p:tgtEl>
                                        <p:attrNameLst>
                                          <p:attrName>ppt_x</p:attrName>
                                          <p:attrName>ppt_y</p:attrName>
                                        </p:attrNameLst>
                                      </p:cBhvr>
                                      <p:rCtr x="13663" y="-18819"/>
                                    </p:animMotion>
                                  </p:childTnLst>
                                </p:cTn>
                              </p:par>
                              <p:par>
                                <p:cTn id="169" presetID="6" presetClass="emph" presetSubtype="0" accel="50000" decel="50000" autoRev="1" fill="hold" nodeType="withEffect">
                                  <p:stCondLst>
                                    <p:cond delay="0"/>
                                  </p:stCondLst>
                                  <p:childTnLst>
                                    <p:animScale>
                                      <p:cBhvr>
                                        <p:cTn id="170" dur="2000" fill="hold"/>
                                        <p:tgtEl>
                                          <p:spTgt spid="2"/>
                                        </p:tgtEl>
                                      </p:cBhvr>
                                      <p:by x="110000" y="110000"/>
                                    </p:animScale>
                                  </p:childTnLst>
                                </p:cTn>
                              </p:par>
                              <p:par>
                                <p:cTn id="171" presetID="0" presetClass="path" presetSubtype="0" accel="50000" decel="50000" fill="hold" nodeType="withEffect">
                                  <p:stCondLst>
                                    <p:cond delay="0"/>
                                  </p:stCondLst>
                                  <p:childTnLst>
                                    <p:animMotion origin="layout" path="M 0.00017 -0.00092 C 0.03003 -0.00069 0.06007 -0.00092 0.0901 -0.00023 C 0.09409 -0.00023 0.09791 0.0007 0.10191 0.00116 C 0.10538 0.00162 0.1125 0.00255 0.1125 0.00278 C 0.11389 0.00301 0.11545 0.00347 0.11701 0.00394 C 0.11875 0.0044 0.12222 0.00533 0.12222 0.00556 C 0.13107 0.01111 0.14149 0.01875 0.15191 0.0206 C 0.15972 0.02477 0.16753 0.02871 0.17621 0.03172 C 0.18159 0.03588 0.18767 0.03588 0.19392 0.03797 C 0.20885 0.03773 0.22361 0.03727 0.23854 0.03727 C 0.24462 0.03727 0.24965 0.04005 0.25573 0.04005 L 0.24184 0.0338 " pathEditMode="relative" rAng="0" ptsTypes="ffffffffffAA">
                                      <p:cBhvr>
                                        <p:cTn id="172" dur="5000" fill="hold"/>
                                        <p:tgtEl>
                                          <p:spTgt spid="41"/>
                                        </p:tgtEl>
                                        <p:attrNameLst>
                                          <p:attrName>ppt_x</p:attrName>
                                          <p:attrName>ppt_y</p:attrName>
                                        </p:attrNameLst>
                                      </p:cBhvr>
                                      <p:rCtr x="12778" y="2037"/>
                                    </p:animMotion>
                                  </p:childTnLst>
                                </p:cTn>
                              </p:par>
                              <p:par>
                                <p:cTn id="173" presetID="0" presetClass="path" presetSubtype="0" accel="50000" decel="50000" fill="hold" nodeType="withEffect">
                                  <p:stCondLst>
                                    <p:cond delay="0"/>
                                  </p:stCondLst>
                                  <p:childTnLst>
                                    <p:animMotion origin="layout" path="M -2.77778E-7 2.96296E-6 C 0.01042 0.00023 0.02083 0.00023 0.03125 0.00069 C 0.03594 0.00092 0.04531 0.00208 0.04531 0.00208 C 0.05069 0.00324 0.05573 0.00463 0.06094 0.00694 C 0.06215 0.0118 0.06319 0.01435 0.0651 0.01875 C 0.06615 0.02407 0.06753 0.0287 0.06979 0.03333 C 0.07049 0.03703 0.07153 0.03865 0.07344 0.04166 C 0.07656 0.05416 0.08559 0.05879 0.09375 0.06319 C 0.1 0.06643 0.10556 0.07222 0.11198 0.075 C 0.12674 0.08148 0.14306 0.08472 0.15833 0.08819 C 0.16337 0.09259 0.1658 0.10208 0.16823 0.10902 C 0.17205 0.12013 0.17691 0.12963 0.18333 0.13819 C 0.18663 0.14259 0.19097 0.14444 0.19531 0.14652 C 0.20365 0.15046 0.21094 0.15648 0.21979 0.15902 C 0.22465 0.16041 0.22969 0.16111 0.23438 0.16319 C 0.24497 0.16296 0.25556 0.16319 0.26615 0.1625 C 0.26684 0.1625 0.26719 0.16157 0.26771 0.16111 C 0.26944 0.15972 0.27101 0.15856 0.27292 0.15763 C 0.27552 0.15787 0.27813 0.15763 0.28073 0.15833 C 0.28472 0.15949 0.28924 0.16666 0.29479 0.16805 C 0.2974 0.17037 0.29948 0.17037 0.3026 0.17083 C 0.30608 0.17384 0.3099 0.17384 0.31406 0.1743 C 0.31927 0.17662 0.31163 0.17384 0.31719 0.17361 C 0.32153 0.17338 0.32587 0.17407 0.33021 0.1743 C 0.33385 0.17523 0.33194 0.17453 0.33594 0.17638 L 0.33594 0.17638 C 0.33733 0.17685 0.3401 0.17777 0.3401 0.17777 C 0.34444 0.18148 0.33837 0.17662 0.34896 0.17986 C 0.35833 0.18263 0.34358 0.18194 0.35365 0.18194 " pathEditMode="relative" ptsTypes="ffffffffffffffffffffffffFfffA">
                                      <p:cBhvr>
                                        <p:cTn id="174" dur="5000" fill="hold"/>
                                        <p:tgtEl>
                                          <p:spTgt spid="317"/>
                                        </p:tgtEl>
                                        <p:attrNameLst>
                                          <p:attrName>ppt_x</p:attrName>
                                          <p:attrName>ppt_y</p:attrName>
                                        </p:attrNameLst>
                                      </p:cBhvr>
                                    </p:animMotion>
                                  </p:childTnLst>
                                </p:cTn>
                              </p:par>
                              <p:par>
                                <p:cTn id="175" presetID="0" presetClass="path" presetSubtype="0" accel="50000" decel="50000" fill="hold" nodeType="withEffect">
                                  <p:stCondLst>
                                    <p:cond delay="0"/>
                                  </p:stCondLst>
                                  <p:childTnLst>
                                    <p:animMotion origin="layout" path="M 1.11111E-6 1.48148E-6 C -0.00035 0.04005 -0.00035 0.08009 -0.00104 0.12014 C -0.00104 0.12338 -0.00313 0.12917 -0.00313 0.12917 C -0.00209 0.13959 -0.00035 0.13681 0.00625 0.13889 C 0.01163 0.13843 0.01406 0.13704 0.01875 0.13542 C 0.01805 0.13681 0.01684 0.13797 0.01614 0.13959 C 0.01406 0.14445 0.01337 0.15047 0.01146 0.15556 C 0.00937 0.16111 0.00625 0.16597 0.00416 0.17153 C 0.00364 0.17523 0.00312 0.17917 0.00208 0.18264 C 0.00087 0.18658 0.00104 0.18334 0.00104 0.18542 " pathEditMode="relative" ptsTypes="fffffffffA">
                                      <p:cBhvr>
                                        <p:cTn id="176" dur="5000" fill="hold"/>
                                        <p:tgtEl>
                                          <p:spTgt spid="89"/>
                                        </p:tgtEl>
                                        <p:attrNameLst>
                                          <p:attrName>ppt_x</p:attrName>
                                          <p:attrName>ppt_y</p:attrName>
                                        </p:attrNameLst>
                                      </p:cBhvr>
                                    </p:animMotion>
                                  </p:childTnLst>
                                </p:cTn>
                              </p:par>
                              <p:par>
                                <p:cTn id="177" presetID="0" presetClass="path" presetSubtype="0" accel="50000" decel="50000" fill="hold" nodeType="withEffect">
                                  <p:stCondLst>
                                    <p:cond delay="0"/>
                                  </p:stCondLst>
                                  <p:childTnLst>
                                    <p:animMotion origin="layout" path="M -2.77778E-6 -4.81481E-6 C -0.00712 0.00185 -0.01302 0.00949 -0.01979 0.0125 C -0.02882 0.01644 -0.0375 0.0213 -0.0467 0.02431 C -0.04983 0.02709 -0.05399 0.0294 -0.05781 0.03056 C -0.06337 0.03542 -0.06979 0.03773 -0.07535 0.04306 C -0.08004 0.04722 -0.08247 0.0544 -0.08681 0.05834 C -0.08837 0.06482 -0.09375 0.07477 -0.09844 0.07778 C -0.10139 0.07986 -0.10556 0.08056 -0.10886 0.08264 C -0.11267 0.08496 -0.12118 0.08611 -0.12118 0.08611 C -0.12552 0.0875 -0.12969 0.0882 -0.13386 0.08889 C -0.13715 0.08866 -0.1408 0.08889 -0.1441 0.0882 C -0.14636 0.08773 -0.14896 0.08472 -0.15087 0.08403 C -0.15295 0.08334 -0.15521 0.08334 -0.15729 0.08264 C -0.17014 0.08426 -0.17205 0.08611 -0.18264 0.09236 C -0.1849 0.09375 -0.18698 0.09491 -0.18889 0.09722 C -0.19011 0.09861 -0.19219 0.10139 -0.19219 0.10139 C -0.19288 0.10486 -0.19618 0.10741 -0.19774 0.11042 C -0.20208 0.11783 -0.20764 0.12222 -0.21406 0.1257 C -0.21632 0.12871 -0.21892 0.12986 -0.22188 0.13056 C -0.22743 0.13634 -0.23889 0.14259 -0.24566 0.14445 C -0.2507 0.15417 -0.25781 0.15903 -0.26389 0.16736 C -0.26684 0.17107 -0.2684 0.17547 -0.27118 0.17917 C -0.27222 0.18357 -0.27396 0.18773 -0.27587 0.19167 C -0.27656 0.19306 -0.27795 0.19584 -0.27795 0.19584 C -0.28073 0.21065 -0.27952 0.21783 -0.27952 0.2375 L -0.2717 0.24722 " pathEditMode="relative" ptsTypes="ffffffffffffffffffffffffAA">
                                      <p:cBhvr>
                                        <p:cTn id="178" dur="5000" fill="hold"/>
                                        <p:tgtEl>
                                          <p:spTgt spid="108"/>
                                        </p:tgtEl>
                                        <p:attrNameLst>
                                          <p:attrName>ppt_x</p:attrName>
                                          <p:attrName>ppt_y</p:attrName>
                                        </p:attrNameLst>
                                      </p:cBhvr>
                                    </p:animMotion>
                                  </p:childTnLst>
                                </p:cTn>
                              </p:par>
                              <p:par>
                                <p:cTn id="179" presetID="0" presetClass="path" presetSubtype="0" accel="50000" decel="50000" fill="hold" nodeType="withEffect">
                                  <p:stCondLst>
                                    <p:cond delay="0"/>
                                  </p:stCondLst>
                                  <p:childTnLst>
                                    <p:animMotion origin="layout" path="M -0.0059 0.01111 C -0.01423 0.01666 -0.01684 0.00926 -0.02552 0.01319 C -0.03055 0.01296 -0.03559 0.01319 -0.04062 0.0125 C -0.04288 0.01227 -0.04357 0.01041 -0.04531 0.00903 C -0.05034 0.00509 -0.05538 0.00185 -0.06093 -0.0007 C -0.06423 -0.00371 -0.06684 -0.00394 -0.07031 -0.00556 C -0.10069 -0.00301 -0.07829 -0.00463 -0.09062 -0.00139 C -0.10069 0.00532 -0.11145 0.01111 -0.12239 0.01528 C -0.12569 0.01782 -0.12951 0.01991 -0.13281 0.02222 C -0.14288 0.01782 -0.15208 0.01643 -0.1625 0.01458 C -0.1684 0.01204 -0.17257 0.01088 -0.17916 0.01041 C -0.18715 0.01088 -0.19132 0.0118 -0.19843 0.01319 C -0.20694 0.01713 -0.26441 0.02546 -0.26441 0.00741 " pathEditMode="relative" rAng="0" ptsTypes="fffffffffffff">
                                      <p:cBhvr>
                                        <p:cTn id="180" dur="5000" fill="hold"/>
                                        <p:tgtEl>
                                          <p:spTgt spid="127"/>
                                        </p:tgtEl>
                                        <p:attrNameLst>
                                          <p:attrName>ppt_x</p:attrName>
                                          <p:attrName>ppt_y</p:attrName>
                                        </p:attrNameLst>
                                      </p:cBhvr>
                                      <p:rCtr x="-12934" y="-116"/>
                                    </p:animMotion>
                                  </p:childTnLst>
                                </p:cTn>
                              </p:par>
                              <p:par>
                                <p:cTn id="181" presetID="0" presetClass="path" presetSubtype="0" accel="50000" decel="50000" fill="hold" nodeType="withEffect">
                                  <p:stCondLst>
                                    <p:cond delay="0"/>
                                  </p:stCondLst>
                                  <p:childTnLst>
                                    <p:animMotion origin="layout" path="M -2.22222E-6 -7.40741E-7 C -0.00052 -0.00393 -0.00034 -0.0081 -0.00156 -0.0118 C -0.00382 -0.01852 -0.01146 -0.02199 -0.0151 -0.02569 C -0.01996 -0.03125 -0.02587 -0.0338 -0.03073 -0.03981 C -0.03819 -0.04838 -0.04548 -0.05787 -0.0526 -0.06736 C -0.05538 -0.07106 -0.05868 -0.07616 -0.06198 -0.07917 C -0.06337 -0.08287 -0.0658 -0.08518 -0.06719 -0.08889 C -0.06962 -0.09514 -0.07205 -0.10139 -0.07448 -0.10787 C -0.07604 -0.11204 -0.07708 -0.11713 -0.07916 -0.12083 C -0.08021 -0.12685 -0.07882 -0.12037 -0.08177 -0.12708 C -0.0842 -0.13241 -0.08559 -0.13958 -0.08698 -0.14537 C -0.08906 -0.1537 -0.08889 -0.16343 -0.09114 -0.17222 C -0.09305 -0.19074 -0.09635 -0.21458 -0.10937 -0.225 C -0.11076 -0.22755 -0.11215 -0.22731 -0.11354 -0.22986 C -0.11632 -0.23518 -0.11962 -0.23819 -0.12448 -0.23958 C -0.1276 -0.24236 -0.13264 -0.24421 -0.13646 -0.24514 C -0.14132 -0.24815 -0.14774 -0.25023 -0.15312 -0.25278 C -0.15538 -0.2537 -0.22621 -0.34167 -0.22847 -0.34259 C -0.22916 -0.34282 -0.16198 -0.25602 -0.16198 -0.25602 " pathEditMode="relative" rAng="0" ptsTypes="fffffffffffffffffff">
                                      <p:cBhvr>
                                        <p:cTn id="182" dur="5000" fill="hold"/>
                                        <p:tgtEl>
                                          <p:spTgt spid="146"/>
                                        </p:tgtEl>
                                        <p:attrNameLst>
                                          <p:attrName>ppt_x</p:attrName>
                                          <p:attrName>ppt_y</p:attrName>
                                        </p:attrNameLst>
                                      </p:cBhvr>
                                      <p:rCtr x="-11458" y="-17153"/>
                                    </p:animMotion>
                                  </p:childTnLst>
                                </p:cTn>
                              </p:par>
                              <p:par>
                                <p:cTn id="183" presetID="0" presetClass="path" presetSubtype="0" accel="50000" decel="50000" fill="hold" nodeType="withEffect">
                                  <p:stCondLst>
                                    <p:cond delay="0"/>
                                  </p:stCondLst>
                                  <p:childTnLst>
                                    <p:animMotion origin="layout" path="M 2.77778E-7 2.77556E-17 C 0.00139 -0.05972 -0.01215 -0.0625 0.01667 -0.07569 C 0.02222 -0.08333 0.02622 -0.09051 0.0316 -0.09815 C 0.03646 -0.12245 0.03437 -0.1088 0.0316 -0.15787 C 0.03142 -0.16019 0.0309 -0.1625 0.03003 -0.16458 C 0.02917 -0.1669 0.02674 -0.16852 0.02656 -0.17106 C 0.02569 -0.18056 0.03472 -0.28125 0.03472 -0.29097 " pathEditMode="relative" rAng="0" ptsTypes="fffffff">
                                      <p:cBhvr>
                                        <p:cTn id="184" dur="5000" fill="hold"/>
                                        <p:tgtEl>
                                          <p:spTgt spid="165"/>
                                        </p:tgtEl>
                                        <p:attrNameLst>
                                          <p:attrName>ppt_x</p:attrName>
                                          <p:attrName>ppt_y</p:attrName>
                                        </p:attrNameLst>
                                      </p:cBhvr>
                                      <p:rCtr x="1215" y="-14560"/>
                                    </p:animMotion>
                                  </p:childTnLst>
                                </p:cTn>
                              </p:par>
                              <p:par>
                                <p:cTn id="185" presetID="0" presetClass="path" presetSubtype="0" accel="50000" decel="50000" fill="hold" grpId="0" nodeType="withEffect">
                                  <p:stCondLst>
                                    <p:cond delay="1000"/>
                                  </p:stCondLst>
                                  <p:childTnLst>
                                    <p:animMotion origin="layout" path="M 4.16667E-6 1.11111E-6 C 0.00625 0.01203 0.01493 0.01782 0.02343 0.02639 C 0.02465 0.02986 0.02691 0.03217 0.02812 0.03541 C 0.02934 0.03865 0.03038 0.04236 0.03125 0.04583 C 0.03107 0.05069 0.03125 0.05555 0.03073 0.06041 C 0.03038 0.06389 0.02777 0.06782 0.02708 0.07152 C 0.02743 0.07708 0.02795 0.08102 0.02916 0.08611 C 0.02951 0.09166 0.02934 0.09791 0.03177 0.10277 C 0.03298 0.10972 0.0368 0.11157 0.04166 0.11319 C 0.04357 0.11389 0.04323 0.11412 0.04531 0.11527 C 0.04583 0.11551 0.04687 0.11597 0.04687 0.11597 " pathEditMode="relative" ptsTypes="ffffffffffA">
                                      <p:cBhvr>
                                        <p:cTn id="186" dur="5000" fill="hold"/>
                                        <p:tgtEl>
                                          <p:spTgt spid="346"/>
                                        </p:tgtEl>
                                        <p:attrNameLst>
                                          <p:attrName>ppt_x</p:attrName>
                                          <p:attrName>ppt_y</p:attrName>
                                        </p:attrNameLst>
                                      </p:cBhvr>
                                    </p:animMotion>
                                  </p:childTnLst>
                                </p:cTn>
                              </p:par>
                              <p:par>
                                <p:cTn id="187" presetID="0" presetClass="path" presetSubtype="0" accel="50000" decel="50000" fill="hold" grpId="0" nodeType="withEffect">
                                  <p:stCondLst>
                                    <p:cond delay="0"/>
                                  </p:stCondLst>
                                  <p:childTnLst>
                                    <p:animMotion origin="layout" path="M 4.72222E-6 -9.25926E-6 C 0.0033 -0.003 0.00555 0.00046 0.00625 0.00486 C 0.00903 0.00416 0.01198 0.00393 0.01458 0.00277 C 0.01667 -9.25926E-6 0.01892 -0.00209 0.02135 -0.00417 C 0.02083 -0.01991 0.02083 -0.02223 0.01458 -0.03334 C 0.0118 -0.04468 0.0125 -0.03704 0.0125 -0.05834 " pathEditMode="relative" ptsTypes="fffffA">
                                      <p:cBhvr>
                                        <p:cTn id="188" dur="5000" fill="hold"/>
                                        <p:tgtEl>
                                          <p:spTgt spid="348"/>
                                        </p:tgtEl>
                                        <p:attrNameLst>
                                          <p:attrName>ppt_x</p:attrName>
                                          <p:attrName>ppt_y</p:attrName>
                                        </p:attrNameLst>
                                      </p:cBhvr>
                                    </p:animMotion>
                                  </p:childTnLst>
                                </p:cTn>
                              </p:par>
                              <p:par>
                                <p:cTn id="189" presetID="0" presetClass="path" presetSubtype="0" accel="50000" decel="50000" fill="hold" grpId="0" nodeType="withEffect">
                                  <p:stCondLst>
                                    <p:cond delay="0"/>
                                  </p:stCondLst>
                                  <p:childTnLst>
                                    <p:animMotion origin="layout" path="M 8.33333E-7 -7.77778E-6 C 0.00104 -0.00394 0.00798 -0.00927 0.01111 -0.01065 C 0.01145 -0.01228 0.01215 -0.01528 0.01215 -0.01528 C 0.01267 -0.01991 0.01354 -0.01806 0.01527 -0.0213 C 0.01579 -0.02362 0.01614 -0.02524 0.01701 -0.02732 C 0.01788 -0.03218 0.01909 -0.0507 0.025 -0.05232 C 0.02673 -0.05278 0.02847 -0.05255 0.0302 -0.05278 C 0.03159 -0.05371 0.03263 -0.05487 0.03402 -0.05603 C 0.03472 -0.05672 0.03611 -0.05788 0.03611 -0.05788 C 0.0375 -0.06065 0.03784 -0.06228 0.03854 -0.06528 C 0.03941 -0.07269 0.03906 -0.07385 0.04479 -0.07454 C 0.0467 -0.07524 0.04843 -0.07547 0.05034 -0.07593 C 0.05763 -0.07917 0.06423 -0.08473 0.07048 -0.09028 C 0.07152 -0.09237 0.07257 -0.09376 0.0743 -0.09445 C 0.075 -0.09746 0.07586 -0.09978 0.07812 -0.10047 C 0.08055 -0.10255 0.08333 -0.1044 0.08576 -0.10649 C 0.0875 -0.10973 0.09132 -0.11366 0.09409 -0.11482 C 0.0993 -0.11991 0.10347 -0.12524 0.10555 -0.1338 C 0.10625 -0.13959 0.10937 -0.14283 0.11284 -0.14584 C 0.11371 -0.14653 0.11632 -0.14769 0.11736 -0.14815 C 0.11805 -0.14839 0.11944 -0.14908 0.11944 -0.14908 C 0.1217 -0.15348 0.12413 -0.1595 0.12013 -0.16482 " pathEditMode="relative" ptsTypes="fffffffffffffffffffffA">
                                      <p:cBhvr>
                                        <p:cTn id="190" dur="5000" fill="hold"/>
                                        <p:tgtEl>
                                          <p:spTgt spid="40"/>
                                        </p:tgtEl>
                                        <p:attrNameLst>
                                          <p:attrName>ppt_x</p:attrName>
                                          <p:attrName>ppt_y</p:attrName>
                                        </p:attrNameLst>
                                      </p:cBhvr>
                                    </p:animMotion>
                                  </p:childTnLst>
                                </p:cTn>
                              </p:par>
                              <p:par>
                                <p:cTn id="191" presetID="0" presetClass="path" presetSubtype="0" accel="50000" decel="50000" fill="hold" grpId="0" nodeType="withEffect">
                                  <p:stCondLst>
                                    <p:cond delay="0"/>
                                  </p:stCondLst>
                                  <p:childTnLst>
                                    <p:animMotion origin="layout" path="M 3.05556E-6 -7.40741E-7 C 0.00173 0.00324 0.01441 0.00486 0.02048 0.00486 C 0.021 0.00648 0.02222 0.0081 0.02222 0.00648 C 0.02309 0.00972 0.02465 0.00972 0.02795 0.00972 C 0.02882 0.01134 0.02951 0.01296 0.03125 0.01296 C 0.03281 0.01458 0.03489 0.02454 0.046 0.02454 C 0.04913 0.02454 0.05243 0.02454 0.05538 0.02454 C 0.05816 0.02454 0.05989 0.02616 0.06267 0.02616 C 0.06389 0.02616 0.06666 0.02778 0.06666 0.02616 C 0.06909 0.02778 0.06962 0.0294 0.07083 0.03102 C 0.07257 0.03426 0.07205 0.03426 0.08264 0.03426 C 0.08593 0.03426 0.08819 0.02894 0.09184 0.02894 C 0.10503 0.03079 0.11649 0.02523 0.12795 0.02847 C 0.12968 0.02847 0.13385 0.04421 0.13698 0.04421 C 0.13837 0.04583 0.13993 0.04583 0.14409 0.04583 C 0.14861 0.04745 0.15382 0.04907 0.15833 0.04907 C 0.16128 0.0507 0.16857 0.05232 0.17378 0.05232 C 0.18333 0.05556 0.19097 0.05741 0.19479 0.06227 C 0.196 0.06389 0.20173 0.06551 0.20816 0.06713 C 0.20989 0.06713 0.21475 0.06875 0.21649 0.06875 C 0.21771 0.06875 0.22048 0.06875 0.22048 0.06713 C 0.22465 0.07037 0.22934 0.07361 0.2217 0.07546 " pathEditMode="relative" rAng="0" ptsTypes="ffffffffffffffffffffff">
                                      <p:cBhvr>
                                        <p:cTn id="192" dur="5000" fill="hold"/>
                                        <p:tgtEl>
                                          <p:spTgt spid="337"/>
                                        </p:tgtEl>
                                        <p:attrNameLst>
                                          <p:attrName>ppt_x</p:attrName>
                                          <p:attrName>ppt_y</p:attrName>
                                        </p:attrNameLst>
                                      </p:cBhvr>
                                      <p:rCtr x="11458" y="3773"/>
                                    </p:animMotion>
                                  </p:childTnLst>
                                </p:cTn>
                              </p:par>
                              <p:par>
                                <p:cTn id="193" presetID="0" presetClass="path" presetSubtype="0" accel="50000" decel="50000" fill="hold" grpId="0" nodeType="withEffect">
                                  <p:stCondLst>
                                    <p:cond delay="0"/>
                                  </p:stCondLst>
                                  <p:childTnLst>
                                    <p:animMotion origin="layout" path="M 2.77778E-6 -0.00764 C 0.00052 0.00208 0.00764 0.00718 0.01111 0.00718 C 0.01146 0.01204 0.01232 0.01713 0.01232 0.01204 C 0.01284 0.02222 0.01337 0.02222 0.01528 0.02222 C 0.01597 0.02732 0.01632 0.03218 0.01718 0.03218 C 0.01823 0.03773 0.01927 0.06852 0.02552 0.06852 C 0.02725 0.06852 0.02916 0.06852 0.0309 0.06852 C 0.03246 0.06852 0.03333 0.07338 0.03507 0.07338 C 0.03559 0.07338 0.03715 0.07894 0.03715 0.07338 C 0.03871 0.07894 0.03889 0.08357 0.03958 0.08889 C 0.04045 0.09861 0.04028 0.09861 0.04618 0.09861 C 0.04826 0.09861 0.05 0.10394 0.05208 0.10394 C 0.05937 0.11019 0.06649 0.11482 0.07291 0.125 C 0.07396 0.125 0.07517 0.12986 0.07691 0.12986 C 0.07778 0.13495 0.07864 0.13495 0.0809 0.13495 C 0.08333 0.14005 0.08646 0.14514 0.08889 0.14514 C 0.09062 0.15 0.09479 0.15556 0.09774 0.15556 C 0.10295 0.16551 0.10746 0.17107 0.10955 0.18634 C 0.11024 0.1912 0.11354 0.19676 0.11701 0.20139 C 0.11805 0.20139 0.12066 0.20671 0.1217 0.20671 C 0.12239 0.20671 0.12413 0.20671 0.12413 0.20139 C 0.12639 0.21181 0.12934 0.22176 0.12465 0.22801 " pathEditMode="relative" rAng="0" ptsTypes="fffffffffffffffffffffA">
                                      <p:cBhvr>
                                        <p:cTn id="194" dur="5000" fill="hold"/>
                                        <p:tgtEl>
                                          <p:spTgt spid="339"/>
                                        </p:tgtEl>
                                        <p:attrNameLst>
                                          <p:attrName>ppt_x</p:attrName>
                                          <p:attrName>ppt_y</p:attrName>
                                        </p:attrNameLst>
                                      </p:cBhvr>
                                      <p:rCtr x="6458" y="11782"/>
                                    </p:animMotion>
                                  </p:childTnLst>
                                </p:cTn>
                              </p:par>
                              <p:par>
                                <p:cTn id="195" presetID="0" presetClass="path" presetSubtype="0" accel="50000" decel="50000" fill="hold" grpId="0" nodeType="withEffect">
                                  <p:stCondLst>
                                    <p:cond delay="0"/>
                                  </p:stCondLst>
                                  <p:childTnLst>
                                    <p:animMotion origin="layout" path="M -2.77778E-6 -1.85185E-6 C -0.00295 -0.00254 -0.00295 -0.00787 -0.00486 -0.01157 C -0.00434 -0.01643 -0.00503 -0.02106 -0.00764 -0.02453 C -0.0092 -0.03472 -0.00798 -0.02754 -0.00903 -0.04815 C -0.00903 -0.04977 -0.01042 -0.05162 -0.01042 -0.0537 " pathEditMode="relative" ptsTypes="ffffA">
                                      <p:cBhvr>
                                        <p:cTn id="196" dur="5000" fill="hold"/>
                                        <p:tgtEl>
                                          <p:spTgt spid="336"/>
                                        </p:tgtEl>
                                        <p:attrNameLst>
                                          <p:attrName>ppt_x</p:attrName>
                                          <p:attrName>ppt_y</p:attrName>
                                        </p:attrNameLst>
                                      </p:cBhvr>
                                    </p:animMotion>
                                  </p:childTnLst>
                                </p:cTn>
                              </p:par>
                              <p:par>
                                <p:cTn id="197" presetID="0" presetClass="path" presetSubtype="0" accel="50000" decel="50000" fill="hold" grpId="0" nodeType="withEffect">
                                  <p:stCondLst>
                                    <p:cond delay="0"/>
                                  </p:stCondLst>
                                  <p:childTnLst>
                                    <p:animMotion origin="layout" path="M 0.00833 0.00185 C 0.01198 0.00532 0.01198 0.01319 0.01441 0.01852 C 0.01372 0.02569 0.01458 0.03241 0.01788 0.0375 C 0.01997 0.05255 0.0184 0.0419 0.01962 0.07222 C 0.01962 0.07454 0.02153 0.07708 0.02153 0.08055 " pathEditMode="relative" rAng="0" ptsTypes="ffffA">
                                      <p:cBhvr>
                                        <p:cTn id="198" dur="5000" fill="hold"/>
                                        <p:tgtEl>
                                          <p:spTgt spid="338"/>
                                        </p:tgtEl>
                                        <p:attrNameLst>
                                          <p:attrName>ppt_x</p:attrName>
                                          <p:attrName>ppt_y</p:attrName>
                                        </p:attrNameLst>
                                      </p:cBhvr>
                                      <p:rCtr x="660" y="3935"/>
                                    </p:animMotion>
                                  </p:childTnLst>
                                </p:cTn>
                              </p:par>
                              <p:par>
                                <p:cTn id="199" presetID="0" presetClass="path" presetSubtype="0" accel="50000" decel="50000" fill="hold" grpId="0" nodeType="withEffect">
                                  <p:stCondLst>
                                    <p:cond delay="0"/>
                                  </p:stCondLst>
                                  <p:childTnLst>
                                    <p:animMotion origin="layout" path="M 2.77778E-6 4.81481E-6 C -0.00729 0.00393 -0.00729 0.01273 -0.01216 0.01875 C -0.01077 0.02685 -0.0125 0.03449 -0.0191 0.04027 C -0.02327 0.0574 -0.02014 0.04537 -0.02257 0.07986 C -0.02257 0.0824 -0.02622 0.08518 -0.02622 0.08935 " pathEditMode="relative" rAng="0" ptsTypes="ffffA">
                                      <p:cBhvr>
                                        <p:cTn id="200" dur="5000" fill="hold"/>
                                        <p:tgtEl>
                                          <p:spTgt spid="340"/>
                                        </p:tgtEl>
                                        <p:attrNameLst>
                                          <p:attrName>ppt_x</p:attrName>
                                          <p:attrName>ppt_y</p:attrName>
                                        </p:attrNameLst>
                                      </p:cBhvr>
                                      <p:rCtr x="-1319" y="4468"/>
                                    </p:animMotion>
                                  </p:childTnLst>
                                </p:cTn>
                              </p:par>
                              <p:par>
                                <p:cTn id="201" presetID="0" presetClass="path" presetSubtype="0" accel="50000" decel="50000" fill="hold" grpId="0" nodeType="withEffect">
                                  <p:stCondLst>
                                    <p:cond delay="0"/>
                                  </p:stCondLst>
                                  <p:childTnLst>
                                    <p:animMotion origin="layout" path="M -3.88889E-6 0.0044 C -0.00659 0.00671 -0.00659 0.01319 -0.01059 0.01782 C -0.00954 0.02407 -0.01093 0.02986 -0.01666 0.03426 C -0.01996 0.04676 -0.01753 0.03773 -0.01944 0.06412 C -0.01944 0.06597 -0.02204 0.06782 -0.02204 0.07176 " pathEditMode="relative" rAng="0" ptsTypes="ffffA">
                                      <p:cBhvr>
                                        <p:cTn id="202" dur="5000" fill="hold"/>
                                        <p:tgtEl>
                                          <p:spTgt spid="344"/>
                                        </p:tgtEl>
                                        <p:attrNameLst>
                                          <p:attrName>ppt_x</p:attrName>
                                          <p:attrName>ppt_y</p:attrName>
                                        </p:attrNameLst>
                                      </p:cBhvr>
                                      <p:rCtr x="-1111" y="3356"/>
                                    </p:animMotion>
                                  </p:childTnLst>
                                </p:cTn>
                              </p:par>
                              <p:par>
                                <p:cTn id="203" presetID="0" presetClass="path" presetSubtype="0" accel="50000" decel="50000" fill="hold" grpId="0" nodeType="withEffect">
                                  <p:stCondLst>
                                    <p:cond delay="0"/>
                                  </p:stCondLst>
                                  <p:childTnLst>
                                    <p:animMotion origin="layout" path="M -2.77778E-6 -2.22222E-6 C -0.01684 -0.00162 -0.01684 -0.0044 -0.0276 -0.00648 C -0.02465 -0.00903 -0.02847 -0.01157 -0.04323 -0.01342 C -0.05277 -0.01921 -0.04583 -0.01528 -0.05121 -0.02662 C -0.05121 -0.02731 -0.0592 -0.02847 -0.0592 -0.0294 " pathEditMode="relative" rAng="0" ptsTypes="ffffA">
                                      <p:cBhvr>
                                        <p:cTn id="204" dur="5000" fill="hold"/>
                                        <p:tgtEl>
                                          <p:spTgt spid="350"/>
                                        </p:tgtEl>
                                        <p:attrNameLst>
                                          <p:attrName>ppt_x</p:attrName>
                                          <p:attrName>ppt_y</p:attrName>
                                        </p:attrNameLst>
                                      </p:cBhvr>
                                      <p:rCtr x="-2969" y="-1481"/>
                                    </p:animMotion>
                                  </p:childTnLst>
                                </p:cTn>
                              </p:par>
                              <p:par>
                                <p:cTn id="205" presetID="0" presetClass="path" presetSubtype="0" accel="50000" decel="50000" fill="hold" grpId="0" nodeType="withEffect">
                                  <p:stCondLst>
                                    <p:cond delay="0"/>
                                  </p:stCondLst>
                                  <p:childTnLst>
                                    <p:animMotion origin="layout" path="M 0.00086 0.00208 C 0.00052 -1.48148E-6 -0.0007 -0.00602 -0.00122 -0.0081 C -0.00157 -0.01389 0.00694 -0.02129 0.00382 -0.02546 C 0.00329 -0.02778 0.00225 -0.0294 0.00104 -0.03102 C 0.00052 -0.03287 0.00034 -0.03472 4.16667E-6 -0.03657 C 0.00017 -0.03866 4.16667E-6 -0.04074 0.00034 -0.04259 C 0.00104 -0.04676 0.00729 -0.05417 0.00972 -0.05694 C 0.01406 -0.0618 0.00746 -0.05949 0.0092 -0.06875 C 0.0085 -0.08079 0.01024 -0.08009 0.01059 -0.09745 C 0.01041 -0.10648 0.01909 -0.11805 0.01354 -0.12546 C 0.01302 -0.12731 0.01215 -0.12893 0.01145 -0.13055 C 0.01111 -0.13287 0.01076 -0.13495 0.00972 -0.13704 C 0.00954 -0.15092 0.0118 -0.15509 0.0059 -0.16296 " pathEditMode="relative" rAng="0" ptsTypes="fffffffffffff">
                                      <p:cBhvr>
                                        <p:cTn id="206" dur="5000" fill="hold"/>
                                        <p:tgtEl>
                                          <p:spTgt spid="349"/>
                                        </p:tgtEl>
                                        <p:attrNameLst>
                                          <p:attrName>ppt_x</p:attrName>
                                          <p:attrName>ppt_y</p:attrName>
                                        </p:attrNameLst>
                                      </p:cBhvr>
                                      <p:rCtr x="781" y="-8264"/>
                                    </p:animMotion>
                                  </p:childTnLst>
                                </p:cTn>
                              </p:par>
                              <p:par>
                                <p:cTn id="207" presetID="0" presetClass="path" presetSubtype="0" accel="50000" decel="50000" fill="hold" grpId="0" nodeType="withEffect">
                                  <p:stCondLst>
                                    <p:cond delay="0"/>
                                  </p:stCondLst>
                                  <p:childTnLst>
                                    <p:animMotion origin="layout" path="M 1.66667E-6 -7.40741E-7 C 0.00017 0.0081 1.66667E-6 0.01644 0.00035 0.02454 C 0.00052 0.02685 0.00191 0.03032 0.00243 0.03241 C 0.0026 0.03333 0.00312 0.03519 0.00312 0.03542 C 0.00295 0.03982 0.00347 0.04537 0.00139 0.04954 C 0.00069 0.05324 -0.00035 0.05579 -0.00139 0.05926 C -0.00139 0.05949 -0.00226 0.06273 -0.00243 0.06343 C -0.00261 0.06389 -0.00278 0.06482 -0.00278 0.06505 C -0.00347 0.07153 -0.00104 0.07778 0.00173 0.08333 C 0.0033 0.09144 0.00278 0.08704 0.00208 0.10185 C 0.00208 0.1037 0.00104 0.10556 0.00069 0.10741 C 0.00052 0.10833 1.66667E-6 0.11019 1.66667E-6 0.11042 C 0.00087 0.11389 0.00226 0.11667 0.00312 0.12037 C 0.00347 0.12199 0.00417 0.125 0.00417 0.12523 C 0.0033 0.12847 0.00347 0.13195 0.00382 0.13565 C 0.0033 0.1419 0.00295 0.14884 0.00069 0.15463 C 0.00017 0.15787 -0.00035 0.16111 -0.00174 0.16389 C -0.00295 0.17083 -0.00261 0.17685 -0.00729 0.18102 C -0.00868 0.1838 -0.00833 0.18472 -0.00833 0.18889 " pathEditMode="relative" rAng="0" ptsTypes="ffffffffffffffffffA">
                                      <p:cBhvr>
                                        <p:cTn id="208" dur="5000" fill="hold"/>
                                        <p:tgtEl>
                                          <p:spTgt spid="341"/>
                                        </p:tgtEl>
                                        <p:attrNameLst>
                                          <p:attrName>ppt_x</p:attrName>
                                          <p:attrName>ppt_y</p:attrName>
                                        </p:attrNameLst>
                                      </p:cBhvr>
                                      <p:rCtr x="-226" y="9444"/>
                                    </p:animMotion>
                                  </p:childTnLst>
                                </p:cTn>
                              </p:par>
                              <p:par>
                                <p:cTn id="209" presetID="0" presetClass="path" presetSubtype="0" accel="50000" decel="50000" fill="hold" grpId="0" nodeType="withEffect">
                                  <p:stCondLst>
                                    <p:cond delay="0"/>
                                  </p:stCondLst>
                                  <p:childTnLst>
                                    <p:animMotion origin="layout" path="M 0.00261 -0.01481 C -0.00173 -0.01597 -0.00139 -0.01991 -0.00434 -0.02268 C -0.00486 -0.02453 -0.00555 -0.02569 -0.00642 -0.02731 C -0.00851 -0.03889 -0.01649 -0.03912 -0.02413 -0.04028 C -0.02535 -0.04074 -0.02673 -0.0412 -0.02795 -0.04166 C -0.0283 -0.04328 -0.02795 -0.04282 -0.02899 -0.04352 " pathEditMode="relative" rAng="0" ptsTypes="fffffA">
                                      <p:cBhvr>
                                        <p:cTn id="210" dur="5000" fill="hold"/>
                                        <p:tgtEl>
                                          <p:spTgt spid="342"/>
                                        </p:tgtEl>
                                        <p:attrNameLst>
                                          <p:attrName>ppt_x</p:attrName>
                                          <p:attrName>ppt_y</p:attrName>
                                        </p:attrNameLst>
                                      </p:cBhvr>
                                      <p:rCtr x="-1580" y="-1435"/>
                                    </p:animMotion>
                                  </p:childTnLst>
                                </p:cTn>
                              </p:par>
                              <p:par>
                                <p:cTn id="211" presetID="0" presetClass="path" presetSubtype="0" accel="50000" decel="50000" fill="hold" grpId="0" nodeType="withEffect">
                                  <p:stCondLst>
                                    <p:cond delay="0"/>
                                  </p:stCondLst>
                                  <p:childTnLst>
                                    <p:animMotion origin="layout" path="M -0.00539 -0.00694 C -0.01511 -0.00671 -0.01355 -0.00578 -0.02066 -0.00278 C -0.02171 -0.00069 -0.02292 0.00162 -0.02431 0.00347 C -0.02535 0.0074 -0.02691 0.01249 -0.02934 0.01573 C -0.03056 0.02104 -0.0382 0.02475 -0.04219 0.02613 C -0.04306 0.02729 -0.04375 0.02868 -0.0448 0.03006 C -0.04584 0.03423 -0.04705 0.03746 -0.04775 0.04186 C -0.04792 0.04857 -0.04671 0.0599 -0.05348 0.06267 C -0.05625 0.06776 -0.06059 0.07239 -0.06459 0.07539 C -0.06615 0.07632 -0.06789 0.07724 -0.06962 0.07794 C -0.06997 0.07817 -0.07049 0.0784 -0.07049 0.07863 C -0.07344 0.0821 -0.07605 0.0858 -0.07987 0.08672 C -0.08143 0.08811 -0.08421 0.09274 -0.08577 0.09459 C -0.08664 0.09528 -0.08994 0.09783 -0.0908 0.09852 C -0.09375 0.10106 -0.09428 0.10361 -0.09705 0.10638 C -0.09792 0.10846 -0.10018 0.108 -0.10191 0.10893 C -0.104 0.11147 -0.10643 0.11309 -0.10816 0.11633 C -0.10955 0.1191 -0.10955 0.12141 -0.11129 0.1235 C -0.11233 0.12789 -0.1158 0.12951 -0.11823 0.13275 C -0.1191 0.1339 -0.12084 0.13691 -0.12084 0.13714 C -0.12205 0.14616 -0.12865 0.15541 -0.13334 0.16189 C -0.13507 0.16397 -0.13577 0.1679 -0.13733 0.17044 C -0.13855 0.1753 -0.13646 0.18108 -0.13872 0.18548 C -0.13855 0.18941 -0.13889 0.19288 -0.13629 0.19496 C -0.13594 0.19588 -0.13473 0.19681 -0.13473 0.19704 " pathEditMode="relative" rAng="0" ptsTypes="fffffffffffffffffffffffff">
                                      <p:cBhvr>
                                        <p:cTn id="212" dur="5000" fill="hold"/>
                                        <p:tgtEl>
                                          <p:spTgt spid="343"/>
                                        </p:tgtEl>
                                        <p:attrNameLst>
                                          <p:attrName>ppt_x</p:attrName>
                                          <p:attrName>ppt_y</p:attrName>
                                        </p:attrNameLst>
                                      </p:cBhvr>
                                      <p:rCtr x="-6684" y="10199"/>
                                    </p:animMotion>
                                  </p:childTnLst>
                                </p:cTn>
                              </p:par>
                              <p:par>
                                <p:cTn id="213" presetID="0" presetClass="path" presetSubtype="0" accel="50000" decel="50000" fill="hold" grpId="0" nodeType="withEffect">
                                  <p:stCondLst>
                                    <p:cond delay="0"/>
                                  </p:stCondLst>
                                  <p:childTnLst>
                                    <p:animMotion origin="layout" path="M 0.00208 -0.00139 C -0.00504 -0.00046 0.00434 0.00996 -0.00243 0.01297 C -0.004 0.01505 -0.00539 0.01829 -0.0073 0.01991 C -0.00921 0.02385 -0.01059 0.02662 -0.01424 0.02778 C -0.01702 0.0301 -0.0198 0.03056 -0.02292 0.03148 C -0.02379 0.03172 -0.0257 0.03241 -0.0257 0.03264 C -0.03525 0.03218 -0.04792 0.03403 -0.05799 0.0301 C -0.06129 0.02894 -0.06493 0.02685 -0.06806 0.025 C -0.06997 0.02385 -0.07396 0.02222 -0.07396 0.02246 C -0.07796 0.02338 -0.07969 0.01459 -0.08507 0.01482 C -0.09636 0.01852 -0.09289 0.01806 -0.10938 0.01852 C -0.1191 0.01922 -0.12778 0.02385 -0.13716 0.02685 C -0.13993 0.02662 -0.14236 0.03611 -0.14514 0.03565 C -0.14723 0.03542 -0.14914 0.03195 -0.15105 0.03102 C -0.15313 0.02547 -0.15625 0.02246 -0.16007 0.01945 C -0.16164 0.01829 -0.16528 0.01713 -0.16528 0.01736 C -0.17049 0.0176 -0.1691 0.0176 -0.17223 0.02037 C -0.17292 0.02292 -0.18421 -0.01065 -0.18611 -0.01065 " pathEditMode="relative" rAng="0" ptsTypes="ffffffffffffffffff">
                                      <p:cBhvr>
                                        <p:cTn id="214" dur="5000" fill="hold"/>
                                        <p:tgtEl>
                                          <p:spTgt spid="345"/>
                                        </p:tgtEl>
                                        <p:attrNameLst>
                                          <p:attrName>ppt_x</p:attrName>
                                          <p:attrName>ppt_y</p:attrName>
                                        </p:attrNameLst>
                                      </p:cBhvr>
                                      <p:rCtr x="-9306" y="1412"/>
                                    </p:animMotion>
                                  </p:childTnLst>
                                </p:cTn>
                              </p:par>
                              <p:par>
                                <p:cTn id="215" presetID="0" presetClass="path" presetSubtype="0" accel="50000" decel="50000" fill="hold" grpId="0" nodeType="withEffect">
                                  <p:stCondLst>
                                    <p:cond delay="0"/>
                                  </p:stCondLst>
                                  <p:childTnLst>
                                    <p:animMotion origin="layout" path="M 2.22222E-6 3.7037E-7 C 0.00069 -0.00255 -0.00035 -0.0037 -0.00174 -0.00556 C -0.00261 -0.0088 -0.0066 -0.01157 -0.00903 -0.0125 C -0.01077 -0.01389 -0.01268 -0.01458 -0.01459 -0.01574 C -0.01528 -0.0162 -0.01667 -0.01667 -0.01667 -0.01644 C -0.01893 -0.01574 -0.02101 -0.01505 -0.02327 -0.01435 C -0.02587 -0.01458 -0.02847 -0.01412 -0.0309 -0.01482 C -0.03264 -0.01528 -0.03351 -0.01829 -0.03507 -0.01944 C -0.0375 -0.02107 -0.03906 -0.02292 -0.04097 -0.02546 C -0.04358 -0.02894 -0.0474 -0.03102 -0.05035 -0.0338 C -0.05278 -0.03843 -0.05382 -0.04375 -0.05834 -0.04537 C -0.06111 -0.04769 -0.06146 -0.05 -0.0632 -0.05324 C -0.06545 -0.05741 -0.07031 -0.06019 -0.07396 -0.06111 C -0.07587 -0.06736 -0.07709 -0.07454 -0.08021 -0.08009 C -0.08212 -0.09236 -0.09132 -0.09838 -0.09861 -0.1037 C -0.10018 -0.10486 -0.10139 -0.10671 -0.10313 -0.10741 C -0.10538 -0.11366 -0.10851 -0.11944 -0.11007 -0.12593 C -0.11042 -0.13218 -0.11146 -0.13565 -0.11354 -0.1412 C -0.11597 -0.14745 -0.11563 -0.15532 -0.12188 -0.15648 C -0.12257 -0.15671 -0.12448 -0.15671 -0.12396 -0.15741 C -0.12327 -0.15833 -0.12188 -0.16019 -0.12188 -0.15995 C -0.1217 -0.16088 -0.12153 -0.16204 -0.12153 -0.16181 " pathEditMode="relative" rAng="0" ptsTypes="fffffffffffffffffffffA">
                                      <p:cBhvr>
                                        <p:cTn id="216" dur="5000" fill="hold"/>
                                        <p:tgtEl>
                                          <p:spTgt spid="347"/>
                                        </p:tgtEl>
                                        <p:attrNameLst>
                                          <p:attrName>ppt_x</p:attrName>
                                          <p:attrName>ppt_y</p:attrName>
                                        </p:attrNameLst>
                                      </p:cBhvr>
                                      <p:rCtr x="-6198" y="-8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39552" y="476672"/>
            <a:ext cx="7908325"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FF"/>
              </a:contourClr>
            </a:sp3d>
          </a:bodyPr>
          <a:lstStyle/>
          <a:p>
            <a:pPr defTabSz="457200" fontAlgn="auto">
              <a:spcBef>
                <a:spcPts val="0"/>
              </a:spcBef>
              <a:spcAft>
                <a:spcPts val="0"/>
              </a:spcAft>
            </a:pPr>
            <a:r>
              <a:rPr lang="en-GB" sz="2800" b="1" dirty="0" smtClean="0">
                <a:ln w="11430"/>
                <a:solidFill>
                  <a:srgbClr val="3366FF"/>
                </a:solidFill>
                <a:effectLst>
                  <a:outerShdw blurRad="50800" dist="39000" dir="5460000" algn="tl">
                    <a:srgbClr val="000000">
                      <a:alpha val="38000"/>
                    </a:srgbClr>
                  </a:outerShdw>
                </a:effectLst>
                <a:latin typeface="Calibri"/>
              </a:rPr>
              <a:t>Aminoacids</a:t>
            </a:r>
            <a:r>
              <a:rPr lang="es-ES" sz="2800" b="1" dirty="0" smtClean="0">
                <a:ln w="11430"/>
                <a:solidFill>
                  <a:srgbClr val="3366FF"/>
                </a:solidFill>
                <a:effectLst>
                  <a:outerShdw blurRad="50800" dist="39000" dir="5460000" algn="tl">
                    <a:srgbClr val="000000">
                      <a:alpha val="38000"/>
                    </a:srgbClr>
                  </a:outerShdw>
                </a:effectLst>
                <a:latin typeface="Calibri"/>
              </a:rPr>
              <a:t>			     Polyols			Methylamines</a:t>
            </a:r>
            <a:endParaRPr lang="es-ES" sz="2800" b="1" dirty="0">
              <a:ln w="11430"/>
              <a:solidFill>
                <a:srgbClr val="3366FF"/>
              </a:solidFill>
              <a:effectLst>
                <a:outerShdw blurRad="50800" dist="39000" dir="5460000" algn="tl">
                  <a:srgbClr val="000000">
                    <a:alpha val="38000"/>
                  </a:srgbClr>
                </a:outerShdw>
              </a:effectLst>
              <a:latin typeface="Calibri"/>
            </a:endParaRPr>
          </a:p>
        </p:txBody>
      </p:sp>
      <p:pic>
        <p:nvPicPr>
          <p:cNvPr id="3" name="Imagen 2"/>
          <p:cNvPicPr>
            <a:picLocks noChangeAspect="1"/>
          </p:cNvPicPr>
          <p:nvPr/>
        </p:nvPicPr>
        <p:blipFill>
          <a:blip r:embed="rId3"/>
          <a:stretch>
            <a:fillRect/>
          </a:stretch>
        </p:blipFill>
        <p:spPr>
          <a:xfrm>
            <a:off x="786207" y="1451142"/>
            <a:ext cx="1267281" cy="1069497"/>
          </a:xfrm>
          <a:prstGeom prst="rect">
            <a:avLst/>
          </a:prstGeom>
        </p:spPr>
      </p:pic>
      <p:pic>
        <p:nvPicPr>
          <p:cNvPr id="4" name="Imagen 3"/>
          <p:cNvPicPr>
            <a:picLocks noChangeAspect="1"/>
          </p:cNvPicPr>
          <p:nvPr/>
        </p:nvPicPr>
        <p:blipFill>
          <a:blip r:embed="rId4"/>
          <a:stretch>
            <a:fillRect/>
          </a:stretch>
        </p:blipFill>
        <p:spPr>
          <a:xfrm>
            <a:off x="1064711" y="4672926"/>
            <a:ext cx="710272" cy="1342858"/>
          </a:xfrm>
          <a:prstGeom prst="rect">
            <a:avLst/>
          </a:prstGeom>
        </p:spPr>
      </p:pic>
      <p:pic>
        <p:nvPicPr>
          <p:cNvPr id="5" name="Imagen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7879" y="3195053"/>
            <a:ext cx="1263937" cy="848559"/>
          </a:xfrm>
          <a:prstGeom prst="rect">
            <a:avLst/>
          </a:prstGeom>
        </p:spPr>
      </p:pic>
      <p:sp>
        <p:nvSpPr>
          <p:cNvPr id="6" name="CuadroTexto 5"/>
          <p:cNvSpPr txBox="1"/>
          <p:nvPr/>
        </p:nvSpPr>
        <p:spPr>
          <a:xfrm>
            <a:off x="839738" y="2526639"/>
            <a:ext cx="1160218" cy="369332"/>
          </a:xfrm>
          <a:prstGeom prst="rect">
            <a:avLst/>
          </a:prstGeom>
          <a:noFill/>
        </p:spPr>
        <p:txBody>
          <a:bodyPr wrap="square" rtlCol="0">
            <a:spAutoFit/>
          </a:bodyPr>
          <a:lstStyle/>
          <a:p>
            <a:pPr algn="ctr" defTabSz="457200" fontAlgn="auto">
              <a:spcBef>
                <a:spcPts val="0"/>
              </a:spcBef>
              <a:spcAft>
                <a:spcPts val="0"/>
              </a:spcAft>
            </a:pPr>
            <a:r>
              <a:rPr lang="es-ES" dirty="0" smtClean="0">
                <a:solidFill>
                  <a:prstClr val="black"/>
                </a:solidFill>
                <a:latin typeface="Calibri"/>
              </a:rPr>
              <a:t>Alanine</a:t>
            </a:r>
            <a:endParaRPr lang="es-ES" dirty="0">
              <a:solidFill>
                <a:prstClr val="black"/>
              </a:solidFill>
              <a:latin typeface="Calibri"/>
            </a:endParaRPr>
          </a:p>
        </p:txBody>
      </p:sp>
      <p:sp>
        <p:nvSpPr>
          <p:cNvPr id="7" name="CuadroTexto 6"/>
          <p:cNvSpPr txBox="1"/>
          <p:nvPr/>
        </p:nvSpPr>
        <p:spPr>
          <a:xfrm>
            <a:off x="839738" y="4043612"/>
            <a:ext cx="1160218" cy="369332"/>
          </a:xfrm>
          <a:prstGeom prst="rect">
            <a:avLst/>
          </a:prstGeom>
          <a:noFill/>
        </p:spPr>
        <p:txBody>
          <a:bodyPr wrap="square" rtlCol="0">
            <a:spAutoFit/>
          </a:bodyPr>
          <a:lstStyle/>
          <a:p>
            <a:pPr algn="ctr" defTabSz="457200" fontAlgn="auto">
              <a:spcBef>
                <a:spcPts val="0"/>
              </a:spcBef>
              <a:spcAft>
                <a:spcPts val="0"/>
              </a:spcAft>
            </a:pPr>
            <a:r>
              <a:rPr lang="es-ES" dirty="0" smtClean="0">
                <a:solidFill>
                  <a:prstClr val="black"/>
                </a:solidFill>
                <a:latin typeface="Calibri"/>
              </a:rPr>
              <a:t>Proline</a:t>
            </a:r>
            <a:endParaRPr lang="es-ES" dirty="0">
              <a:solidFill>
                <a:prstClr val="black"/>
              </a:solidFill>
              <a:latin typeface="Calibri"/>
            </a:endParaRPr>
          </a:p>
        </p:txBody>
      </p:sp>
      <p:sp>
        <p:nvSpPr>
          <p:cNvPr id="8" name="CuadroTexto 7"/>
          <p:cNvSpPr txBox="1"/>
          <p:nvPr/>
        </p:nvSpPr>
        <p:spPr>
          <a:xfrm>
            <a:off x="839738" y="6193003"/>
            <a:ext cx="1160218" cy="369332"/>
          </a:xfrm>
          <a:prstGeom prst="rect">
            <a:avLst/>
          </a:prstGeom>
          <a:noFill/>
        </p:spPr>
        <p:txBody>
          <a:bodyPr wrap="square" rtlCol="0">
            <a:spAutoFit/>
          </a:bodyPr>
          <a:lstStyle/>
          <a:p>
            <a:pPr algn="ctr" defTabSz="457200" fontAlgn="auto">
              <a:spcBef>
                <a:spcPts val="0"/>
              </a:spcBef>
              <a:spcAft>
                <a:spcPts val="0"/>
              </a:spcAft>
            </a:pPr>
            <a:r>
              <a:rPr lang="es-ES" dirty="0" smtClean="0">
                <a:solidFill>
                  <a:prstClr val="black"/>
                </a:solidFill>
                <a:latin typeface="Calibri"/>
              </a:rPr>
              <a:t>Taurine</a:t>
            </a:r>
            <a:endParaRPr lang="es-ES" dirty="0">
              <a:solidFill>
                <a:prstClr val="black"/>
              </a:solidFill>
              <a:latin typeface="Calibri"/>
            </a:endParaRPr>
          </a:p>
        </p:txBody>
      </p:sp>
      <p:pic>
        <p:nvPicPr>
          <p:cNvPr id="9" name="Imagen 8"/>
          <p:cNvPicPr>
            <a:picLocks noChangeAspect="1"/>
          </p:cNvPicPr>
          <p:nvPr/>
        </p:nvPicPr>
        <p:blipFill>
          <a:blip r:embed="rId6"/>
          <a:stretch>
            <a:fillRect/>
          </a:stretch>
        </p:blipFill>
        <p:spPr>
          <a:xfrm>
            <a:off x="4141933" y="1330850"/>
            <a:ext cx="545052" cy="906379"/>
          </a:xfrm>
          <a:prstGeom prst="rect">
            <a:avLst/>
          </a:prstGeom>
        </p:spPr>
      </p:pic>
      <p:sp>
        <p:nvSpPr>
          <p:cNvPr id="10" name="CuadroTexto 9"/>
          <p:cNvSpPr txBox="1"/>
          <p:nvPr/>
        </p:nvSpPr>
        <p:spPr>
          <a:xfrm>
            <a:off x="3921121" y="2259279"/>
            <a:ext cx="986677" cy="369332"/>
          </a:xfrm>
          <a:prstGeom prst="rect">
            <a:avLst/>
          </a:prstGeom>
          <a:noFill/>
        </p:spPr>
        <p:txBody>
          <a:bodyPr wrap="square" rtlCol="0">
            <a:spAutoFit/>
          </a:bodyPr>
          <a:lstStyle/>
          <a:p>
            <a:pPr algn="ctr" defTabSz="457200" fontAlgn="auto">
              <a:spcBef>
                <a:spcPts val="0"/>
              </a:spcBef>
              <a:spcAft>
                <a:spcPts val="0"/>
              </a:spcAft>
            </a:pPr>
            <a:r>
              <a:rPr lang="es-ES" dirty="0" smtClean="0">
                <a:solidFill>
                  <a:prstClr val="black"/>
                </a:solidFill>
                <a:latin typeface="Calibri"/>
              </a:rPr>
              <a:t>Glycerin</a:t>
            </a:r>
            <a:endParaRPr lang="es-ES" dirty="0">
              <a:solidFill>
                <a:prstClr val="black"/>
              </a:solidFill>
              <a:latin typeface="Calibri"/>
            </a:endParaRPr>
          </a:p>
        </p:txBody>
      </p:sp>
      <p:pic>
        <p:nvPicPr>
          <p:cNvPr id="11" name="Imagen 10"/>
          <p:cNvPicPr>
            <a:picLocks noChangeAspect="1"/>
          </p:cNvPicPr>
          <p:nvPr/>
        </p:nvPicPr>
        <p:blipFill>
          <a:blip r:embed="rId7"/>
          <a:stretch>
            <a:fillRect/>
          </a:stretch>
        </p:blipFill>
        <p:spPr>
          <a:xfrm>
            <a:off x="3906459" y="2710476"/>
            <a:ext cx="1016000" cy="1689100"/>
          </a:xfrm>
          <a:prstGeom prst="rect">
            <a:avLst/>
          </a:prstGeom>
        </p:spPr>
      </p:pic>
      <p:pic>
        <p:nvPicPr>
          <p:cNvPr id="12" name="Imagen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68804" y="5097382"/>
            <a:ext cx="1291311" cy="1207821"/>
          </a:xfrm>
          <a:prstGeom prst="rect">
            <a:avLst/>
          </a:prstGeom>
        </p:spPr>
      </p:pic>
      <p:sp>
        <p:nvSpPr>
          <p:cNvPr id="13" name="CuadroTexto 12"/>
          <p:cNvSpPr txBox="1"/>
          <p:nvPr/>
        </p:nvSpPr>
        <p:spPr>
          <a:xfrm>
            <a:off x="3834350" y="4321854"/>
            <a:ext cx="1160218" cy="369332"/>
          </a:xfrm>
          <a:prstGeom prst="rect">
            <a:avLst/>
          </a:prstGeom>
          <a:noFill/>
        </p:spPr>
        <p:txBody>
          <a:bodyPr wrap="square" rtlCol="0">
            <a:spAutoFit/>
          </a:bodyPr>
          <a:lstStyle/>
          <a:p>
            <a:pPr algn="ctr" defTabSz="457200" fontAlgn="auto">
              <a:spcBef>
                <a:spcPts val="0"/>
              </a:spcBef>
              <a:spcAft>
                <a:spcPts val="0"/>
              </a:spcAft>
            </a:pPr>
            <a:r>
              <a:rPr lang="es-ES" dirty="0" smtClean="0">
                <a:solidFill>
                  <a:prstClr val="black"/>
                </a:solidFill>
                <a:latin typeface="Calibri"/>
              </a:rPr>
              <a:t>Sorbitol</a:t>
            </a:r>
            <a:endParaRPr lang="es-ES" dirty="0">
              <a:solidFill>
                <a:prstClr val="black"/>
              </a:solidFill>
              <a:latin typeface="Calibri"/>
            </a:endParaRPr>
          </a:p>
        </p:txBody>
      </p:sp>
      <p:sp>
        <p:nvSpPr>
          <p:cNvPr id="14" name="CuadroTexto 13"/>
          <p:cNvSpPr txBox="1"/>
          <p:nvPr/>
        </p:nvSpPr>
        <p:spPr>
          <a:xfrm>
            <a:off x="3607291" y="6193003"/>
            <a:ext cx="1614337" cy="369332"/>
          </a:xfrm>
          <a:prstGeom prst="rect">
            <a:avLst/>
          </a:prstGeom>
          <a:noFill/>
        </p:spPr>
        <p:txBody>
          <a:bodyPr wrap="square" rtlCol="0">
            <a:spAutoFit/>
          </a:bodyPr>
          <a:lstStyle/>
          <a:p>
            <a:pPr algn="ctr" defTabSz="457200" fontAlgn="auto">
              <a:spcBef>
                <a:spcPts val="0"/>
              </a:spcBef>
              <a:spcAft>
                <a:spcPts val="0"/>
              </a:spcAft>
            </a:pPr>
            <a:r>
              <a:rPr lang="es-ES" dirty="0">
                <a:solidFill>
                  <a:prstClr val="black"/>
                </a:solidFill>
                <a:latin typeface="Calibri"/>
              </a:rPr>
              <a:t>m</a:t>
            </a:r>
            <a:r>
              <a:rPr lang="es-ES" dirty="0" smtClean="0">
                <a:solidFill>
                  <a:prstClr val="black"/>
                </a:solidFill>
                <a:latin typeface="Calibri"/>
              </a:rPr>
              <a:t>yo-inositol</a:t>
            </a:r>
            <a:endParaRPr lang="es-ES" dirty="0">
              <a:solidFill>
                <a:prstClr val="black"/>
              </a:solidFill>
              <a:latin typeface="Calibri"/>
            </a:endParaRPr>
          </a:p>
        </p:txBody>
      </p:sp>
      <p:pic>
        <p:nvPicPr>
          <p:cNvPr id="15" name="Imagen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68889" y="1312477"/>
            <a:ext cx="1012405" cy="859781"/>
          </a:xfrm>
          <a:prstGeom prst="rect">
            <a:avLst/>
          </a:prstGeom>
        </p:spPr>
      </p:pic>
      <p:sp>
        <p:nvSpPr>
          <p:cNvPr id="16" name="CuadroTexto 15"/>
          <p:cNvSpPr txBox="1"/>
          <p:nvPr/>
        </p:nvSpPr>
        <p:spPr>
          <a:xfrm>
            <a:off x="6881753" y="2255959"/>
            <a:ext cx="986677" cy="369332"/>
          </a:xfrm>
          <a:prstGeom prst="rect">
            <a:avLst/>
          </a:prstGeom>
          <a:noFill/>
        </p:spPr>
        <p:txBody>
          <a:bodyPr wrap="square" rtlCol="0">
            <a:spAutoFit/>
          </a:bodyPr>
          <a:lstStyle/>
          <a:p>
            <a:pPr algn="ctr" defTabSz="457200" fontAlgn="auto">
              <a:spcBef>
                <a:spcPts val="0"/>
              </a:spcBef>
              <a:spcAft>
                <a:spcPts val="0"/>
              </a:spcAft>
            </a:pPr>
            <a:r>
              <a:rPr lang="es-ES" dirty="0" smtClean="0">
                <a:solidFill>
                  <a:prstClr val="black"/>
                </a:solidFill>
                <a:latin typeface="Calibri"/>
              </a:rPr>
              <a:t>TMAO</a:t>
            </a:r>
            <a:endParaRPr lang="es-ES" dirty="0">
              <a:solidFill>
                <a:prstClr val="black"/>
              </a:solidFill>
              <a:latin typeface="Calibri"/>
            </a:endParaRPr>
          </a:p>
        </p:txBody>
      </p:sp>
      <p:pic>
        <p:nvPicPr>
          <p:cNvPr id="17" name="Imagen 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39565" y="2812430"/>
            <a:ext cx="1671053" cy="979133"/>
          </a:xfrm>
          <a:prstGeom prst="rect">
            <a:avLst/>
          </a:prstGeom>
        </p:spPr>
      </p:pic>
      <p:sp>
        <p:nvSpPr>
          <p:cNvPr id="18" name="CuadroTexto 17"/>
          <p:cNvSpPr txBox="1"/>
          <p:nvPr/>
        </p:nvSpPr>
        <p:spPr>
          <a:xfrm>
            <a:off x="6794982" y="3965890"/>
            <a:ext cx="1160218" cy="369332"/>
          </a:xfrm>
          <a:prstGeom prst="rect">
            <a:avLst/>
          </a:prstGeom>
          <a:noFill/>
        </p:spPr>
        <p:txBody>
          <a:bodyPr wrap="square" rtlCol="0">
            <a:spAutoFit/>
          </a:bodyPr>
          <a:lstStyle/>
          <a:p>
            <a:pPr algn="ctr" defTabSz="457200" fontAlgn="auto">
              <a:spcBef>
                <a:spcPts val="0"/>
              </a:spcBef>
              <a:spcAft>
                <a:spcPts val="0"/>
              </a:spcAft>
            </a:pPr>
            <a:r>
              <a:rPr lang="es-ES" dirty="0" smtClean="0">
                <a:solidFill>
                  <a:prstClr val="black"/>
                </a:solidFill>
                <a:latin typeface="Calibri"/>
              </a:rPr>
              <a:t>Betaine</a:t>
            </a:r>
            <a:endParaRPr lang="es-ES" dirty="0">
              <a:solidFill>
                <a:prstClr val="black"/>
              </a:solidFill>
              <a:latin typeface="Calibri"/>
            </a:endParaRPr>
          </a:p>
        </p:txBody>
      </p:sp>
      <p:pic>
        <p:nvPicPr>
          <p:cNvPr id="19" name="Imagen 18"/>
          <p:cNvPicPr>
            <a:picLocks noChangeAspect="1"/>
          </p:cNvPicPr>
          <p:nvPr/>
        </p:nvPicPr>
        <p:blipFill>
          <a:blip r:embed="rId11"/>
          <a:stretch>
            <a:fillRect/>
          </a:stretch>
        </p:blipFill>
        <p:spPr>
          <a:xfrm>
            <a:off x="6321388" y="4531304"/>
            <a:ext cx="2107406" cy="1656347"/>
          </a:xfrm>
          <a:prstGeom prst="rect">
            <a:avLst/>
          </a:prstGeom>
        </p:spPr>
      </p:pic>
      <p:sp>
        <p:nvSpPr>
          <p:cNvPr id="20" name="CuadroTexto 19"/>
          <p:cNvSpPr txBox="1"/>
          <p:nvPr/>
        </p:nvSpPr>
        <p:spPr>
          <a:xfrm>
            <a:off x="6087441" y="6193003"/>
            <a:ext cx="2575301" cy="369332"/>
          </a:xfrm>
          <a:prstGeom prst="rect">
            <a:avLst/>
          </a:prstGeom>
          <a:noFill/>
        </p:spPr>
        <p:txBody>
          <a:bodyPr wrap="square" rtlCol="0">
            <a:spAutoFit/>
          </a:bodyPr>
          <a:lstStyle/>
          <a:p>
            <a:pPr algn="ctr" defTabSz="457200" fontAlgn="auto">
              <a:spcBef>
                <a:spcPts val="0"/>
              </a:spcBef>
              <a:spcAft>
                <a:spcPts val="0"/>
              </a:spcAft>
            </a:pPr>
            <a:r>
              <a:rPr lang="es-ES" dirty="0" smtClean="0">
                <a:solidFill>
                  <a:prstClr val="black"/>
                </a:solidFill>
                <a:latin typeface="Calibri"/>
              </a:rPr>
              <a:t>Gliceryl-fosfatidylcoline</a:t>
            </a:r>
            <a:endParaRPr lang="es-ES" dirty="0">
              <a:solidFill>
                <a:prstClr val="black"/>
              </a:solidFill>
              <a:latin typeface="Calibri"/>
            </a:endParaRPr>
          </a:p>
        </p:txBody>
      </p:sp>
    </p:spTree>
    <p:extLst>
      <p:ext uri="{BB962C8B-B14F-4D97-AF65-F5344CB8AC3E}">
        <p14:creationId xmlns:p14="http://schemas.microsoft.com/office/powerpoint/2010/main" val="312914828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639718" y="246110"/>
            <a:ext cx="5293895" cy="6336631"/>
          </a:xfrm>
          <a:custGeom>
            <a:avLst/>
            <a:gdLst>
              <a:gd name="connsiteX0" fmla="*/ 0 w 6483684"/>
              <a:gd name="connsiteY0" fmla="*/ 2667000 h 5334000"/>
              <a:gd name="connsiteX1" fmla="*/ 3241842 w 6483684"/>
              <a:gd name="connsiteY1" fmla="*/ 0 h 5334000"/>
              <a:gd name="connsiteX2" fmla="*/ 6483684 w 6483684"/>
              <a:gd name="connsiteY2" fmla="*/ 2667000 h 5334000"/>
              <a:gd name="connsiteX3" fmla="*/ 3241842 w 6483684"/>
              <a:gd name="connsiteY3" fmla="*/ 5334000 h 5334000"/>
              <a:gd name="connsiteX4" fmla="*/ 0 w 6483684"/>
              <a:gd name="connsiteY4" fmla="*/ 2667000 h 5334000"/>
              <a:gd name="connsiteX0" fmla="*/ 0 w 5668210"/>
              <a:gd name="connsiteY0" fmla="*/ 2667028 h 5334055"/>
              <a:gd name="connsiteX1" fmla="*/ 3241842 w 5668210"/>
              <a:gd name="connsiteY1" fmla="*/ 28 h 5334055"/>
              <a:gd name="connsiteX2" fmla="*/ 5668210 w 5668210"/>
              <a:gd name="connsiteY2" fmla="*/ 2626923 h 5334055"/>
              <a:gd name="connsiteX3" fmla="*/ 3241842 w 5668210"/>
              <a:gd name="connsiteY3" fmla="*/ 5334028 h 5334055"/>
              <a:gd name="connsiteX4" fmla="*/ 0 w 5668210"/>
              <a:gd name="connsiteY4" fmla="*/ 2667028 h 5334055"/>
              <a:gd name="connsiteX0" fmla="*/ 0 w 5414210"/>
              <a:gd name="connsiteY0" fmla="*/ 1483872 h 5426705"/>
              <a:gd name="connsiteX1" fmla="*/ 2987842 w 5414210"/>
              <a:gd name="connsiteY1" fmla="*/ 73504 h 5426705"/>
              <a:gd name="connsiteX2" fmla="*/ 5414210 w 5414210"/>
              <a:gd name="connsiteY2" fmla="*/ 2700399 h 5426705"/>
              <a:gd name="connsiteX3" fmla="*/ 2987842 w 5414210"/>
              <a:gd name="connsiteY3" fmla="*/ 5407504 h 5426705"/>
              <a:gd name="connsiteX4" fmla="*/ 0 w 5414210"/>
              <a:gd name="connsiteY4" fmla="*/ 1483872 h 5426705"/>
              <a:gd name="connsiteX0" fmla="*/ 43409 w 5457619"/>
              <a:gd name="connsiteY0" fmla="*/ 1529145 h 5471978"/>
              <a:gd name="connsiteX1" fmla="*/ 3031251 w 5457619"/>
              <a:gd name="connsiteY1" fmla="*/ 118777 h 5471978"/>
              <a:gd name="connsiteX2" fmla="*/ 5457619 w 5457619"/>
              <a:gd name="connsiteY2" fmla="*/ 2745672 h 5471978"/>
              <a:gd name="connsiteX3" fmla="*/ 3031251 w 5457619"/>
              <a:gd name="connsiteY3" fmla="*/ 5452777 h 5471978"/>
              <a:gd name="connsiteX4" fmla="*/ 43409 w 5457619"/>
              <a:gd name="connsiteY4" fmla="*/ 1529145 h 5471978"/>
              <a:gd name="connsiteX0" fmla="*/ 41111 w 5642479"/>
              <a:gd name="connsiteY0" fmla="*/ 2720628 h 5334362"/>
              <a:gd name="connsiteX1" fmla="*/ 3216111 w 5642479"/>
              <a:gd name="connsiteY1" fmla="*/ 155 h 5334362"/>
              <a:gd name="connsiteX2" fmla="*/ 5642479 w 5642479"/>
              <a:gd name="connsiteY2" fmla="*/ 2627050 h 5334362"/>
              <a:gd name="connsiteX3" fmla="*/ 3216111 w 5642479"/>
              <a:gd name="connsiteY3" fmla="*/ 5334155 h 5334362"/>
              <a:gd name="connsiteX4" fmla="*/ 41111 w 5642479"/>
              <a:gd name="connsiteY4" fmla="*/ 2720628 h 5334362"/>
              <a:gd name="connsiteX0" fmla="*/ 11532 w 5612900"/>
              <a:gd name="connsiteY0" fmla="*/ 2720628 h 5334259"/>
              <a:gd name="connsiteX1" fmla="*/ 2250743 w 5612900"/>
              <a:gd name="connsiteY1" fmla="*/ 155 h 5334259"/>
              <a:gd name="connsiteX2" fmla="*/ 5612900 w 5612900"/>
              <a:gd name="connsiteY2" fmla="*/ 2627050 h 5334259"/>
              <a:gd name="connsiteX3" fmla="*/ 3186532 w 5612900"/>
              <a:gd name="connsiteY3" fmla="*/ 5334155 h 5334259"/>
              <a:gd name="connsiteX4" fmla="*/ 11532 w 5612900"/>
              <a:gd name="connsiteY4" fmla="*/ 2720628 h 5334259"/>
              <a:gd name="connsiteX0" fmla="*/ 10495 w 5611863"/>
              <a:gd name="connsiteY0" fmla="*/ 2762296 h 5375927"/>
              <a:gd name="connsiteX1" fmla="*/ 2249706 w 5611863"/>
              <a:gd name="connsiteY1" fmla="*/ 41823 h 5375927"/>
              <a:gd name="connsiteX2" fmla="*/ 5611863 w 5611863"/>
              <a:gd name="connsiteY2" fmla="*/ 2668718 h 5375927"/>
              <a:gd name="connsiteX3" fmla="*/ 3185495 w 5611863"/>
              <a:gd name="connsiteY3" fmla="*/ 5375823 h 5375927"/>
              <a:gd name="connsiteX4" fmla="*/ 10495 w 5611863"/>
              <a:gd name="connsiteY4" fmla="*/ 2762296 h 5375927"/>
              <a:gd name="connsiteX0" fmla="*/ 906 w 5602274"/>
              <a:gd name="connsiteY0" fmla="*/ 2762296 h 5335823"/>
              <a:gd name="connsiteX1" fmla="*/ 2240117 w 5602274"/>
              <a:gd name="connsiteY1" fmla="*/ 41823 h 5335823"/>
              <a:gd name="connsiteX2" fmla="*/ 5602274 w 5602274"/>
              <a:gd name="connsiteY2" fmla="*/ 2668718 h 5335823"/>
              <a:gd name="connsiteX3" fmla="*/ 2016453 w 5602274"/>
              <a:gd name="connsiteY3" fmla="*/ 5335717 h 5335823"/>
              <a:gd name="connsiteX4" fmla="*/ 906 w 5602274"/>
              <a:gd name="connsiteY4" fmla="*/ 2762296 h 5335823"/>
              <a:gd name="connsiteX0" fmla="*/ 57462 w 5658868"/>
              <a:gd name="connsiteY0" fmla="*/ 2762296 h 5429397"/>
              <a:gd name="connsiteX1" fmla="*/ 2296673 w 5658868"/>
              <a:gd name="connsiteY1" fmla="*/ 41823 h 5429397"/>
              <a:gd name="connsiteX2" fmla="*/ 5658830 w 5658868"/>
              <a:gd name="connsiteY2" fmla="*/ 2668718 h 5429397"/>
              <a:gd name="connsiteX3" fmla="*/ 4746194 w 5658868"/>
              <a:gd name="connsiteY3" fmla="*/ 5429296 h 5429397"/>
              <a:gd name="connsiteX4" fmla="*/ 57462 w 5658868"/>
              <a:gd name="connsiteY4" fmla="*/ 2762296 h 5429397"/>
              <a:gd name="connsiteX0" fmla="*/ 36264 w 5637631"/>
              <a:gd name="connsiteY0" fmla="*/ 2762296 h 5429397"/>
              <a:gd name="connsiteX1" fmla="*/ 2275475 w 5637631"/>
              <a:gd name="connsiteY1" fmla="*/ 41823 h 5429397"/>
              <a:gd name="connsiteX2" fmla="*/ 5637632 w 5637631"/>
              <a:gd name="connsiteY2" fmla="*/ 2668718 h 5429397"/>
              <a:gd name="connsiteX3" fmla="*/ 4145269 w 5637631"/>
              <a:gd name="connsiteY3" fmla="*/ 5429296 h 5429397"/>
              <a:gd name="connsiteX4" fmla="*/ 36264 w 5637631"/>
              <a:gd name="connsiteY4" fmla="*/ 2762296 h 5429397"/>
              <a:gd name="connsiteX0" fmla="*/ 16585 w 5617953"/>
              <a:gd name="connsiteY0" fmla="*/ 2476439 h 5143537"/>
              <a:gd name="connsiteX1" fmla="*/ 2755005 w 5617953"/>
              <a:gd name="connsiteY1" fmla="*/ 50071 h 5143537"/>
              <a:gd name="connsiteX2" fmla="*/ 5617953 w 5617953"/>
              <a:gd name="connsiteY2" fmla="*/ 2382861 h 5143537"/>
              <a:gd name="connsiteX3" fmla="*/ 4125590 w 5617953"/>
              <a:gd name="connsiteY3" fmla="*/ 5143439 h 5143537"/>
              <a:gd name="connsiteX4" fmla="*/ 16585 w 5617953"/>
              <a:gd name="connsiteY4" fmla="*/ 2476439 h 5143537"/>
              <a:gd name="connsiteX0" fmla="*/ 17156 w 5618524"/>
              <a:gd name="connsiteY0" fmla="*/ 2438756 h 5105854"/>
              <a:gd name="connsiteX1" fmla="*/ 2755576 w 5618524"/>
              <a:gd name="connsiteY1" fmla="*/ 12388 h 5105854"/>
              <a:gd name="connsiteX2" fmla="*/ 5618524 w 5618524"/>
              <a:gd name="connsiteY2" fmla="*/ 2345178 h 5105854"/>
              <a:gd name="connsiteX3" fmla="*/ 4126161 w 5618524"/>
              <a:gd name="connsiteY3" fmla="*/ 5105756 h 5105854"/>
              <a:gd name="connsiteX4" fmla="*/ 17156 w 5618524"/>
              <a:gd name="connsiteY4" fmla="*/ 2438756 h 510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8524" h="5105854">
                <a:moveTo>
                  <a:pt x="17156" y="2438756"/>
                </a:moveTo>
                <a:cubicBezTo>
                  <a:pt x="-211275" y="1589861"/>
                  <a:pt x="1901919" y="148300"/>
                  <a:pt x="2755576" y="12388"/>
                </a:cubicBezTo>
                <a:cubicBezTo>
                  <a:pt x="3609233" y="-123524"/>
                  <a:pt x="5618524" y="872235"/>
                  <a:pt x="5618524" y="2345178"/>
                </a:cubicBezTo>
                <a:cubicBezTo>
                  <a:pt x="5618524" y="3818121"/>
                  <a:pt x="5059722" y="5090160"/>
                  <a:pt x="4126161" y="5105756"/>
                </a:cubicBezTo>
                <a:cubicBezTo>
                  <a:pt x="3192600" y="5121352"/>
                  <a:pt x="245587" y="3287651"/>
                  <a:pt x="17156" y="2438756"/>
                </a:cubicBezTo>
                <a:close/>
              </a:path>
            </a:pathLst>
          </a:custGeom>
          <a:solidFill>
            <a:srgbClr val="FFCC66">
              <a:alpha val="32000"/>
            </a:srgbClr>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grpSp>
        <p:nvGrpSpPr>
          <p:cNvPr id="11" name="Agrupar 10"/>
          <p:cNvGrpSpPr/>
          <p:nvPr/>
        </p:nvGrpSpPr>
        <p:grpSpPr>
          <a:xfrm>
            <a:off x="2342715" y="909324"/>
            <a:ext cx="1590842" cy="842210"/>
            <a:chOff x="1684421" y="1991895"/>
            <a:chExt cx="1590842" cy="842210"/>
          </a:xfrm>
        </p:grpSpPr>
        <p:sp>
          <p:nvSpPr>
            <p:cNvPr id="5" name="Elipse 4"/>
            <p:cNvSpPr/>
            <p:nvPr/>
          </p:nvSpPr>
          <p:spPr>
            <a:xfrm rot="20412172">
              <a:off x="1684421" y="1991895"/>
              <a:ext cx="1590842" cy="842210"/>
            </a:xfrm>
            <a:prstGeom prst="ellipse">
              <a:avLst/>
            </a:prstGeom>
            <a:solidFill>
              <a:schemeClr val="accent6">
                <a:lumMod val="20000"/>
                <a:lumOff val="8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grpSp>
          <p:nvGrpSpPr>
            <p:cNvPr id="8" name="Agrupar 7"/>
            <p:cNvGrpSpPr/>
            <p:nvPr/>
          </p:nvGrpSpPr>
          <p:grpSpPr>
            <a:xfrm>
              <a:off x="1951790" y="2138948"/>
              <a:ext cx="935789" cy="641684"/>
              <a:chOff x="5668211" y="492951"/>
              <a:chExt cx="1296737" cy="777049"/>
            </a:xfrm>
          </p:grpSpPr>
          <p:sp>
            <p:nvSpPr>
              <p:cNvPr id="6" name="Forma libre 5"/>
              <p:cNvSpPr/>
              <p:nvPr/>
            </p:nvSpPr>
            <p:spPr>
              <a:xfrm>
                <a:off x="5761790" y="492951"/>
                <a:ext cx="1203158" cy="777049"/>
              </a:xfrm>
              <a:custGeom>
                <a:avLst/>
                <a:gdLst>
                  <a:gd name="connsiteX0" fmla="*/ 0 w 1363579"/>
                  <a:gd name="connsiteY0" fmla="*/ 777049 h 777049"/>
                  <a:gd name="connsiteX1" fmla="*/ 13369 w 1363579"/>
                  <a:gd name="connsiteY1" fmla="*/ 670102 h 777049"/>
                  <a:gd name="connsiteX2" fmla="*/ 40106 w 1363579"/>
                  <a:gd name="connsiteY2" fmla="*/ 589891 h 777049"/>
                  <a:gd name="connsiteX3" fmla="*/ 106948 w 1363579"/>
                  <a:gd name="connsiteY3" fmla="*/ 536417 h 777049"/>
                  <a:gd name="connsiteX4" fmla="*/ 467895 w 1363579"/>
                  <a:gd name="connsiteY4" fmla="*/ 523049 h 777049"/>
                  <a:gd name="connsiteX5" fmla="*/ 481264 w 1363579"/>
                  <a:gd name="connsiteY5" fmla="*/ 469575 h 777049"/>
                  <a:gd name="connsiteX6" fmla="*/ 494632 w 1363579"/>
                  <a:gd name="connsiteY6" fmla="*/ 429470 h 777049"/>
                  <a:gd name="connsiteX7" fmla="*/ 508000 w 1363579"/>
                  <a:gd name="connsiteY7" fmla="*/ 322523 h 777049"/>
                  <a:gd name="connsiteX8" fmla="*/ 628316 w 1363579"/>
                  <a:gd name="connsiteY8" fmla="*/ 269049 h 777049"/>
                  <a:gd name="connsiteX9" fmla="*/ 1042737 w 1363579"/>
                  <a:gd name="connsiteY9" fmla="*/ 255681 h 777049"/>
                  <a:gd name="connsiteX10" fmla="*/ 1082843 w 1363579"/>
                  <a:gd name="connsiteY10" fmla="*/ 121996 h 777049"/>
                  <a:gd name="connsiteX11" fmla="*/ 1096211 w 1363579"/>
                  <a:gd name="connsiteY11" fmla="*/ 15049 h 777049"/>
                  <a:gd name="connsiteX12" fmla="*/ 1136316 w 1363579"/>
                  <a:gd name="connsiteY12" fmla="*/ 1681 h 777049"/>
                  <a:gd name="connsiteX13" fmla="*/ 1363579 w 1363579"/>
                  <a:gd name="connsiteY13" fmla="*/ 1681 h 77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579" h="777049">
                    <a:moveTo>
                      <a:pt x="0" y="777049"/>
                    </a:moveTo>
                    <a:cubicBezTo>
                      <a:pt x="4456" y="741400"/>
                      <a:pt x="5841" y="705231"/>
                      <a:pt x="13369" y="670102"/>
                    </a:cubicBezTo>
                    <a:cubicBezTo>
                      <a:pt x="19274" y="642544"/>
                      <a:pt x="31194" y="616628"/>
                      <a:pt x="40106" y="589891"/>
                    </a:cubicBezTo>
                    <a:cubicBezTo>
                      <a:pt x="56030" y="542118"/>
                      <a:pt x="44046" y="540475"/>
                      <a:pt x="106948" y="536417"/>
                    </a:cubicBezTo>
                    <a:cubicBezTo>
                      <a:pt x="227096" y="528665"/>
                      <a:pt x="347579" y="527505"/>
                      <a:pt x="467895" y="523049"/>
                    </a:cubicBezTo>
                    <a:cubicBezTo>
                      <a:pt x="472351" y="505224"/>
                      <a:pt x="476216" y="487241"/>
                      <a:pt x="481264" y="469575"/>
                    </a:cubicBezTo>
                    <a:cubicBezTo>
                      <a:pt x="485135" y="456026"/>
                      <a:pt x="492111" y="443334"/>
                      <a:pt x="494632" y="429470"/>
                    </a:cubicBezTo>
                    <a:cubicBezTo>
                      <a:pt x="501059" y="394123"/>
                      <a:pt x="494657" y="355880"/>
                      <a:pt x="508000" y="322523"/>
                    </a:cubicBezTo>
                    <a:cubicBezTo>
                      <a:pt x="517700" y="298274"/>
                      <a:pt x="627332" y="269081"/>
                      <a:pt x="628316" y="269049"/>
                    </a:cubicBezTo>
                    <a:lnTo>
                      <a:pt x="1042737" y="255681"/>
                    </a:lnTo>
                    <a:cubicBezTo>
                      <a:pt x="1054621" y="220029"/>
                      <a:pt x="1076109" y="162400"/>
                      <a:pt x="1082843" y="121996"/>
                    </a:cubicBezTo>
                    <a:cubicBezTo>
                      <a:pt x="1088749" y="86558"/>
                      <a:pt x="1081620" y="47879"/>
                      <a:pt x="1096211" y="15049"/>
                    </a:cubicBezTo>
                    <a:cubicBezTo>
                      <a:pt x="1101934" y="2172"/>
                      <a:pt x="1122242" y="2385"/>
                      <a:pt x="1136316" y="1681"/>
                    </a:cubicBezTo>
                    <a:cubicBezTo>
                      <a:pt x="1211976" y="-2102"/>
                      <a:pt x="1287825" y="1681"/>
                      <a:pt x="1363579" y="1681"/>
                    </a:cubicBezTo>
                  </a:path>
                </a:pathLst>
              </a:cu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s-ES" dirty="0">
                  <a:ln>
                    <a:solidFill>
                      <a:prstClr val="black"/>
                    </a:solidFill>
                  </a:ln>
                  <a:solidFill>
                    <a:prstClr val="black"/>
                  </a:solidFill>
                  <a:latin typeface="Calibri"/>
                </a:endParaRPr>
              </a:p>
            </p:txBody>
          </p:sp>
          <p:sp>
            <p:nvSpPr>
              <p:cNvPr id="7" name="Forma libre 6"/>
              <p:cNvSpPr/>
              <p:nvPr/>
            </p:nvSpPr>
            <p:spPr>
              <a:xfrm>
                <a:off x="5668211" y="492951"/>
                <a:ext cx="1203157" cy="722594"/>
              </a:xfrm>
              <a:custGeom>
                <a:avLst/>
                <a:gdLst>
                  <a:gd name="connsiteX0" fmla="*/ 0 w 1435372"/>
                  <a:gd name="connsiteY0" fmla="*/ 748632 h 787756"/>
                  <a:gd name="connsiteX1" fmla="*/ 454526 w 1435372"/>
                  <a:gd name="connsiteY1" fmla="*/ 681790 h 787756"/>
                  <a:gd name="connsiteX2" fmla="*/ 467894 w 1435372"/>
                  <a:gd name="connsiteY2" fmla="*/ 508000 h 787756"/>
                  <a:gd name="connsiteX3" fmla="*/ 481263 w 1435372"/>
                  <a:gd name="connsiteY3" fmla="*/ 441158 h 787756"/>
                  <a:gd name="connsiteX4" fmla="*/ 975894 w 1435372"/>
                  <a:gd name="connsiteY4" fmla="*/ 441158 h 787756"/>
                  <a:gd name="connsiteX5" fmla="*/ 1002631 w 1435372"/>
                  <a:gd name="connsiteY5" fmla="*/ 254000 h 787756"/>
                  <a:gd name="connsiteX6" fmla="*/ 1016000 w 1435372"/>
                  <a:gd name="connsiteY6" fmla="*/ 213895 h 787756"/>
                  <a:gd name="connsiteX7" fmla="*/ 1109578 w 1435372"/>
                  <a:gd name="connsiteY7" fmla="*/ 173790 h 787756"/>
                  <a:gd name="connsiteX8" fmla="*/ 1310105 w 1435372"/>
                  <a:gd name="connsiteY8" fmla="*/ 187158 h 787756"/>
                  <a:gd name="connsiteX9" fmla="*/ 1430421 w 1435372"/>
                  <a:gd name="connsiteY9" fmla="*/ 173790 h 787756"/>
                  <a:gd name="connsiteX10" fmla="*/ 1403684 w 1435372"/>
                  <a:gd name="connsiteY10" fmla="*/ 93579 h 787756"/>
                  <a:gd name="connsiteX11" fmla="*/ 1403684 w 1435372"/>
                  <a:gd name="connsiteY11" fmla="*/ 0 h 78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5372" h="787756">
                    <a:moveTo>
                      <a:pt x="0" y="748632"/>
                    </a:moveTo>
                    <a:cubicBezTo>
                      <a:pt x="250833" y="741031"/>
                      <a:pt x="431536" y="877201"/>
                      <a:pt x="454526" y="681790"/>
                    </a:cubicBezTo>
                    <a:cubicBezTo>
                      <a:pt x="461315" y="624087"/>
                      <a:pt x="461478" y="565746"/>
                      <a:pt x="467894" y="508000"/>
                    </a:cubicBezTo>
                    <a:cubicBezTo>
                      <a:pt x="470403" y="485417"/>
                      <a:pt x="476807" y="463439"/>
                      <a:pt x="481263" y="441158"/>
                    </a:cubicBezTo>
                    <a:cubicBezTo>
                      <a:pt x="770265" y="482444"/>
                      <a:pt x="605639" y="473354"/>
                      <a:pt x="975894" y="441158"/>
                    </a:cubicBezTo>
                    <a:cubicBezTo>
                      <a:pt x="1009021" y="341782"/>
                      <a:pt x="973342" y="459019"/>
                      <a:pt x="1002631" y="254000"/>
                    </a:cubicBezTo>
                    <a:cubicBezTo>
                      <a:pt x="1004624" y="240050"/>
                      <a:pt x="1007197" y="224899"/>
                      <a:pt x="1016000" y="213895"/>
                    </a:cubicBezTo>
                    <a:cubicBezTo>
                      <a:pt x="1039081" y="185044"/>
                      <a:pt x="1077467" y="181818"/>
                      <a:pt x="1109578" y="173790"/>
                    </a:cubicBezTo>
                    <a:cubicBezTo>
                      <a:pt x="1176420" y="178246"/>
                      <a:pt x="1243114" y="187158"/>
                      <a:pt x="1310105" y="187158"/>
                    </a:cubicBezTo>
                    <a:cubicBezTo>
                      <a:pt x="1350457" y="187158"/>
                      <a:pt x="1401888" y="202323"/>
                      <a:pt x="1430421" y="173790"/>
                    </a:cubicBezTo>
                    <a:cubicBezTo>
                      <a:pt x="1450350" y="153861"/>
                      <a:pt x="1403684" y="121762"/>
                      <a:pt x="1403684" y="93579"/>
                    </a:cubicBezTo>
                    <a:lnTo>
                      <a:pt x="1403684" y="0"/>
                    </a:lnTo>
                  </a:path>
                </a:pathLst>
              </a:cu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s-ES" dirty="0">
                  <a:ln>
                    <a:solidFill>
                      <a:prstClr val="black"/>
                    </a:solidFill>
                  </a:ln>
                  <a:solidFill>
                    <a:prstClr val="black"/>
                  </a:solidFill>
                  <a:latin typeface="Calibri"/>
                </a:endParaRPr>
              </a:p>
            </p:txBody>
          </p:sp>
        </p:grpSp>
      </p:grpSp>
      <p:sp>
        <p:nvSpPr>
          <p:cNvPr id="16" name="Forma libre 15"/>
          <p:cNvSpPr/>
          <p:nvPr/>
        </p:nvSpPr>
        <p:spPr>
          <a:xfrm rot="915271">
            <a:off x="5349909" y="4807477"/>
            <a:ext cx="810972" cy="200526"/>
          </a:xfrm>
          <a:custGeom>
            <a:avLst/>
            <a:gdLst>
              <a:gd name="connsiteX0" fmla="*/ 197 w 810972"/>
              <a:gd name="connsiteY0" fmla="*/ 133684 h 200526"/>
              <a:gd name="connsiteX1" fmla="*/ 80407 w 810972"/>
              <a:gd name="connsiteY1" fmla="*/ 40105 h 200526"/>
              <a:gd name="connsiteX2" fmla="*/ 160618 w 810972"/>
              <a:gd name="connsiteY2" fmla="*/ 13368 h 200526"/>
              <a:gd name="connsiteX3" fmla="*/ 548302 w 810972"/>
              <a:gd name="connsiteY3" fmla="*/ 13368 h 200526"/>
              <a:gd name="connsiteX4" fmla="*/ 588407 w 810972"/>
              <a:gd name="connsiteY4" fmla="*/ 0 h 200526"/>
              <a:gd name="connsiteX5" fmla="*/ 762197 w 810972"/>
              <a:gd name="connsiteY5" fmla="*/ 13368 h 200526"/>
              <a:gd name="connsiteX6" fmla="*/ 802302 w 810972"/>
              <a:gd name="connsiteY6" fmla="*/ 26736 h 200526"/>
              <a:gd name="connsiteX7" fmla="*/ 748828 w 810972"/>
              <a:gd name="connsiteY7" fmla="*/ 187157 h 200526"/>
              <a:gd name="connsiteX8" fmla="*/ 708723 w 810972"/>
              <a:gd name="connsiteY8" fmla="*/ 200526 h 200526"/>
              <a:gd name="connsiteX9" fmla="*/ 67039 w 810972"/>
              <a:gd name="connsiteY9" fmla="*/ 187157 h 200526"/>
              <a:gd name="connsiteX10" fmla="*/ 197 w 810972"/>
              <a:gd name="connsiteY10" fmla="*/ 133684 h 20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0972" h="200526">
                <a:moveTo>
                  <a:pt x="197" y="133684"/>
                </a:moveTo>
                <a:cubicBezTo>
                  <a:pt x="2425" y="109175"/>
                  <a:pt x="29905" y="62550"/>
                  <a:pt x="80407" y="40105"/>
                </a:cubicBezTo>
                <a:cubicBezTo>
                  <a:pt x="106161" y="28659"/>
                  <a:pt x="160618" y="13368"/>
                  <a:pt x="160618" y="13368"/>
                </a:cubicBezTo>
                <a:cubicBezTo>
                  <a:pt x="352062" y="29321"/>
                  <a:pt x="330547" y="35143"/>
                  <a:pt x="548302" y="13368"/>
                </a:cubicBezTo>
                <a:cubicBezTo>
                  <a:pt x="562323" y="11966"/>
                  <a:pt x="575039" y="4456"/>
                  <a:pt x="588407" y="0"/>
                </a:cubicBezTo>
                <a:cubicBezTo>
                  <a:pt x="646337" y="4456"/>
                  <a:pt x="704545" y="6162"/>
                  <a:pt x="762197" y="13368"/>
                </a:cubicBezTo>
                <a:cubicBezTo>
                  <a:pt x="776180" y="15116"/>
                  <a:pt x="799781" y="12872"/>
                  <a:pt x="802302" y="26736"/>
                </a:cubicBezTo>
                <a:cubicBezTo>
                  <a:pt x="820011" y="124134"/>
                  <a:pt x="814474" y="154334"/>
                  <a:pt x="748828" y="187157"/>
                </a:cubicBezTo>
                <a:cubicBezTo>
                  <a:pt x="736224" y="193459"/>
                  <a:pt x="722091" y="196070"/>
                  <a:pt x="708723" y="200526"/>
                </a:cubicBezTo>
                <a:lnTo>
                  <a:pt x="67039" y="187157"/>
                </a:lnTo>
                <a:cubicBezTo>
                  <a:pt x="14252" y="185087"/>
                  <a:pt x="-2031" y="158193"/>
                  <a:pt x="197" y="133684"/>
                </a:cubicBezTo>
                <a:close/>
              </a:path>
            </a:pathLst>
          </a:custGeom>
          <a:solidFill>
            <a:srgbClr val="FFFF00">
              <a:alpha val="77000"/>
            </a:srgbClr>
          </a:solidFill>
          <a:ln>
            <a:solidFill>
              <a:srgbClr val="ADAE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17" name="Forma libre 16"/>
          <p:cNvSpPr/>
          <p:nvPr/>
        </p:nvSpPr>
        <p:spPr>
          <a:xfrm rot="915271" flipV="1">
            <a:off x="5275053" y="5106925"/>
            <a:ext cx="810972" cy="200526"/>
          </a:xfrm>
          <a:custGeom>
            <a:avLst/>
            <a:gdLst>
              <a:gd name="connsiteX0" fmla="*/ 197 w 810972"/>
              <a:gd name="connsiteY0" fmla="*/ 133684 h 200526"/>
              <a:gd name="connsiteX1" fmla="*/ 80407 w 810972"/>
              <a:gd name="connsiteY1" fmla="*/ 40105 h 200526"/>
              <a:gd name="connsiteX2" fmla="*/ 160618 w 810972"/>
              <a:gd name="connsiteY2" fmla="*/ 13368 h 200526"/>
              <a:gd name="connsiteX3" fmla="*/ 548302 w 810972"/>
              <a:gd name="connsiteY3" fmla="*/ 13368 h 200526"/>
              <a:gd name="connsiteX4" fmla="*/ 588407 w 810972"/>
              <a:gd name="connsiteY4" fmla="*/ 0 h 200526"/>
              <a:gd name="connsiteX5" fmla="*/ 762197 w 810972"/>
              <a:gd name="connsiteY5" fmla="*/ 13368 h 200526"/>
              <a:gd name="connsiteX6" fmla="*/ 802302 w 810972"/>
              <a:gd name="connsiteY6" fmla="*/ 26736 h 200526"/>
              <a:gd name="connsiteX7" fmla="*/ 748828 w 810972"/>
              <a:gd name="connsiteY7" fmla="*/ 187157 h 200526"/>
              <a:gd name="connsiteX8" fmla="*/ 708723 w 810972"/>
              <a:gd name="connsiteY8" fmla="*/ 200526 h 200526"/>
              <a:gd name="connsiteX9" fmla="*/ 67039 w 810972"/>
              <a:gd name="connsiteY9" fmla="*/ 187157 h 200526"/>
              <a:gd name="connsiteX10" fmla="*/ 197 w 810972"/>
              <a:gd name="connsiteY10" fmla="*/ 133684 h 20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0972" h="200526">
                <a:moveTo>
                  <a:pt x="197" y="133684"/>
                </a:moveTo>
                <a:cubicBezTo>
                  <a:pt x="2425" y="109175"/>
                  <a:pt x="29905" y="62550"/>
                  <a:pt x="80407" y="40105"/>
                </a:cubicBezTo>
                <a:cubicBezTo>
                  <a:pt x="106161" y="28659"/>
                  <a:pt x="160618" y="13368"/>
                  <a:pt x="160618" y="13368"/>
                </a:cubicBezTo>
                <a:cubicBezTo>
                  <a:pt x="352062" y="29321"/>
                  <a:pt x="330547" y="35143"/>
                  <a:pt x="548302" y="13368"/>
                </a:cubicBezTo>
                <a:cubicBezTo>
                  <a:pt x="562323" y="11966"/>
                  <a:pt x="575039" y="4456"/>
                  <a:pt x="588407" y="0"/>
                </a:cubicBezTo>
                <a:cubicBezTo>
                  <a:pt x="646337" y="4456"/>
                  <a:pt x="704545" y="6162"/>
                  <a:pt x="762197" y="13368"/>
                </a:cubicBezTo>
                <a:cubicBezTo>
                  <a:pt x="776180" y="15116"/>
                  <a:pt x="799781" y="12872"/>
                  <a:pt x="802302" y="26736"/>
                </a:cubicBezTo>
                <a:cubicBezTo>
                  <a:pt x="820011" y="124134"/>
                  <a:pt x="814474" y="154334"/>
                  <a:pt x="748828" y="187157"/>
                </a:cubicBezTo>
                <a:cubicBezTo>
                  <a:pt x="736224" y="193459"/>
                  <a:pt x="722091" y="196070"/>
                  <a:pt x="708723" y="200526"/>
                </a:cubicBezTo>
                <a:lnTo>
                  <a:pt x="67039" y="187157"/>
                </a:lnTo>
                <a:cubicBezTo>
                  <a:pt x="14252" y="185087"/>
                  <a:pt x="-2031" y="158193"/>
                  <a:pt x="197" y="133684"/>
                </a:cubicBezTo>
                <a:close/>
              </a:path>
            </a:pathLst>
          </a:custGeom>
          <a:solidFill>
            <a:srgbClr val="FFFF00">
              <a:alpha val="77000"/>
            </a:srgbClr>
          </a:solidFill>
          <a:ln>
            <a:solidFill>
              <a:srgbClr val="ADAE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grpSp>
        <p:nvGrpSpPr>
          <p:cNvPr id="10" name="Agrupar 9"/>
          <p:cNvGrpSpPr/>
          <p:nvPr/>
        </p:nvGrpSpPr>
        <p:grpSpPr>
          <a:xfrm>
            <a:off x="4847175" y="2651862"/>
            <a:ext cx="3252800" cy="991347"/>
            <a:chOff x="4847175" y="2651862"/>
            <a:chExt cx="3252800" cy="991347"/>
          </a:xfrm>
        </p:grpSpPr>
        <p:sp>
          <p:nvSpPr>
            <p:cNvPr id="22" name="Flecha curvada hacia abajo 21"/>
            <p:cNvSpPr/>
            <p:nvPr/>
          </p:nvSpPr>
          <p:spPr>
            <a:xfrm rot="10800000">
              <a:off x="4847175" y="3143799"/>
              <a:ext cx="2116359" cy="499410"/>
            </a:xfrm>
            <a:prstGeom prst="curvedDownArrow">
              <a:avLst>
                <a:gd name="adj1" fmla="val 25000"/>
                <a:gd name="adj2" fmla="val 75574"/>
                <a:gd name="adj3" fmla="val 27794"/>
              </a:avLst>
            </a:prstGeom>
          </p:spPr>
          <p:style>
            <a:lnRef idx="1">
              <a:schemeClr val="dk1"/>
            </a:lnRef>
            <a:fillRef idx="3">
              <a:schemeClr val="dk1"/>
            </a:fillRef>
            <a:effectRef idx="2">
              <a:schemeClr val="dk1"/>
            </a:effectRef>
            <a:fontRef idx="minor">
              <a:schemeClr val="lt1"/>
            </a:fontRef>
          </p:style>
          <p:txBody>
            <a:bodyPr rtlCol="0" anchor="ctr"/>
            <a:lstStyle/>
            <a:p>
              <a:pPr algn="ctr" defTabSz="457200" fontAlgn="auto">
                <a:spcBef>
                  <a:spcPts val="0"/>
                </a:spcBef>
                <a:spcAft>
                  <a:spcPts val="0"/>
                </a:spcAft>
              </a:pPr>
              <a:endParaRPr lang="es-ES" dirty="0">
                <a:solidFill>
                  <a:srgbClr val="1F497D">
                    <a:lumMod val="75000"/>
                  </a:srgbClr>
                </a:solidFill>
                <a:latin typeface="Calibri"/>
              </a:endParaRPr>
            </a:p>
          </p:txBody>
        </p:sp>
        <p:sp>
          <p:nvSpPr>
            <p:cNvPr id="25" name="CuadroTexto 24"/>
            <p:cNvSpPr txBox="1"/>
            <p:nvPr/>
          </p:nvSpPr>
          <p:spPr>
            <a:xfrm>
              <a:off x="6739713" y="2651862"/>
              <a:ext cx="1360262" cy="52322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tx2">
                    <a:lumMod val="75000"/>
                  </a:schemeClr>
                </a:contourClr>
              </a:sp3d>
            </a:bodyPr>
            <a:lstStyle/>
            <a:p>
              <a:pPr defTabSz="457200" fontAlgn="auto">
                <a:spcBef>
                  <a:spcPts val="0"/>
                </a:spcBef>
                <a:spcAft>
                  <a:spcPts val="0"/>
                </a:spcAft>
              </a:pPr>
              <a:r>
                <a:rPr lang="es-ES" sz="2800" b="1" dirty="0" smtClean="0">
                  <a:ln w="11430"/>
                  <a:solidFill>
                    <a:srgbClr val="3366FF"/>
                  </a:solidFill>
                  <a:effectLst>
                    <a:outerShdw blurRad="80000" dist="40000" dir="5040000" algn="tl">
                      <a:srgbClr val="000000">
                        <a:alpha val="30000"/>
                      </a:srgbClr>
                    </a:outerShdw>
                  </a:effectLst>
                  <a:latin typeface="Calibri"/>
                </a:rPr>
                <a:t>NaCl</a:t>
              </a:r>
              <a:endParaRPr lang="es-ES" sz="2800" b="1" dirty="0">
                <a:ln w="11430"/>
                <a:solidFill>
                  <a:srgbClr val="3366FF"/>
                </a:solidFill>
                <a:effectLst>
                  <a:outerShdw blurRad="80000" dist="40000" dir="5040000" algn="tl">
                    <a:srgbClr val="000000">
                      <a:alpha val="30000"/>
                    </a:srgbClr>
                  </a:outerShdw>
                </a:effectLst>
                <a:latin typeface="Calibri"/>
              </a:endParaRPr>
            </a:p>
          </p:txBody>
        </p:sp>
      </p:grpSp>
      <p:grpSp>
        <p:nvGrpSpPr>
          <p:cNvPr id="35" name="Agrupar 34"/>
          <p:cNvGrpSpPr/>
          <p:nvPr/>
        </p:nvGrpSpPr>
        <p:grpSpPr>
          <a:xfrm>
            <a:off x="4555036" y="1845551"/>
            <a:ext cx="4966190" cy="577525"/>
            <a:chOff x="4555036" y="1845551"/>
            <a:chExt cx="4966190" cy="577525"/>
          </a:xfrm>
        </p:grpSpPr>
        <p:sp>
          <p:nvSpPr>
            <p:cNvPr id="26" name="CuadroTexto 25"/>
            <p:cNvSpPr txBox="1"/>
            <p:nvPr/>
          </p:nvSpPr>
          <p:spPr>
            <a:xfrm>
              <a:off x="6551311" y="1899856"/>
              <a:ext cx="2969915" cy="523220"/>
            </a:xfrm>
            <a:prstGeom prst="rect">
              <a:avLst/>
            </a:prstGeom>
            <a:noFill/>
          </p:spPr>
          <p:txBody>
            <a:bodyPr wrap="square" rtlCol="0">
              <a:spAutoFit/>
              <a:scene3d>
                <a:camera prst="orthographicFront"/>
                <a:lightRig rig="glow" dir="tl">
                  <a:rot lat="0" lon="0" rev="5400000"/>
                </a:lightRig>
              </a:scene3d>
              <a:sp3d contourW="12700">
                <a:bevelT w="25400" h="25400"/>
                <a:contourClr>
                  <a:srgbClr val="800080"/>
                </a:contourClr>
              </a:sp3d>
            </a:bodyPr>
            <a:lstStyle/>
            <a:p>
              <a:pPr defTabSz="457200" fontAlgn="auto">
                <a:spcBef>
                  <a:spcPts val="0"/>
                </a:spcBef>
                <a:spcAft>
                  <a:spcPts val="0"/>
                </a:spcAft>
              </a:pPr>
              <a:r>
                <a:rPr lang="es-ES" sz="2800" b="1" dirty="0" smtClean="0">
                  <a:ln w="11430"/>
                  <a:solidFill>
                    <a:srgbClr val="CC66FF"/>
                  </a:solidFill>
                  <a:effectLst>
                    <a:outerShdw blurRad="80000" dist="40000" dir="5040000" algn="tl">
                      <a:srgbClr val="000000">
                        <a:alpha val="30000"/>
                      </a:srgbClr>
                    </a:outerShdw>
                  </a:effectLst>
                  <a:latin typeface="Calibri"/>
                </a:rPr>
                <a:t>myo-inositol</a:t>
              </a:r>
              <a:endParaRPr lang="es-ES" sz="2800" b="1" dirty="0">
                <a:ln w="11430"/>
                <a:solidFill>
                  <a:srgbClr val="CC66FF"/>
                </a:solidFill>
                <a:effectLst>
                  <a:outerShdw blurRad="80000" dist="40000" dir="5040000" algn="tl">
                    <a:srgbClr val="000000">
                      <a:alpha val="30000"/>
                    </a:srgbClr>
                  </a:outerShdw>
                </a:effectLst>
                <a:latin typeface="Calibri"/>
              </a:endParaRPr>
            </a:p>
          </p:txBody>
        </p:sp>
        <p:sp>
          <p:nvSpPr>
            <p:cNvPr id="19" name="Flecha curvada hacia abajo 18"/>
            <p:cNvSpPr/>
            <p:nvPr/>
          </p:nvSpPr>
          <p:spPr>
            <a:xfrm rot="9867438" flipV="1">
              <a:off x="4555036" y="1845551"/>
              <a:ext cx="2116359" cy="499410"/>
            </a:xfrm>
            <a:prstGeom prst="curvedDownArrow">
              <a:avLst>
                <a:gd name="adj1" fmla="val 25000"/>
                <a:gd name="adj2" fmla="val 75574"/>
                <a:gd name="adj3" fmla="val 27794"/>
              </a:avLst>
            </a:prstGeom>
          </p:spPr>
          <p:style>
            <a:lnRef idx="1">
              <a:schemeClr val="dk1"/>
            </a:lnRef>
            <a:fillRef idx="3">
              <a:schemeClr val="dk1"/>
            </a:fillRef>
            <a:effectRef idx="2">
              <a:schemeClr val="dk1"/>
            </a:effectRef>
            <a:fontRef idx="minor">
              <a:schemeClr val="lt1"/>
            </a:fontRef>
          </p:style>
          <p:txBody>
            <a:bodyPr rtlCol="0" anchor="ctr"/>
            <a:lstStyle/>
            <a:p>
              <a:pPr algn="ctr" defTabSz="457200" fontAlgn="auto">
                <a:spcBef>
                  <a:spcPts val="0"/>
                </a:spcBef>
                <a:spcAft>
                  <a:spcPts val="0"/>
                </a:spcAft>
              </a:pPr>
              <a:endParaRPr lang="es-ES" dirty="0">
                <a:solidFill>
                  <a:srgbClr val="1F497D">
                    <a:lumMod val="75000"/>
                  </a:srgbClr>
                </a:solidFill>
                <a:latin typeface="Calibri"/>
              </a:endParaRPr>
            </a:p>
          </p:txBody>
        </p:sp>
      </p:grpSp>
      <p:grpSp>
        <p:nvGrpSpPr>
          <p:cNvPr id="34" name="Agrupar 33"/>
          <p:cNvGrpSpPr/>
          <p:nvPr/>
        </p:nvGrpSpPr>
        <p:grpSpPr>
          <a:xfrm>
            <a:off x="4406738" y="483408"/>
            <a:ext cx="2174575" cy="1328351"/>
            <a:chOff x="4406738" y="483408"/>
            <a:chExt cx="2174575" cy="1328351"/>
          </a:xfrm>
        </p:grpSpPr>
        <p:sp>
          <p:nvSpPr>
            <p:cNvPr id="18" name="Flecha curvada hacia abajo 17"/>
            <p:cNvSpPr/>
            <p:nvPr/>
          </p:nvSpPr>
          <p:spPr>
            <a:xfrm rot="9867438">
              <a:off x="4406738" y="1312349"/>
              <a:ext cx="2116359" cy="499410"/>
            </a:xfrm>
            <a:prstGeom prst="curvedDownArrow">
              <a:avLst>
                <a:gd name="adj1" fmla="val 25000"/>
                <a:gd name="adj2" fmla="val 75574"/>
                <a:gd name="adj3" fmla="val 27794"/>
              </a:avLst>
            </a:prstGeom>
          </p:spPr>
          <p:style>
            <a:lnRef idx="1">
              <a:schemeClr val="dk1"/>
            </a:lnRef>
            <a:fillRef idx="3">
              <a:schemeClr val="dk1"/>
            </a:fillRef>
            <a:effectRef idx="2">
              <a:schemeClr val="dk1"/>
            </a:effectRef>
            <a:fontRef idx="minor">
              <a:schemeClr val="lt1"/>
            </a:fontRef>
          </p:style>
          <p:txBody>
            <a:bodyPr rtlCol="0" anchor="ctr"/>
            <a:lstStyle/>
            <a:p>
              <a:pPr algn="ctr" defTabSz="457200" fontAlgn="auto">
                <a:spcBef>
                  <a:spcPts val="0"/>
                </a:spcBef>
                <a:spcAft>
                  <a:spcPts val="0"/>
                </a:spcAft>
              </a:pPr>
              <a:endParaRPr lang="es-ES" dirty="0">
                <a:solidFill>
                  <a:srgbClr val="1F497D">
                    <a:lumMod val="75000"/>
                  </a:srgbClr>
                </a:solidFill>
                <a:latin typeface="Calibri"/>
              </a:endParaRPr>
            </a:p>
          </p:txBody>
        </p:sp>
        <p:sp>
          <p:nvSpPr>
            <p:cNvPr id="27" name="CuadroTexto 26"/>
            <p:cNvSpPr txBox="1"/>
            <p:nvPr/>
          </p:nvSpPr>
          <p:spPr>
            <a:xfrm>
              <a:off x="5933613" y="483408"/>
              <a:ext cx="647700" cy="52322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tx2">
                    <a:lumMod val="75000"/>
                  </a:schemeClr>
                </a:contourClr>
              </a:sp3d>
            </a:bodyPr>
            <a:lstStyle>
              <a:defPPr>
                <a:defRPr lang="es-ES"/>
              </a:defPPr>
              <a:lvl1pPr>
                <a:defRPr sz="2800" b="1">
                  <a:ln w="11430"/>
                  <a:solidFill>
                    <a:schemeClr val="tx1">
                      <a:lumMod val="75000"/>
                      <a:lumOff val="25000"/>
                    </a:schemeClr>
                  </a:solidFill>
                  <a:effectLst>
                    <a:outerShdw blurRad="80000" dist="40000" dir="5040000" algn="tl">
                      <a:srgbClr val="000000">
                        <a:alpha val="30000"/>
                      </a:srgbClr>
                    </a:outerShdw>
                  </a:effectLst>
                </a:defRPr>
              </a:lvl1pPr>
            </a:lstStyle>
            <a:p>
              <a:pPr defTabSz="457200" fontAlgn="auto">
                <a:spcBef>
                  <a:spcPts val="0"/>
                </a:spcBef>
                <a:spcAft>
                  <a:spcPts val="0"/>
                </a:spcAft>
              </a:pPr>
              <a:r>
                <a:rPr lang="es-ES" dirty="0">
                  <a:solidFill>
                    <a:srgbClr val="00FFFF"/>
                  </a:solidFill>
                  <a:latin typeface="Calibri"/>
                </a:rPr>
                <a:t>Na</a:t>
              </a:r>
            </a:p>
          </p:txBody>
        </p:sp>
      </p:grpSp>
      <p:grpSp>
        <p:nvGrpSpPr>
          <p:cNvPr id="15" name="Agrupar 14"/>
          <p:cNvGrpSpPr/>
          <p:nvPr/>
        </p:nvGrpSpPr>
        <p:grpSpPr>
          <a:xfrm>
            <a:off x="4847175" y="3697239"/>
            <a:ext cx="4862453" cy="924683"/>
            <a:chOff x="4847175" y="3697239"/>
            <a:chExt cx="4862453" cy="924683"/>
          </a:xfrm>
        </p:grpSpPr>
        <p:sp>
          <p:nvSpPr>
            <p:cNvPr id="23" name="Flecha curvada hacia abajo 22"/>
            <p:cNvSpPr/>
            <p:nvPr/>
          </p:nvSpPr>
          <p:spPr>
            <a:xfrm rot="10800000" flipV="1">
              <a:off x="4847175" y="3697239"/>
              <a:ext cx="2116359" cy="499410"/>
            </a:xfrm>
            <a:prstGeom prst="curvedDownArrow">
              <a:avLst>
                <a:gd name="adj1" fmla="val 25000"/>
                <a:gd name="adj2" fmla="val 75574"/>
                <a:gd name="adj3" fmla="val 27794"/>
              </a:avLst>
            </a:prstGeom>
          </p:spPr>
          <p:style>
            <a:lnRef idx="1">
              <a:schemeClr val="dk1"/>
            </a:lnRef>
            <a:fillRef idx="3">
              <a:schemeClr val="dk1"/>
            </a:fillRef>
            <a:effectRef idx="2">
              <a:schemeClr val="dk1"/>
            </a:effectRef>
            <a:fontRef idx="minor">
              <a:schemeClr val="lt1"/>
            </a:fontRef>
          </p:style>
          <p:txBody>
            <a:bodyPr rtlCol="0" anchor="ctr"/>
            <a:lstStyle/>
            <a:p>
              <a:pPr algn="ctr" defTabSz="457200" fontAlgn="auto">
                <a:spcBef>
                  <a:spcPts val="0"/>
                </a:spcBef>
                <a:spcAft>
                  <a:spcPts val="0"/>
                </a:spcAft>
              </a:pPr>
              <a:endParaRPr lang="es-ES" dirty="0">
                <a:solidFill>
                  <a:srgbClr val="1F497D">
                    <a:lumMod val="75000"/>
                  </a:srgbClr>
                </a:solidFill>
                <a:latin typeface="Calibri"/>
              </a:endParaRPr>
            </a:p>
          </p:txBody>
        </p:sp>
        <p:sp>
          <p:nvSpPr>
            <p:cNvPr id="28" name="CuadroTexto 27"/>
            <p:cNvSpPr txBox="1"/>
            <p:nvPr/>
          </p:nvSpPr>
          <p:spPr>
            <a:xfrm>
              <a:off x="6739713" y="4098702"/>
              <a:ext cx="2969915" cy="523220"/>
            </a:xfrm>
            <a:prstGeom prst="rect">
              <a:avLst/>
            </a:prstGeom>
            <a:noFill/>
          </p:spPr>
          <p:txBody>
            <a:bodyPr wrap="square" rtlCol="0">
              <a:spAutoFit/>
              <a:scene3d>
                <a:camera prst="orthographicFront"/>
                <a:lightRig rig="glow" dir="tl">
                  <a:rot lat="0" lon="0" rev="5400000"/>
                </a:lightRig>
              </a:scene3d>
              <a:sp3d contourW="12700">
                <a:bevelT w="25400" h="25400"/>
                <a:contourClr>
                  <a:srgbClr val="800080"/>
                </a:contourClr>
              </a:sp3d>
            </a:bodyPr>
            <a:lstStyle/>
            <a:p>
              <a:pPr defTabSz="457200" fontAlgn="auto">
                <a:spcBef>
                  <a:spcPts val="0"/>
                </a:spcBef>
                <a:spcAft>
                  <a:spcPts val="0"/>
                </a:spcAft>
              </a:pPr>
              <a:r>
                <a:rPr lang="es-ES" sz="2800" b="1" dirty="0" smtClean="0">
                  <a:ln w="11430"/>
                  <a:solidFill>
                    <a:srgbClr val="CC66FF"/>
                  </a:solidFill>
                  <a:effectLst>
                    <a:outerShdw blurRad="80000" dist="40000" dir="5040000" algn="tl">
                      <a:srgbClr val="000000">
                        <a:alpha val="30000"/>
                      </a:srgbClr>
                    </a:outerShdw>
                  </a:effectLst>
                  <a:latin typeface="Calibri"/>
                </a:rPr>
                <a:t>Betain</a:t>
              </a:r>
              <a:endParaRPr lang="es-ES" sz="2800" b="1" dirty="0">
                <a:ln w="11430"/>
                <a:solidFill>
                  <a:srgbClr val="CC66FF"/>
                </a:solidFill>
                <a:effectLst>
                  <a:outerShdw blurRad="80000" dist="40000" dir="5040000" algn="tl">
                    <a:srgbClr val="000000">
                      <a:alpha val="30000"/>
                    </a:srgbClr>
                  </a:outerShdw>
                </a:effectLst>
                <a:latin typeface="Calibri"/>
              </a:endParaRPr>
            </a:p>
          </p:txBody>
        </p:sp>
      </p:grpSp>
      <p:grpSp>
        <p:nvGrpSpPr>
          <p:cNvPr id="33" name="Agrupar 32"/>
          <p:cNvGrpSpPr/>
          <p:nvPr/>
        </p:nvGrpSpPr>
        <p:grpSpPr>
          <a:xfrm>
            <a:off x="1099675" y="2008388"/>
            <a:ext cx="3691211" cy="2448791"/>
            <a:chOff x="1099675" y="2008388"/>
            <a:chExt cx="3691211" cy="2448791"/>
          </a:xfrm>
        </p:grpSpPr>
        <p:sp>
          <p:nvSpPr>
            <p:cNvPr id="9" name="CuadroTexto 8"/>
            <p:cNvSpPr txBox="1"/>
            <p:nvPr/>
          </p:nvSpPr>
          <p:spPr>
            <a:xfrm>
              <a:off x="1741827" y="2008388"/>
              <a:ext cx="1443790" cy="523220"/>
            </a:xfrm>
            <a:prstGeom prst="rect">
              <a:avLst/>
            </a:prstGeom>
            <a:noFill/>
          </p:spPr>
          <p:txBody>
            <a:bodyPr wrap="square" rtlCol="0">
              <a:spAutoFit/>
            </a:bodyPr>
            <a:lstStyle/>
            <a:p>
              <a:pPr algn="ctr" defTabSz="457200" fontAlgn="auto">
                <a:spcBef>
                  <a:spcPts val="0"/>
                </a:spcBef>
                <a:spcAft>
                  <a:spcPts val="0"/>
                </a:spcAft>
              </a:pPr>
              <a:r>
                <a:rPr lang="es-ES" sz="2800" dirty="0" smtClean="0">
                  <a:solidFill>
                    <a:prstClr val="black"/>
                  </a:solidFill>
                  <a:latin typeface="Calibri"/>
                </a:rPr>
                <a:t>Glucose</a:t>
              </a:r>
              <a:endParaRPr lang="es-ES" sz="2800" dirty="0">
                <a:solidFill>
                  <a:prstClr val="black"/>
                </a:solidFill>
                <a:latin typeface="Calibri"/>
              </a:endParaRPr>
            </a:p>
          </p:txBody>
        </p:sp>
        <p:sp>
          <p:nvSpPr>
            <p:cNvPr id="12" name="CuadroTexto 11"/>
            <p:cNvSpPr txBox="1"/>
            <p:nvPr/>
          </p:nvSpPr>
          <p:spPr>
            <a:xfrm>
              <a:off x="1099675" y="2764069"/>
              <a:ext cx="1443790" cy="646331"/>
            </a:xfrm>
            <a:prstGeom prst="rect">
              <a:avLst/>
            </a:prstGeom>
            <a:noFill/>
          </p:spPr>
          <p:txBody>
            <a:bodyPr wrap="square" rtlCol="0">
              <a:spAutoFit/>
            </a:bodyPr>
            <a:lstStyle/>
            <a:p>
              <a:pPr algn="ctr" defTabSz="457200" fontAlgn="auto">
                <a:spcBef>
                  <a:spcPts val="0"/>
                </a:spcBef>
                <a:spcAft>
                  <a:spcPts val="0"/>
                </a:spcAft>
              </a:pPr>
              <a:r>
                <a:rPr lang="es-ES" dirty="0" smtClean="0">
                  <a:solidFill>
                    <a:srgbClr val="F79646">
                      <a:lumMod val="50000"/>
                    </a:srgbClr>
                  </a:solidFill>
                  <a:latin typeface="Calibri"/>
                </a:rPr>
                <a:t>Aldose</a:t>
              </a:r>
            </a:p>
            <a:p>
              <a:pPr algn="ctr" defTabSz="457200" fontAlgn="auto">
                <a:spcBef>
                  <a:spcPts val="0"/>
                </a:spcBef>
                <a:spcAft>
                  <a:spcPts val="0"/>
                </a:spcAft>
              </a:pPr>
              <a:r>
                <a:rPr lang="es-ES" dirty="0" smtClean="0">
                  <a:solidFill>
                    <a:srgbClr val="F79646">
                      <a:lumMod val="50000"/>
                    </a:srgbClr>
                  </a:solidFill>
                  <a:latin typeface="Calibri"/>
                </a:rPr>
                <a:t>reductase</a:t>
              </a:r>
              <a:endParaRPr lang="es-ES" dirty="0">
                <a:solidFill>
                  <a:srgbClr val="F79646">
                    <a:lumMod val="50000"/>
                  </a:srgbClr>
                </a:solidFill>
                <a:latin typeface="Calibri"/>
              </a:endParaRPr>
            </a:p>
          </p:txBody>
        </p:sp>
        <p:cxnSp>
          <p:nvCxnSpPr>
            <p:cNvPr id="13" name="Conector recto de flecha 12"/>
            <p:cNvCxnSpPr/>
            <p:nvPr/>
          </p:nvCxnSpPr>
          <p:spPr>
            <a:xfrm>
              <a:off x="2463722" y="2572284"/>
              <a:ext cx="0" cy="1370295"/>
            </a:xfrm>
            <a:prstGeom prst="straightConnector1">
              <a:avLst/>
            </a:prstGeom>
            <a:ln w="63500">
              <a:solidFill>
                <a:schemeClr val="accent1"/>
              </a:solidFill>
              <a:tailEnd type="triangle" w="med" len="med"/>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29" name="CuadroTexto 28"/>
            <p:cNvSpPr txBox="1"/>
            <p:nvPr/>
          </p:nvSpPr>
          <p:spPr>
            <a:xfrm>
              <a:off x="1820971" y="3933959"/>
              <a:ext cx="2969915" cy="523220"/>
            </a:xfrm>
            <a:prstGeom prst="rect">
              <a:avLst/>
            </a:prstGeom>
            <a:noFill/>
          </p:spPr>
          <p:txBody>
            <a:bodyPr wrap="square" rtlCol="0">
              <a:spAutoFit/>
              <a:scene3d>
                <a:camera prst="orthographicFront"/>
                <a:lightRig rig="glow" dir="tl">
                  <a:rot lat="0" lon="0" rev="5400000"/>
                </a:lightRig>
              </a:scene3d>
              <a:sp3d contourW="12700">
                <a:bevelT w="25400" h="25400"/>
                <a:contourClr>
                  <a:srgbClr val="800080"/>
                </a:contourClr>
              </a:sp3d>
            </a:bodyPr>
            <a:lstStyle/>
            <a:p>
              <a:pPr defTabSz="457200" fontAlgn="auto">
                <a:spcBef>
                  <a:spcPts val="0"/>
                </a:spcBef>
                <a:spcAft>
                  <a:spcPts val="0"/>
                </a:spcAft>
              </a:pPr>
              <a:r>
                <a:rPr lang="es-ES" sz="2800" b="1" dirty="0" smtClean="0">
                  <a:ln w="11430"/>
                  <a:solidFill>
                    <a:srgbClr val="CC66FF"/>
                  </a:solidFill>
                  <a:effectLst>
                    <a:outerShdw blurRad="80000" dist="40000" dir="5040000" algn="tl">
                      <a:srgbClr val="000000">
                        <a:alpha val="30000"/>
                      </a:srgbClr>
                    </a:outerShdw>
                  </a:effectLst>
                  <a:latin typeface="Calibri"/>
                </a:rPr>
                <a:t>Sorbitol</a:t>
              </a:r>
              <a:endParaRPr lang="es-ES" sz="2800" b="1" dirty="0">
                <a:ln w="11430"/>
                <a:solidFill>
                  <a:srgbClr val="CC66FF"/>
                </a:solidFill>
                <a:effectLst>
                  <a:outerShdw blurRad="80000" dist="40000" dir="5040000" algn="tl">
                    <a:srgbClr val="000000">
                      <a:alpha val="30000"/>
                    </a:srgbClr>
                  </a:outerShdw>
                </a:effectLst>
                <a:latin typeface="Calibri"/>
              </a:endParaRPr>
            </a:p>
          </p:txBody>
        </p:sp>
      </p:grpSp>
      <p:grpSp>
        <p:nvGrpSpPr>
          <p:cNvPr id="32" name="Agrupar 31"/>
          <p:cNvGrpSpPr/>
          <p:nvPr/>
        </p:nvGrpSpPr>
        <p:grpSpPr>
          <a:xfrm>
            <a:off x="3411178" y="4534465"/>
            <a:ext cx="3002178" cy="733444"/>
            <a:chOff x="3411178" y="4534465"/>
            <a:chExt cx="3002178" cy="733444"/>
          </a:xfrm>
        </p:grpSpPr>
        <p:sp>
          <p:nvSpPr>
            <p:cNvPr id="30" name="CuadroTexto 29"/>
            <p:cNvSpPr txBox="1"/>
            <p:nvPr/>
          </p:nvSpPr>
          <p:spPr>
            <a:xfrm>
              <a:off x="3411178" y="4534465"/>
              <a:ext cx="1841444" cy="523220"/>
            </a:xfrm>
            <a:prstGeom prst="rect">
              <a:avLst/>
            </a:prstGeom>
            <a:noFill/>
          </p:spPr>
          <p:txBody>
            <a:bodyPr wrap="square" rtlCol="0">
              <a:spAutoFit/>
              <a:scene3d>
                <a:camera prst="orthographicFront"/>
                <a:lightRig rig="glow" dir="tl">
                  <a:rot lat="0" lon="0" rev="5400000"/>
                </a:lightRig>
              </a:scene3d>
              <a:sp3d contourW="12700">
                <a:bevelT w="25400" h="25400"/>
                <a:contourClr>
                  <a:srgbClr val="800080"/>
                </a:contourClr>
              </a:sp3d>
            </a:bodyPr>
            <a:lstStyle/>
            <a:p>
              <a:pPr defTabSz="457200" fontAlgn="auto">
                <a:spcBef>
                  <a:spcPts val="0"/>
                </a:spcBef>
                <a:spcAft>
                  <a:spcPts val="0"/>
                </a:spcAft>
              </a:pPr>
              <a:r>
                <a:rPr lang="es-ES" sz="2800" b="1" dirty="0" smtClean="0">
                  <a:ln w="11430"/>
                  <a:solidFill>
                    <a:srgbClr val="CC66FF"/>
                  </a:solidFill>
                  <a:effectLst>
                    <a:outerShdw blurRad="80000" dist="40000" dir="5040000" algn="tl">
                      <a:srgbClr val="000000">
                        <a:alpha val="30000"/>
                      </a:srgbClr>
                    </a:outerShdw>
                  </a:effectLst>
                  <a:latin typeface="Calibri"/>
                </a:rPr>
                <a:t>Osmolites</a:t>
              </a:r>
              <a:endParaRPr lang="es-ES" sz="2800" b="1" dirty="0">
                <a:ln w="11430"/>
                <a:solidFill>
                  <a:srgbClr val="CC66FF"/>
                </a:solidFill>
                <a:effectLst>
                  <a:outerShdw blurRad="80000" dist="40000" dir="5040000" algn="tl">
                    <a:srgbClr val="000000">
                      <a:alpha val="30000"/>
                    </a:srgbClr>
                  </a:outerShdw>
                </a:effectLst>
                <a:latin typeface="Calibri"/>
              </a:endParaRPr>
            </a:p>
          </p:txBody>
        </p:sp>
        <p:cxnSp>
          <p:nvCxnSpPr>
            <p:cNvPr id="31" name="Conector recto de flecha 30"/>
            <p:cNvCxnSpPr/>
            <p:nvPr/>
          </p:nvCxnSpPr>
          <p:spPr>
            <a:xfrm>
              <a:off x="5091386" y="4875498"/>
              <a:ext cx="1321970" cy="392411"/>
            </a:xfrm>
            <a:prstGeom prst="straightConnector1">
              <a:avLst/>
            </a:prstGeom>
            <a:ln w="63500">
              <a:solidFill>
                <a:schemeClr val="tx1">
                  <a:lumMod val="85000"/>
                  <a:lumOff val="15000"/>
                </a:schemeClr>
              </a:solidFill>
              <a:tailEnd type="triangle" w="med" len="med"/>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grpSp>
      <p:sp>
        <p:nvSpPr>
          <p:cNvPr id="14" name="Elipse 13"/>
          <p:cNvSpPr/>
          <p:nvPr/>
        </p:nvSpPr>
        <p:spPr>
          <a:xfrm rot="20667438">
            <a:off x="5019314" y="1564749"/>
            <a:ext cx="1042737" cy="539434"/>
          </a:xfrm>
          <a:prstGeom prst="ellipse">
            <a:avLst/>
          </a:prstGeom>
          <a:gradFill flip="none" rotWithShape="1">
            <a:gsLst>
              <a:gs pos="0">
                <a:schemeClr val="accent2">
                  <a:tint val="100000"/>
                  <a:shade val="100000"/>
                  <a:satMod val="130000"/>
                  <a:alpha val="60000"/>
                </a:schemeClr>
              </a:gs>
              <a:gs pos="100000">
                <a:schemeClr val="accent2">
                  <a:tint val="50000"/>
                  <a:shade val="100000"/>
                  <a:satMod val="350000"/>
                  <a:alpha val="60000"/>
                </a:schemeClr>
              </a:gs>
            </a:gsLst>
            <a:lin ang="16200000" scaled="0"/>
            <a:tileRect/>
          </a:gra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
        <p:nvSpPr>
          <p:cNvPr id="24" name="Elipse 23"/>
          <p:cNvSpPr/>
          <p:nvPr/>
        </p:nvSpPr>
        <p:spPr>
          <a:xfrm>
            <a:off x="5383986" y="3406539"/>
            <a:ext cx="1042737" cy="539434"/>
          </a:xfrm>
          <a:prstGeom prst="ellipse">
            <a:avLst/>
          </a:prstGeom>
          <a:gradFill flip="none" rotWithShape="1">
            <a:gsLst>
              <a:gs pos="0">
                <a:schemeClr val="accent3">
                  <a:tint val="100000"/>
                  <a:shade val="100000"/>
                  <a:satMod val="130000"/>
                  <a:alpha val="77000"/>
                </a:schemeClr>
              </a:gs>
              <a:gs pos="100000">
                <a:schemeClr val="accent3">
                  <a:tint val="50000"/>
                  <a:shade val="100000"/>
                  <a:satMod val="350000"/>
                  <a:alpha val="77000"/>
                </a:schemeClr>
              </a:gs>
            </a:gsLst>
            <a:lin ang="16200000" scaled="0"/>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auto">
              <a:spcBef>
                <a:spcPts val="0"/>
              </a:spcBef>
              <a:spcAft>
                <a:spcPts val="0"/>
              </a:spcAft>
            </a:pPr>
            <a:endParaRPr lang="es-ES" dirty="0">
              <a:solidFill>
                <a:prstClr val="white"/>
              </a:solidFill>
              <a:latin typeface="Calibri"/>
            </a:endParaRPr>
          </a:p>
        </p:txBody>
      </p:sp>
    </p:spTree>
    <p:extLst>
      <p:ext uri="{BB962C8B-B14F-4D97-AF65-F5344CB8AC3E}">
        <p14:creationId xmlns:p14="http://schemas.microsoft.com/office/powerpoint/2010/main" val="317068096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right)">
                                      <p:cBhvr>
                                        <p:cTn id="12" dur="1000"/>
                                        <p:tgtEl>
                                          <p:spTgt spid="35"/>
                                        </p:tgtEl>
                                      </p:cBhvr>
                                    </p:animEffect>
                                  </p:childTnLst>
                                </p:cTn>
                              </p:par>
                              <p:par>
                                <p:cTn id="13" presetID="22" presetClass="entr" presetSubtype="2"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right)">
                                      <p:cBhvr>
                                        <p:cTn id="15" dur="1000"/>
                                        <p:tgtEl>
                                          <p:spTgt spid="34"/>
                                        </p:tgtEl>
                                      </p:cBhvr>
                                    </p:animEffect>
                                  </p:childTnLst>
                                </p:cTn>
                              </p:par>
                            </p:childTnLst>
                          </p:cTn>
                        </p:par>
                        <p:par>
                          <p:cTn id="16" fill="hold">
                            <p:stCondLst>
                              <p:cond delay="1000"/>
                            </p:stCondLst>
                            <p:childTnLst>
                              <p:par>
                                <p:cTn id="17" presetID="22" presetClass="entr" presetSubtype="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1000"/>
                                        <p:tgtEl>
                                          <p:spTgt spid="10"/>
                                        </p:tgtEl>
                                      </p:cBhvr>
                                    </p:animEffect>
                                  </p:childTnLst>
                                </p:cTn>
                              </p:par>
                              <p:par>
                                <p:cTn id="20" presetID="22" presetClass="entr" presetSubtype="2"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right)">
                                      <p:cBhvr>
                                        <p:cTn id="22" dur="1000"/>
                                        <p:tgtEl>
                                          <p:spTgt spid="15"/>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ector recto de flecha 3"/>
          <p:cNvCxnSpPr/>
          <p:nvPr/>
        </p:nvCxnSpPr>
        <p:spPr>
          <a:xfrm flipH="1">
            <a:off x="2058735" y="935785"/>
            <a:ext cx="13367" cy="4946316"/>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 name="Conector recto 5"/>
          <p:cNvCxnSpPr/>
          <p:nvPr/>
        </p:nvCxnSpPr>
        <p:spPr>
          <a:xfrm flipV="1">
            <a:off x="2072107" y="3275258"/>
            <a:ext cx="5267156" cy="40104"/>
          </a:xfrm>
          <a:prstGeom prst="line">
            <a:avLst/>
          </a:prstGeom>
          <a:ln w="38100" cmpd="sng">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8" name="Forma libre 7"/>
          <p:cNvSpPr/>
          <p:nvPr/>
        </p:nvSpPr>
        <p:spPr>
          <a:xfrm>
            <a:off x="2245895" y="1637944"/>
            <a:ext cx="4812633" cy="1637315"/>
          </a:xfrm>
          <a:custGeom>
            <a:avLst/>
            <a:gdLst>
              <a:gd name="connsiteX0" fmla="*/ 0 w 4812632"/>
              <a:gd name="connsiteY0" fmla="*/ 1634437 h 1634437"/>
              <a:gd name="connsiteX1" fmla="*/ 467895 w 4812632"/>
              <a:gd name="connsiteY1" fmla="*/ 43595 h 1634437"/>
              <a:gd name="connsiteX2" fmla="*/ 1630948 w 4812632"/>
              <a:gd name="connsiteY2" fmla="*/ 498121 h 1634437"/>
              <a:gd name="connsiteX3" fmla="*/ 2566737 w 4812632"/>
              <a:gd name="connsiteY3" fmla="*/ 1032858 h 1634437"/>
              <a:gd name="connsiteX4" fmla="*/ 4812632 w 4812632"/>
              <a:gd name="connsiteY4" fmla="*/ 1193279 h 1634437"/>
              <a:gd name="connsiteX0" fmla="*/ 0 w 4812632"/>
              <a:gd name="connsiteY0" fmla="*/ 1632788 h 1632788"/>
              <a:gd name="connsiteX1" fmla="*/ 467895 w 4812632"/>
              <a:gd name="connsiteY1" fmla="*/ 41946 h 1632788"/>
              <a:gd name="connsiteX2" fmla="*/ 1671053 w 4812632"/>
              <a:gd name="connsiteY2" fmla="*/ 509840 h 1632788"/>
              <a:gd name="connsiteX3" fmla="*/ 2566737 w 4812632"/>
              <a:gd name="connsiteY3" fmla="*/ 1031209 h 1632788"/>
              <a:gd name="connsiteX4" fmla="*/ 4812632 w 4812632"/>
              <a:gd name="connsiteY4" fmla="*/ 1191630 h 1632788"/>
              <a:gd name="connsiteX0" fmla="*/ 0 w 4812632"/>
              <a:gd name="connsiteY0" fmla="*/ 1637315 h 1637315"/>
              <a:gd name="connsiteX1" fmla="*/ 467895 w 4812632"/>
              <a:gd name="connsiteY1" fmla="*/ 46473 h 1637315"/>
              <a:gd name="connsiteX2" fmla="*/ 1671053 w 4812632"/>
              <a:gd name="connsiteY2" fmla="*/ 514367 h 1637315"/>
              <a:gd name="connsiteX3" fmla="*/ 2566737 w 4812632"/>
              <a:gd name="connsiteY3" fmla="*/ 1035736 h 1637315"/>
              <a:gd name="connsiteX4" fmla="*/ 4812632 w 4812632"/>
              <a:gd name="connsiteY4" fmla="*/ 1196157 h 1637315"/>
              <a:gd name="connsiteX0" fmla="*/ 0 w 4812632"/>
              <a:gd name="connsiteY0" fmla="*/ 1637315 h 1637315"/>
              <a:gd name="connsiteX1" fmla="*/ 467895 w 4812632"/>
              <a:gd name="connsiteY1" fmla="*/ 46473 h 1637315"/>
              <a:gd name="connsiteX2" fmla="*/ 1671053 w 4812632"/>
              <a:gd name="connsiteY2" fmla="*/ 514367 h 1637315"/>
              <a:gd name="connsiteX3" fmla="*/ 2566737 w 4812632"/>
              <a:gd name="connsiteY3" fmla="*/ 1035736 h 1637315"/>
              <a:gd name="connsiteX4" fmla="*/ 4812632 w 4812632"/>
              <a:gd name="connsiteY4" fmla="*/ 1196157 h 1637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2632" h="1637315">
                <a:moveTo>
                  <a:pt x="0" y="1637315"/>
                </a:moveTo>
                <a:cubicBezTo>
                  <a:pt x="98035" y="936587"/>
                  <a:pt x="189386" y="233631"/>
                  <a:pt x="467895" y="46473"/>
                </a:cubicBezTo>
                <a:cubicBezTo>
                  <a:pt x="746404" y="-140685"/>
                  <a:pt x="1334614" y="282648"/>
                  <a:pt x="1671053" y="514367"/>
                </a:cubicBezTo>
                <a:cubicBezTo>
                  <a:pt x="2007492" y="746086"/>
                  <a:pt x="2069878" y="828525"/>
                  <a:pt x="2566737" y="1035736"/>
                </a:cubicBezTo>
                <a:cubicBezTo>
                  <a:pt x="3063596" y="1242947"/>
                  <a:pt x="4812632" y="1196157"/>
                  <a:pt x="4812632" y="1196157"/>
                </a:cubicBezTo>
              </a:path>
            </a:pathLst>
          </a:custGeom>
          <a:ln w="76200" cmpd="sng">
            <a:solidFill>
              <a:srgbClr val="008000"/>
            </a:solidFill>
          </a:ln>
        </p:spPr>
        <p:style>
          <a:lnRef idx="2">
            <a:schemeClr val="accent3"/>
          </a:lnRef>
          <a:fillRef idx="0">
            <a:schemeClr val="accent3"/>
          </a:fillRef>
          <a:effectRef idx="1">
            <a:schemeClr val="accent3"/>
          </a:effectRef>
          <a:fontRef idx="minor">
            <a:schemeClr val="tx1"/>
          </a:fontRef>
        </p:style>
        <p:txBody>
          <a:bodyPr lIns="91429" tIns="45715" rIns="91429" bIns="45715" rtlCol="0" anchor="ctr"/>
          <a:lstStyle/>
          <a:p>
            <a:pPr algn="ctr" defTabSz="457161" fontAlgn="auto">
              <a:spcBef>
                <a:spcPts val="0"/>
              </a:spcBef>
              <a:spcAft>
                <a:spcPts val="0"/>
              </a:spcAft>
            </a:pPr>
            <a:endParaRPr lang="en-GB" dirty="0">
              <a:solidFill>
                <a:prstClr val="black"/>
              </a:solidFill>
              <a:latin typeface="Calibri"/>
            </a:endParaRPr>
          </a:p>
        </p:txBody>
      </p:sp>
      <p:sp>
        <p:nvSpPr>
          <p:cNvPr id="9" name="CuadroTexto 8"/>
          <p:cNvSpPr txBox="1"/>
          <p:nvPr/>
        </p:nvSpPr>
        <p:spPr>
          <a:xfrm>
            <a:off x="1115618" y="809129"/>
            <a:ext cx="882970" cy="707876"/>
          </a:xfrm>
          <a:prstGeom prst="rect">
            <a:avLst/>
          </a:prstGeom>
          <a:noFill/>
        </p:spPr>
        <p:txBody>
          <a:bodyPr wrap="square" lIns="91429" tIns="45715" rIns="91429" bIns="45715" rtlCol="0">
            <a:spAutoFit/>
            <a:scene3d>
              <a:camera prst="orthographicFront"/>
              <a:lightRig rig="glow" dir="tl">
                <a:rot lat="0" lon="0" rev="5400000"/>
              </a:lightRig>
            </a:scene3d>
            <a:sp3d contourW="12700">
              <a:bevelT w="25400" h="25400"/>
              <a:contourClr>
                <a:srgbClr val="08440A"/>
              </a:contourClr>
            </a:sp3d>
          </a:bodyPr>
          <a:lstStyle/>
          <a:p>
            <a:pPr defTabSz="457161" fontAlgn="auto">
              <a:spcBef>
                <a:spcPts val="0"/>
              </a:spcBef>
              <a:spcAft>
                <a:spcPts val="0"/>
              </a:spcAft>
            </a:pPr>
            <a:r>
              <a:rPr lang="en-GB" sz="4000" b="1" dirty="0">
                <a:ln w="11430"/>
                <a:solidFill>
                  <a:srgbClr val="008000"/>
                </a:solidFill>
                <a:effectLst>
                  <a:outerShdw blurRad="80000" dist="40000" dir="5040000" algn="tl">
                    <a:srgbClr val="000000">
                      <a:alpha val="30000"/>
                    </a:srgbClr>
                  </a:outerShdw>
                </a:effectLst>
                <a:latin typeface="Calibri"/>
              </a:rPr>
              <a:t>SW</a:t>
            </a:r>
          </a:p>
        </p:txBody>
      </p:sp>
      <p:sp>
        <p:nvSpPr>
          <p:cNvPr id="10" name="CuadroTexto 9"/>
          <p:cNvSpPr txBox="1"/>
          <p:nvPr/>
        </p:nvSpPr>
        <p:spPr>
          <a:xfrm>
            <a:off x="1469944" y="2930719"/>
            <a:ext cx="522527" cy="707876"/>
          </a:xfrm>
          <a:prstGeom prst="rect">
            <a:avLst/>
          </a:prstGeom>
          <a:noFill/>
        </p:spPr>
        <p:txBody>
          <a:bodyPr wrap="none" lIns="91429" tIns="45715" rIns="91429" bIns="45715" rtlCol="0">
            <a:spAutoFit/>
            <a:scene3d>
              <a:camera prst="orthographicFront"/>
              <a:lightRig rig="glow" dir="tl">
                <a:rot lat="0" lon="0" rev="5400000"/>
              </a:lightRig>
            </a:scene3d>
            <a:sp3d contourW="12700">
              <a:bevelT w="25400" h="25400"/>
              <a:contourClr>
                <a:schemeClr val="accent6">
                  <a:shade val="73000"/>
                </a:schemeClr>
              </a:contourClr>
            </a:sp3d>
          </a:bodyPr>
          <a:lstStyle/>
          <a:p>
            <a:pPr defTabSz="457161" fontAlgn="auto">
              <a:spcBef>
                <a:spcPts val="0"/>
              </a:spcBef>
              <a:spcAft>
                <a:spcPts val="0"/>
              </a:spcAft>
            </a:pPr>
            <a:r>
              <a:rPr lang="en-GB" sz="4000" b="1" dirty="0">
                <a:ln w="11430"/>
                <a:solidFill>
                  <a:srgbClr val="F79646">
                    <a:lumMod val="75000"/>
                  </a:srgbClr>
                </a:solidFill>
                <a:effectLst>
                  <a:outerShdw blurRad="80000" dist="40000" dir="5040000" algn="tl">
                    <a:srgbClr val="000000">
                      <a:alpha val="30000"/>
                    </a:srgbClr>
                  </a:outerShdw>
                </a:effectLst>
                <a:latin typeface="Calibri"/>
              </a:rPr>
              <a:t>N</a:t>
            </a:r>
          </a:p>
        </p:txBody>
      </p:sp>
      <p:sp>
        <p:nvSpPr>
          <p:cNvPr id="11" name="CuadroTexto 10"/>
          <p:cNvSpPr txBox="1"/>
          <p:nvPr/>
        </p:nvSpPr>
        <p:spPr>
          <a:xfrm>
            <a:off x="1043610" y="5105780"/>
            <a:ext cx="792089" cy="707876"/>
          </a:xfrm>
          <a:prstGeom prst="rect">
            <a:avLst/>
          </a:prstGeom>
          <a:noFill/>
        </p:spPr>
        <p:txBody>
          <a:bodyPr wrap="square" lIns="91429" tIns="45715" rIns="91429" bIns="45715" rtlCol="0">
            <a:spAutoFit/>
            <a:scene3d>
              <a:camera prst="orthographicFront"/>
              <a:lightRig rig="glow" dir="tl">
                <a:rot lat="0" lon="0" rev="5400000"/>
              </a:lightRig>
            </a:scene3d>
            <a:sp3d contourW="12700">
              <a:bevelT w="25400" h="25400"/>
              <a:contourClr>
                <a:srgbClr val="580B13"/>
              </a:contourClr>
            </a:sp3d>
          </a:bodyPr>
          <a:lstStyle/>
          <a:p>
            <a:pPr defTabSz="457161" fontAlgn="auto">
              <a:spcBef>
                <a:spcPts val="0"/>
              </a:spcBef>
              <a:spcAft>
                <a:spcPts val="0"/>
              </a:spcAft>
            </a:pPr>
            <a:r>
              <a:rPr lang="en-GB" sz="4000" b="1" dirty="0">
                <a:ln w="11430"/>
                <a:solidFill>
                  <a:srgbClr val="FF0000"/>
                </a:solidFill>
                <a:effectLst>
                  <a:outerShdw blurRad="80000" dist="40000" dir="5040000" algn="tl">
                    <a:srgbClr val="000000">
                      <a:alpha val="30000"/>
                    </a:srgbClr>
                  </a:outerShdw>
                </a:effectLst>
                <a:latin typeface="Calibri"/>
              </a:rPr>
              <a:t>SH</a:t>
            </a:r>
          </a:p>
        </p:txBody>
      </p:sp>
      <p:cxnSp>
        <p:nvCxnSpPr>
          <p:cNvPr id="12" name="Conector recto de flecha 11"/>
          <p:cNvCxnSpPr/>
          <p:nvPr/>
        </p:nvCxnSpPr>
        <p:spPr>
          <a:xfrm>
            <a:off x="1731217" y="3687044"/>
            <a:ext cx="0" cy="1370295"/>
          </a:xfrm>
          <a:prstGeom prst="straightConnector1">
            <a:avLst/>
          </a:prstGeom>
          <a:ln w="63500">
            <a:solidFill>
              <a:schemeClr val="accent1"/>
            </a:solidFill>
            <a:tailEnd type="triangle" w="med" len="med"/>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13" name="Conector recto de flecha 12"/>
          <p:cNvCxnSpPr/>
          <p:nvPr/>
        </p:nvCxnSpPr>
        <p:spPr>
          <a:xfrm flipV="1">
            <a:off x="1731217" y="1618925"/>
            <a:ext cx="0" cy="1370295"/>
          </a:xfrm>
          <a:prstGeom prst="straightConnector1">
            <a:avLst/>
          </a:prstGeom>
          <a:ln w="63500">
            <a:solidFill>
              <a:schemeClr val="accent1"/>
            </a:solidFill>
            <a:tailEnd type="triangle" w="med" len="med"/>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grpSp>
        <p:nvGrpSpPr>
          <p:cNvPr id="3" name="Agrupar 2"/>
          <p:cNvGrpSpPr/>
          <p:nvPr/>
        </p:nvGrpSpPr>
        <p:grpSpPr>
          <a:xfrm>
            <a:off x="2232527" y="3411490"/>
            <a:ext cx="4812633" cy="1266818"/>
            <a:chOff x="2232526" y="3411490"/>
            <a:chExt cx="4812632" cy="1266819"/>
          </a:xfrm>
        </p:grpSpPr>
        <p:sp>
          <p:nvSpPr>
            <p:cNvPr id="15" name="Cerrar llave 14"/>
            <p:cNvSpPr/>
            <p:nvPr/>
          </p:nvSpPr>
          <p:spPr>
            <a:xfrm rot="5400000">
              <a:off x="4315326" y="1328690"/>
              <a:ext cx="647031" cy="4812632"/>
            </a:xfrm>
            <a:prstGeom prst="rightBrac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txBody>
            <a:bodyPr/>
            <a:lstStyle/>
            <a:p>
              <a:pPr defTabSz="457161" fontAlgn="auto">
                <a:spcBef>
                  <a:spcPts val="0"/>
                </a:spcBef>
                <a:spcAft>
                  <a:spcPts val="0"/>
                </a:spcAft>
              </a:pPr>
              <a:endParaRPr lang="en-GB" dirty="0">
                <a:solidFill>
                  <a:prstClr val="black"/>
                </a:solidFill>
                <a:latin typeface="Calibri"/>
              </a:endParaRPr>
            </a:p>
          </p:txBody>
        </p:sp>
        <p:sp>
          <p:nvSpPr>
            <p:cNvPr id="17" name="CuadroTexto 16"/>
            <p:cNvSpPr txBox="1"/>
            <p:nvPr/>
          </p:nvSpPr>
          <p:spPr>
            <a:xfrm>
              <a:off x="3154948" y="3970423"/>
              <a:ext cx="3382209" cy="707886"/>
            </a:xfrm>
            <a:prstGeom prst="rect">
              <a:avLst/>
            </a:prstGeom>
            <a:noFill/>
          </p:spPr>
          <p:txBody>
            <a:bodyPr wrap="square" rtlCol="0">
              <a:spAutoFit/>
            </a:bodyPr>
            <a:lstStyle/>
            <a:p>
              <a:pPr defTabSz="457161" fontAlgn="auto">
                <a:spcBef>
                  <a:spcPts val="0"/>
                </a:spcBef>
                <a:spcAft>
                  <a:spcPts val="0"/>
                </a:spcAft>
              </a:pPr>
              <a:r>
                <a:rPr lang="en-GB" sz="4000" dirty="0">
                  <a:solidFill>
                    <a:srgbClr val="0000FF"/>
                  </a:solidFill>
                  <a:latin typeface="Calibri"/>
                </a:rPr>
                <a:t>Hypotonic</a:t>
              </a:r>
            </a:p>
          </p:txBody>
        </p:sp>
      </p:grpSp>
      <p:sp>
        <p:nvSpPr>
          <p:cNvPr id="18" name="CuadroTexto 17"/>
          <p:cNvSpPr txBox="1"/>
          <p:nvPr/>
        </p:nvSpPr>
        <p:spPr>
          <a:xfrm>
            <a:off x="7085265" y="3328644"/>
            <a:ext cx="1630947" cy="646321"/>
          </a:xfrm>
          <a:prstGeom prst="rect">
            <a:avLst/>
          </a:prstGeom>
          <a:noFill/>
        </p:spPr>
        <p:txBody>
          <a:bodyPr wrap="square" lIns="91429" tIns="45715" rIns="91429" bIns="45715" rtlCol="0">
            <a:spAutoFit/>
          </a:bodyPr>
          <a:lstStyle/>
          <a:p>
            <a:pPr defTabSz="457161" fontAlgn="auto">
              <a:spcBef>
                <a:spcPts val="0"/>
              </a:spcBef>
              <a:spcAft>
                <a:spcPts val="0"/>
              </a:spcAft>
            </a:pPr>
            <a:r>
              <a:rPr lang="en-GB" sz="3600" dirty="0">
                <a:solidFill>
                  <a:prstClr val="black"/>
                </a:solidFill>
                <a:latin typeface="Calibri"/>
              </a:rPr>
              <a:t>Time</a:t>
            </a:r>
          </a:p>
        </p:txBody>
      </p:sp>
      <p:sp>
        <p:nvSpPr>
          <p:cNvPr id="19" name="CuadroTexto 18"/>
          <p:cNvSpPr txBox="1"/>
          <p:nvPr/>
        </p:nvSpPr>
        <p:spPr>
          <a:xfrm rot="16200000">
            <a:off x="-1009312" y="2898615"/>
            <a:ext cx="3876845" cy="646321"/>
          </a:xfrm>
          <a:prstGeom prst="rect">
            <a:avLst/>
          </a:prstGeom>
          <a:noFill/>
        </p:spPr>
        <p:txBody>
          <a:bodyPr wrap="square" lIns="91429" tIns="45715" rIns="91429" bIns="45715" rtlCol="0">
            <a:spAutoFit/>
          </a:bodyPr>
          <a:lstStyle/>
          <a:p>
            <a:pPr defTabSz="457161" fontAlgn="auto">
              <a:spcBef>
                <a:spcPts val="0"/>
              </a:spcBef>
              <a:spcAft>
                <a:spcPts val="0"/>
              </a:spcAft>
            </a:pPr>
            <a:r>
              <a:rPr lang="en-GB" sz="3600" dirty="0">
                <a:solidFill>
                  <a:prstClr val="black"/>
                </a:solidFill>
                <a:latin typeface="Calibri"/>
              </a:rPr>
              <a:t>Cellular Volume</a:t>
            </a:r>
          </a:p>
        </p:txBody>
      </p:sp>
      <p:cxnSp>
        <p:nvCxnSpPr>
          <p:cNvPr id="21" name="Conector recto de flecha 20"/>
          <p:cNvCxnSpPr/>
          <p:nvPr/>
        </p:nvCxnSpPr>
        <p:spPr>
          <a:xfrm>
            <a:off x="3154949" y="1403682"/>
            <a:ext cx="3890212" cy="1122945"/>
          </a:xfrm>
          <a:prstGeom prst="straightConnector1">
            <a:avLst/>
          </a:prstGeom>
          <a:ln w="38100" cmpd="sng">
            <a:solidFill>
              <a:srgbClr val="008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2" name="CuadroTexto 21"/>
          <p:cNvSpPr txBox="1"/>
          <p:nvPr/>
        </p:nvSpPr>
        <p:spPr>
          <a:xfrm>
            <a:off x="4906212" y="1002658"/>
            <a:ext cx="2138949" cy="1031041"/>
          </a:xfrm>
          <a:prstGeom prst="rect">
            <a:avLst/>
          </a:prstGeom>
          <a:noFill/>
        </p:spPr>
        <p:txBody>
          <a:bodyPr wrap="square" lIns="91429" tIns="45715" rIns="91429" bIns="45715" rtlCol="0">
            <a:spAutoFit/>
            <a:scene3d>
              <a:camera prst="orthographicFront"/>
              <a:lightRig rig="glow" dir="tl">
                <a:rot lat="0" lon="0" rev="5400000"/>
              </a:lightRig>
            </a:scene3d>
            <a:sp3d contourW="12700">
              <a:bevelT w="25400" h="25400"/>
              <a:contourClr>
                <a:srgbClr val="08440A"/>
              </a:contourClr>
            </a:sp3d>
          </a:bodyPr>
          <a:lstStyle/>
          <a:p>
            <a:pPr defTabSz="457161" fontAlgn="auto">
              <a:spcBef>
                <a:spcPts val="0"/>
              </a:spcBef>
              <a:spcAft>
                <a:spcPts val="0"/>
              </a:spcAft>
            </a:pPr>
            <a:r>
              <a:rPr lang="en-GB" sz="6100" b="1" dirty="0">
                <a:ln w="11430"/>
                <a:solidFill>
                  <a:srgbClr val="008000"/>
                </a:solidFill>
                <a:effectLst>
                  <a:outerShdw blurRad="80000" dist="40000" dir="5040000" algn="tl">
                    <a:srgbClr val="000000">
                      <a:alpha val="30000"/>
                    </a:srgbClr>
                  </a:outerShdw>
                </a:effectLst>
                <a:latin typeface="Calibri"/>
              </a:rPr>
              <a:t>RVD</a:t>
            </a:r>
          </a:p>
        </p:txBody>
      </p:sp>
      <p:sp>
        <p:nvSpPr>
          <p:cNvPr id="2" name="Rectángulo 1"/>
          <p:cNvSpPr/>
          <p:nvPr/>
        </p:nvSpPr>
        <p:spPr>
          <a:xfrm>
            <a:off x="1547666" y="6228601"/>
            <a:ext cx="6172461" cy="523210"/>
          </a:xfrm>
          <a:prstGeom prst="rect">
            <a:avLst/>
          </a:prstGeom>
        </p:spPr>
        <p:txBody>
          <a:bodyPr wrap="none" lIns="91429" tIns="45715" rIns="91429" bIns="45715">
            <a:spAutoFit/>
            <a:scene3d>
              <a:camera prst="orthographicFront"/>
              <a:lightRig rig="flat" dir="tl">
                <a:rot lat="0" lon="0" rev="6600000"/>
              </a:lightRig>
            </a:scene3d>
            <a:sp3d extrusionH="25400" contourW="8890">
              <a:bevelT w="38100" h="31750"/>
              <a:contourClr>
                <a:schemeClr val="bg1">
                  <a:lumMod val="50000"/>
                </a:schemeClr>
              </a:contourClr>
            </a:sp3d>
          </a:bodyPr>
          <a:lstStyle/>
          <a:p>
            <a:r>
              <a:rPr lang="en-GB" sz="2800" b="1" dirty="0">
                <a:ln w="11430"/>
                <a:solidFill>
                  <a:srgbClr val="000000"/>
                </a:solidFill>
                <a:effectLst>
                  <a:outerShdw blurRad="50800" dist="39000" dir="5460000" algn="tl">
                    <a:srgbClr val="000000">
                      <a:alpha val="38000"/>
                    </a:srgbClr>
                  </a:outerShdw>
                </a:effectLst>
                <a:latin typeface="+mj-lt"/>
              </a:rPr>
              <a:t>(</a:t>
            </a:r>
            <a:r>
              <a:rPr lang="en-GB" sz="2800" b="1" dirty="0">
                <a:ln w="11430"/>
                <a:solidFill>
                  <a:srgbClr val="FF8000"/>
                </a:solidFill>
                <a:effectLst>
                  <a:outerShdw blurRad="50800" dist="39000" dir="5460000" algn="tl">
                    <a:srgbClr val="000000">
                      <a:alpha val="38000"/>
                    </a:srgbClr>
                  </a:outerShdw>
                </a:effectLst>
                <a:latin typeface="+mj-lt"/>
              </a:rPr>
              <a:t>N</a:t>
            </a:r>
            <a:r>
              <a:rPr lang="en-GB" sz="2800" b="1" dirty="0">
                <a:ln w="11430"/>
                <a:solidFill>
                  <a:srgbClr val="000000"/>
                </a:solidFill>
                <a:effectLst>
                  <a:outerShdw blurRad="50800" dist="39000" dir="5460000" algn="tl">
                    <a:srgbClr val="000000">
                      <a:alpha val="38000"/>
                    </a:srgbClr>
                  </a:outerShdw>
                </a:effectLst>
                <a:latin typeface="+mj-lt"/>
              </a:rPr>
              <a:t>: normal;</a:t>
            </a:r>
            <a:r>
              <a:rPr lang="en-GB"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 </a:t>
            </a:r>
            <a:r>
              <a:rPr lang="en-GB" sz="2800" b="1" dirty="0">
                <a:ln w="11430"/>
                <a:solidFill>
                  <a:srgbClr val="008000"/>
                </a:solidFill>
                <a:effectLst>
                  <a:outerShdw blurRad="80000" dist="40000" dir="5040000" algn="tl">
                    <a:srgbClr val="000000">
                      <a:alpha val="30000"/>
                    </a:srgbClr>
                  </a:outerShdw>
                </a:effectLst>
                <a:latin typeface="+mj-lt"/>
              </a:rPr>
              <a:t>SW</a:t>
            </a:r>
            <a:r>
              <a:rPr lang="en-GB" sz="2800" b="1" dirty="0">
                <a:ln w="11430"/>
                <a:solidFill>
                  <a:srgbClr val="000000"/>
                </a:solidFill>
                <a:effectLst>
                  <a:outerShdw blurRad="50800" dist="39000" dir="5460000" algn="tl">
                    <a:srgbClr val="000000">
                      <a:alpha val="38000"/>
                    </a:srgbClr>
                  </a:outerShdw>
                </a:effectLst>
                <a:latin typeface="+mj-lt"/>
              </a:rPr>
              <a:t>:</a:t>
            </a:r>
            <a:r>
              <a:rPr lang="en-GB" sz="2800" b="1" dirty="0">
                <a:ln w="11430"/>
                <a:solidFill>
                  <a:srgbClr val="00C300"/>
                </a:solidFill>
                <a:effectLst>
                  <a:outerShdw blurRad="50800" dist="39000" dir="5460000" algn="tl">
                    <a:srgbClr val="000000">
                      <a:alpha val="38000"/>
                    </a:srgbClr>
                  </a:outerShdw>
                </a:effectLst>
                <a:latin typeface="+mj-lt"/>
              </a:rPr>
              <a:t> </a:t>
            </a:r>
            <a:r>
              <a:rPr lang="en-GB" sz="2800" b="1" dirty="0">
                <a:ln w="11430"/>
                <a:solidFill>
                  <a:srgbClr val="000000"/>
                </a:solidFill>
                <a:effectLst>
                  <a:outerShdw blurRad="50800" dist="39000" dir="5460000" algn="tl">
                    <a:srgbClr val="000000">
                      <a:alpha val="38000"/>
                    </a:srgbClr>
                  </a:outerShdw>
                </a:effectLst>
                <a:latin typeface="+mj-lt"/>
              </a:rPr>
              <a:t>swelling;</a:t>
            </a:r>
            <a:r>
              <a:rPr lang="en-GB"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 </a:t>
            </a:r>
            <a:r>
              <a:rPr lang="en-GB" sz="2800" b="1" dirty="0">
                <a:ln w="11430"/>
                <a:solidFill>
                  <a:srgbClr val="FF0000"/>
                </a:solidFill>
                <a:effectLst>
                  <a:outerShdw blurRad="50800" dist="39000" dir="5460000" algn="tl">
                    <a:srgbClr val="000000">
                      <a:alpha val="38000"/>
                    </a:srgbClr>
                  </a:outerShdw>
                </a:effectLst>
                <a:latin typeface="+mj-lt"/>
              </a:rPr>
              <a:t>SH</a:t>
            </a:r>
            <a:r>
              <a:rPr lang="en-GB" sz="2800" b="1" dirty="0">
                <a:ln w="11430"/>
                <a:solidFill>
                  <a:srgbClr val="000000"/>
                </a:solidFill>
                <a:effectLst>
                  <a:outerShdw blurRad="50800" dist="39000" dir="5460000" algn="tl">
                    <a:srgbClr val="000000">
                      <a:alpha val="38000"/>
                    </a:srgbClr>
                  </a:outerShdw>
                </a:effectLst>
                <a:latin typeface="+mj-lt"/>
              </a:rPr>
              <a:t>: shrinkage)</a:t>
            </a:r>
          </a:p>
        </p:txBody>
      </p:sp>
      <p:sp>
        <p:nvSpPr>
          <p:cNvPr id="5" name="CuadroTexto 4"/>
          <p:cNvSpPr txBox="1"/>
          <p:nvPr/>
        </p:nvSpPr>
        <p:spPr>
          <a:xfrm>
            <a:off x="2339755" y="4869160"/>
            <a:ext cx="6444210" cy="954097"/>
          </a:xfrm>
          <a:prstGeom prst="rect">
            <a:avLst/>
          </a:prstGeom>
          <a:noFill/>
        </p:spPr>
        <p:txBody>
          <a:bodyPr wrap="square" lIns="91429" tIns="45715" rIns="91429" bIns="45715" rtlCol="0">
            <a:spAutoFit/>
            <a:scene3d>
              <a:camera prst="orthographicFront"/>
              <a:lightRig rig="flat" dir="tl">
                <a:rot lat="0" lon="0" rev="6600000"/>
              </a:lightRig>
            </a:scene3d>
            <a:sp3d extrusionH="25400" contourW="8890">
              <a:bevelT w="38100" h="31750"/>
              <a:contourClr>
                <a:srgbClr val="008000"/>
              </a:contourClr>
            </a:sp3d>
          </a:bodyPr>
          <a:lstStyle/>
          <a:p>
            <a:pPr algn="ctr"/>
            <a:r>
              <a:rPr lang="en-GB" sz="2800" b="1" dirty="0">
                <a:ln w="11430"/>
                <a:solidFill>
                  <a:srgbClr val="008000"/>
                </a:solidFill>
                <a:effectLst>
                  <a:outerShdw blurRad="80000" dist="40000" dir="5040000" algn="tl">
                    <a:srgbClr val="000000">
                      <a:alpha val="30000"/>
                    </a:srgbClr>
                  </a:outerShdw>
                </a:effectLst>
                <a:latin typeface="Calibri"/>
              </a:rPr>
              <a:t>Necrosis</a:t>
            </a:r>
          </a:p>
          <a:p>
            <a:pPr algn="ctr"/>
            <a:r>
              <a:rPr lang="en-GB" sz="2800" b="1" dirty="0">
                <a:ln w="11430"/>
                <a:solidFill>
                  <a:srgbClr val="008000"/>
                </a:solidFill>
                <a:effectLst>
                  <a:outerShdw blurRad="80000" dist="40000" dir="5040000" algn="tl">
                    <a:srgbClr val="000000">
                      <a:alpha val="30000"/>
                    </a:srgbClr>
                  </a:outerShdw>
                </a:effectLst>
                <a:latin typeface="Calibri"/>
              </a:rPr>
              <a:t>NVI: Necrotic Volume Increase</a:t>
            </a:r>
          </a:p>
        </p:txBody>
      </p:sp>
    </p:spTree>
    <p:extLst>
      <p:ext uri="{BB962C8B-B14F-4D97-AF65-F5344CB8AC3E}">
        <p14:creationId xmlns:p14="http://schemas.microsoft.com/office/powerpoint/2010/main" val="322857540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0"/>
                                        <p:tgtEl>
                                          <p:spTgt spid="8"/>
                                        </p:tgtEl>
                                      </p:cBhvr>
                                    </p:animEffect>
                                  </p:childTnLst>
                                </p:cTn>
                              </p:par>
                            </p:childTnLst>
                          </p:cTn>
                        </p:par>
                        <p:par>
                          <p:cTn id="12" fill="hold">
                            <p:stCondLst>
                              <p:cond delay="8000"/>
                            </p:stCondLst>
                            <p:childTnLst>
                              <p:par>
                                <p:cTn id="13" presetID="55"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strVal val="#ppt_w*0.70"/>
                                          </p:val>
                                        </p:tav>
                                        <p:tav tm="100000">
                                          <p:val>
                                            <p:strVal val="#ppt_w"/>
                                          </p:val>
                                        </p:tav>
                                      </p:tavLst>
                                    </p:anim>
                                    <p:anim calcmode="lin" valueType="num">
                                      <p:cBhvr>
                                        <p:cTn id="16" dur="1000" fill="hold"/>
                                        <p:tgtEl>
                                          <p:spTgt spid="21"/>
                                        </p:tgtEl>
                                        <p:attrNameLst>
                                          <p:attrName>ppt_h</p:attrName>
                                        </p:attrNameLst>
                                      </p:cBhvr>
                                      <p:tavLst>
                                        <p:tav tm="0">
                                          <p:val>
                                            <p:strVal val="#ppt_h"/>
                                          </p:val>
                                        </p:tav>
                                        <p:tav tm="100000">
                                          <p:val>
                                            <p:strVal val="#ppt_h"/>
                                          </p:val>
                                        </p:tav>
                                      </p:tavLst>
                                    </p:anim>
                                    <p:animEffect transition="in" filter="fade">
                                      <p:cBhvr>
                                        <p:cTn id="17" dur="1000"/>
                                        <p:tgtEl>
                                          <p:spTgt spid="21"/>
                                        </p:tgtEl>
                                      </p:cBhvr>
                                    </p:animEffect>
                                  </p:childTnLst>
                                </p:cTn>
                              </p:par>
                            </p:childTnLst>
                          </p:cTn>
                        </p:par>
                        <p:par>
                          <p:cTn id="18" fill="hold">
                            <p:stCondLst>
                              <p:cond delay="90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n-GB" dirty="0" smtClean="0"/>
              <a:t>Balneotherapy skin products</a:t>
            </a:r>
            <a:endParaRPr lang="en-GB" dirty="0"/>
          </a:p>
        </p:txBody>
      </p:sp>
      <p:sp>
        <p:nvSpPr>
          <p:cNvPr id="9" name="Marcador de contenido 8"/>
          <p:cNvSpPr>
            <a:spLocks noGrp="1"/>
          </p:cNvSpPr>
          <p:nvPr>
            <p:ph sz="half" idx="1"/>
          </p:nvPr>
        </p:nvSpPr>
        <p:spPr>
          <a:xfrm>
            <a:off x="468313" y="1773237"/>
            <a:ext cx="8280152" cy="1727771"/>
          </a:xfrm>
        </p:spPr>
        <p:txBody>
          <a:bodyPr/>
          <a:lstStyle/>
          <a:p>
            <a:pPr marL="0" indent="0">
              <a:buNone/>
            </a:pPr>
            <a:r>
              <a:rPr lang="en-GB" dirty="0" smtClean="0"/>
              <a:t>are ones that have been scientifically designed, based on inorganic salts in order to improve the viability of skin cells</a:t>
            </a:r>
            <a:endParaRPr lang="en-GB" dirty="0"/>
          </a:p>
        </p:txBody>
      </p:sp>
      <p:sp>
        <p:nvSpPr>
          <p:cNvPr id="10" name="Marcador de contenido 9"/>
          <p:cNvSpPr>
            <a:spLocks noGrp="1"/>
          </p:cNvSpPr>
          <p:nvPr>
            <p:ph sz="half" idx="2"/>
          </p:nvPr>
        </p:nvSpPr>
        <p:spPr>
          <a:xfrm>
            <a:off x="1979717" y="3933061"/>
            <a:ext cx="5544615" cy="1381595"/>
          </a:xfrm>
        </p:spPr>
        <p:txBody>
          <a:bodyPr/>
          <a:lstStyle/>
          <a:p>
            <a:r>
              <a:rPr lang="en-GB" sz="3200" dirty="0" smtClean="0"/>
              <a:t>Osmotic activity</a:t>
            </a:r>
          </a:p>
          <a:p>
            <a:endParaRPr lang="en-GB" sz="3200" dirty="0" smtClean="0"/>
          </a:p>
          <a:p>
            <a:r>
              <a:rPr lang="en-GB" sz="3200" dirty="0" smtClean="0"/>
              <a:t>Crenotherapy activity</a:t>
            </a:r>
            <a:endParaRPr lang="en-GB" sz="3200" dirty="0"/>
          </a:p>
        </p:txBody>
      </p:sp>
    </p:spTree>
    <p:extLst>
      <p:ext uri="{BB962C8B-B14F-4D97-AF65-F5344CB8AC3E}">
        <p14:creationId xmlns:p14="http://schemas.microsoft.com/office/powerpoint/2010/main" val="409930251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3"/>
          <p:cNvGrpSpPr>
            <a:grpSpLocks/>
          </p:cNvGrpSpPr>
          <p:nvPr/>
        </p:nvGrpSpPr>
        <p:grpSpPr bwMode="auto">
          <a:xfrm>
            <a:off x="5003800" y="2652976"/>
            <a:ext cx="823913" cy="676275"/>
            <a:chOff x="3346" y="1419"/>
            <a:chExt cx="519" cy="426"/>
          </a:xfrm>
          <a:effectLst>
            <a:outerShdw blurRad="50800" dist="38100" dir="2700000" algn="tl" rotWithShape="0">
              <a:srgbClr val="000000">
                <a:alpha val="43000"/>
              </a:srgbClr>
            </a:outerShdw>
          </a:effectLst>
        </p:grpSpPr>
        <p:sp>
          <p:nvSpPr>
            <p:cNvPr id="34" name="Oval 34"/>
            <p:cNvSpPr>
              <a:spLocks noChangeArrowheads="1"/>
            </p:cNvSpPr>
            <p:nvPr/>
          </p:nvSpPr>
          <p:spPr bwMode="auto">
            <a:xfrm rot="-1883633">
              <a:off x="3346" y="159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5" name="Oval 35"/>
            <p:cNvSpPr>
              <a:spLocks noChangeArrowheads="1"/>
            </p:cNvSpPr>
            <p:nvPr/>
          </p:nvSpPr>
          <p:spPr bwMode="auto">
            <a:xfrm rot="-1883633">
              <a:off x="3453" y="141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6" name="Oval 36"/>
            <p:cNvSpPr>
              <a:spLocks noChangeArrowheads="1"/>
            </p:cNvSpPr>
            <p:nvPr/>
          </p:nvSpPr>
          <p:spPr bwMode="auto">
            <a:xfrm rot="-1883633">
              <a:off x="3416" y="170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7" name="Oval 37"/>
            <p:cNvSpPr>
              <a:spLocks noChangeArrowheads="1"/>
            </p:cNvSpPr>
            <p:nvPr/>
          </p:nvSpPr>
          <p:spPr bwMode="auto">
            <a:xfrm rot="-1883633">
              <a:off x="3616" y="142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8" name="Oval 38"/>
            <p:cNvSpPr>
              <a:spLocks noChangeArrowheads="1"/>
            </p:cNvSpPr>
            <p:nvPr/>
          </p:nvSpPr>
          <p:spPr bwMode="auto">
            <a:xfrm rot="-1883633">
              <a:off x="3726" y="151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9" name="Oval 39"/>
            <p:cNvSpPr>
              <a:spLocks noChangeArrowheads="1"/>
            </p:cNvSpPr>
            <p:nvPr/>
          </p:nvSpPr>
          <p:spPr bwMode="auto">
            <a:xfrm rot="-1883633">
              <a:off x="3526" y="179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0" name="Oval 40"/>
            <p:cNvSpPr>
              <a:spLocks noChangeArrowheads="1"/>
            </p:cNvSpPr>
            <p:nvPr/>
          </p:nvSpPr>
          <p:spPr bwMode="auto">
            <a:xfrm rot="-1883633">
              <a:off x="3705" y="174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1" name="Oval 41"/>
            <p:cNvSpPr>
              <a:spLocks noChangeArrowheads="1"/>
            </p:cNvSpPr>
            <p:nvPr/>
          </p:nvSpPr>
          <p:spPr bwMode="auto">
            <a:xfrm rot="-1883633">
              <a:off x="3774" y="159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42" name="Group 43"/>
          <p:cNvGrpSpPr>
            <a:grpSpLocks/>
          </p:cNvGrpSpPr>
          <p:nvPr/>
        </p:nvGrpSpPr>
        <p:grpSpPr bwMode="auto">
          <a:xfrm>
            <a:off x="7524750" y="3618176"/>
            <a:ext cx="361950" cy="469900"/>
            <a:chOff x="5494" y="1479"/>
            <a:chExt cx="228" cy="296"/>
          </a:xfrm>
          <a:effectLst>
            <a:outerShdw blurRad="50800" dist="38100" dir="2700000" algn="tl" rotWithShape="0">
              <a:srgbClr val="000000">
                <a:alpha val="43000"/>
              </a:srgbClr>
            </a:outerShdw>
          </a:effectLst>
        </p:grpSpPr>
        <p:sp>
          <p:nvSpPr>
            <p:cNvPr id="43" name="Freeform 44"/>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4" name="Freeform 45"/>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5" name="Freeform 46"/>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6" name="Freeform 47"/>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7" name="Freeform 48"/>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8" name="Freeform 49"/>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9" name="Freeform 50"/>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0" name="Freeform 51"/>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1" name="Freeform 52"/>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52" name="Group 53"/>
          <p:cNvGrpSpPr>
            <a:grpSpLocks/>
          </p:cNvGrpSpPr>
          <p:nvPr/>
        </p:nvGrpSpPr>
        <p:grpSpPr bwMode="auto">
          <a:xfrm>
            <a:off x="7380288" y="3545151"/>
            <a:ext cx="720725" cy="722312"/>
            <a:chOff x="4649" y="2205"/>
            <a:chExt cx="454" cy="455"/>
          </a:xfrm>
          <a:effectLst>
            <a:outerShdw blurRad="50800" dist="38100" dir="2700000" algn="tl" rotWithShape="0">
              <a:srgbClr val="000000">
                <a:alpha val="43000"/>
              </a:srgbClr>
            </a:outerShdw>
          </a:effectLst>
        </p:grpSpPr>
        <p:sp>
          <p:nvSpPr>
            <p:cNvPr id="53" name="Oval 54"/>
            <p:cNvSpPr>
              <a:spLocks noChangeArrowheads="1"/>
            </p:cNvSpPr>
            <p:nvPr/>
          </p:nvSpPr>
          <p:spPr bwMode="auto">
            <a:xfrm>
              <a:off x="4649" y="229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4" name="Oval 55"/>
            <p:cNvSpPr>
              <a:spLocks noChangeArrowheads="1"/>
            </p:cNvSpPr>
            <p:nvPr/>
          </p:nvSpPr>
          <p:spPr bwMode="auto">
            <a:xfrm>
              <a:off x="4830" y="220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5" name="Oval 56"/>
            <p:cNvSpPr>
              <a:spLocks noChangeArrowheads="1"/>
            </p:cNvSpPr>
            <p:nvPr/>
          </p:nvSpPr>
          <p:spPr bwMode="auto">
            <a:xfrm>
              <a:off x="4649" y="243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6" name="Oval 57"/>
            <p:cNvSpPr>
              <a:spLocks noChangeArrowheads="1"/>
            </p:cNvSpPr>
            <p:nvPr/>
          </p:nvSpPr>
          <p:spPr bwMode="auto">
            <a:xfrm>
              <a:off x="4966" y="229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7" name="Oval 58"/>
            <p:cNvSpPr>
              <a:spLocks noChangeArrowheads="1"/>
            </p:cNvSpPr>
            <p:nvPr/>
          </p:nvSpPr>
          <p:spPr bwMode="auto">
            <a:xfrm>
              <a:off x="5012" y="243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8" name="Oval 59"/>
            <p:cNvSpPr>
              <a:spLocks noChangeArrowheads="1"/>
            </p:cNvSpPr>
            <p:nvPr/>
          </p:nvSpPr>
          <p:spPr bwMode="auto">
            <a:xfrm>
              <a:off x="4694" y="256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9" name="Oval 60"/>
            <p:cNvSpPr>
              <a:spLocks noChangeArrowheads="1"/>
            </p:cNvSpPr>
            <p:nvPr/>
          </p:nvSpPr>
          <p:spPr bwMode="auto">
            <a:xfrm>
              <a:off x="4876" y="261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0" name="Oval 61"/>
            <p:cNvSpPr>
              <a:spLocks noChangeArrowheads="1"/>
            </p:cNvSpPr>
            <p:nvPr/>
          </p:nvSpPr>
          <p:spPr bwMode="auto">
            <a:xfrm>
              <a:off x="5012" y="252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61" name="Group 62"/>
          <p:cNvGrpSpPr>
            <a:grpSpLocks/>
          </p:cNvGrpSpPr>
          <p:nvPr/>
        </p:nvGrpSpPr>
        <p:grpSpPr bwMode="auto">
          <a:xfrm rot="-1883633">
            <a:off x="6492875" y="1627451"/>
            <a:ext cx="361950" cy="469900"/>
            <a:chOff x="5494" y="1479"/>
            <a:chExt cx="228" cy="296"/>
          </a:xfrm>
          <a:effectLst>
            <a:outerShdw blurRad="50800" dist="38100" dir="2700000" algn="tl" rotWithShape="0">
              <a:srgbClr val="000000">
                <a:alpha val="43000"/>
              </a:srgbClr>
            </a:outerShdw>
          </a:effectLst>
        </p:grpSpPr>
        <p:sp>
          <p:nvSpPr>
            <p:cNvPr id="62" name="Freeform 63"/>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3" name="Freeform 64"/>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4" name="Freeform 65"/>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5" name="Freeform 66"/>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6" name="Freeform 67"/>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7" name="Freeform 68"/>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8" name="Freeform 69"/>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9" name="Freeform 70"/>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0" name="Freeform 71"/>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71" name="Group 72"/>
          <p:cNvGrpSpPr>
            <a:grpSpLocks/>
          </p:cNvGrpSpPr>
          <p:nvPr/>
        </p:nvGrpSpPr>
        <p:grpSpPr bwMode="auto">
          <a:xfrm rot="2861520">
            <a:off x="5237163" y="4230951"/>
            <a:ext cx="361950" cy="469900"/>
            <a:chOff x="5494" y="1479"/>
            <a:chExt cx="228" cy="296"/>
          </a:xfrm>
          <a:effectLst>
            <a:outerShdw blurRad="50800" dist="38100" dir="2700000" algn="tl" rotWithShape="0">
              <a:srgbClr val="000000">
                <a:alpha val="43000"/>
              </a:srgbClr>
            </a:outerShdw>
          </a:effectLst>
        </p:grpSpPr>
        <p:sp>
          <p:nvSpPr>
            <p:cNvPr id="72" name="Freeform 73"/>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3" name="Freeform 74"/>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4" name="Freeform 75"/>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5" name="Freeform 76"/>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6" name="Freeform 77"/>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7" name="Freeform 78"/>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8" name="Freeform 79"/>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9" name="Freeform 80"/>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80" name="Freeform 81"/>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81" name="Group 82"/>
          <p:cNvGrpSpPr>
            <a:grpSpLocks/>
          </p:cNvGrpSpPr>
          <p:nvPr/>
        </p:nvGrpSpPr>
        <p:grpSpPr bwMode="auto">
          <a:xfrm>
            <a:off x="5076825" y="4121413"/>
            <a:ext cx="682625" cy="812800"/>
            <a:chOff x="3420" y="2674"/>
            <a:chExt cx="430" cy="512"/>
          </a:xfrm>
          <a:effectLst>
            <a:outerShdw blurRad="50800" dist="38100" dir="2700000" algn="tl" rotWithShape="0">
              <a:srgbClr val="000000">
                <a:alpha val="43000"/>
              </a:srgbClr>
            </a:outerShdw>
          </a:effectLst>
        </p:grpSpPr>
        <p:sp>
          <p:nvSpPr>
            <p:cNvPr id="82" name="Oval 83"/>
            <p:cNvSpPr>
              <a:spLocks noChangeArrowheads="1"/>
            </p:cNvSpPr>
            <p:nvPr/>
          </p:nvSpPr>
          <p:spPr bwMode="auto">
            <a:xfrm rot="2861520">
              <a:off x="3568" y="269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3" name="Oval 84"/>
            <p:cNvSpPr>
              <a:spLocks noChangeArrowheads="1"/>
            </p:cNvSpPr>
            <p:nvPr/>
          </p:nvSpPr>
          <p:spPr bwMode="auto">
            <a:xfrm rot="2861520">
              <a:off x="3757" y="27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4" name="Oval 85"/>
            <p:cNvSpPr>
              <a:spLocks noChangeArrowheads="1"/>
            </p:cNvSpPr>
            <p:nvPr/>
          </p:nvSpPr>
          <p:spPr bwMode="auto">
            <a:xfrm rot="2861520">
              <a:off x="3467" y="278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5" name="Oval 86"/>
            <p:cNvSpPr>
              <a:spLocks noChangeArrowheads="1"/>
            </p:cNvSpPr>
            <p:nvPr/>
          </p:nvSpPr>
          <p:spPr bwMode="auto">
            <a:xfrm rot="2861520">
              <a:off x="3781" y="293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6" name="Oval 87"/>
            <p:cNvSpPr>
              <a:spLocks noChangeArrowheads="1"/>
            </p:cNvSpPr>
            <p:nvPr/>
          </p:nvSpPr>
          <p:spPr bwMode="auto">
            <a:xfrm rot="2861520">
              <a:off x="3712" y="305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7" name="Oval 88"/>
            <p:cNvSpPr>
              <a:spLocks noChangeArrowheads="1"/>
            </p:cNvSpPr>
            <p:nvPr/>
          </p:nvSpPr>
          <p:spPr bwMode="auto">
            <a:xfrm rot="2861520">
              <a:off x="3397" y="291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8" name="Oval 89"/>
            <p:cNvSpPr>
              <a:spLocks noChangeArrowheads="1"/>
            </p:cNvSpPr>
            <p:nvPr/>
          </p:nvSpPr>
          <p:spPr bwMode="auto">
            <a:xfrm rot="2861520">
              <a:off x="3486" y="307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89" name="Oval 90"/>
            <p:cNvSpPr>
              <a:spLocks noChangeArrowheads="1"/>
            </p:cNvSpPr>
            <p:nvPr/>
          </p:nvSpPr>
          <p:spPr bwMode="auto">
            <a:xfrm rot="2861520">
              <a:off x="3644" y="311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90" name="Group 91"/>
          <p:cNvGrpSpPr>
            <a:grpSpLocks/>
          </p:cNvGrpSpPr>
          <p:nvPr/>
        </p:nvGrpSpPr>
        <p:grpSpPr bwMode="auto">
          <a:xfrm rot="6025010">
            <a:off x="4522788" y="6094676"/>
            <a:ext cx="361950" cy="469900"/>
            <a:chOff x="5494" y="1479"/>
            <a:chExt cx="228" cy="296"/>
          </a:xfrm>
          <a:effectLst>
            <a:outerShdw blurRad="50800" dist="38100" dir="2700000" algn="tl" rotWithShape="0">
              <a:srgbClr val="000000">
                <a:alpha val="43000"/>
              </a:srgbClr>
            </a:outerShdw>
          </a:effectLst>
        </p:grpSpPr>
        <p:sp>
          <p:nvSpPr>
            <p:cNvPr id="91" name="Freeform 92"/>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2" name="Freeform 93"/>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3" name="Freeform 94"/>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4" name="Freeform 95"/>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5" name="Freeform 96"/>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6" name="Freeform 97"/>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7" name="Freeform 98"/>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8" name="Freeform 99"/>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99" name="Freeform 100"/>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100" name="Group 101"/>
          <p:cNvGrpSpPr>
            <a:grpSpLocks/>
          </p:cNvGrpSpPr>
          <p:nvPr/>
        </p:nvGrpSpPr>
        <p:grpSpPr bwMode="auto">
          <a:xfrm>
            <a:off x="4276725" y="5993076"/>
            <a:ext cx="723900" cy="711200"/>
            <a:chOff x="2694" y="3747"/>
            <a:chExt cx="456" cy="448"/>
          </a:xfrm>
          <a:effectLst>
            <a:outerShdw blurRad="50800" dist="38100" dir="2700000" algn="tl" rotWithShape="0">
              <a:srgbClr val="000000">
                <a:alpha val="43000"/>
              </a:srgbClr>
            </a:outerShdw>
          </a:effectLst>
        </p:grpSpPr>
        <p:sp>
          <p:nvSpPr>
            <p:cNvPr id="101" name="Oval 102"/>
            <p:cNvSpPr>
              <a:spLocks noChangeArrowheads="1"/>
            </p:cNvSpPr>
            <p:nvPr/>
          </p:nvSpPr>
          <p:spPr bwMode="auto">
            <a:xfrm rot="6025010">
              <a:off x="3024" y="379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2" name="Oval 103"/>
            <p:cNvSpPr>
              <a:spLocks noChangeArrowheads="1"/>
            </p:cNvSpPr>
            <p:nvPr/>
          </p:nvSpPr>
          <p:spPr bwMode="auto">
            <a:xfrm rot="6025010">
              <a:off x="3081" y="398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3" name="Oval 104"/>
            <p:cNvSpPr>
              <a:spLocks noChangeArrowheads="1"/>
            </p:cNvSpPr>
            <p:nvPr/>
          </p:nvSpPr>
          <p:spPr bwMode="auto">
            <a:xfrm rot="6025010">
              <a:off x="2891" y="37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4" name="Oval 105"/>
            <p:cNvSpPr>
              <a:spLocks noChangeArrowheads="1"/>
            </p:cNvSpPr>
            <p:nvPr/>
          </p:nvSpPr>
          <p:spPr bwMode="auto">
            <a:xfrm rot="6025010">
              <a:off x="2967" y="41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5" name="Oval 106"/>
            <p:cNvSpPr>
              <a:spLocks noChangeArrowheads="1"/>
            </p:cNvSpPr>
            <p:nvPr/>
          </p:nvSpPr>
          <p:spPr bwMode="auto">
            <a:xfrm rot="6025010">
              <a:off x="2825" y="412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6" name="Oval 107"/>
            <p:cNvSpPr>
              <a:spLocks noChangeArrowheads="1"/>
            </p:cNvSpPr>
            <p:nvPr/>
          </p:nvSpPr>
          <p:spPr bwMode="auto">
            <a:xfrm rot="6025010">
              <a:off x="2749" y="378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7" name="Oval 108"/>
            <p:cNvSpPr>
              <a:spLocks noChangeArrowheads="1"/>
            </p:cNvSpPr>
            <p:nvPr/>
          </p:nvSpPr>
          <p:spPr bwMode="auto">
            <a:xfrm rot="6025010">
              <a:off x="2671" y="396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08" name="Oval 109"/>
            <p:cNvSpPr>
              <a:spLocks noChangeArrowheads="1"/>
            </p:cNvSpPr>
            <p:nvPr/>
          </p:nvSpPr>
          <p:spPr bwMode="auto">
            <a:xfrm rot="6025010">
              <a:off x="2735" y="411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109" name="Group 110"/>
          <p:cNvGrpSpPr>
            <a:grpSpLocks/>
          </p:cNvGrpSpPr>
          <p:nvPr/>
        </p:nvGrpSpPr>
        <p:grpSpPr bwMode="auto">
          <a:xfrm rot="8456445">
            <a:off x="2508250" y="5562863"/>
            <a:ext cx="361950" cy="469900"/>
            <a:chOff x="5494" y="1479"/>
            <a:chExt cx="228" cy="296"/>
          </a:xfrm>
          <a:effectLst>
            <a:outerShdw blurRad="50800" dist="38100" dir="2700000" algn="tl" rotWithShape="0">
              <a:srgbClr val="000000">
                <a:alpha val="43000"/>
              </a:srgbClr>
            </a:outerShdw>
          </a:effectLst>
        </p:grpSpPr>
        <p:sp>
          <p:nvSpPr>
            <p:cNvPr id="110" name="Freeform 111"/>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1" name="Freeform 112"/>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2" name="Freeform 113"/>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3" name="Freeform 114"/>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4" name="Freeform 115"/>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5" name="Freeform 116"/>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6" name="Freeform 117"/>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7" name="Freeform 118"/>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18" name="Freeform 119"/>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119" name="Group 120"/>
          <p:cNvGrpSpPr>
            <a:grpSpLocks/>
          </p:cNvGrpSpPr>
          <p:nvPr/>
        </p:nvGrpSpPr>
        <p:grpSpPr bwMode="auto">
          <a:xfrm>
            <a:off x="2217738" y="5410463"/>
            <a:ext cx="819150" cy="681038"/>
            <a:chOff x="1397" y="3380"/>
            <a:chExt cx="516" cy="429"/>
          </a:xfrm>
          <a:effectLst>
            <a:outerShdw blurRad="50800" dist="38100" dir="2700000" algn="tl" rotWithShape="0">
              <a:srgbClr val="000000">
                <a:alpha val="43000"/>
              </a:srgbClr>
            </a:outerShdw>
          </a:effectLst>
        </p:grpSpPr>
        <p:sp>
          <p:nvSpPr>
            <p:cNvPr id="120" name="Oval 121"/>
            <p:cNvSpPr>
              <a:spLocks noChangeArrowheads="1"/>
            </p:cNvSpPr>
            <p:nvPr/>
          </p:nvSpPr>
          <p:spPr bwMode="auto">
            <a:xfrm rot="8456445">
              <a:off x="1822" y="356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1" name="Oval 122"/>
            <p:cNvSpPr>
              <a:spLocks noChangeArrowheads="1"/>
            </p:cNvSpPr>
            <p:nvPr/>
          </p:nvSpPr>
          <p:spPr bwMode="auto">
            <a:xfrm rot="8456445">
              <a:off x="1739" y="374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2" name="Oval 123"/>
            <p:cNvSpPr>
              <a:spLocks noChangeArrowheads="1"/>
            </p:cNvSpPr>
            <p:nvPr/>
          </p:nvSpPr>
          <p:spPr bwMode="auto">
            <a:xfrm rot="8456445">
              <a:off x="1736" y="345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3" name="Oval 124"/>
            <p:cNvSpPr>
              <a:spLocks noChangeArrowheads="1"/>
            </p:cNvSpPr>
            <p:nvPr/>
          </p:nvSpPr>
          <p:spPr bwMode="auto">
            <a:xfrm rot="8456445">
              <a:off x="1576" y="376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4" name="Oval 125"/>
            <p:cNvSpPr>
              <a:spLocks noChangeArrowheads="1"/>
            </p:cNvSpPr>
            <p:nvPr/>
          </p:nvSpPr>
          <p:spPr bwMode="auto">
            <a:xfrm rot="8456445">
              <a:off x="1454" y="368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5" name="Oval 126"/>
            <p:cNvSpPr>
              <a:spLocks noChangeArrowheads="1"/>
            </p:cNvSpPr>
            <p:nvPr/>
          </p:nvSpPr>
          <p:spPr bwMode="auto">
            <a:xfrm rot="8456445">
              <a:off x="1616" y="338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6" name="Oval 127"/>
            <p:cNvSpPr>
              <a:spLocks noChangeArrowheads="1"/>
            </p:cNvSpPr>
            <p:nvPr/>
          </p:nvSpPr>
          <p:spPr bwMode="auto">
            <a:xfrm rot="8456445">
              <a:off x="1445" y="345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27" name="Oval 128"/>
            <p:cNvSpPr>
              <a:spLocks noChangeArrowheads="1"/>
            </p:cNvSpPr>
            <p:nvPr/>
          </p:nvSpPr>
          <p:spPr bwMode="auto">
            <a:xfrm rot="8456445">
              <a:off x="1397" y="361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128" name="Group 129"/>
          <p:cNvGrpSpPr>
            <a:grpSpLocks/>
          </p:cNvGrpSpPr>
          <p:nvPr/>
        </p:nvGrpSpPr>
        <p:grpSpPr bwMode="auto">
          <a:xfrm rot="10800000">
            <a:off x="1689100" y="3654688"/>
            <a:ext cx="361950" cy="469900"/>
            <a:chOff x="5494" y="1479"/>
            <a:chExt cx="228" cy="296"/>
          </a:xfrm>
          <a:effectLst>
            <a:outerShdw blurRad="50800" dist="38100" dir="2700000" algn="tl" rotWithShape="0">
              <a:srgbClr val="000000">
                <a:alpha val="43000"/>
              </a:srgbClr>
            </a:outerShdw>
          </a:effectLst>
        </p:grpSpPr>
        <p:sp>
          <p:nvSpPr>
            <p:cNvPr id="129" name="Freeform 130"/>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0" name="Freeform 131"/>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1" name="Freeform 132"/>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2" name="Freeform 133"/>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3" name="Freeform 134"/>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4" name="Freeform 135"/>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5" name="Freeform 136"/>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6" name="Freeform 137"/>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37" name="Freeform 138"/>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138" name="Group 139"/>
          <p:cNvGrpSpPr>
            <a:grpSpLocks/>
          </p:cNvGrpSpPr>
          <p:nvPr/>
        </p:nvGrpSpPr>
        <p:grpSpPr bwMode="auto">
          <a:xfrm>
            <a:off x="1471613" y="3475301"/>
            <a:ext cx="722312" cy="722312"/>
            <a:chOff x="927" y="2161"/>
            <a:chExt cx="455" cy="455"/>
          </a:xfrm>
          <a:effectLst>
            <a:outerShdw blurRad="50800" dist="38100" dir="2700000" algn="tl" rotWithShape="0">
              <a:srgbClr val="000000">
                <a:alpha val="43000"/>
              </a:srgbClr>
            </a:outerShdw>
          </a:effectLst>
        </p:grpSpPr>
        <p:sp>
          <p:nvSpPr>
            <p:cNvPr id="139" name="Oval 140"/>
            <p:cNvSpPr>
              <a:spLocks noChangeArrowheads="1"/>
            </p:cNvSpPr>
            <p:nvPr/>
          </p:nvSpPr>
          <p:spPr bwMode="auto">
            <a:xfrm rot="10800000">
              <a:off x="1291" y="247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0" name="Oval 141"/>
            <p:cNvSpPr>
              <a:spLocks noChangeArrowheads="1"/>
            </p:cNvSpPr>
            <p:nvPr/>
          </p:nvSpPr>
          <p:spPr bwMode="auto">
            <a:xfrm rot="10800000">
              <a:off x="1110" y="25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1" name="Oval 142"/>
            <p:cNvSpPr>
              <a:spLocks noChangeArrowheads="1"/>
            </p:cNvSpPr>
            <p:nvPr/>
          </p:nvSpPr>
          <p:spPr bwMode="auto">
            <a:xfrm rot="10800000">
              <a:off x="1291" y="234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2" name="Oval 143"/>
            <p:cNvSpPr>
              <a:spLocks noChangeArrowheads="1"/>
            </p:cNvSpPr>
            <p:nvPr/>
          </p:nvSpPr>
          <p:spPr bwMode="auto">
            <a:xfrm rot="10800000">
              <a:off x="974" y="247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3" name="Oval 144"/>
            <p:cNvSpPr>
              <a:spLocks noChangeArrowheads="1"/>
            </p:cNvSpPr>
            <p:nvPr/>
          </p:nvSpPr>
          <p:spPr bwMode="auto">
            <a:xfrm rot="10800000">
              <a:off x="928" y="234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4" name="Oval 145"/>
            <p:cNvSpPr>
              <a:spLocks noChangeArrowheads="1"/>
            </p:cNvSpPr>
            <p:nvPr/>
          </p:nvSpPr>
          <p:spPr bwMode="auto">
            <a:xfrm rot="10800000">
              <a:off x="1246" y="220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5" name="Oval 146"/>
            <p:cNvSpPr>
              <a:spLocks noChangeArrowheads="1"/>
            </p:cNvSpPr>
            <p:nvPr/>
          </p:nvSpPr>
          <p:spPr bwMode="auto">
            <a:xfrm rot="10800000">
              <a:off x="1063" y="216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46" name="Oval 147"/>
            <p:cNvSpPr>
              <a:spLocks noChangeArrowheads="1"/>
            </p:cNvSpPr>
            <p:nvPr/>
          </p:nvSpPr>
          <p:spPr bwMode="auto">
            <a:xfrm rot="10800000">
              <a:off x="927" y="225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147" name="Group 148"/>
          <p:cNvGrpSpPr>
            <a:grpSpLocks/>
          </p:cNvGrpSpPr>
          <p:nvPr/>
        </p:nvGrpSpPr>
        <p:grpSpPr bwMode="auto">
          <a:xfrm rot="-8400038">
            <a:off x="2365375" y="1503626"/>
            <a:ext cx="361950" cy="469900"/>
            <a:chOff x="5494" y="1479"/>
            <a:chExt cx="228" cy="296"/>
          </a:xfrm>
          <a:effectLst>
            <a:outerShdw blurRad="50800" dist="38100" dir="2700000" algn="tl" rotWithShape="0">
              <a:srgbClr val="000000">
                <a:alpha val="43000"/>
              </a:srgbClr>
            </a:outerShdw>
          </a:effectLst>
        </p:grpSpPr>
        <p:sp>
          <p:nvSpPr>
            <p:cNvPr id="148" name="Freeform 149"/>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49" name="Freeform 150"/>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0" name="Freeform 151"/>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1" name="Freeform 152"/>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2" name="Freeform 153"/>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3" name="Freeform 154"/>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4" name="Freeform 155"/>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5" name="Freeform 156"/>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56" name="Freeform 157"/>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157" name="Group 158"/>
          <p:cNvGrpSpPr>
            <a:grpSpLocks/>
          </p:cNvGrpSpPr>
          <p:nvPr/>
        </p:nvGrpSpPr>
        <p:grpSpPr bwMode="auto">
          <a:xfrm>
            <a:off x="2200275" y="1314713"/>
            <a:ext cx="752475" cy="719138"/>
            <a:chOff x="1386" y="800"/>
            <a:chExt cx="474" cy="453"/>
          </a:xfrm>
          <a:effectLst>
            <a:outerShdw blurRad="50800" dist="38100" dir="2700000" algn="tl" rotWithShape="0">
              <a:srgbClr val="000000">
                <a:alpha val="43000"/>
              </a:srgbClr>
            </a:outerShdw>
          </a:effectLst>
        </p:grpSpPr>
        <p:sp>
          <p:nvSpPr>
            <p:cNvPr id="158" name="Oval 159"/>
            <p:cNvSpPr>
              <a:spLocks noChangeArrowheads="1"/>
            </p:cNvSpPr>
            <p:nvPr/>
          </p:nvSpPr>
          <p:spPr bwMode="auto">
            <a:xfrm rot="-8400038">
              <a:off x="1629" y="120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59" name="Oval 160"/>
            <p:cNvSpPr>
              <a:spLocks noChangeArrowheads="1"/>
            </p:cNvSpPr>
            <p:nvPr/>
          </p:nvSpPr>
          <p:spPr bwMode="auto">
            <a:xfrm rot="-8400038">
              <a:off x="1432" y="116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60" name="Oval 161"/>
            <p:cNvSpPr>
              <a:spLocks noChangeArrowheads="1"/>
            </p:cNvSpPr>
            <p:nvPr/>
          </p:nvSpPr>
          <p:spPr bwMode="auto">
            <a:xfrm rot="-8400038">
              <a:off x="1716" y="110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61" name="Oval 162"/>
            <p:cNvSpPr>
              <a:spLocks noChangeArrowheads="1"/>
            </p:cNvSpPr>
            <p:nvPr/>
          </p:nvSpPr>
          <p:spPr bwMode="auto">
            <a:xfrm rot="-8400038">
              <a:off x="1386" y="100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62" name="Oval 163"/>
            <p:cNvSpPr>
              <a:spLocks noChangeArrowheads="1"/>
            </p:cNvSpPr>
            <p:nvPr/>
          </p:nvSpPr>
          <p:spPr bwMode="auto">
            <a:xfrm rot="-8400038">
              <a:off x="1438" y="8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63" name="Oval 164"/>
            <p:cNvSpPr>
              <a:spLocks noChangeArrowheads="1"/>
            </p:cNvSpPr>
            <p:nvPr/>
          </p:nvSpPr>
          <p:spPr bwMode="auto">
            <a:xfrm rot="-8400038">
              <a:off x="1769" y="9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64" name="Oval 165"/>
            <p:cNvSpPr>
              <a:spLocks noChangeArrowheads="1"/>
            </p:cNvSpPr>
            <p:nvPr/>
          </p:nvSpPr>
          <p:spPr bwMode="auto">
            <a:xfrm rot="-8400038">
              <a:off x="1659" y="81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65" name="Oval 166"/>
            <p:cNvSpPr>
              <a:spLocks noChangeArrowheads="1"/>
            </p:cNvSpPr>
            <p:nvPr/>
          </p:nvSpPr>
          <p:spPr bwMode="auto">
            <a:xfrm rot="-8400038">
              <a:off x="1497" y="80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166" name="Group 167"/>
          <p:cNvGrpSpPr>
            <a:grpSpLocks/>
          </p:cNvGrpSpPr>
          <p:nvPr/>
        </p:nvGrpSpPr>
        <p:grpSpPr bwMode="auto">
          <a:xfrm rot="-5400000">
            <a:off x="4408488" y="967051"/>
            <a:ext cx="361950" cy="469900"/>
            <a:chOff x="5494" y="1479"/>
            <a:chExt cx="228" cy="296"/>
          </a:xfrm>
          <a:effectLst>
            <a:outerShdw blurRad="50800" dist="38100" dir="2700000" algn="tl" rotWithShape="0">
              <a:srgbClr val="000000">
                <a:alpha val="43000"/>
              </a:srgbClr>
            </a:outerShdw>
          </a:effectLst>
        </p:grpSpPr>
        <p:sp>
          <p:nvSpPr>
            <p:cNvPr id="167" name="Freeform 168"/>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68" name="Freeform 169"/>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69" name="Freeform 170"/>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70" name="Freeform 171"/>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71" name="Freeform 172"/>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72" name="Freeform 173"/>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73" name="Freeform 174"/>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74" name="Freeform 175"/>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75" name="Freeform 176"/>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176" name="Group 177"/>
          <p:cNvGrpSpPr>
            <a:grpSpLocks/>
          </p:cNvGrpSpPr>
          <p:nvPr/>
        </p:nvGrpSpPr>
        <p:grpSpPr bwMode="auto">
          <a:xfrm>
            <a:off x="4281488" y="805126"/>
            <a:ext cx="722312" cy="720725"/>
            <a:chOff x="2697" y="479"/>
            <a:chExt cx="455" cy="454"/>
          </a:xfrm>
          <a:effectLst>
            <a:outerShdw blurRad="50800" dist="38100" dir="2700000" algn="tl" rotWithShape="0">
              <a:srgbClr val="000000">
                <a:alpha val="43000"/>
              </a:srgbClr>
            </a:outerShdw>
          </a:effectLst>
        </p:grpSpPr>
        <p:sp>
          <p:nvSpPr>
            <p:cNvPr id="177" name="Oval 178"/>
            <p:cNvSpPr>
              <a:spLocks noChangeArrowheads="1"/>
            </p:cNvSpPr>
            <p:nvPr/>
          </p:nvSpPr>
          <p:spPr bwMode="auto">
            <a:xfrm rot="-5400000">
              <a:off x="2765" y="8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78" name="Oval 179"/>
            <p:cNvSpPr>
              <a:spLocks noChangeArrowheads="1"/>
            </p:cNvSpPr>
            <p:nvPr/>
          </p:nvSpPr>
          <p:spPr bwMode="auto">
            <a:xfrm rot="-5400000">
              <a:off x="2674" y="68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79" name="Oval 180"/>
            <p:cNvSpPr>
              <a:spLocks noChangeArrowheads="1"/>
            </p:cNvSpPr>
            <p:nvPr/>
          </p:nvSpPr>
          <p:spPr bwMode="auto">
            <a:xfrm rot="-5400000">
              <a:off x="2901" y="8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0" name="Oval 181"/>
            <p:cNvSpPr>
              <a:spLocks noChangeArrowheads="1"/>
            </p:cNvSpPr>
            <p:nvPr/>
          </p:nvSpPr>
          <p:spPr bwMode="auto">
            <a:xfrm rot="-5400000">
              <a:off x="2765" y="54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1" name="Oval 182"/>
            <p:cNvSpPr>
              <a:spLocks noChangeArrowheads="1"/>
            </p:cNvSpPr>
            <p:nvPr/>
          </p:nvSpPr>
          <p:spPr bwMode="auto">
            <a:xfrm rot="-5400000">
              <a:off x="2901" y="50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2" name="Oval 183"/>
            <p:cNvSpPr>
              <a:spLocks noChangeArrowheads="1"/>
            </p:cNvSpPr>
            <p:nvPr/>
          </p:nvSpPr>
          <p:spPr bwMode="auto">
            <a:xfrm rot="-5400000">
              <a:off x="3037" y="82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3" name="Oval 184"/>
            <p:cNvSpPr>
              <a:spLocks noChangeArrowheads="1"/>
            </p:cNvSpPr>
            <p:nvPr/>
          </p:nvSpPr>
          <p:spPr bwMode="auto">
            <a:xfrm rot="-5400000">
              <a:off x="3083" y="63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4" name="Oval 185"/>
            <p:cNvSpPr>
              <a:spLocks noChangeArrowheads="1"/>
            </p:cNvSpPr>
            <p:nvPr/>
          </p:nvSpPr>
          <p:spPr bwMode="auto">
            <a:xfrm rot="-5400000">
              <a:off x="2992" y="50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185" name="Group 186"/>
          <p:cNvGrpSpPr>
            <a:grpSpLocks/>
          </p:cNvGrpSpPr>
          <p:nvPr/>
        </p:nvGrpSpPr>
        <p:grpSpPr bwMode="auto">
          <a:xfrm>
            <a:off x="6319838" y="1576651"/>
            <a:ext cx="823912" cy="676275"/>
            <a:chOff x="3981" y="965"/>
            <a:chExt cx="519" cy="426"/>
          </a:xfrm>
          <a:effectLst>
            <a:outerShdw blurRad="50800" dist="38100" dir="2700000" algn="tl" rotWithShape="0">
              <a:srgbClr val="000000">
                <a:alpha val="43000"/>
              </a:srgbClr>
            </a:outerShdw>
          </a:effectLst>
        </p:grpSpPr>
        <p:sp>
          <p:nvSpPr>
            <p:cNvPr id="186" name="Oval 187"/>
            <p:cNvSpPr>
              <a:spLocks noChangeArrowheads="1"/>
            </p:cNvSpPr>
            <p:nvPr/>
          </p:nvSpPr>
          <p:spPr bwMode="auto">
            <a:xfrm rot="-1883633">
              <a:off x="3981" y="113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7" name="Oval 188"/>
            <p:cNvSpPr>
              <a:spLocks noChangeArrowheads="1"/>
            </p:cNvSpPr>
            <p:nvPr/>
          </p:nvSpPr>
          <p:spPr bwMode="auto">
            <a:xfrm rot="-1883633">
              <a:off x="4088" y="9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8" name="Oval 189"/>
            <p:cNvSpPr>
              <a:spLocks noChangeArrowheads="1"/>
            </p:cNvSpPr>
            <p:nvPr/>
          </p:nvSpPr>
          <p:spPr bwMode="auto">
            <a:xfrm rot="-1883633">
              <a:off x="4051" y="125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89" name="Oval 190"/>
            <p:cNvSpPr>
              <a:spLocks noChangeArrowheads="1"/>
            </p:cNvSpPr>
            <p:nvPr/>
          </p:nvSpPr>
          <p:spPr bwMode="auto">
            <a:xfrm rot="-1883633">
              <a:off x="4251" y="97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90" name="Oval 191"/>
            <p:cNvSpPr>
              <a:spLocks noChangeArrowheads="1"/>
            </p:cNvSpPr>
            <p:nvPr/>
          </p:nvSpPr>
          <p:spPr bwMode="auto">
            <a:xfrm rot="-1883633">
              <a:off x="4361" y="106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91" name="Oval 192"/>
            <p:cNvSpPr>
              <a:spLocks noChangeArrowheads="1"/>
            </p:cNvSpPr>
            <p:nvPr/>
          </p:nvSpPr>
          <p:spPr bwMode="auto">
            <a:xfrm rot="-1883633">
              <a:off x="4161" y="134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92" name="Oval 193"/>
            <p:cNvSpPr>
              <a:spLocks noChangeArrowheads="1"/>
            </p:cNvSpPr>
            <p:nvPr/>
          </p:nvSpPr>
          <p:spPr bwMode="auto">
            <a:xfrm rot="-1883633">
              <a:off x="4340" y="129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193" name="Oval 194"/>
            <p:cNvSpPr>
              <a:spLocks noChangeArrowheads="1"/>
            </p:cNvSpPr>
            <p:nvPr/>
          </p:nvSpPr>
          <p:spPr bwMode="auto">
            <a:xfrm rot="-1883633">
              <a:off x="4409" y="114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194" name="Group 195"/>
          <p:cNvGrpSpPr>
            <a:grpSpLocks/>
          </p:cNvGrpSpPr>
          <p:nvPr/>
        </p:nvGrpSpPr>
        <p:grpSpPr bwMode="auto">
          <a:xfrm>
            <a:off x="5580063" y="3475301"/>
            <a:ext cx="361950" cy="469900"/>
            <a:chOff x="5494" y="1479"/>
            <a:chExt cx="228" cy="296"/>
          </a:xfrm>
          <a:effectLst>
            <a:outerShdw blurRad="50800" dist="38100" dir="2700000" algn="tl" rotWithShape="0">
              <a:srgbClr val="000000">
                <a:alpha val="43000"/>
              </a:srgbClr>
            </a:outerShdw>
          </a:effectLst>
        </p:grpSpPr>
        <p:sp>
          <p:nvSpPr>
            <p:cNvPr id="195" name="Freeform 196"/>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96" name="Freeform 197"/>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97" name="Freeform 198"/>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98" name="Freeform 199"/>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199" name="Freeform 200"/>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00" name="Freeform 201"/>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01" name="Freeform 202"/>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02" name="Freeform 203"/>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03" name="Freeform 204"/>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204" name="Group 205"/>
          <p:cNvGrpSpPr>
            <a:grpSpLocks/>
          </p:cNvGrpSpPr>
          <p:nvPr/>
        </p:nvGrpSpPr>
        <p:grpSpPr bwMode="auto">
          <a:xfrm>
            <a:off x="5435600" y="3402276"/>
            <a:ext cx="720725" cy="722312"/>
            <a:chOff x="3742" y="2115"/>
            <a:chExt cx="454" cy="455"/>
          </a:xfrm>
          <a:effectLst>
            <a:outerShdw blurRad="50800" dist="38100" dir="2700000" algn="tl" rotWithShape="0">
              <a:srgbClr val="000000">
                <a:alpha val="43000"/>
              </a:srgbClr>
            </a:outerShdw>
          </a:effectLst>
        </p:grpSpPr>
        <p:sp>
          <p:nvSpPr>
            <p:cNvPr id="205" name="Oval 206"/>
            <p:cNvSpPr>
              <a:spLocks noChangeArrowheads="1"/>
            </p:cNvSpPr>
            <p:nvPr/>
          </p:nvSpPr>
          <p:spPr bwMode="auto">
            <a:xfrm>
              <a:off x="3742" y="22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06" name="Oval 207"/>
            <p:cNvSpPr>
              <a:spLocks noChangeArrowheads="1"/>
            </p:cNvSpPr>
            <p:nvPr/>
          </p:nvSpPr>
          <p:spPr bwMode="auto">
            <a:xfrm>
              <a:off x="3923" y="211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07" name="Oval 208"/>
            <p:cNvSpPr>
              <a:spLocks noChangeArrowheads="1"/>
            </p:cNvSpPr>
            <p:nvPr/>
          </p:nvSpPr>
          <p:spPr bwMode="auto">
            <a:xfrm>
              <a:off x="3742" y="234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08" name="Oval 209"/>
            <p:cNvSpPr>
              <a:spLocks noChangeArrowheads="1"/>
            </p:cNvSpPr>
            <p:nvPr/>
          </p:nvSpPr>
          <p:spPr bwMode="auto">
            <a:xfrm>
              <a:off x="4059" y="22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09" name="Oval 210"/>
            <p:cNvSpPr>
              <a:spLocks noChangeArrowheads="1"/>
            </p:cNvSpPr>
            <p:nvPr/>
          </p:nvSpPr>
          <p:spPr bwMode="auto">
            <a:xfrm>
              <a:off x="4105" y="234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10" name="Oval 211"/>
            <p:cNvSpPr>
              <a:spLocks noChangeArrowheads="1"/>
            </p:cNvSpPr>
            <p:nvPr/>
          </p:nvSpPr>
          <p:spPr bwMode="auto">
            <a:xfrm>
              <a:off x="3787" y="247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11" name="Oval 212"/>
            <p:cNvSpPr>
              <a:spLocks noChangeArrowheads="1"/>
            </p:cNvSpPr>
            <p:nvPr/>
          </p:nvSpPr>
          <p:spPr bwMode="auto">
            <a:xfrm>
              <a:off x="3969" y="252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12" name="Oval 213"/>
            <p:cNvSpPr>
              <a:spLocks noChangeArrowheads="1"/>
            </p:cNvSpPr>
            <p:nvPr/>
          </p:nvSpPr>
          <p:spPr bwMode="auto">
            <a:xfrm>
              <a:off x="4105" y="243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213" name="Group 214"/>
          <p:cNvGrpSpPr>
            <a:grpSpLocks/>
          </p:cNvGrpSpPr>
          <p:nvPr/>
        </p:nvGrpSpPr>
        <p:grpSpPr bwMode="auto">
          <a:xfrm rot="-1883633">
            <a:off x="5176838" y="2703776"/>
            <a:ext cx="361950" cy="469900"/>
            <a:chOff x="5494" y="1479"/>
            <a:chExt cx="228" cy="296"/>
          </a:xfrm>
          <a:effectLst>
            <a:outerShdw blurRad="50800" dist="38100" dir="2700000" algn="tl" rotWithShape="0">
              <a:srgbClr val="000000">
                <a:alpha val="43000"/>
              </a:srgbClr>
            </a:outerShdw>
          </a:effectLst>
        </p:grpSpPr>
        <p:sp>
          <p:nvSpPr>
            <p:cNvPr id="214" name="Freeform 215"/>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15" name="Freeform 216"/>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16" name="Freeform 217"/>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17" name="Freeform 218"/>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18" name="Freeform 219"/>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19" name="Freeform 220"/>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0" name="Freeform 221"/>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1" name="Freeform 222"/>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2" name="Freeform 223"/>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223" name="Group 224"/>
          <p:cNvGrpSpPr>
            <a:grpSpLocks/>
          </p:cNvGrpSpPr>
          <p:nvPr/>
        </p:nvGrpSpPr>
        <p:grpSpPr bwMode="auto">
          <a:xfrm rot="-5400000">
            <a:off x="4267200" y="2410088"/>
            <a:ext cx="361950" cy="469900"/>
            <a:chOff x="5494" y="1479"/>
            <a:chExt cx="228" cy="296"/>
          </a:xfrm>
          <a:effectLst>
            <a:outerShdw blurRad="50800" dist="38100" dir="2700000" algn="tl" rotWithShape="0">
              <a:srgbClr val="000000">
                <a:alpha val="43000"/>
              </a:srgbClr>
            </a:outerShdw>
          </a:effectLst>
        </p:grpSpPr>
        <p:sp>
          <p:nvSpPr>
            <p:cNvPr id="224" name="Freeform 225"/>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5" name="Freeform 226"/>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6" name="Freeform 227"/>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7" name="Freeform 228"/>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8" name="Freeform 229"/>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29" name="Freeform 230"/>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30" name="Freeform 231"/>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31" name="Freeform 232"/>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32" name="Freeform 233"/>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233" name="Group 234"/>
          <p:cNvGrpSpPr>
            <a:grpSpLocks/>
          </p:cNvGrpSpPr>
          <p:nvPr/>
        </p:nvGrpSpPr>
        <p:grpSpPr bwMode="auto">
          <a:xfrm>
            <a:off x="4140200" y="2248163"/>
            <a:ext cx="722313" cy="720725"/>
            <a:chOff x="2608" y="1206"/>
            <a:chExt cx="455" cy="454"/>
          </a:xfrm>
          <a:effectLst>
            <a:outerShdw blurRad="50800" dist="38100" dir="2700000" algn="tl" rotWithShape="0">
              <a:srgbClr val="000000">
                <a:alpha val="43000"/>
              </a:srgbClr>
            </a:outerShdw>
          </a:effectLst>
        </p:grpSpPr>
        <p:sp>
          <p:nvSpPr>
            <p:cNvPr id="234" name="Oval 235"/>
            <p:cNvSpPr>
              <a:spLocks noChangeArrowheads="1"/>
            </p:cNvSpPr>
            <p:nvPr/>
          </p:nvSpPr>
          <p:spPr bwMode="auto">
            <a:xfrm rot="-5400000">
              <a:off x="2676" y="159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35" name="Oval 236"/>
            <p:cNvSpPr>
              <a:spLocks noChangeArrowheads="1"/>
            </p:cNvSpPr>
            <p:nvPr/>
          </p:nvSpPr>
          <p:spPr bwMode="auto">
            <a:xfrm rot="-5400000">
              <a:off x="2585" y="141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36" name="Oval 237"/>
            <p:cNvSpPr>
              <a:spLocks noChangeArrowheads="1"/>
            </p:cNvSpPr>
            <p:nvPr/>
          </p:nvSpPr>
          <p:spPr bwMode="auto">
            <a:xfrm rot="-5400000">
              <a:off x="2812" y="159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37" name="Oval 238"/>
            <p:cNvSpPr>
              <a:spLocks noChangeArrowheads="1"/>
            </p:cNvSpPr>
            <p:nvPr/>
          </p:nvSpPr>
          <p:spPr bwMode="auto">
            <a:xfrm rot="-5400000">
              <a:off x="2676" y="127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38" name="Oval 239"/>
            <p:cNvSpPr>
              <a:spLocks noChangeArrowheads="1"/>
            </p:cNvSpPr>
            <p:nvPr/>
          </p:nvSpPr>
          <p:spPr bwMode="auto">
            <a:xfrm rot="-5400000">
              <a:off x="2812" y="122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39" name="Oval 240"/>
            <p:cNvSpPr>
              <a:spLocks noChangeArrowheads="1"/>
            </p:cNvSpPr>
            <p:nvPr/>
          </p:nvSpPr>
          <p:spPr bwMode="auto">
            <a:xfrm rot="-5400000">
              <a:off x="2948" y="154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40" name="Oval 241"/>
            <p:cNvSpPr>
              <a:spLocks noChangeArrowheads="1"/>
            </p:cNvSpPr>
            <p:nvPr/>
          </p:nvSpPr>
          <p:spPr bwMode="auto">
            <a:xfrm rot="-5400000">
              <a:off x="2994" y="13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41" name="Oval 242"/>
            <p:cNvSpPr>
              <a:spLocks noChangeArrowheads="1"/>
            </p:cNvSpPr>
            <p:nvPr/>
          </p:nvSpPr>
          <p:spPr bwMode="auto">
            <a:xfrm rot="-5400000">
              <a:off x="2903" y="122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242" name="Group 243"/>
          <p:cNvGrpSpPr>
            <a:grpSpLocks/>
          </p:cNvGrpSpPr>
          <p:nvPr/>
        </p:nvGrpSpPr>
        <p:grpSpPr bwMode="auto">
          <a:xfrm rot="-8400038">
            <a:off x="3552825" y="2872051"/>
            <a:ext cx="361950" cy="469900"/>
            <a:chOff x="5494" y="1479"/>
            <a:chExt cx="228" cy="296"/>
          </a:xfrm>
          <a:effectLst>
            <a:outerShdw blurRad="50800" dist="38100" dir="2700000" algn="tl" rotWithShape="0">
              <a:srgbClr val="000000">
                <a:alpha val="43000"/>
              </a:srgbClr>
            </a:outerShdw>
          </a:effectLst>
        </p:grpSpPr>
        <p:sp>
          <p:nvSpPr>
            <p:cNvPr id="243" name="Freeform 244"/>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4" name="Freeform 245"/>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5" name="Freeform 246"/>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6" name="Freeform 247"/>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7" name="Freeform 248"/>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8" name="Freeform 249"/>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49" name="Freeform 250"/>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50" name="Freeform 251"/>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51" name="Freeform 252"/>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252" name="Group 253"/>
          <p:cNvGrpSpPr>
            <a:grpSpLocks/>
          </p:cNvGrpSpPr>
          <p:nvPr/>
        </p:nvGrpSpPr>
        <p:grpSpPr bwMode="auto">
          <a:xfrm>
            <a:off x="3387725" y="2683138"/>
            <a:ext cx="752475" cy="719138"/>
            <a:chOff x="1976" y="1481"/>
            <a:chExt cx="474" cy="453"/>
          </a:xfrm>
          <a:effectLst>
            <a:outerShdw blurRad="50800" dist="38100" dir="2700000" algn="tl" rotWithShape="0">
              <a:srgbClr val="000000">
                <a:alpha val="43000"/>
              </a:srgbClr>
            </a:outerShdw>
          </a:effectLst>
        </p:grpSpPr>
        <p:sp>
          <p:nvSpPr>
            <p:cNvPr id="253" name="Oval 254"/>
            <p:cNvSpPr>
              <a:spLocks noChangeArrowheads="1"/>
            </p:cNvSpPr>
            <p:nvPr/>
          </p:nvSpPr>
          <p:spPr bwMode="auto">
            <a:xfrm rot="-8400038">
              <a:off x="2219" y="188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4" name="Oval 255"/>
            <p:cNvSpPr>
              <a:spLocks noChangeArrowheads="1"/>
            </p:cNvSpPr>
            <p:nvPr/>
          </p:nvSpPr>
          <p:spPr bwMode="auto">
            <a:xfrm rot="-8400038">
              <a:off x="2022" y="184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5" name="Oval 256"/>
            <p:cNvSpPr>
              <a:spLocks noChangeArrowheads="1"/>
            </p:cNvSpPr>
            <p:nvPr/>
          </p:nvSpPr>
          <p:spPr bwMode="auto">
            <a:xfrm rot="-8400038">
              <a:off x="2306" y="178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6" name="Oval 257"/>
            <p:cNvSpPr>
              <a:spLocks noChangeArrowheads="1"/>
            </p:cNvSpPr>
            <p:nvPr/>
          </p:nvSpPr>
          <p:spPr bwMode="auto">
            <a:xfrm rot="-8400038">
              <a:off x="1976" y="168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7" name="Oval 258"/>
            <p:cNvSpPr>
              <a:spLocks noChangeArrowheads="1"/>
            </p:cNvSpPr>
            <p:nvPr/>
          </p:nvSpPr>
          <p:spPr bwMode="auto">
            <a:xfrm rot="-8400038">
              <a:off x="2028" y="155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8" name="Oval 259"/>
            <p:cNvSpPr>
              <a:spLocks noChangeArrowheads="1"/>
            </p:cNvSpPr>
            <p:nvPr/>
          </p:nvSpPr>
          <p:spPr bwMode="auto">
            <a:xfrm rot="-8400038">
              <a:off x="2359" y="165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59" name="Oval 260"/>
            <p:cNvSpPr>
              <a:spLocks noChangeArrowheads="1"/>
            </p:cNvSpPr>
            <p:nvPr/>
          </p:nvSpPr>
          <p:spPr bwMode="auto">
            <a:xfrm rot="-8400038">
              <a:off x="2249" y="149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60" name="Oval 261"/>
            <p:cNvSpPr>
              <a:spLocks noChangeArrowheads="1"/>
            </p:cNvSpPr>
            <p:nvPr/>
          </p:nvSpPr>
          <p:spPr bwMode="auto">
            <a:xfrm rot="-8400038">
              <a:off x="2087" y="148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261" name="Group 262"/>
          <p:cNvGrpSpPr>
            <a:grpSpLocks/>
          </p:cNvGrpSpPr>
          <p:nvPr/>
        </p:nvGrpSpPr>
        <p:grpSpPr bwMode="auto">
          <a:xfrm rot="10800000">
            <a:off x="3275013" y="3581663"/>
            <a:ext cx="361950" cy="469900"/>
            <a:chOff x="5494" y="1479"/>
            <a:chExt cx="228" cy="296"/>
          </a:xfrm>
          <a:effectLst>
            <a:outerShdw blurRad="50800" dist="38100" dir="2700000" algn="tl" rotWithShape="0">
              <a:srgbClr val="000000">
                <a:alpha val="43000"/>
              </a:srgbClr>
            </a:outerShdw>
          </a:effectLst>
        </p:grpSpPr>
        <p:sp>
          <p:nvSpPr>
            <p:cNvPr id="262" name="Freeform 263"/>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3" name="Freeform 264"/>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4" name="Freeform 265"/>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5" name="Freeform 266"/>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6" name="Freeform 267"/>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7" name="Freeform 268"/>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8" name="Freeform 269"/>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69" name="Freeform 270"/>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70" name="Freeform 271"/>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271" name="Group 272"/>
          <p:cNvGrpSpPr>
            <a:grpSpLocks/>
          </p:cNvGrpSpPr>
          <p:nvPr/>
        </p:nvGrpSpPr>
        <p:grpSpPr bwMode="auto">
          <a:xfrm>
            <a:off x="3059113" y="3402276"/>
            <a:ext cx="720725" cy="722312"/>
            <a:chOff x="1699" y="2206"/>
            <a:chExt cx="454" cy="455"/>
          </a:xfrm>
          <a:effectLst>
            <a:outerShdw blurRad="50800" dist="38100" dir="2700000" algn="tl" rotWithShape="0">
              <a:srgbClr val="000000">
                <a:alpha val="43000"/>
              </a:srgbClr>
            </a:outerShdw>
          </a:effectLst>
        </p:grpSpPr>
        <p:sp>
          <p:nvSpPr>
            <p:cNvPr id="272" name="Oval 273"/>
            <p:cNvSpPr>
              <a:spLocks noChangeArrowheads="1"/>
            </p:cNvSpPr>
            <p:nvPr/>
          </p:nvSpPr>
          <p:spPr bwMode="auto">
            <a:xfrm rot="10800000">
              <a:off x="2062" y="252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3" name="Oval 274"/>
            <p:cNvSpPr>
              <a:spLocks noChangeArrowheads="1"/>
            </p:cNvSpPr>
            <p:nvPr/>
          </p:nvSpPr>
          <p:spPr bwMode="auto">
            <a:xfrm rot="10800000">
              <a:off x="1881" y="261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4" name="Oval 275"/>
            <p:cNvSpPr>
              <a:spLocks noChangeArrowheads="1"/>
            </p:cNvSpPr>
            <p:nvPr/>
          </p:nvSpPr>
          <p:spPr bwMode="auto">
            <a:xfrm rot="10800000">
              <a:off x="2062" y="238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5" name="Oval 276"/>
            <p:cNvSpPr>
              <a:spLocks noChangeArrowheads="1"/>
            </p:cNvSpPr>
            <p:nvPr/>
          </p:nvSpPr>
          <p:spPr bwMode="auto">
            <a:xfrm rot="10800000">
              <a:off x="1745" y="252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6" name="Oval 277"/>
            <p:cNvSpPr>
              <a:spLocks noChangeArrowheads="1"/>
            </p:cNvSpPr>
            <p:nvPr/>
          </p:nvSpPr>
          <p:spPr bwMode="auto">
            <a:xfrm rot="10800000">
              <a:off x="1699" y="238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7" name="Oval 278"/>
            <p:cNvSpPr>
              <a:spLocks noChangeArrowheads="1"/>
            </p:cNvSpPr>
            <p:nvPr/>
          </p:nvSpPr>
          <p:spPr bwMode="auto">
            <a:xfrm rot="10800000">
              <a:off x="2017" y="225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8" name="Oval 279"/>
            <p:cNvSpPr>
              <a:spLocks noChangeArrowheads="1"/>
            </p:cNvSpPr>
            <p:nvPr/>
          </p:nvSpPr>
          <p:spPr bwMode="auto">
            <a:xfrm rot="10800000">
              <a:off x="1835" y="22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79" name="Oval 280"/>
            <p:cNvSpPr>
              <a:spLocks noChangeArrowheads="1"/>
            </p:cNvSpPr>
            <p:nvPr/>
          </p:nvSpPr>
          <p:spPr bwMode="auto">
            <a:xfrm rot="10800000">
              <a:off x="1699" y="229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280" name="Group 281"/>
          <p:cNvGrpSpPr>
            <a:grpSpLocks/>
          </p:cNvGrpSpPr>
          <p:nvPr/>
        </p:nvGrpSpPr>
        <p:grpSpPr bwMode="auto">
          <a:xfrm rot="8456445">
            <a:off x="3514725" y="4346838"/>
            <a:ext cx="361950" cy="469900"/>
            <a:chOff x="5494" y="1479"/>
            <a:chExt cx="228" cy="296"/>
          </a:xfrm>
          <a:effectLst>
            <a:outerShdw blurRad="50800" dist="38100" dir="2700000" algn="tl" rotWithShape="0">
              <a:srgbClr val="000000">
                <a:alpha val="43000"/>
              </a:srgbClr>
            </a:outerShdw>
          </a:effectLst>
        </p:grpSpPr>
        <p:sp>
          <p:nvSpPr>
            <p:cNvPr id="281" name="Freeform 282"/>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2" name="Freeform 283"/>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3" name="Freeform 284"/>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4" name="Freeform 285"/>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5" name="Freeform 286"/>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6" name="Freeform 287"/>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7" name="Freeform 288"/>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8" name="Freeform 289"/>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289" name="Freeform 290"/>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290" name="Group 291"/>
          <p:cNvGrpSpPr>
            <a:grpSpLocks/>
          </p:cNvGrpSpPr>
          <p:nvPr/>
        </p:nvGrpSpPr>
        <p:grpSpPr bwMode="auto">
          <a:xfrm>
            <a:off x="3224213" y="4194438"/>
            <a:ext cx="819150" cy="681038"/>
            <a:chOff x="2031" y="2746"/>
            <a:chExt cx="516" cy="429"/>
          </a:xfrm>
          <a:effectLst>
            <a:outerShdw blurRad="50800" dist="38100" dir="2700000" algn="tl" rotWithShape="0">
              <a:srgbClr val="000000">
                <a:alpha val="43000"/>
              </a:srgbClr>
            </a:outerShdw>
          </a:effectLst>
        </p:grpSpPr>
        <p:sp>
          <p:nvSpPr>
            <p:cNvPr id="291" name="Oval 292"/>
            <p:cNvSpPr>
              <a:spLocks noChangeArrowheads="1"/>
            </p:cNvSpPr>
            <p:nvPr/>
          </p:nvSpPr>
          <p:spPr bwMode="auto">
            <a:xfrm rot="8456445">
              <a:off x="2456" y="292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2" name="Oval 293"/>
            <p:cNvSpPr>
              <a:spLocks noChangeArrowheads="1"/>
            </p:cNvSpPr>
            <p:nvPr/>
          </p:nvSpPr>
          <p:spPr bwMode="auto">
            <a:xfrm rot="8456445">
              <a:off x="2373" y="311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3" name="Oval 294"/>
            <p:cNvSpPr>
              <a:spLocks noChangeArrowheads="1"/>
            </p:cNvSpPr>
            <p:nvPr/>
          </p:nvSpPr>
          <p:spPr bwMode="auto">
            <a:xfrm rot="8456445">
              <a:off x="2370" y="282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4" name="Oval 295"/>
            <p:cNvSpPr>
              <a:spLocks noChangeArrowheads="1"/>
            </p:cNvSpPr>
            <p:nvPr/>
          </p:nvSpPr>
          <p:spPr bwMode="auto">
            <a:xfrm rot="8456445">
              <a:off x="2210" y="312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5" name="Oval 296"/>
            <p:cNvSpPr>
              <a:spLocks noChangeArrowheads="1"/>
            </p:cNvSpPr>
            <p:nvPr/>
          </p:nvSpPr>
          <p:spPr bwMode="auto">
            <a:xfrm rot="8456445">
              <a:off x="2088" y="305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6" name="Oval 297"/>
            <p:cNvSpPr>
              <a:spLocks noChangeArrowheads="1"/>
            </p:cNvSpPr>
            <p:nvPr/>
          </p:nvSpPr>
          <p:spPr bwMode="auto">
            <a:xfrm rot="8456445">
              <a:off x="2250" y="274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7" name="Oval 298"/>
            <p:cNvSpPr>
              <a:spLocks noChangeArrowheads="1"/>
            </p:cNvSpPr>
            <p:nvPr/>
          </p:nvSpPr>
          <p:spPr bwMode="auto">
            <a:xfrm rot="8456445">
              <a:off x="2079" y="282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298" name="Oval 299"/>
            <p:cNvSpPr>
              <a:spLocks noChangeArrowheads="1"/>
            </p:cNvSpPr>
            <p:nvPr/>
          </p:nvSpPr>
          <p:spPr bwMode="auto">
            <a:xfrm rot="8456445">
              <a:off x="2031" y="298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299" name="Group 300"/>
          <p:cNvGrpSpPr>
            <a:grpSpLocks/>
          </p:cNvGrpSpPr>
          <p:nvPr/>
        </p:nvGrpSpPr>
        <p:grpSpPr bwMode="auto">
          <a:xfrm rot="6025010">
            <a:off x="4451350" y="4438913"/>
            <a:ext cx="361950" cy="469900"/>
            <a:chOff x="5494" y="1479"/>
            <a:chExt cx="228" cy="296"/>
          </a:xfrm>
          <a:effectLst>
            <a:outerShdw blurRad="50800" dist="38100" dir="2700000" algn="tl" rotWithShape="0">
              <a:srgbClr val="000000">
                <a:alpha val="43000"/>
              </a:srgbClr>
            </a:outerShdw>
          </a:effectLst>
        </p:grpSpPr>
        <p:sp>
          <p:nvSpPr>
            <p:cNvPr id="300" name="Freeform 301"/>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1" name="Freeform 302"/>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2" name="Freeform 303"/>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3" name="Freeform 304"/>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4" name="Freeform 305"/>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5" name="Freeform 306"/>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6" name="Freeform 307"/>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7" name="Freeform 308"/>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08" name="Freeform 309"/>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309" name="Group 310"/>
          <p:cNvGrpSpPr>
            <a:grpSpLocks/>
          </p:cNvGrpSpPr>
          <p:nvPr/>
        </p:nvGrpSpPr>
        <p:grpSpPr bwMode="auto">
          <a:xfrm>
            <a:off x="4205288" y="4337313"/>
            <a:ext cx="723900" cy="711200"/>
            <a:chOff x="2649" y="2885"/>
            <a:chExt cx="456" cy="448"/>
          </a:xfrm>
          <a:effectLst>
            <a:outerShdw blurRad="50800" dist="38100" dir="2700000" algn="tl" rotWithShape="0">
              <a:srgbClr val="000000">
                <a:alpha val="43000"/>
              </a:srgbClr>
            </a:outerShdw>
          </a:effectLst>
        </p:grpSpPr>
        <p:sp>
          <p:nvSpPr>
            <p:cNvPr id="310" name="Oval 311"/>
            <p:cNvSpPr>
              <a:spLocks noChangeArrowheads="1"/>
            </p:cNvSpPr>
            <p:nvPr/>
          </p:nvSpPr>
          <p:spPr bwMode="auto">
            <a:xfrm rot="6025010">
              <a:off x="2979" y="293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1" name="Oval 312"/>
            <p:cNvSpPr>
              <a:spLocks noChangeArrowheads="1"/>
            </p:cNvSpPr>
            <p:nvPr/>
          </p:nvSpPr>
          <p:spPr bwMode="auto">
            <a:xfrm rot="6025010">
              <a:off x="3036" y="312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2" name="Oval 313"/>
            <p:cNvSpPr>
              <a:spLocks noChangeArrowheads="1"/>
            </p:cNvSpPr>
            <p:nvPr/>
          </p:nvSpPr>
          <p:spPr bwMode="auto">
            <a:xfrm rot="6025010">
              <a:off x="2846" y="290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3" name="Oval 314"/>
            <p:cNvSpPr>
              <a:spLocks noChangeArrowheads="1"/>
            </p:cNvSpPr>
            <p:nvPr/>
          </p:nvSpPr>
          <p:spPr bwMode="auto">
            <a:xfrm rot="6025010">
              <a:off x="2922" y="324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4" name="Oval 315"/>
            <p:cNvSpPr>
              <a:spLocks noChangeArrowheads="1"/>
            </p:cNvSpPr>
            <p:nvPr/>
          </p:nvSpPr>
          <p:spPr bwMode="auto">
            <a:xfrm rot="6025010">
              <a:off x="2780" y="32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5" name="Oval 316"/>
            <p:cNvSpPr>
              <a:spLocks noChangeArrowheads="1"/>
            </p:cNvSpPr>
            <p:nvPr/>
          </p:nvSpPr>
          <p:spPr bwMode="auto">
            <a:xfrm rot="6025010">
              <a:off x="2704" y="292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6" name="Oval 317"/>
            <p:cNvSpPr>
              <a:spLocks noChangeArrowheads="1"/>
            </p:cNvSpPr>
            <p:nvPr/>
          </p:nvSpPr>
          <p:spPr bwMode="auto">
            <a:xfrm rot="6025010">
              <a:off x="2626" y="309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17" name="Oval 318"/>
            <p:cNvSpPr>
              <a:spLocks noChangeArrowheads="1"/>
            </p:cNvSpPr>
            <p:nvPr/>
          </p:nvSpPr>
          <p:spPr bwMode="auto">
            <a:xfrm rot="6025010">
              <a:off x="2690" y="324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318" name="Group 319"/>
          <p:cNvGrpSpPr>
            <a:grpSpLocks/>
          </p:cNvGrpSpPr>
          <p:nvPr/>
        </p:nvGrpSpPr>
        <p:grpSpPr bwMode="auto">
          <a:xfrm rot="2861520">
            <a:off x="6567488" y="5553338"/>
            <a:ext cx="361950" cy="469900"/>
            <a:chOff x="5494" y="1479"/>
            <a:chExt cx="228" cy="296"/>
          </a:xfrm>
          <a:effectLst>
            <a:outerShdw blurRad="50800" dist="38100" dir="2700000" algn="tl" rotWithShape="0">
              <a:srgbClr val="000000">
                <a:alpha val="43000"/>
              </a:srgbClr>
            </a:outerShdw>
          </a:effectLst>
        </p:grpSpPr>
        <p:sp>
          <p:nvSpPr>
            <p:cNvPr id="319" name="Freeform 320"/>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0" name="Freeform 321"/>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1" name="Freeform 322"/>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2" name="Freeform 323"/>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3" name="Freeform 324"/>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4" name="Freeform 325"/>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5" name="Freeform 326"/>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6" name="Freeform 327"/>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27" name="Freeform 328"/>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328" name="Group 329"/>
          <p:cNvGrpSpPr>
            <a:grpSpLocks/>
          </p:cNvGrpSpPr>
          <p:nvPr/>
        </p:nvGrpSpPr>
        <p:grpSpPr bwMode="auto">
          <a:xfrm>
            <a:off x="6364288" y="5443801"/>
            <a:ext cx="682625" cy="812800"/>
            <a:chOff x="4009" y="3401"/>
            <a:chExt cx="430" cy="512"/>
          </a:xfrm>
          <a:effectLst>
            <a:outerShdw blurRad="50800" dist="38100" dir="2700000" algn="tl" rotWithShape="0">
              <a:srgbClr val="000000">
                <a:alpha val="43000"/>
              </a:srgbClr>
            </a:outerShdw>
          </a:effectLst>
        </p:grpSpPr>
        <p:sp>
          <p:nvSpPr>
            <p:cNvPr id="329" name="Oval 330"/>
            <p:cNvSpPr>
              <a:spLocks noChangeArrowheads="1"/>
            </p:cNvSpPr>
            <p:nvPr/>
          </p:nvSpPr>
          <p:spPr bwMode="auto">
            <a:xfrm rot="2861520">
              <a:off x="4157" y="342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0" name="Oval 331"/>
            <p:cNvSpPr>
              <a:spLocks noChangeArrowheads="1"/>
            </p:cNvSpPr>
            <p:nvPr/>
          </p:nvSpPr>
          <p:spPr bwMode="auto">
            <a:xfrm rot="2861520">
              <a:off x="4346" y="349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1" name="Oval 332"/>
            <p:cNvSpPr>
              <a:spLocks noChangeArrowheads="1"/>
            </p:cNvSpPr>
            <p:nvPr/>
          </p:nvSpPr>
          <p:spPr bwMode="auto">
            <a:xfrm rot="2861520">
              <a:off x="4056" y="351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2" name="Oval 333"/>
            <p:cNvSpPr>
              <a:spLocks noChangeArrowheads="1"/>
            </p:cNvSpPr>
            <p:nvPr/>
          </p:nvSpPr>
          <p:spPr bwMode="auto">
            <a:xfrm rot="2861520">
              <a:off x="4370" y="365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3" name="Oval 334"/>
            <p:cNvSpPr>
              <a:spLocks noChangeArrowheads="1"/>
            </p:cNvSpPr>
            <p:nvPr/>
          </p:nvSpPr>
          <p:spPr bwMode="auto">
            <a:xfrm rot="2861520">
              <a:off x="4301" y="378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4" name="Oval 335"/>
            <p:cNvSpPr>
              <a:spLocks noChangeArrowheads="1"/>
            </p:cNvSpPr>
            <p:nvPr/>
          </p:nvSpPr>
          <p:spPr bwMode="auto">
            <a:xfrm rot="2861520">
              <a:off x="3986" y="364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5" name="Oval 336"/>
            <p:cNvSpPr>
              <a:spLocks noChangeArrowheads="1"/>
            </p:cNvSpPr>
            <p:nvPr/>
          </p:nvSpPr>
          <p:spPr bwMode="auto">
            <a:xfrm rot="2861520">
              <a:off x="4075" y="38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36" name="Oval 337"/>
            <p:cNvSpPr>
              <a:spLocks noChangeArrowheads="1"/>
            </p:cNvSpPr>
            <p:nvPr/>
          </p:nvSpPr>
          <p:spPr bwMode="auto">
            <a:xfrm rot="2861520">
              <a:off x="4233" y="384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337" name="Group 353"/>
          <p:cNvGrpSpPr>
            <a:grpSpLocks/>
          </p:cNvGrpSpPr>
          <p:nvPr/>
        </p:nvGrpSpPr>
        <p:grpSpPr bwMode="auto">
          <a:xfrm rot="-8400038">
            <a:off x="468313" y="-1134800"/>
            <a:ext cx="361950" cy="469900"/>
            <a:chOff x="5494" y="1479"/>
            <a:chExt cx="228" cy="296"/>
          </a:xfrm>
          <a:effectLst>
            <a:outerShdw blurRad="50800" dist="38100" dir="2700000" algn="tl" rotWithShape="0">
              <a:srgbClr val="000000">
                <a:alpha val="43000"/>
              </a:srgbClr>
            </a:outerShdw>
          </a:effectLst>
        </p:grpSpPr>
        <p:sp>
          <p:nvSpPr>
            <p:cNvPr id="338" name="Freeform 354"/>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39" name="Freeform 355"/>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40" name="Freeform 356"/>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41" name="Freeform 357"/>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42" name="Freeform 358"/>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43" name="Freeform 359"/>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44" name="Freeform 360"/>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45" name="Freeform 361"/>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46" name="Freeform 362"/>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347" name="Group 363"/>
          <p:cNvGrpSpPr>
            <a:grpSpLocks/>
          </p:cNvGrpSpPr>
          <p:nvPr/>
        </p:nvGrpSpPr>
        <p:grpSpPr bwMode="auto">
          <a:xfrm rot="-5400000">
            <a:off x="4841875" y="-1260212"/>
            <a:ext cx="361950" cy="469900"/>
            <a:chOff x="5494" y="1479"/>
            <a:chExt cx="228" cy="296"/>
          </a:xfrm>
          <a:effectLst>
            <a:outerShdw blurRad="50800" dist="38100" dir="2700000" algn="tl" rotWithShape="0">
              <a:srgbClr val="000000">
                <a:alpha val="43000"/>
              </a:srgbClr>
            </a:outerShdw>
          </a:effectLst>
        </p:grpSpPr>
        <p:sp>
          <p:nvSpPr>
            <p:cNvPr id="348" name="Freeform 364"/>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49" name="Freeform 365"/>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50" name="Freeform 366"/>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51" name="Freeform 367"/>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52" name="Freeform 368"/>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53" name="Freeform 369"/>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54" name="Freeform 370"/>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55" name="Freeform 371"/>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56" name="Freeform 372"/>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357" name="Group 373"/>
          <p:cNvGrpSpPr>
            <a:grpSpLocks/>
          </p:cNvGrpSpPr>
          <p:nvPr/>
        </p:nvGrpSpPr>
        <p:grpSpPr bwMode="auto">
          <a:xfrm rot="-1883633">
            <a:off x="9144000" y="-629975"/>
            <a:ext cx="361950" cy="469900"/>
            <a:chOff x="5494" y="1479"/>
            <a:chExt cx="228" cy="296"/>
          </a:xfrm>
          <a:effectLst>
            <a:outerShdw blurRad="50800" dist="38100" dir="2700000" algn="tl" rotWithShape="0">
              <a:srgbClr val="000000">
                <a:alpha val="43000"/>
              </a:srgbClr>
            </a:outerShdw>
          </a:effectLst>
        </p:grpSpPr>
        <p:sp>
          <p:nvSpPr>
            <p:cNvPr id="358" name="Freeform 374"/>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59" name="Freeform 375"/>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60" name="Freeform 376"/>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61" name="Freeform 377"/>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62" name="Freeform 378"/>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63" name="Freeform 379"/>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64" name="Freeform 380"/>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65" name="Freeform 381"/>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66" name="Freeform 382"/>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367" name="Group 383"/>
          <p:cNvGrpSpPr>
            <a:grpSpLocks/>
          </p:cNvGrpSpPr>
          <p:nvPr/>
        </p:nvGrpSpPr>
        <p:grpSpPr bwMode="auto">
          <a:xfrm>
            <a:off x="10044113" y="4049976"/>
            <a:ext cx="361950" cy="469900"/>
            <a:chOff x="5494" y="1479"/>
            <a:chExt cx="228" cy="296"/>
          </a:xfrm>
          <a:effectLst>
            <a:outerShdw blurRad="50800" dist="38100" dir="2700000" algn="tl" rotWithShape="0">
              <a:srgbClr val="000000">
                <a:alpha val="43000"/>
              </a:srgbClr>
            </a:outerShdw>
          </a:effectLst>
        </p:grpSpPr>
        <p:sp>
          <p:nvSpPr>
            <p:cNvPr id="368" name="Freeform 384"/>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69" name="Freeform 385"/>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70" name="Freeform 386"/>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71" name="Freeform 387"/>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72" name="Freeform 388"/>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73" name="Freeform 389"/>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74" name="Freeform 390"/>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75" name="Freeform 391"/>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76" name="Freeform 392"/>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377" name="Group 393"/>
          <p:cNvGrpSpPr>
            <a:grpSpLocks/>
          </p:cNvGrpSpPr>
          <p:nvPr/>
        </p:nvGrpSpPr>
        <p:grpSpPr bwMode="auto">
          <a:xfrm rot="2861520">
            <a:off x="10098088" y="6667763"/>
            <a:ext cx="361950" cy="469900"/>
            <a:chOff x="5494" y="1479"/>
            <a:chExt cx="228" cy="296"/>
          </a:xfrm>
          <a:effectLst>
            <a:outerShdw blurRad="50800" dist="38100" dir="2700000" algn="tl" rotWithShape="0">
              <a:srgbClr val="000000">
                <a:alpha val="43000"/>
              </a:srgbClr>
            </a:outerShdw>
          </a:effectLst>
        </p:grpSpPr>
        <p:sp>
          <p:nvSpPr>
            <p:cNvPr id="378" name="Freeform 394"/>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79" name="Freeform 395"/>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80" name="Freeform 396"/>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81" name="Freeform 397"/>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82" name="Freeform 398"/>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83" name="Freeform 399"/>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84" name="Freeform 400"/>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85" name="Freeform 401"/>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86" name="Freeform 402"/>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387" name="Group 403"/>
          <p:cNvGrpSpPr>
            <a:grpSpLocks/>
          </p:cNvGrpSpPr>
          <p:nvPr/>
        </p:nvGrpSpPr>
        <p:grpSpPr bwMode="auto">
          <a:xfrm rot="6025010">
            <a:off x="4410075" y="7091626"/>
            <a:ext cx="361950" cy="469900"/>
            <a:chOff x="5494" y="1479"/>
            <a:chExt cx="228" cy="296"/>
          </a:xfrm>
          <a:effectLst>
            <a:outerShdw blurRad="50800" dist="38100" dir="2700000" algn="tl" rotWithShape="0">
              <a:srgbClr val="000000">
                <a:alpha val="43000"/>
              </a:srgbClr>
            </a:outerShdw>
          </a:effectLst>
        </p:grpSpPr>
        <p:sp>
          <p:nvSpPr>
            <p:cNvPr id="388" name="Freeform 404"/>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89" name="Freeform 405"/>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90" name="Freeform 406"/>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91" name="Freeform 407"/>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92" name="Freeform 408"/>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93" name="Freeform 409"/>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94" name="Freeform 410"/>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95" name="Freeform 411"/>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96" name="Freeform 412"/>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397" name="Group 413"/>
          <p:cNvGrpSpPr>
            <a:grpSpLocks/>
          </p:cNvGrpSpPr>
          <p:nvPr/>
        </p:nvGrpSpPr>
        <p:grpSpPr bwMode="auto">
          <a:xfrm rot="8456445">
            <a:off x="-180975" y="7290063"/>
            <a:ext cx="361950" cy="469900"/>
            <a:chOff x="5494" y="1479"/>
            <a:chExt cx="228" cy="296"/>
          </a:xfrm>
          <a:effectLst>
            <a:outerShdw blurRad="50800" dist="38100" dir="2700000" algn="tl" rotWithShape="0">
              <a:srgbClr val="000000">
                <a:alpha val="43000"/>
              </a:srgbClr>
            </a:outerShdw>
          </a:effectLst>
        </p:grpSpPr>
        <p:sp>
          <p:nvSpPr>
            <p:cNvPr id="398" name="Freeform 414"/>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399" name="Freeform 415"/>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00" name="Freeform 416"/>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01" name="Freeform 417"/>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02" name="Freeform 418"/>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03" name="Freeform 419"/>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04" name="Freeform 420"/>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05" name="Freeform 421"/>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06" name="Freeform 422"/>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407" name="Group 423"/>
          <p:cNvGrpSpPr>
            <a:grpSpLocks/>
          </p:cNvGrpSpPr>
          <p:nvPr/>
        </p:nvGrpSpPr>
        <p:grpSpPr bwMode="auto">
          <a:xfrm rot="10800000">
            <a:off x="-973138" y="3761051"/>
            <a:ext cx="361950" cy="469900"/>
            <a:chOff x="5494" y="1479"/>
            <a:chExt cx="228" cy="296"/>
          </a:xfrm>
          <a:effectLst>
            <a:outerShdw blurRad="50800" dist="38100" dir="2700000" algn="tl" rotWithShape="0">
              <a:srgbClr val="000000">
                <a:alpha val="43000"/>
              </a:srgbClr>
            </a:outerShdw>
          </a:effectLst>
        </p:grpSpPr>
        <p:sp>
          <p:nvSpPr>
            <p:cNvPr id="408" name="Freeform 424"/>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09" name="Freeform 425"/>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10" name="Freeform 426"/>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11" name="Freeform 427"/>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12" name="Freeform 428"/>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13" name="Freeform 429"/>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14" name="Freeform 430"/>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15" name="Freeform 431"/>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16" name="Freeform 432"/>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417" name="Group 433"/>
          <p:cNvGrpSpPr>
            <a:grpSpLocks/>
          </p:cNvGrpSpPr>
          <p:nvPr/>
        </p:nvGrpSpPr>
        <p:grpSpPr bwMode="auto">
          <a:xfrm>
            <a:off x="7596336" y="6237312"/>
            <a:ext cx="1258887" cy="384175"/>
            <a:chOff x="4899" y="364"/>
            <a:chExt cx="793" cy="242"/>
          </a:xfrm>
          <a:effectLst>
            <a:outerShdw blurRad="50800" dist="38100" dir="2700000" algn="tl" rotWithShape="0">
              <a:srgbClr val="000000">
                <a:alpha val="43000"/>
              </a:srgbClr>
            </a:outerShdw>
          </a:effectLst>
        </p:grpSpPr>
        <p:sp>
          <p:nvSpPr>
            <p:cNvPr id="418" name="Oval 434"/>
            <p:cNvSpPr>
              <a:spLocks noChangeArrowheads="1"/>
            </p:cNvSpPr>
            <p:nvPr/>
          </p:nvSpPr>
          <p:spPr bwMode="auto">
            <a:xfrm>
              <a:off x="4899" y="39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19" name="Freeform 435"/>
            <p:cNvSpPr>
              <a:spLocks/>
            </p:cNvSpPr>
            <p:nvPr/>
          </p:nvSpPr>
          <p:spPr bwMode="auto">
            <a:xfrm rot="-1883633">
              <a:off x="4934" y="511"/>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20" name="Text Box 436"/>
            <p:cNvSpPr txBox="1">
              <a:spLocks noChangeArrowheads="1"/>
            </p:cNvSpPr>
            <p:nvPr/>
          </p:nvSpPr>
          <p:spPr bwMode="auto">
            <a:xfrm>
              <a:off x="5012" y="364"/>
              <a:ext cx="680" cy="242"/>
            </a:xfrm>
            <a:prstGeom prst="rect">
              <a:avLst/>
            </a:prstGeom>
            <a:noFill/>
            <a:ln>
              <a:noFill/>
            </a:ln>
            <a:scene3d>
              <a:camera prst="orthographicFront"/>
              <a:lightRig rig="threePt" dir="t"/>
            </a:scene3d>
            <a:sp3d>
              <a:bevelT w="139700" prst="cross"/>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50000"/>
                </a:lnSpc>
                <a:spcBef>
                  <a:spcPct val="50000"/>
                </a:spcBef>
              </a:pPr>
              <a:r>
                <a:rPr lang="es-ES" sz="1200" dirty="0" smtClean="0">
                  <a:solidFill>
                    <a:srgbClr val="3366FF"/>
                  </a:solidFill>
                </a:rPr>
                <a:t>Water</a:t>
              </a:r>
              <a:endParaRPr lang="es-ES" sz="1200" dirty="0">
                <a:solidFill>
                  <a:srgbClr val="3366FF"/>
                </a:solidFill>
              </a:endParaRPr>
            </a:p>
            <a:p>
              <a:pPr eaLnBrk="1" hangingPunct="1">
                <a:lnSpc>
                  <a:spcPct val="50000"/>
                </a:lnSpc>
                <a:spcBef>
                  <a:spcPct val="50000"/>
                </a:spcBef>
              </a:pPr>
              <a:r>
                <a:rPr lang="es-ES" sz="1200" dirty="0" smtClean="0">
                  <a:solidFill>
                    <a:srgbClr val="FF9900"/>
                  </a:solidFill>
                </a:rPr>
                <a:t>Salts</a:t>
              </a:r>
              <a:endParaRPr lang="es-ES" sz="1200" dirty="0">
                <a:solidFill>
                  <a:srgbClr val="FF9900"/>
                </a:solidFill>
              </a:endParaRPr>
            </a:p>
          </p:txBody>
        </p:sp>
      </p:grpSp>
      <p:sp>
        <p:nvSpPr>
          <p:cNvPr id="2" name="Título 1"/>
          <p:cNvSpPr>
            <a:spLocks noGrp="1"/>
          </p:cNvSpPr>
          <p:nvPr>
            <p:ph type="title"/>
          </p:nvPr>
        </p:nvSpPr>
        <p:spPr>
          <a:xfrm>
            <a:off x="459846" y="-65524"/>
            <a:ext cx="8604250" cy="1371600"/>
          </a:xfrm>
          <a:effectLst>
            <a:outerShdw blurRad="50800" dist="38100" dir="2700000" algn="tl" rotWithShape="0">
              <a:srgbClr val="000000">
                <a:alpha val="43000"/>
              </a:srgbClr>
            </a:outerShdw>
          </a:effectLst>
          <a:scene3d>
            <a:camera prst="orthographicFront"/>
            <a:lightRig rig="flat" dir="tl">
              <a:rot lat="0" lon="0" rev="6600000"/>
            </a:lightRig>
          </a:scene3d>
          <a:sp3d>
            <a:bevelT w="139700" prst="cross"/>
          </a:sp3d>
        </p:spPr>
        <p:txBody>
          <a:bodyPr>
            <a:scene3d>
              <a:camera prst="orthographicFront"/>
              <a:lightRig rig="flat" dir="tl">
                <a:rot lat="0" lon="0" rev="6600000"/>
              </a:lightRig>
            </a:scene3d>
            <a:sp3d extrusionH="25400" contourW="8890">
              <a:bevelT w="38100" h="31750"/>
              <a:contourClr>
                <a:srgbClr val="800000"/>
              </a:contourClr>
            </a:sp3d>
          </a:bodyPr>
          <a:lstStyle/>
          <a:p>
            <a:r>
              <a:rPr lang="es-ES" b="1" dirty="0" smtClean="0">
                <a:ln w="11430"/>
                <a:solidFill>
                  <a:srgbClr val="FF0000"/>
                </a:solidFill>
                <a:effectLst>
                  <a:outerShdw blurRad="50800" dist="39000" dir="5460000" algn="tl">
                    <a:srgbClr val="000000">
                      <a:alpha val="38000"/>
                    </a:srgbClr>
                  </a:outerShdw>
                </a:effectLst>
              </a:rPr>
              <a:t>Hypertonic medium</a:t>
            </a:r>
            <a:endParaRPr lang="es-ES" b="1" dirty="0">
              <a:ln w="11430"/>
              <a:solidFill>
                <a:srgbClr val="FF0000"/>
              </a:solidFill>
              <a:effectLst>
                <a:outerShdw blurRad="50800" dist="39000" dir="5460000" algn="tl">
                  <a:srgbClr val="000000">
                    <a:alpha val="38000"/>
                  </a:srgbClr>
                </a:outerShdw>
              </a:effectLst>
            </a:endParaRPr>
          </a:p>
        </p:txBody>
      </p:sp>
      <p:grpSp>
        <p:nvGrpSpPr>
          <p:cNvPr id="4" name="Group 4"/>
          <p:cNvGrpSpPr>
            <a:grpSpLocks/>
          </p:cNvGrpSpPr>
          <p:nvPr/>
        </p:nvGrpSpPr>
        <p:grpSpPr bwMode="auto">
          <a:xfrm>
            <a:off x="2325688" y="1644913"/>
            <a:ext cx="4446587" cy="4168775"/>
            <a:chOff x="1383" y="890"/>
            <a:chExt cx="2801" cy="2626"/>
          </a:xfrm>
          <a:effectLst/>
        </p:grpSpPr>
        <p:grpSp>
          <p:nvGrpSpPr>
            <p:cNvPr id="6" name="Group 6"/>
            <p:cNvGrpSpPr>
              <a:grpSpLocks/>
            </p:cNvGrpSpPr>
            <p:nvPr/>
          </p:nvGrpSpPr>
          <p:grpSpPr bwMode="auto">
            <a:xfrm>
              <a:off x="1383" y="890"/>
              <a:ext cx="2801" cy="2626"/>
              <a:chOff x="1383" y="890"/>
              <a:chExt cx="2801" cy="2626"/>
            </a:xfrm>
          </p:grpSpPr>
          <p:sp>
            <p:nvSpPr>
              <p:cNvPr id="7" name="Oval 7"/>
              <p:cNvSpPr>
                <a:spLocks noChangeArrowheads="1"/>
              </p:cNvSpPr>
              <p:nvPr/>
            </p:nvSpPr>
            <p:spPr bwMode="auto">
              <a:xfrm flipV="1">
                <a:off x="2382" y="1903"/>
                <a:ext cx="543" cy="529"/>
              </a:xfrm>
              <a:prstGeom prst="ellipse">
                <a:avLst/>
              </a:prstGeom>
              <a:solidFill>
                <a:srgbClr val="993300"/>
              </a:solidFill>
              <a:ln w="41910">
                <a:solidFill>
                  <a:srgbClr val="800000"/>
                </a:solidFill>
                <a:round/>
                <a:headEnd/>
                <a:tailEnd/>
              </a:ln>
              <a:scene3d>
                <a:camera prst="orthographicFront"/>
                <a:lightRig rig="threePt" dir="t"/>
              </a:scene3d>
              <a:sp3d/>
            </p:spPr>
            <p:txBody>
              <a:bodyPr wrap="none" anchor="ctr"/>
              <a:lstStyle/>
              <a:p>
                <a:endParaRPr lang="es-ES" dirty="0"/>
              </a:p>
            </p:txBody>
          </p:sp>
          <p:grpSp>
            <p:nvGrpSpPr>
              <p:cNvPr id="8" name="Group 8"/>
              <p:cNvGrpSpPr>
                <a:grpSpLocks/>
              </p:cNvGrpSpPr>
              <p:nvPr/>
            </p:nvGrpSpPr>
            <p:grpSpPr bwMode="auto">
              <a:xfrm>
                <a:off x="1383" y="890"/>
                <a:ext cx="2801" cy="2626"/>
                <a:chOff x="1390" y="888"/>
                <a:chExt cx="2801" cy="2626"/>
              </a:xfrm>
            </p:grpSpPr>
            <p:grpSp>
              <p:nvGrpSpPr>
                <p:cNvPr id="9" name="Group 9"/>
                <p:cNvGrpSpPr>
                  <a:grpSpLocks/>
                </p:cNvGrpSpPr>
                <p:nvPr/>
              </p:nvGrpSpPr>
              <p:grpSpPr bwMode="auto">
                <a:xfrm rot="1618454">
                  <a:off x="4105" y="2160"/>
                  <a:ext cx="86" cy="118"/>
                  <a:chOff x="4059" y="1631"/>
                  <a:chExt cx="86" cy="118"/>
                </a:xfrm>
              </p:grpSpPr>
              <p:sp>
                <p:nvSpPr>
                  <p:cNvPr id="31" name="Oval 10"/>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32" name="Rectangle 11"/>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0" name="Group 12"/>
                <p:cNvGrpSpPr>
                  <a:grpSpLocks/>
                </p:cNvGrpSpPr>
                <p:nvPr/>
              </p:nvGrpSpPr>
              <p:grpSpPr bwMode="auto">
                <a:xfrm rot="1344983">
                  <a:off x="1390" y="2205"/>
                  <a:ext cx="86" cy="118"/>
                  <a:chOff x="4059" y="1631"/>
                  <a:chExt cx="86" cy="118"/>
                </a:xfrm>
              </p:grpSpPr>
              <p:sp>
                <p:nvSpPr>
                  <p:cNvPr id="29" name="Oval 13"/>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30" name="Rectangle 14"/>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1" name="Group 15"/>
                <p:cNvGrpSpPr>
                  <a:grpSpLocks/>
                </p:cNvGrpSpPr>
                <p:nvPr/>
              </p:nvGrpSpPr>
              <p:grpSpPr bwMode="auto">
                <a:xfrm rot="-3921883">
                  <a:off x="2744" y="3412"/>
                  <a:ext cx="86" cy="118"/>
                  <a:chOff x="4059" y="1631"/>
                  <a:chExt cx="86" cy="118"/>
                </a:xfrm>
              </p:grpSpPr>
              <p:sp>
                <p:nvSpPr>
                  <p:cNvPr id="27" name="Oval 16"/>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28" name="Rectangle 17"/>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2" name="Group 18"/>
                <p:cNvGrpSpPr>
                  <a:grpSpLocks/>
                </p:cNvGrpSpPr>
                <p:nvPr/>
              </p:nvGrpSpPr>
              <p:grpSpPr bwMode="auto">
                <a:xfrm rot="-3742916">
                  <a:off x="2744" y="872"/>
                  <a:ext cx="86" cy="118"/>
                  <a:chOff x="4059" y="1631"/>
                  <a:chExt cx="86" cy="118"/>
                </a:xfrm>
              </p:grpSpPr>
              <p:sp>
                <p:nvSpPr>
                  <p:cNvPr id="25" name="Oval 19"/>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26" name="Rectangle 20"/>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3" name="Group 21"/>
                <p:cNvGrpSpPr>
                  <a:grpSpLocks/>
                </p:cNvGrpSpPr>
                <p:nvPr/>
              </p:nvGrpSpPr>
              <p:grpSpPr bwMode="auto">
                <a:xfrm rot="-755126">
                  <a:off x="3696" y="1238"/>
                  <a:ext cx="86" cy="118"/>
                  <a:chOff x="4059" y="1631"/>
                  <a:chExt cx="86" cy="118"/>
                </a:xfrm>
              </p:grpSpPr>
              <p:sp>
                <p:nvSpPr>
                  <p:cNvPr id="23" name="Oval 22"/>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24" name="Rectangle 23"/>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4" name="Group 24"/>
                <p:cNvGrpSpPr>
                  <a:grpSpLocks/>
                </p:cNvGrpSpPr>
                <p:nvPr/>
              </p:nvGrpSpPr>
              <p:grpSpPr bwMode="auto">
                <a:xfrm rot="-6638738">
                  <a:off x="1807" y="1228"/>
                  <a:ext cx="86" cy="118"/>
                  <a:chOff x="4059" y="1631"/>
                  <a:chExt cx="86" cy="118"/>
                </a:xfrm>
              </p:grpSpPr>
              <p:sp>
                <p:nvSpPr>
                  <p:cNvPr id="21" name="Oval 25"/>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22" name="Rectangle 26"/>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5" name="Group 27"/>
                <p:cNvGrpSpPr>
                  <a:grpSpLocks/>
                </p:cNvGrpSpPr>
                <p:nvPr/>
              </p:nvGrpSpPr>
              <p:grpSpPr bwMode="auto">
                <a:xfrm rot="9872444">
                  <a:off x="1791" y="3052"/>
                  <a:ext cx="86" cy="118"/>
                  <a:chOff x="4059" y="1631"/>
                  <a:chExt cx="86" cy="118"/>
                </a:xfrm>
              </p:grpSpPr>
              <p:sp>
                <p:nvSpPr>
                  <p:cNvPr id="19" name="Oval 28"/>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20" name="Rectangle 29"/>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16" name="Group 30"/>
                <p:cNvGrpSpPr>
                  <a:grpSpLocks/>
                </p:cNvGrpSpPr>
                <p:nvPr/>
              </p:nvGrpSpPr>
              <p:grpSpPr bwMode="auto">
                <a:xfrm rot="4054969">
                  <a:off x="3702" y="3034"/>
                  <a:ext cx="86" cy="118"/>
                  <a:chOff x="4059" y="1631"/>
                  <a:chExt cx="86" cy="118"/>
                </a:xfrm>
              </p:grpSpPr>
              <p:sp>
                <p:nvSpPr>
                  <p:cNvPr id="17" name="Oval 31"/>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18" name="Rectangle 32"/>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grpSp>
        <p:sp>
          <p:nvSpPr>
            <p:cNvPr id="5" name="Oval 5"/>
            <p:cNvSpPr>
              <a:spLocks noChangeArrowheads="1"/>
            </p:cNvSpPr>
            <p:nvPr/>
          </p:nvSpPr>
          <p:spPr bwMode="auto">
            <a:xfrm flipV="1">
              <a:off x="1422" y="937"/>
              <a:ext cx="2721" cy="2537"/>
            </a:xfrm>
            <a:prstGeom prst="ellipse">
              <a:avLst/>
            </a:prstGeom>
            <a:blipFill dpi="0" rotWithShape="0">
              <a:blip r:embed="rId3">
                <a:alphaModFix amt="50000"/>
              </a:blip>
              <a:srcRect/>
              <a:tile tx="0" ty="0" sx="100000" sy="100000" flip="none" algn="tl"/>
            </a:blipFill>
            <a:ln w="76200" cmpd="tri">
              <a:solidFill>
                <a:srgbClr val="993300"/>
              </a:solidFill>
              <a:round/>
              <a:headEnd/>
              <a:tailEnd/>
            </a:ln>
            <a:scene3d>
              <a:camera prst="orthographicFront"/>
              <a:lightRig rig="threePt" dir="t"/>
            </a:scene3d>
            <a:sp3d>
              <a:bevelT w="152400" h="152400"/>
              <a:bevelB/>
            </a:sp3d>
          </p:spPr>
          <p:txBody>
            <a:bodyPr wrap="none" anchor="ctr"/>
            <a:lstStyle/>
            <a:p>
              <a:endParaRPr lang="es-ES" dirty="0"/>
            </a:p>
          </p:txBody>
        </p:sp>
      </p:grpSp>
    </p:spTree>
    <p:extLst>
      <p:ext uri="{BB962C8B-B14F-4D97-AF65-F5344CB8AC3E}">
        <p14:creationId xmlns:p14="http://schemas.microsoft.com/office/powerpoint/2010/main" val="361561181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32" presetClass="emph" presetSubtype="0" repeatCount="indefinite" fill="hold" nodeType="withEffect">
                                  <p:stCondLst>
                                    <p:cond delay="0"/>
                                  </p:stCondLst>
                                  <p:childTnLst>
                                    <p:animClr clrSpc="rgb" dir="cw">
                                      <p:cBhvr override="childStyle">
                                        <p:cTn id="9" dur="50" fill="hold"/>
                                        <p:tgtEl>
                                          <p:spTgt spid="176"/>
                                        </p:tgtEl>
                                        <p:attrNameLst>
                                          <p:attrName>style.color</p:attrName>
                                        </p:attrNameLst>
                                      </p:cBhvr>
                                      <p:to>
                                        <a:schemeClr val="accent2"/>
                                      </p:to>
                                    </p:animClr>
                                    <p:animClr clrSpc="rgb" dir="cw">
                                      <p:cBhvr>
                                        <p:cTn id="10" dur="50" fill="hold"/>
                                        <p:tgtEl>
                                          <p:spTgt spid="176"/>
                                        </p:tgtEl>
                                        <p:attrNameLst>
                                          <p:attrName>fillcolor</p:attrName>
                                        </p:attrNameLst>
                                      </p:cBhvr>
                                      <p:to>
                                        <a:schemeClr val="accent2"/>
                                      </p:to>
                                    </p:animClr>
                                    <p:set>
                                      <p:cBhvr>
                                        <p:cTn id="11" dur="50" fill="hold"/>
                                        <p:tgtEl>
                                          <p:spTgt spid="176"/>
                                        </p:tgtEl>
                                        <p:attrNameLst>
                                          <p:attrName>fill.type</p:attrName>
                                        </p:attrNameLst>
                                      </p:cBhvr>
                                      <p:to>
                                        <p:strVal val="solid"/>
                                      </p:to>
                                    </p:set>
                                    <p:set>
                                      <p:cBhvr>
                                        <p:cTn id="12" dur="50" fill="hold"/>
                                        <p:tgtEl>
                                          <p:spTgt spid="176"/>
                                        </p:tgtEl>
                                        <p:attrNameLst>
                                          <p:attrName>fill.on</p:attrName>
                                        </p:attrNameLst>
                                      </p:cBhvr>
                                      <p:to>
                                        <p:strVal val="true"/>
                                      </p:to>
                                    </p:set>
                                    <p:animRot by="120000">
                                      <p:cBhvr>
                                        <p:cTn id="13" dur="50" fill="hold">
                                          <p:stCondLst>
                                            <p:cond delay="0"/>
                                          </p:stCondLst>
                                        </p:cTn>
                                        <p:tgtEl>
                                          <p:spTgt spid="176"/>
                                        </p:tgtEl>
                                        <p:attrNameLst>
                                          <p:attrName>r</p:attrName>
                                        </p:attrNameLst>
                                      </p:cBhvr>
                                    </p:animRot>
                                    <p:animRot by="-240000">
                                      <p:cBhvr>
                                        <p:cTn id="14" dur="100" fill="hold">
                                          <p:stCondLst>
                                            <p:cond delay="100"/>
                                          </p:stCondLst>
                                        </p:cTn>
                                        <p:tgtEl>
                                          <p:spTgt spid="176"/>
                                        </p:tgtEl>
                                        <p:attrNameLst>
                                          <p:attrName>r</p:attrName>
                                        </p:attrNameLst>
                                      </p:cBhvr>
                                    </p:animRot>
                                    <p:animRot by="240000">
                                      <p:cBhvr>
                                        <p:cTn id="15" dur="100" fill="hold">
                                          <p:stCondLst>
                                            <p:cond delay="200"/>
                                          </p:stCondLst>
                                        </p:cTn>
                                        <p:tgtEl>
                                          <p:spTgt spid="176"/>
                                        </p:tgtEl>
                                        <p:attrNameLst>
                                          <p:attrName>r</p:attrName>
                                        </p:attrNameLst>
                                      </p:cBhvr>
                                    </p:animRot>
                                    <p:animRot by="-240000">
                                      <p:cBhvr>
                                        <p:cTn id="16" dur="100" fill="hold">
                                          <p:stCondLst>
                                            <p:cond delay="300"/>
                                          </p:stCondLst>
                                        </p:cTn>
                                        <p:tgtEl>
                                          <p:spTgt spid="176"/>
                                        </p:tgtEl>
                                        <p:attrNameLst>
                                          <p:attrName>r</p:attrName>
                                        </p:attrNameLst>
                                      </p:cBhvr>
                                    </p:animRot>
                                    <p:animRot by="120000">
                                      <p:cBhvr>
                                        <p:cTn id="17" dur="100" fill="hold">
                                          <p:stCondLst>
                                            <p:cond delay="400"/>
                                          </p:stCondLst>
                                        </p:cTn>
                                        <p:tgtEl>
                                          <p:spTgt spid="176"/>
                                        </p:tgtEl>
                                        <p:attrNameLst>
                                          <p:attrName>r</p:attrName>
                                        </p:attrNameLst>
                                      </p:cBhvr>
                                    </p:animRot>
                                  </p:childTnLst>
                                </p:cTn>
                              </p:par>
                              <p:par>
                                <p:cTn id="18" presetID="32" presetClass="emph" presetSubtype="0" repeatCount="indefinite" fill="hold" nodeType="withEffect">
                                  <p:stCondLst>
                                    <p:cond delay="0"/>
                                  </p:stCondLst>
                                  <p:childTnLst>
                                    <p:animClr clrSpc="rgb" dir="cw">
                                      <p:cBhvr override="childStyle">
                                        <p:cTn id="19" dur="50" fill="hold"/>
                                        <p:tgtEl>
                                          <p:spTgt spid="233"/>
                                        </p:tgtEl>
                                        <p:attrNameLst>
                                          <p:attrName>style.color</p:attrName>
                                        </p:attrNameLst>
                                      </p:cBhvr>
                                      <p:to>
                                        <a:schemeClr val="accent2"/>
                                      </p:to>
                                    </p:animClr>
                                    <p:animClr clrSpc="rgb" dir="cw">
                                      <p:cBhvr>
                                        <p:cTn id="20" dur="50" fill="hold"/>
                                        <p:tgtEl>
                                          <p:spTgt spid="233"/>
                                        </p:tgtEl>
                                        <p:attrNameLst>
                                          <p:attrName>fillcolor</p:attrName>
                                        </p:attrNameLst>
                                      </p:cBhvr>
                                      <p:to>
                                        <a:schemeClr val="accent2"/>
                                      </p:to>
                                    </p:animClr>
                                    <p:set>
                                      <p:cBhvr>
                                        <p:cTn id="21" dur="50" fill="hold"/>
                                        <p:tgtEl>
                                          <p:spTgt spid="233"/>
                                        </p:tgtEl>
                                        <p:attrNameLst>
                                          <p:attrName>fill.type</p:attrName>
                                        </p:attrNameLst>
                                      </p:cBhvr>
                                      <p:to>
                                        <p:strVal val="solid"/>
                                      </p:to>
                                    </p:set>
                                    <p:set>
                                      <p:cBhvr>
                                        <p:cTn id="22" dur="50" fill="hold"/>
                                        <p:tgtEl>
                                          <p:spTgt spid="233"/>
                                        </p:tgtEl>
                                        <p:attrNameLst>
                                          <p:attrName>fill.on</p:attrName>
                                        </p:attrNameLst>
                                      </p:cBhvr>
                                      <p:to>
                                        <p:strVal val="true"/>
                                      </p:to>
                                    </p:set>
                                    <p:animRot by="120000">
                                      <p:cBhvr>
                                        <p:cTn id="23" dur="50" fill="hold">
                                          <p:stCondLst>
                                            <p:cond delay="0"/>
                                          </p:stCondLst>
                                        </p:cTn>
                                        <p:tgtEl>
                                          <p:spTgt spid="233"/>
                                        </p:tgtEl>
                                        <p:attrNameLst>
                                          <p:attrName>r</p:attrName>
                                        </p:attrNameLst>
                                      </p:cBhvr>
                                    </p:animRot>
                                    <p:animRot by="-240000">
                                      <p:cBhvr>
                                        <p:cTn id="24" dur="100" fill="hold">
                                          <p:stCondLst>
                                            <p:cond delay="100"/>
                                          </p:stCondLst>
                                        </p:cTn>
                                        <p:tgtEl>
                                          <p:spTgt spid="233"/>
                                        </p:tgtEl>
                                        <p:attrNameLst>
                                          <p:attrName>r</p:attrName>
                                        </p:attrNameLst>
                                      </p:cBhvr>
                                    </p:animRot>
                                    <p:animRot by="240000">
                                      <p:cBhvr>
                                        <p:cTn id="25" dur="100" fill="hold">
                                          <p:stCondLst>
                                            <p:cond delay="200"/>
                                          </p:stCondLst>
                                        </p:cTn>
                                        <p:tgtEl>
                                          <p:spTgt spid="233"/>
                                        </p:tgtEl>
                                        <p:attrNameLst>
                                          <p:attrName>r</p:attrName>
                                        </p:attrNameLst>
                                      </p:cBhvr>
                                    </p:animRot>
                                    <p:animRot by="-240000">
                                      <p:cBhvr>
                                        <p:cTn id="26" dur="100" fill="hold">
                                          <p:stCondLst>
                                            <p:cond delay="300"/>
                                          </p:stCondLst>
                                        </p:cTn>
                                        <p:tgtEl>
                                          <p:spTgt spid="233"/>
                                        </p:tgtEl>
                                        <p:attrNameLst>
                                          <p:attrName>r</p:attrName>
                                        </p:attrNameLst>
                                      </p:cBhvr>
                                    </p:animRot>
                                    <p:animRot by="120000">
                                      <p:cBhvr>
                                        <p:cTn id="27" dur="100" fill="hold">
                                          <p:stCondLst>
                                            <p:cond delay="400"/>
                                          </p:stCondLst>
                                        </p:cTn>
                                        <p:tgtEl>
                                          <p:spTgt spid="233"/>
                                        </p:tgtEl>
                                        <p:attrNameLst>
                                          <p:attrName>r</p:attrName>
                                        </p:attrNameLst>
                                      </p:cBhvr>
                                    </p:animRot>
                                  </p:childTnLst>
                                </p:cTn>
                              </p:par>
                              <p:par>
                                <p:cTn id="28" presetID="32" presetClass="emph" presetSubtype="0" repeatCount="indefinite" fill="hold" nodeType="withEffect">
                                  <p:stCondLst>
                                    <p:cond delay="0"/>
                                  </p:stCondLst>
                                  <p:childTnLst>
                                    <p:animClr clrSpc="rgb" dir="cw">
                                      <p:cBhvr override="childStyle">
                                        <p:cTn id="29" dur="50" fill="hold"/>
                                        <p:tgtEl>
                                          <p:spTgt spid="33"/>
                                        </p:tgtEl>
                                        <p:attrNameLst>
                                          <p:attrName>style.color</p:attrName>
                                        </p:attrNameLst>
                                      </p:cBhvr>
                                      <p:to>
                                        <a:schemeClr val="accent2"/>
                                      </p:to>
                                    </p:animClr>
                                    <p:animClr clrSpc="rgb" dir="cw">
                                      <p:cBhvr>
                                        <p:cTn id="30" dur="50" fill="hold"/>
                                        <p:tgtEl>
                                          <p:spTgt spid="33"/>
                                        </p:tgtEl>
                                        <p:attrNameLst>
                                          <p:attrName>fillcolor</p:attrName>
                                        </p:attrNameLst>
                                      </p:cBhvr>
                                      <p:to>
                                        <a:schemeClr val="accent2"/>
                                      </p:to>
                                    </p:animClr>
                                    <p:set>
                                      <p:cBhvr>
                                        <p:cTn id="31" dur="50" fill="hold"/>
                                        <p:tgtEl>
                                          <p:spTgt spid="33"/>
                                        </p:tgtEl>
                                        <p:attrNameLst>
                                          <p:attrName>fill.type</p:attrName>
                                        </p:attrNameLst>
                                      </p:cBhvr>
                                      <p:to>
                                        <p:strVal val="solid"/>
                                      </p:to>
                                    </p:set>
                                    <p:set>
                                      <p:cBhvr>
                                        <p:cTn id="32" dur="50" fill="hold"/>
                                        <p:tgtEl>
                                          <p:spTgt spid="33"/>
                                        </p:tgtEl>
                                        <p:attrNameLst>
                                          <p:attrName>fill.on</p:attrName>
                                        </p:attrNameLst>
                                      </p:cBhvr>
                                      <p:to>
                                        <p:strVal val="true"/>
                                      </p:to>
                                    </p:set>
                                    <p:animRot by="120000">
                                      <p:cBhvr>
                                        <p:cTn id="33" dur="50" fill="hold">
                                          <p:stCondLst>
                                            <p:cond delay="0"/>
                                          </p:stCondLst>
                                        </p:cTn>
                                        <p:tgtEl>
                                          <p:spTgt spid="33"/>
                                        </p:tgtEl>
                                        <p:attrNameLst>
                                          <p:attrName>r</p:attrName>
                                        </p:attrNameLst>
                                      </p:cBhvr>
                                    </p:animRot>
                                    <p:animRot by="-240000">
                                      <p:cBhvr>
                                        <p:cTn id="34" dur="100" fill="hold">
                                          <p:stCondLst>
                                            <p:cond delay="100"/>
                                          </p:stCondLst>
                                        </p:cTn>
                                        <p:tgtEl>
                                          <p:spTgt spid="33"/>
                                        </p:tgtEl>
                                        <p:attrNameLst>
                                          <p:attrName>r</p:attrName>
                                        </p:attrNameLst>
                                      </p:cBhvr>
                                    </p:animRot>
                                    <p:animRot by="240000">
                                      <p:cBhvr>
                                        <p:cTn id="35" dur="100" fill="hold">
                                          <p:stCondLst>
                                            <p:cond delay="200"/>
                                          </p:stCondLst>
                                        </p:cTn>
                                        <p:tgtEl>
                                          <p:spTgt spid="33"/>
                                        </p:tgtEl>
                                        <p:attrNameLst>
                                          <p:attrName>r</p:attrName>
                                        </p:attrNameLst>
                                      </p:cBhvr>
                                    </p:animRot>
                                    <p:animRot by="-240000">
                                      <p:cBhvr>
                                        <p:cTn id="36" dur="100" fill="hold">
                                          <p:stCondLst>
                                            <p:cond delay="300"/>
                                          </p:stCondLst>
                                        </p:cTn>
                                        <p:tgtEl>
                                          <p:spTgt spid="33"/>
                                        </p:tgtEl>
                                        <p:attrNameLst>
                                          <p:attrName>r</p:attrName>
                                        </p:attrNameLst>
                                      </p:cBhvr>
                                    </p:animRot>
                                    <p:animRot by="120000">
                                      <p:cBhvr>
                                        <p:cTn id="37" dur="100" fill="hold">
                                          <p:stCondLst>
                                            <p:cond delay="400"/>
                                          </p:stCondLst>
                                        </p:cTn>
                                        <p:tgtEl>
                                          <p:spTgt spid="33"/>
                                        </p:tgtEl>
                                        <p:attrNameLst>
                                          <p:attrName>r</p:attrName>
                                        </p:attrNameLst>
                                      </p:cBhvr>
                                    </p:animRot>
                                  </p:childTnLst>
                                </p:cTn>
                              </p:par>
                              <p:par>
                                <p:cTn id="38" presetID="32" presetClass="emph" presetSubtype="0" repeatCount="indefinite" fill="hold" nodeType="withEffect">
                                  <p:stCondLst>
                                    <p:cond delay="0"/>
                                  </p:stCondLst>
                                  <p:childTnLst>
                                    <p:animClr clrSpc="rgb" dir="cw">
                                      <p:cBhvr override="childStyle">
                                        <p:cTn id="39" dur="50" fill="hold"/>
                                        <p:tgtEl>
                                          <p:spTgt spid="185"/>
                                        </p:tgtEl>
                                        <p:attrNameLst>
                                          <p:attrName>style.color</p:attrName>
                                        </p:attrNameLst>
                                      </p:cBhvr>
                                      <p:to>
                                        <a:schemeClr val="accent2"/>
                                      </p:to>
                                    </p:animClr>
                                    <p:animClr clrSpc="rgb" dir="cw">
                                      <p:cBhvr>
                                        <p:cTn id="40" dur="50" fill="hold"/>
                                        <p:tgtEl>
                                          <p:spTgt spid="185"/>
                                        </p:tgtEl>
                                        <p:attrNameLst>
                                          <p:attrName>fillcolor</p:attrName>
                                        </p:attrNameLst>
                                      </p:cBhvr>
                                      <p:to>
                                        <a:schemeClr val="accent2"/>
                                      </p:to>
                                    </p:animClr>
                                    <p:set>
                                      <p:cBhvr>
                                        <p:cTn id="41" dur="50" fill="hold"/>
                                        <p:tgtEl>
                                          <p:spTgt spid="185"/>
                                        </p:tgtEl>
                                        <p:attrNameLst>
                                          <p:attrName>fill.type</p:attrName>
                                        </p:attrNameLst>
                                      </p:cBhvr>
                                      <p:to>
                                        <p:strVal val="solid"/>
                                      </p:to>
                                    </p:set>
                                    <p:set>
                                      <p:cBhvr>
                                        <p:cTn id="42" dur="50" fill="hold"/>
                                        <p:tgtEl>
                                          <p:spTgt spid="185"/>
                                        </p:tgtEl>
                                        <p:attrNameLst>
                                          <p:attrName>fill.on</p:attrName>
                                        </p:attrNameLst>
                                      </p:cBhvr>
                                      <p:to>
                                        <p:strVal val="true"/>
                                      </p:to>
                                    </p:set>
                                    <p:animRot by="120000">
                                      <p:cBhvr>
                                        <p:cTn id="43" dur="50" fill="hold">
                                          <p:stCondLst>
                                            <p:cond delay="0"/>
                                          </p:stCondLst>
                                        </p:cTn>
                                        <p:tgtEl>
                                          <p:spTgt spid="185"/>
                                        </p:tgtEl>
                                        <p:attrNameLst>
                                          <p:attrName>r</p:attrName>
                                        </p:attrNameLst>
                                      </p:cBhvr>
                                    </p:animRot>
                                    <p:animRot by="-240000">
                                      <p:cBhvr>
                                        <p:cTn id="44" dur="100" fill="hold">
                                          <p:stCondLst>
                                            <p:cond delay="100"/>
                                          </p:stCondLst>
                                        </p:cTn>
                                        <p:tgtEl>
                                          <p:spTgt spid="185"/>
                                        </p:tgtEl>
                                        <p:attrNameLst>
                                          <p:attrName>r</p:attrName>
                                        </p:attrNameLst>
                                      </p:cBhvr>
                                    </p:animRot>
                                    <p:animRot by="240000">
                                      <p:cBhvr>
                                        <p:cTn id="45" dur="100" fill="hold">
                                          <p:stCondLst>
                                            <p:cond delay="200"/>
                                          </p:stCondLst>
                                        </p:cTn>
                                        <p:tgtEl>
                                          <p:spTgt spid="185"/>
                                        </p:tgtEl>
                                        <p:attrNameLst>
                                          <p:attrName>r</p:attrName>
                                        </p:attrNameLst>
                                      </p:cBhvr>
                                    </p:animRot>
                                    <p:animRot by="-240000">
                                      <p:cBhvr>
                                        <p:cTn id="46" dur="100" fill="hold">
                                          <p:stCondLst>
                                            <p:cond delay="300"/>
                                          </p:stCondLst>
                                        </p:cTn>
                                        <p:tgtEl>
                                          <p:spTgt spid="185"/>
                                        </p:tgtEl>
                                        <p:attrNameLst>
                                          <p:attrName>r</p:attrName>
                                        </p:attrNameLst>
                                      </p:cBhvr>
                                    </p:animRot>
                                    <p:animRot by="120000">
                                      <p:cBhvr>
                                        <p:cTn id="47" dur="100" fill="hold">
                                          <p:stCondLst>
                                            <p:cond delay="400"/>
                                          </p:stCondLst>
                                        </p:cTn>
                                        <p:tgtEl>
                                          <p:spTgt spid="185"/>
                                        </p:tgtEl>
                                        <p:attrNameLst>
                                          <p:attrName>r</p:attrName>
                                        </p:attrNameLst>
                                      </p:cBhvr>
                                    </p:animRot>
                                  </p:childTnLst>
                                </p:cTn>
                              </p:par>
                              <p:par>
                                <p:cTn id="48" presetID="32" presetClass="emph" presetSubtype="0" repeatCount="indefinite" fill="hold" nodeType="withEffect">
                                  <p:stCondLst>
                                    <p:cond delay="0"/>
                                  </p:stCondLst>
                                  <p:childTnLst>
                                    <p:animClr clrSpc="rgb" dir="cw">
                                      <p:cBhvr override="childStyle">
                                        <p:cTn id="49" dur="50" fill="hold"/>
                                        <p:tgtEl>
                                          <p:spTgt spid="204"/>
                                        </p:tgtEl>
                                        <p:attrNameLst>
                                          <p:attrName>style.color</p:attrName>
                                        </p:attrNameLst>
                                      </p:cBhvr>
                                      <p:to>
                                        <a:schemeClr val="accent2"/>
                                      </p:to>
                                    </p:animClr>
                                    <p:animClr clrSpc="rgb" dir="cw">
                                      <p:cBhvr>
                                        <p:cTn id="50" dur="50" fill="hold"/>
                                        <p:tgtEl>
                                          <p:spTgt spid="204"/>
                                        </p:tgtEl>
                                        <p:attrNameLst>
                                          <p:attrName>fillcolor</p:attrName>
                                        </p:attrNameLst>
                                      </p:cBhvr>
                                      <p:to>
                                        <a:schemeClr val="accent2"/>
                                      </p:to>
                                    </p:animClr>
                                    <p:set>
                                      <p:cBhvr>
                                        <p:cTn id="51" dur="50" fill="hold"/>
                                        <p:tgtEl>
                                          <p:spTgt spid="204"/>
                                        </p:tgtEl>
                                        <p:attrNameLst>
                                          <p:attrName>fill.type</p:attrName>
                                        </p:attrNameLst>
                                      </p:cBhvr>
                                      <p:to>
                                        <p:strVal val="solid"/>
                                      </p:to>
                                    </p:set>
                                    <p:set>
                                      <p:cBhvr>
                                        <p:cTn id="52" dur="50" fill="hold"/>
                                        <p:tgtEl>
                                          <p:spTgt spid="204"/>
                                        </p:tgtEl>
                                        <p:attrNameLst>
                                          <p:attrName>fill.on</p:attrName>
                                        </p:attrNameLst>
                                      </p:cBhvr>
                                      <p:to>
                                        <p:strVal val="true"/>
                                      </p:to>
                                    </p:set>
                                    <p:animRot by="120000">
                                      <p:cBhvr>
                                        <p:cTn id="53" dur="50" fill="hold">
                                          <p:stCondLst>
                                            <p:cond delay="0"/>
                                          </p:stCondLst>
                                        </p:cTn>
                                        <p:tgtEl>
                                          <p:spTgt spid="204"/>
                                        </p:tgtEl>
                                        <p:attrNameLst>
                                          <p:attrName>r</p:attrName>
                                        </p:attrNameLst>
                                      </p:cBhvr>
                                    </p:animRot>
                                    <p:animRot by="-240000">
                                      <p:cBhvr>
                                        <p:cTn id="54" dur="100" fill="hold">
                                          <p:stCondLst>
                                            <p:cond delay="100"/>
                                          </p:stCondLst>
                                        </p:cTn>
                                        <p:tgtEl>
                                          <p:spTgt spid="204"/>
                                        </p:tgtEl>
                                        <p:attrNameLst>
                                          <p:attrName>r</p:attrName>
                                        </p:attrNameLst>
                                      </p:cBhvr>
                                    </p:animRot>
                                    <p:animRot by="240000">
                                      <p:cBhvr>
                                        <p:cTn id="55" dur="100" fill="hold">
                                          <p:stCondLst>
                                            <p:cond delay="200"/>
                                          </p:stCondLst>
                                        </p:cTn>
                                        <p:tgtEl>
                                          <p:spTgt spid="204"/>
                                        </p:tgtEl>
                                        <p:attrNameLst>
                                          <p:attrName>r</p:attrName>
                                        </p:attrNameLst>
                                      </p:cBhvr>
                                    </p:animRot>
                                    <p:animRot by="-240000">
                                      <p:cBhvr>
                                        <p:cTn id="56" dur="100" fill="hold">
                                          <p:stCondLst>
                                            <p:cond delay="300"/>
                                          </p:stCondLst>
                                        </p:cTn>
                                        <p:tgtEl>
                                          <p:spTgt spid="204"/>
                                        </p:tgtEl>
                                        <p:attrNameLst>
                                          <p:attrName>r</p:attrName>
                                        </p:attrNameLst>
                                      </p:cBhvr>
                                    </p:animRot>
                                    <p:animRot by="120000">
                                      <p:cBhvr>
                                        <p:cTn id="57" dur="100" fill="hold">
                                          <p:stCondLst>
                                            <p:cond delay="400"/>
                                          </p:stCondLst>
                                        </p:cTn>
                                        <p:tgtEl>
                                          <p:spTgt spid="204"/>
                                        </p:tgtEl>
                                        <p:attrNameLst>
                                          <p:attrName>r</p:attrName>
                                        </p:attrNameLst>
                                      </p:cBhvr>
                                    </p:animRot>
                                  </p:childTnLst>
                                </p:cTn>
                              </p:par>
                              <p:par>
                                <p:cTn id="58" presetID="32" presetClass="emph" presetSubtype="0" repeatCount="indefinite" fill="hold" nodeType="withEffect">
                                  <p:stCondLst>
                                    <p:cond delay="0"/>
                                  </p:stCondLst>
                                  <p:childTnLst>
                                    <p:animClr clrSpc="rgb" dir="cw">
                                      <p:cBhvr override="childStyle">
                                        <p:cTn id="59" dur="50" fill="hold"/>
                                        <p:tgtEl>
                                          <p:spTgt spid="52"/>
                                        </p:tgtEl>
                                        <p:attrNameLst>
                                          <p:attrName>style.color</p:attrName>
                                        </p:attrNameLst>
                                      </p:cBhvr>
                                      <p:to>
                                        <a:schemeClr val="accent2"/>
                                      </p:to>
                                    </p:animClr>
                                    <p:animClr clrSpc="rgb" dir="cw">
                                      <p:cBhvr>
                                        <p:cTn id="60" dur="50" fill="hold"/>
                                        <p:tgtEl>
                                          <p:spTgt spid="52"/>
                                        </p:tgtEl>
                                        <p:attrNameLst>
                                          <p:attrName>fillcolor</p:attrName>
                                        </p:attrNameLst>
                                      </p:cBhvr>
                                      <p:to>
                                        <a:schemeClr val="accent2"/>
                                      </p:to>
                                    </p:animClr>
                                    <p:set>
                                      <p:cBhvr>
                                        <p:cTn id="61" dur="50" fill="hold"/>
                                        <p:tgtEl>
                                          <p:spTgt spid="52"/>
                                        </p:tgtEl>
                                        <p:attrNameLst>
                                          <p:attrName>fill.type</p:attrName>
                                        </p:attrNameLst>
                                      </p:cBhvr>
                                      <p:to>
                                        <p:strVal val="solid"/>
                                      </p:to>
                                    </p:set>
                                    <p:set>
                                      <p:cBhvr>
                                        <p:cTn id="62" dur="50" fill="hold"/>
                                        <p:tgtEl>
                                          <p:spTgt spid="52"/>
                                        </p:tgtEl>
                                        <p:attrNameLst>
                                          <p:attrName>fill.on</p:attrName>
                                        </p:attrNameLst>
                                      </p:cBhvr>
                                      <p:to>
                                        <p:strVal val="true"/>
                                      </p:to>
                                    </p:set>
                                    <p:animRot by="120000">
                                      <p:cBhvr>
                                        <p:cTn id="63" dur="50" fill="hold">
                                          <p:stCondLst>
                                            <p:cond delay="0"/>
                                          </p:stCondLst>
                                        </p:cTn>
                                        <p:tgtEl>
                                          <p:spTgt spid="52"/>
                                        </p:tgtEl>
                                        <p:attrNameLst>
                                          <p:attrName>r</p:attrName>
                                        </p:attrNameLst>
                                      </p:cBhvr>
                                    </p:animRot>
                                    <p:animRot by="-240000">
                                      <p:cBhvr>
                                        <p:cTn id="64" dur="100" fill="hold">
                                          <p:stCondLst>
                                            <p:cond delay="100"/>
                                          </p:stCondLst>
                                        </p:cTn>
                                        <p:tgtEl>
                                          <p:spTgt spid="52"/>
                                        </p:tgtEl>
                                        <p:attrNameLst>
                                          <p:attrName>r</p:attrName>
                                        </p:attrNameLst>
                                      </p:cBhvr>
                                    </p:animRot>
                                    <p:animRot by="240000">
                                      <p:cBhvr>
                                        <p:cTn id="65" dur="100" fill="hold">
                                          <p:stCondLst>
                                            <p:cond delay="200"/>
                                          </p:stCondLst>
                                        </p:cTn>
                                        <p:tgtEl>
                                          <p:spTgt spid="52"/>
                                        </p:tgtEl>
                                        <p:attrNameLst>
                                          <p:attrName>r</p:attrName>
                                        </p:attrNameLst>
                                      </p:cBhvr>
                                    </p:animRot>
                                    <p:animRot by="-240000">
                                      <p:cBhvr>
                                        <p:cTn id="66" dur="100" fill="hold">
                                          <p:stCondLst>
                                            <p:cond delay="300"/>
                                          </p:stCondLst>
                                        </p:cTn>
                                        <p:tgtEl>
                                          <p:spTgt spid="52"/>
                                        </p:tgtEl>
                                        <p:attrNameLst>
                                          <p:attrName>r</p:attrName>
                                        </p:attrNameLst>
                                      </p:cBhvr>
                                    </p:animRot>
                                    <p:animRot by="120000">
                                      <p:cBhvr>
                                        <p:cTn id="67" dur="100" fill="hold">
                                          <p:stCondLst>
                                            <p:cond delay="400"/>
                                          </p:stCondLst>
                                        </p:cTn>
                                        <p:tgtEl>
                                          <p:spTgt spid="52"/>
                                        </p:tgtEl>
                                        <p:attrNameLst>
                                          <p:attrName>r</p:attrName>
                                        </p:attrNameLst>
                                      </p:cBhvr>
                                    </p:animRot>
                                  </p:childTnLst>
                                </p:cTn>
                              </p:par>
                              <p:par>
                                <p:cTn id="68" presetID="32" presetClass="emph" presetSubtype="0" repeatCount="indefinite" fill="hold" nodeType="withEffect">
                                  <p:stCondLst>
                                    <p:cond delay="0"/>
                                  </p:stCondLst>
                                  <p:childTnLst>
                                    <p:animClr clrSpc="rgb" dir="cw">
                                      <p:cBhvr override="childStyle">
                                        <p:cTn id="69" dur="50" fill="hold"/>
                                        <p:tgtEl>
                                          <p:spTgt spid="81"/>
                                        </p:tgtEl>
                                        <p:attrNameLst>
                                          <p:attrName>style.color</p:attrName>
                                        </p:attrNameLst>
                                      </p:cBhvr>
                                      <p:to>
                                        <a:schemeClr val="accent2"/>
                                      </p:to>
                                    </p:animClr>
                                    <p:animClr clrSpc="rgb" dir="cw">
                                      <p:cBhvr>
                                        <p:cTn id="70" dur="50" fill="hold"/>
                                        <p:tgtEl>
                                          <p:spTgt spid="81"/>
                                        </p:tgtEl>
                                        <p:attrNameLst>
                                          <p:attrName>fillcolor</p:attrName>
                                        </p:attrNameLst>
                                      </p:cBhvr>
                                      <p:to>
                                        <a:schemeClr val="accent2"/>
                                      </p:to>
                                    </p:animClr>
                                    <p:set>
                                      <p:cBhvr>
                                        <p:cTn id="71" dur="50" fill="hold"/>
                                        <p:tgtEl>
                                          <p:spTgt spid="81"/>
                                        </p:tgtEl>
                                        <p:attrNameLst>
                                          <p:attrName>fill.type</p:attrName>
                                        </p:attrNameLst>
                                      </p:cBhvr>
                                      <p:to>
                                        <p:strVal val="solid"/>
                                      </p:to>
                                    </p:set>
                                    <p:set>
                                      <p:cBhvr>
                                        <p:cTn id="72" dur="50" fill="hold"/>
                                        <p:tgtEl>
                                          <p:spTgt spid="81"/>
                                        </p:tgtEl>
                                        <p:attrNameLst>
                                          <p:attrName>fill.on</p:attrName>
                                        </p:attrNameLst>
                                      </p:cBhvr>
                                      <p:to>
                                        <p:strVal val="true"/>
                                      </p:to>
                                    </p:set>
                                    <p:animRot by="120000">
                                      <p:cBhvr>
                                        <p:cTn id="73" dur="50" fill="hold">
                                          <p:stCondLst>
                                            <p:cond delay="0"/>
                                          </p:stCondLst>
                                        </p:cTn>
                                        <p:tgtEl>
                                          <p:spTgt spid="81"/>
                                        </p:tgtEl>
                                        <p:attrNameLst>
                                          <p:attrName>r</p:attrName>
                                        </p:attrNameLst>
                                      </p:cBhvr>
                                    </p:animRot>
                                    <p:animRot by="-240000">
                                      <p:cBhvr>
                                        <p:cTn id="74" dur="100" fill="hold">
                                          <p:stCondLst>
                                            <p:cond delay="100"/>
                                          </p:stCondLst>
                                        </p:cTn>
                                        <p:tgtEl>
                                          <p:spTgt spid="81"/>
                                        </p:tgtEl>
                                        <p:attrNameLst>
                                          <p:attrName>r</p:attrName>
                                        </p:attrNameLst>
                                      </p:cBhvr>
                                    </p:animRot>
                                    <p:animRot by="240000">
                                      <p:cBhvr>
                                        <p:cTn id="75" dur="100" fill="hold">
                                          <p:stCondLst>
                                            <p:cond delay="200"/>
                                          </p:stCondLst>
                                        </p:cTn>
                                        <p:tgtEl>
                                          <p:spTgt spid="81"/>
                                        </p:tgtEl>
                                        <p:attrNameLst>
                                          <p:attrName>r</p:attrName>
                                        </p:attrNameLst>
                                      </p:cBhvr>
                                    </p:animRot>
                                    <p:animRot by="-240000">
                                      <p:cBhvr>
                                        <p:cTn id="76" dur="100" fill="hold">
                                          <p:stCondLst>
                                            <p:cond delay="300"/>
                                          </p:stCondLst>
                                        </p:cTn>
                                        <p:tgtEl>
                                          <p:spTgt spid="81"/>
                                        </p:tgtEl>
                                        <p:attrNameLst>
                                          <p:attrName>r</p:attrName>
                                        </p:attrNameLst>
                                      </p:cBhvr>
                                    </p:animRot>
                                    <p:animRot by="120000">
                                      <p:cBhvr>
                                        <p:cTn id="77" dur="100" fill="hold">
                                          <p:stCondLst>
                                            <p:cond delay="400"/>
                                          </p:stCondLst>
                                        </p:cTn>
                                        <p:tgtEl>
                                          <p:spTgt spid="81"/>
                                        </p:tgtEl>
                                        <p:attrNameLst>
                                          <p:attrName>r</p:attrName>
                                        </p:attrNameLst>
                                      </p:cBhvr>
                                    </p:animRot>
                                  </p:childTnLst>
                                </p:cTn>
                              </p:par>
                              <p:par>
                                <p:cTn id="78" presetID="32" presetClass="emph" presetSubtype="0" repeatCount="indefinite" fill="hold" nodeType="withEffect">
                                  <p:stCondLst>
                                    <p:cond delay="0"/>
                                  </p:stCondLst>
                                  <p:childTnLst>
                                    <p:animClr clrSpc="rgb" dir="cw">
                                      <p:cBhvr override="childStyle">
                                        <p:cTn id="79" dur="50" fill="hold"/>
                                        <p:tgtEl>
                                          <p:spTgt spid="328"/>
                                        </p:tgtEl>
                                        <p:attrNameLst>
                                          <p:attrName>style.color</p:attrName>
                                        </p:attrNameLst>
                                      </p:cBhvr>
                                      <p:to>
                                        <a:schemeClr val="accent2"/>
                                      </p:to>
                                    </p:animClr>
                                    <p:animClr clrSpc="rgb" dir="cw">
                                      <p:cBhvr>
                                        <p:cTn id="80" dur="50" fill="hold"/>
                                        <p:tgtEl>
                                          <p:spTgt spid="328"/>
                                        </p:tgtEl>
                                        <p:attrNameLst>
                                          <p:attrName>fillcolor</p:attrName>
                                        </p:attrNameLst>
                                      </p:cBhvr>
                                      <p:to>
                                        <a:schemeClr val="accent2"/>
                                      </p:to>
                                    </p:animClr>
                                    <p:set>
                                      <p:cBhvr>
                                        <p:cTn id="81" dur="50" fill="hold"/>
                                        <p:tgtEl>
                                          <p:spTgt spid="328"/>
                                        </p:tgtEl>
                                        <p:attrNameLst>
                                          <p:attrName>fill.type</p:attrName>
                                        </p:attrNameLst>
                                      </p:cBhvr>
                                      <p:to>
                                        <p:strVal val="solid"/>
                                      </p:to>
                                    </p:set>
                                    <p:set>
                                      <p:cBhvr>
                                        <p:cTn id="82" dur="50" fill="hold"/>
                                        <p:tgtEl>
                                          <p:spTgt spid="328"/>
                                        </p:tgtEl>
                                        <p:attrNameLst>
                                          <p:attrName>fill.on</p:attrName>
                                        </p:attrNameLst>
                                      </p:cBhvr>
                                      <p:to>
                                        <p:strVal val="true"/>
                                      </p:to>
                                    </p:set>
                                    <p:animRot by="120000">
                                      <p:cBhvr>
                                        <p:cTn id="83" dur="50" fill="hold">
                                          <p:stCondLst>
                                            <p:cond delay="0"/>
                                          </p:stCondLst>
                                        </p:cTn>
                                        <p:tgtEl>
                                          <p:spTgt spid="328"/>
                                        </p:tgtEl>
                                        <p:attrNameLst>
                                          <p:attrName>r</p:attrName>
                                        </p:attrNameLst>
                                      </p:cBhvr>
                                    </p:animRot>
                                    <p:animRot by="-240000">
                                      <p:cBhvr>
                                        <p:cTn id="84" dur="100" fill="hold">
                                          <p:stCondLst>
                                            <p:cond delay="100"/>
                                          </p:stCondLst>
                                        </p:cTn>
                                        <p:tgtEl>
                                          <p:spTgt spid="328"/>
                                        </p:tgtEl>
                                        <p:attrNameLst>
                                          <p:attrName>r</p:attrName>
                                        </p:attrNameLst>
                                      </p:cBhvr>
                                    </p:animRot>
                                    <p:animRot by="240000">
                                      <p:cBhvr>
                                        <p:cTn id="85" dur="100" fill="hold">
                                          <p:stCondLst>
                                            <p:cond delay="200"/>
                                          </p:stCondLst>
                                        </p:cTn>
                                        <p:tgtEl>
                                          <p:spTgt spid="328"/>
                                        </p:tgtEl>
                                        <p:attrNameLst>
                                          <p:attrName>r</p:attrName>
                                        </p:attrNameLst>
                                      </p:cBhvr>
                                    </p:animRot>
                                    <p:animRot by="-240000">
                                      <p:cBhvr>
                                        <p:cTn id="86" dur="100" fill="hold">
                                          <p:stCondLst>
                                            <p:cond delay="300"/>
                                          </p:stCondLst>
                                        </p:cTn>
                                        <p:tgtEl>
                                          <p:spTgt spid="328"/>
                                        </p:tgtEl>
                                        <p:attrNameLst>
                                          <p:attrName>r</p:attrName>
                                        </p:attrNameLst>
                                      </p:cBhvr>
                                    </p:animRot>
                                    <p:animRot by="120000">
                                      <p:cBhvr>
                                        <p:cTn id="87" dur="100" fill="hold">
                                          <p:stCondLst>
                                            <p:cond delay="400"/>
                                          </p:stCondLst>
                                        </p:cTn>
                                        <p:tgtEl>
                                          <p:spTgt spid="328"/>
                                        </p:tgtEl>
                                        <p:attrNameLst>
                                          <p:attrName>r</p:attrName>
                                        </p:attrNameLst>
                                      </p:cBhvr>
                                    </p:animRot>
                                  </p:childTnLst>
                                </p:cTn>
                              </p:par>
                              <p:par>
                                <p:cTn id="88" presetID="32" presetClass="emph" presetSubtype="0" repeatCount="indefinite" fill="hold" nodeType="withEffect">
                                  <p:stCondLst>
                                    <p:cond delay="0"/>
                                  </p:stCondLst>
                                  <p:childTnLst>
                                    <p:animClr clrSpc="rgb" dir="cw">
                                      <p:cBhvr override="childStyle">
                                        <p:cTn id="89" dur="50" fill="hold"/>
                                        <p:tgtEl>
                                          <p:spTgt spid="309"/>
                                        </p:tgtEl>
                                        <p:attrNameLst>
                                          <p:attrName>style.color</p:attrName>
                                        </p:attrNameLst>
                                      </p:cBhvr>
                                      <p:to>
                                        <a:schemeClr val="accent2"/>
                                      </p:to>
                                    </p:animClr>
                                    <p:animClr clrSpc="rgb" dir="cw">
                                      <p:cBhvr>
                                        <p:cTn id="90" dur="50" fill="hold"/>
                                        <p:tgtEl>
                                          <p:spTgt spid="309"/>
                                        </p:tgtEl>
                                        <p:attrNameLst>
                                          <p:attrName>fillcolor</p:attrName>
                                        </p:attrNameLst>
                                      </p:cBhvr>
                                      <p:to>
                                        <a:schemeClr val="accent2"/>
                                      </p:to>
                                    </p:animClr>
                                    <p:set>
                                      <p:cBhvr>
                                        <p:cTn id="91" dur="50" fill="hold"/>
                                        <p:tgtEl>
                                          <p:spTgt spid="309"/>
                                        </p:tgtEl>
                                        <p:attrNameLst>
                                          <p:attrName>fill.type</p:attrName>
                                        </p:attrNameLst>
                                      </p:cBhvr>
                                      <p:to>
                                        <p:strVal val="solid"/>
                                      </p:to>
                                    </p:set>
                                    <p:set>
                                      <p:cBhvr>
                                        <p:cTn id="92" dur="50" fill="hold"/>
                                        <p:tgtEl>
                                          <p:spTgt spid="309"/>
                                        </p:tgtEl>
                                        <p:attrNameLst>
                                          <p:attrName>fill.on</p:attrName>
                                        </p:attrNameLst>
                                      </p:cBhvr>
                                      <p:to>
                                        <p:strVal val="true"/>
                                      </p:to>
                                    </p:set>
                                    <p:animRot by="120000">
                                      <p:cBhvr>
                                        <p:cTn id="93" dur="50" fill="hold">
                                          <p:stCondLst>
                                            <p:cond delay="0"/>
                                          </p:stCondLst>
                                        </p:cTn>
                                        <p:tgtEl>
                                          <p:spTgt spid="309"/>
                                        </p:tgtEl>
                                        <p:attrNameLst>
                                          <p:attrName>r</p:attrName>
                                        </p:attrNameLst>
                                      </p:cBhvr>
                                    </p:animRot>
                                    <p:animRot by="-240000">
                                      <p:cBhvr>
                                        <p:cTn id="94" dur="100" fill="hold">
                                          <p:stCondLst>
                                            <p:cond delay="100"/>
                                          </p:stCondLst>
                                        </p:cTn>
                                        <p:tgtEl>
                                          <p:spTgt spid="309"/>
                                        </p:tgtEl>
                                        <p:attrNameLst>
                                          <p:attrName>r</p:attrName>
                                        </p:attrNameLst>
                                      </p:cBhvr>
                                    </p:animRot>
                                    <p:animRot by="240000">
                                      <p:cBhvr>
                                        <p:cTn id="95" dur="100" fill="hold">
                                          <p:stCondLst>
                                            <p:cond delay="200"/>
                                          </p:stCondLst>
                                        </p:cTn>
                                        <p:tgtEl>
                                          <p:spTgt spid="309"/>
                                        </p:tgtEl>
                                        <p:attrNameLst>
                                          <p:attrName>r</p:attrName>
                                        </p:attrNameLst>
                                      </p:cBhvr>
                                    </p:animRot>
                                    <p:animRot by="-240000">
                                      <p:cBhvr>
                                        <p:cTn id="96" dur="100" fill="hold">
                                          <p:stCondLst>
                                            <p:cond delay="300"/>
                                          </p:stCondLst>
                                        </p:cTn>
                                        <p:tgtEl>
                                          <p:spTgt spid="309"/>
                                        </p:tgtEl>
                                        <p:attrNameLst>
                                          <p:attrName>r</p:attrName>
                                        </p:attrNameLst>
                                      </p:cBhvr>
                                    </p:animRot>
                                    <p:animRot by="120000">
                                      <p:cBhvr>
                                        <p:cTn id="97" dur="100" fill="hold">
                                          <p:stCondLst>
                                            <p:cond delay="400"/>
                                          </p:stCondLst>
                                        </p:cTn>
                                        <p:tgtEl>
                                          <p:spTgt spid="309"/>
                                        </p:tgtEl>
                                        <p:attrNameLst>
                                          <p:attrName>r</p:attrName>
                                        </p:attrNameLst>
                                      </p:cBhvr>
                                    </p:animRot>
                                  </p:childTnLst>
                                </p:cTn>
                              </p:par>
                              <p:par>
                                <p:cTn id="98" presetID="32" presetClass="emph" presetSubtype="0" repeatCount="indefinite" fill="hold" nodeType="withEffect">
                                  <p:stCondLst>
                                    <p:cond delay="0"/>
                                  </p:stCondLst>
                                  <p:childTnLst>
                                    <p:animClr clrSpc="rgb" dir="cw">
                                      <p:cBhvr override="childStyle">
                                        <p:cTn id="99" dur="50" fill="hold"/>
                                        <p:tgtEl>
                                          <p:spTgt spid="100"/>
                                        </p:tgtEl>
                                        <p:attrNameLst>
                                          <p:attrName>style.color</p:attrName>
                                        </p:attrNameLst>
                                      </p:cBhvr>
                                      <p:to>
                                        <a:schemeClr val="accent2"/>
                                      </p:to>
                                    </p:animClr>
                                    <p:animClr clrSpc="rgb" dir="cw">
                                      <p:cBhvr>
                                        <p:cTn id="100" dur="50" fill="hold"/>
                                        <p:tgtEl>
                                          <p:spTgt spid="100"/>
                                        </p:tgtEl>
                                        <p:attrNameLst>
                                          <p:attrName>fillcolor</p:attrName>
                                        </p:attrNameLst>
                                      </p:cBhvr>
                                      <p:to>
                                        <a:schemeClr val="accent2"/>
                                      </p:to>
                                    </p:animClr>
                                    <p:set>
                                      <p:cBhvr>
                                        <p:cTn id="101" dur="50" fill="hold"/>
                                        <p:tgtEl>
                                          <p:spTgt spid="100"/>
                                        </p:tgtEl>
                                        <p:attrNameLst>
                                          <p:attrName>fill.type</p:attrName>
                                        </p:attrNameLst>
                                      </p:cBhvr>
                                      <p:to>
                                        <p:strVal val="solid"/>
                                      </p:to>
                                    </p:set>
                                    <p:set>
                                      <p:cBhvr>
                                        <p:cTn id="102" dur="50" fill="hold"/>
                                        <p:tgtEl>
                                          <p:spTgt spid="100"/>
                                        </p:tgtEl>
                                        <p:attrNameLst>
                                          <p:attrName>fill.on</p:attrName>
                                        </p:attrNameLst>
                                      </p:cBhvr>
                                      <p:to>
                                        <p:strVal val="true"/>
                                      </p:to>
                                    </p:set>
                                    <p:animRot by="120000">
                                      <p:cBhvr>
                                        <p:cTn id="103" dur="50" fill="hold">
                                          <p:stCondLst>
                                            <p:cond delay="0"/>
                                          </p:stCondLst>
                                        </p:cTn>
                                        <p:tgtEl>
                                          <p:spTgt spid="100"/>
                                        </p:tgtEl>
                                        <p:attrNameLst>
                                          <p:attrName>r</p:attrName>
                                        </p:attrNameLst>
                                      </p:cBhvr>
                                    </p:animRot>
                                    <p:animRot by="-240000">
                                      <p:cBhvr>
                                        <p:cTn id="104" dur="100" fill="hold">
                                          <p:stCondLst>
                                            <p:cond delay="100"/>
                                          </p:stCondLst>
                                        </p:cTn>
                                        <p:tgtEl>
                                          <p:spTgt spid="100"/>
                                        </p:tgtEl>
                                        <p:attrNameLst>
                                          <p:attrName>r</p:attrName>
                                        </p:attrNameLst>
                                      </p:cBhvr>
                                    </p:animRot>
                                    <p:animRot by="240000">
                                      <p:cBhvr>
                                        <p:cTn id="105" dur="100" fill="hold">
                                          <p:stCondLst>
                                            <p:cond delay="200"/>
                                          </p:stCondLst>
                                        </p:cTn>
                                        <p:tgtEl>
                                          <p:spTgt spid="100"/>
                                        </p:tgtEl>
                                        <p:attrNameLst>
                                          <p:attrName>r</p:attrName>
                                        </p:attrNameLst>
                                      </p:cBhvr>
                                    </p:animRot>
                                    <p:animRot by="-240000">
                                      <p:cBhvr>
                                        <p:cTn id="106" dur="100" fill="hold">
                                          <p:stCondLst>
                                            <p:cond delay="300"/>
                                          </p:stCondLst>
                                        </p:cTn>
                                        <p:tgtEl>
                                          <p:spTgt spid="100"/>
                                        </p:tgtEl>
                                        <p:attrNameLst>
                                          <p:attrName>r</p:attrName>
                                        </p:attrNameLst>
                                      </p:cBhvr>
                                    </p:animRot>
                                    <p:animRot by="120000">
                                      <p:cBhvr>
                                        <p:cTn id="107" dur="100" fill="hold">
                                          <p:stCondLst>
                                            <p:cond delay="400"/>
                                          </p:stCondLst>
                                        </p:cTn>
                                        <p:tgtEl>
                                          <p:spTgt spid="100"/>
                                        </p:tgtEl>
                                        <p:attrNameLst>
                                          <p:attrName>r</p:attrName>
                                        </p:attrNameLst>
                                      </p:cBhvr>
                                    </p:animRot>
                                  </p:childTnLst>
                                </p:cTn>
                              </p:par>
                              <p:par>
                                <p:cTn id="108" presetID="32" presetClass="emph" presetSubtype="0" repeatCount="indefinite" fill="hold" nodeType="withEffect">
                                  <p:stCondLst>
                                    <p:cond delay="0"/>
                                  </p:stCondLst>
                                  <p:childTnLst>
                                    <p:animClr clrSpc="rgb" dir="cw">
                                      <p:cBhvr override="childStyle">
                                        <p:cTn id="109" dur="50" fill="hold"/>
                                        <p:tgtEl>
                                          <p:spTgt spid="290"/>
                                        </p:tgtEl>
                                        <p:attrNameLst>
                                          <p:attrName>style.color</p:attrName>
                                        </p:attrNameLst>
                                      </p:cBhvr>
                                      <p:to>
                                        <a:schemeClr val="accent2"/>
                                      </p:to>
                                    </p:animClr>
                                    <p:animClr clrSpc="rgb" dir="cw">
                                      <p:cBhvr>
                                        <p:cTn id="110" dur="50" fill="hold"/>
                                        <p:tgtEl>
                                          <p:spTgt spid="290"/>
                                        </p:tgtEl>
                                        <p:attrNameLst>
                                          <p:attrName>fillcolor</p:attrName>
                                        </p:attrNameLst>
                                      </p:cBhvr>
                                      <p:to>
                                        <a:schemeClr val="accent2"/>
                                      </p:to>
                                    </p:animClr>
                                    <p:set>
                                      <p:cBhvr>
                                        <p:cTn id="111" dur="50" fill="hold"/>
                                        <p:tgtEl>
                                          <p:spTgt spid="290"/>
                                        </p:tgtEl>
                                        <p:attrNameLst>
                                          <p:attrName>fill.type</p:attrName>
                                        </p:attrNameLst>
                                      </p:cBhvr>
                                      <p:to>
                                        <p:strVal val="solid"/>
                                      </p:to>
                                    </p:set>
                                    <p:set>
                                      <p:cBhvr>
                                        <p:cTn id="112" dur="50" fill="hold"/>
                                        <p:tgtEl>
                                          <p:spTgt spid="290"/>
                                        </p:tgtEl>
                                        <p:attrNameLst>
                                          <p:attrName>fill.on</p:attrName>
                                        </p:attrNameLst>
                                      </p:cBhvr>
                                      <p:to>
                                        <p:strVal val="true"/>
                                      </p:to>
                                    </p:set>
                                    <p:animRot by="120000">
                                      <p:cBhvr>
                                        <p:cTn id="113" dur="50" fill="hold">
                                          <p:stCondLst>
                                            <p:cond delay="0"/>
                                          </p:stCondLst>
                                        </p:cTn>
                                        <p:tgtEl>
                                          <p:spTgt spid="290"/>
                                        </p:tgtEl>
                                        <p:attrNameLst>
                                          <p:attrName>r</p:attrName>
                                        </p:attrNameLst>
                                      </p:cBhvr>
                                    </p:animRot>
                                    <p:animRot by="-240000">
                                      <p:cBhvr>
                                        <p:cTn id="114" dur="100" fill="hold">
                                          <p:stCondLst>
                                            <p:cond delay="100"/>
                                          </p:stCondLst>
                                        </p:cTn>
                                        <p:tgtEl>
                                          <p:spTgt spid="290"/>
                                        </p:tgtEl>
                                        <p:attrNameLst>
                                          <p:attrName>r</p:attrName>
                                        </p:attrNameLst>
                                      </p:cBhvr>
                                    </p:animRot>
                                    <p:animRot by="240000">
                                      <p:cBhvr>
                                        <p:cTn id="115" dur="100" fill="hold">
                                          <p:stCondLst>
                                            <p:cond delay="200"/>
                                          </p:stCondLst>
                                        </p:cTn>
                                        <p:tgtEl>
                                          <p:spTgt spid="290"/>
                                        </p:tgtEl>
                                        <p:attrNameLst>
                                          <p:attrName>r</p:attrName>
                                        </p:attrNameLst>
                                      </p:cBhvr>
                                    </p:animRot>
                                    <p:animRot by="-240000">
                                      <p:cBhvr>
                                        <p:cTn id="116" dur="100" fill="hold">
                                          <p:stCondLst>
                                            <p:cond delay="300"/>
                                          </p:stCondLst>
                                        </p:cTn>
                                        <p:tgtEl>
                                          <p:spTgt spid="290"/>
                                        </p:tgtEl>
                                        <p:attrNameLst>
                                          <p:attrName>r</p:attrName>
                                        </p:attrNameLst>
                                      </p:cBhvr>
                                    </p:animRot>
                                    <p:animRot by="120000">
                                      <p:cBhvr>
                                        <p:cTn id="117" dur="100" fill="hold">
                                          <p:stCondLst>
                                            <p:cond delay="400"/>
                                          </p:stCondLst>
                                        </p:cTn>
                                        <p:tgtEl>
                                          <p:spTgt spid="290"/>
                                        </p:tgtEl>
                                        <p:attrNameLst>
                                          <p:attrName>r</p:attrName>
                                        </p:attrNameLst>
                                      </p:cBhvr>
                                    </p:animRot>
                                  </p:childTnLst>
                                </p:cTn>
                              </p:par>
                              <p:par>
                                <p:cTn id="118" presetID="32" presetClass="emph" presetSubtype="0" repeatCount="indefinite" fill="hold" nodeType="withEffect">
                                  <p:stCondLst>
                                    <p:cond delay="0"/>
                                  </p:stCondLst>
                                  <p:childTnLst>
                                    <p:animClr clrSpc="rgb" dir="cw">
                                      <p:cBhvr override="childStyle">
                                        <p:cTn id="119" dur="50" fill="hold"/>
                                        <p:tgtEl>
                                          <p:spTgt spid="119"/>
                                        </p:tgtEl>
                                        <p:attrNameLst>
                                          <p:attrName>style.color</p:attrName>
                                        </p:attrNameLst>
                                      </p:cBhvr>
                                      <p:to>
                                        <a:schemeClr val="accent2"/>
                                      </p:to>
                                    </p:animClr>
                                    <p:animClr clrSpc="rgb" dir="cw">
                                      <p:cBhvr>
                                        <p:cTn id="120" dur="50" fill="hold"/>
                                        <p:tgtEl>
                                          <p:spTgt spid="119"/>
                                        </p:tgtEl>
                                        <p:attrNameLst>
                                          <p:attrName>fillcolor</p:attrName>
                                        </p:attrNameLst>
                                      </p:cBhvr>
                                      <p:to>
                                        <a:schemeClr val="accent2"/>
                                      </p:to>
                                    </p:animClr>
                                    <p:set>
                                      <p:cBhvr>
                                        <p:cTn id="121" dur="50" fill="hold"/>
                                        <p:tgtEl>
                                          <p:spTgt spid="119"/>
                                        </p:tgtEl>
                                        <p:attrNameLst>
                                          <p:attrName>fill.type</p:attrName>
                                        </p:attrNameLst>
                                      </p:cBhvr>
                                      <p:to>
                                        <p:strVal val="solid"/>
                                      </p:to>
                                    </p:set>
                                    <p:set>
                                      <p:cBhvr>
                                        <p:cTn id="122" dur="50" fill="hold"/>
                                        <p:tgtEl>
                                          <p:spTgt spid="119"/>
                                        </p:tgtEl>
                                        <p:attrNameLst>
                                          <p:attrName>fill.on</p:attrName>
                                        </p:attrNameLst>
                                      </p:cBhvr>
                                      <p:to>
                                        <p:strVal val="true"/>
                                      </p:to>
                                    </p:set>
                                    <p:animRot by="120000">
                                      <p:cBhvr>
                                        <p:cTn id="123" dur="50" fill="hold">
                                          <p:stCondLst>
                                            <p:cond delay="0"/>
                                          </p:stCondLst>
                                        </p:cTn>
                                        <p:tgtEl>
                                          <p:spTgt spid="119"/>
                                        </p:tgtEl>
                                        <p:attrNameLst>
                                          <p:attrName>r</p:attrName>
                                        </p:attrNameLst>
                                      </p:cBhvr>
                                    </p:animRot>
                                    <p:animRot by="-240000">
                                      <p:cBhvr>
                                        <p:cTn id="124" dur="100" fill="hold">
                                          <p:stCondLst>
                                            <p:cond delay="100"/>
                                          </p:stCondLst>
                                        </p:cTn>
                                        <p:tgtEl>
                                          <p:spTgt spid="119"/>
                                        </p:tgtEl>
                                        <p:attrNameLst>
                                          <p:attrName>r</p:attrName>
                                        </p:attrNameLst>
                                      </p:cBhvr>
                                    </p:animRot>
                                    <p:animRot by="240000">
                                      <p:cBhvr>
                                        <p:cTn id="125" dur="100" fill="hold">
                                          <p:stCondLst>
                                            <p:cond delay="200"/>
                                          </p:stCondLst>
                                        </p:cTn>
                                        <p:tgtEl>
                                          <p:spTgt spid="119"/>
                                        </p:tgtEl>
                                        <p:attrNameLst>
                                          <p:attrName>r</p:attrName>
                                        </p:attrNameLst>
                                      </p:cBhvr>
                                    </p:animRot>
                                    <p:animRot by="-240000">
                                      <p:cBhvr>
                                        <p:cTn id="126" dur="100" fill="hold">
                                          <p:stCondLst>
                                            <p:cond delay="300"/>
                                          </p:stCondLst>
                                        </p:cTn>
                                        <p:tgtEl>
                                          <p:spTgt spid="119"/>
                                        </p:tgtEl>
                                        <p:attrNameLst>
                                          <p:attrName>r</p:attrName>
                                        </p:attrNameLst>
                                      </p:cBhvr>
                                    </p:animRot>
                                    <p:animRot by="120000">
                                      <p:cBhvr>
                                        <p:cTn id="127" dur="100" fill="hold">
                                          <p:stCondLst>
                                            <p:cond delay="400"/>
                                          </p:stCondLst>
                                        </p:cTn>
                                        <p:tgtEl>
                                          <p:spTgt spid="119"/>
                                        </p:tgtEl>
                                        <p:attrNameLst>
                                          <p:attrName>r</p:attrName>
                                        </p:attrNameLst>
                                      </p:cBhvr>
                                    </p:animRot>
                                  </p:childTnLst>
                                </p:cTn>
                              </p:par>
                              <p:par>
                                <p:cTn id="128" presetID="32" presetClass="emph" presetSubtype="0" repeatCount="indefinite" fill="hold" nodeType="withEffect">
                                  <p:stCondLst>
                                    <p:cond delay="0"/>
                                  </p:stCondLst>
                                  <p:childTnLst>
                                    <p:animClr clrSpc="rgb" dir="cw">
                                      <p:cBhvr override="childStyle">
                                        <p:cTn id="129" dur="50" fill="hold"/>
                                        <p:tgtEl>
                                          <p:spTgt spid="271"/>
                                        </p:tgtEl>
                                        <p:attrNameLst>
                                          <p:attrName>style.color</p:attrName>
                                        </p:attrNameLst>
                                      </p:cBhvr>
                                      <p:to>
                                        <a:schemeClr val="accent2"/>
                                      </p:to>
                                    </p:animClr>
                                    <p:animClr clrSpc="rgb" dir="cw">
                                      <p:cBhvr>
                                        <p:cTn id="130" dur="50" fill="hold"/>
                                        <p:tgtEl>
                                          <p:spTgt spid="271"/>
                                        </p:tgtEl>
                                        <p:attrNameLst>
                                          <p:attrName>fillcolor</p:attrName>
                                        </p:attrNameLst>
                                      </p:cBhvr>
                                      <p:to>
                                        <a:schemeClr val="accent2"/>
                                      </p:to>
                                    </p:animClr>
                                    <p:set>
                                      <p:cBhvr>
                                        <p:cTn id="131" dur="50" fill="hold"/>
                                        <p:tgtEl>
                                          <p:spTgt spid="271"/>
                                        </p:tgtEl>
                                        <p:attrNameLst>
                                          <p:attrName>fill.type</p:attrName>
                                        </p:attrNameLst>
                                      </p:cBhvr>
                                      <p:to>
                                        <p:strVal val="solid"/>
                                      </p:to>
                                    </p:set>
                                    <p:set>
                                      <p:cBhvr>
                                        <p:cTn id="132" dur="50" fill="hold"/>
                                        <p:tgtEl>
                                          <p:spTgt spid="271"/>
                                        </p:tgtEl>
                                        <p:attrNameLst>
                                          <p:attrName>fill.on</p:attrName>
                                        </p:attrNameLst>
                                      </p:cBhvr>
                                      <p:to>
                                        <p:strVal val="true"/>
                                      </p:to>
                                    </p:set>
                                    <p:animRot by="120000">
                                      <p:cBhvr>
                                        <p:cTn id="133" dur="50" fill="hold">
                                          <p:stCondLst>
                                            <p:cond delay="0"/>
                                          </p:stCondLst>
                                        </p:cTn>
                                        <p:tgtEl>
                                          <p:spTgt spid="271"/>
                                        </p:tgtEl>
                                        <p:attrNameLst>
                                          <p:attrName>r</p:attrName>
                                        </p:attrNameLst>
                                      </p:cBhvr>
                                    </p:animRot>
                                    <p:animRot by="-240000">
                                      <p:cBhvr>
                                        <p:cTn id="134" dur="100" fill="hold">
                                          <p:stCondLst>
                                            <p:cond delay="100"/>
                                          </p:stCondLst>
                                        </p:cTn>
                                        <p:tgtEl>
                                          <p:spTgt spid="271"/>
                                        </p:tgtEl>
                                        <p:attrNameLst>
                                          <p:attrName>r</p:attrName>
                                        </p:attrNameLst>
                                      </p:cBhvr>
                                    </p:animRot>
                                    <p:animRot by="240000">
                                      <p:cBhvr>
                                        <p:cTn id="135" dur="100" fill="hold">
                                          <p:stCondLst>
                                            <p:cond delay="200"/>
                                          </p:stCondLst>
                                        </p:cTn>
                                        <p:tgtEl>
                                          <p:spTgt spid="271"/>
                                        </p:tgtEl>
                                        <p:attrNameLst>
                                          <p:attrName>r</p:attrName>
                                        </p:attrNameLst>
                                      </p:cBhvr>
                                    </p:animRot>
                                    <p:animRot by="-240000">
                                      <p:cBhvr>
                                        <p:cTn id="136" dur="100" fill="hold">
                                          <p:stCondLst>
                                            <p:cond delay="300"/>
                                          </p:stCondLst>
                                        </p:cTn>
                                        <p:tgtEl>
                                          <p:spTgt spid="271"/>
                                        </p:tgtEl>
                                        <p:attrNameLst>
                                          <p:attrName>r</p:attrName>
                                        </p:attrNameLst>
                                      </p:cBhvr>
                                    </p:animRot>
                                    <p:animRot by="120000">
                                      <p:cBhvr>
                                        <p:cTn id="137" dur="100" fill="hold">
                                          <p:stCondLst>
                                            <p:cond delay="400"/>
                                          </p:stCondLst>
                                        </p:cTn>
                                        <p:tgtEl>
                                          <p:spTgt spid="271"/>
                                        </p:tgtEl>
                                        <p:attrNameLst>
                                          <p:attrName>r</p:attrName>
                                        </p:attrNameLst>
                                      </p:cBhvr>
                                    </p:animRot>
                                  </p:childTnLst>
                                </p:cTn>
                              </p:par>
                              <p:par>
                                <p:cTn id="138" presetID="32" presetClass="emph" presetSubtype="0" repeatCount="indefinite" fill="hold" nodeType="withEffect">
                                  <p:stCondLst>
                                    <p:cond delay="0"/>
                                  </p:stCondLst>
                                  <p:childTnLst>
                                    <p:animClr clrSpc="rgb" dir="cw">
                                      <p:cBhvr override="childStyle">
                                        <p:cTn id="139" dur="50" fill="hold"/>
                                        <p:tgtEl>
                                          <p:spTgt spid="138"/>
                                        </p:tgtEl>
                                        <p:attrNameLst>
                                          <p:attrName>style.color</p:attrName>
                                        </p:attrNameLst>
                                      </p:cBhvr>
                                      <p:to>
                                        <a:schemeClr val="accent2"/>
                                      </p:to>
                                    </p:animClr>
                                    <p:animClr clrSpc="rgb" dir="cw">
                                      <p:cBhvr>
                                        <p:cTn id="140" dur="50" fill="hold"/>
                                        <p:tgtEl>
                                          <p:spTgt spid="138"/>
                                        </p:tgtEl>
                                        <p:attrNameLst>
                                          <p:attrName>fillcolor</p:attrName>
                                        </p:attrNameLst>
                                      </p:cBhvr>
                                      <p:to>
                                        <a:schemeClr val="accent2"/>
                                      </p:to>
                                    </p:animClr>
                                    <p:set>
                                      <p:cBhvr>
                                        <p:cTn id="141" dur="50" fill="hold"/>
                                        <p:tgtEl>
                                          <p:spTgt spid="138"/>
                                        </p:tgtEl>
                                        <p:attrNameLst>
                                          <p:attrName>fill.type</p:attrName>
                                        </p:attrNameLst>
                                      </p:cBhvr>
                                      <p:to>
                                        <p:strVal val="solid"/>
                                      </p:to>
                                    </p:set>
                                    <p:set>
                                      <p:cBhvr>
                                        <p:cTn id="142" dur="50" fill="hold"/>
                                        <p:tgtEl>
                                          <p:spTgt spid="138"/>
                                        </p:tgtEl>
                                        <p:attrNameLst>
                                          <p:attrName>fill.on</p:attrName>
                                        </p:attrNameLst>
                                      </p:cBhvr>
                                      <p:to>
                                        <p:strVal val="true"/>
                                      </p:to>
                                    </p:set>
                                    <p:animRot by="120000">
                                      <p:cBhvr>
                                        <p:cTn id="143" dur="50" fill="hold">
                                          <p:stCondLst>
                                            <p:cond delay="0"/>
                                          </p:stCondLst>
                                        </p:cTn>
                                        <p:tgtEl>
                                          <p:spTgt spid="138"/>
                                        </p:tgtEl>
                                        <p:attrNameLst>
                                          <p:attrName>r</p:attrName>
                                        </p:attrNameLst>
                                      </p:cBhvr>
                                    </p:animRot>
                                    <p:animRot by="-240000">
                                      <p:cBhvr>
                                        <p:cTn id="144" dur="100" fill="hold">
                                          <p:stCondLst>
                                            <p:cond delay="100"/>
                                          </p:stCondLst>
                                        </p:cTn>
                                        <p:tgtEl>
                                          <p:spTgt spid="138"/>
                                        </p:tgtEl>
                                        <p:attrNameLst>
                                          <p:attrName>r</p:attrName>
                                        </p:attrNameLst>
                                      </p:cBhvr>
                                    </p:animRot>
                                    <p:animRot by="240000">
                                      <p:cBhvr>
                                        <p:cTn id="145" dur="100" fill="hold">
                                          <p:stCondLst>
                                            <p:cond delay="200"/>
                                          </p:stCondLst>
                                        </p:cTn>
                                        <p:tgtEl>
                                          <p:spTgt spid="138"/>
                                        </p:tgtEl>
                                        <p:attrNameLst>
                                          <p:attrName>r</p:attrName>
                                        </p:attrNameLst>
                                      </p:cBhvr>
                                    </p:animRot>
                                    <p:animRot by="-240000">
                                      <p:cBhvr>
                                        <p:cTn id="146" dur="100" fill="hold">
                                          <p:stCondLst>
                                            <p:cond delay="300"/>
                                          </p:stCondLst>
                                        </p:cTn>
                                        <p:tgtEl>
                                          <p:spTgt spid="138"/>
                                        </p:tgtEl>
                                        <p:attrNameLst>
                                          <p:attrName>r</p:attrName>
                                        </p:attrNameLst>
                                      </p:cBhvr>
                                    </p:animRot>
                                    <p:animRot by="120000">
                                      <p:cBhvr>
                                        <p:cTn id="147" dur="100" fill="hold">
                                          <p:stCondLst>
                                            <p:cond delay="400"/>
                                          </p:stCondLst>
                                        </p:cTn>
                                        <p:tgtEl>
                                          <p:spTgt spid="138"/>
                                        </p:tgtEl>
                                        <p:attrNameLst>
                                          <p:attrName>r</p:attrName>
                                        </p:attrNameLst>
                                      </p:cBhvr>
                                    </p:animRot>
                                  </p:childTnLst>
                                </p:cTn>
                              </p:par>
                              <p:par>
                                <p:cTn id="148" presetID="32" presetClass="emph" presetSubtype="0" repeatCount="indefinite" fill="hold" nodeType="withEffect">
                                  <p:stCondLst>
                                    <p:cond delay="0"/>
                                  </p:stCondLst>
                                  <p:childTnLst>
                                    <p:animClr clrSpc="rgb" dir="cw">
                                      <p:cBhvr override="childStyle">
                                        <p:cTn id="149" dur="50" fill="hold"/>
                                        <p:tgtEl>
                                          <p:spTgt spid="252"/>
                                        </p:tgtEl>
                                        <p:attrNameLst>
                                          <p:attrName>style.color</p:attrName>
                                        </p:attrNameLst>
                                      </p:cBhvr>
                                      <p:to>
                                        <a:schemeClr val="accent2"/>
                                      </p:to>
                                    </p:animClr>
                                    <p:animClr clrSpc="rgb" dir="cw">
                                      <p:cBhvr>
                                        <p:cTn id="150" dur="50" fill="hold"/>
                                        <p:tgtEl>
                                          <p:spTgt spid="252"/>
                                        </p:tgtEl>
                                        <p:attrNameLst>
                                          <p:attrName>fillcolor</p:attrName>
                                        </p:attrNameLst>
                                      </p:cBhvr>
                                      <p:to>
                                        <a:schemeClr val="accent2"/>
                                      </p:to>
                                    </p:animClr>
                                    <p:set>
                                      <p:cBhvr>
                                        <p:cTn id="151" dur="50" fill="hold"/>
                                        <p:tgtEl>
                                          <p:spTgt spid="252"/>
                                        </p:tgtEl>
                                        <p:attrNameLst>
                                          <p:attrName>fill.type</p:attrName>
                                        </p:attrNameLst>
                                      </p:cBhvr>
                                      <p:to>
                                        <p:strVal val="solid"/>
                                      </p:to>
                                    </p:set>
                                    <p:set>
                                      <p:cBhvr>
                                        <p:cTn id="152" dur="50" fill="hold"/>
                                        <p:tgtEl>
                                          <p:spTgt spid="252"/>
                                        </p:tgtEl>
                                        <p:attrNameLst>
                                          <p:attrName>fill.on</p:attrName>
                                        </p:attrNameLst>
                                      </p:cBhvr>
                                      <p:to>
                                        <p:strVal val="true"/>
                                      </p:to>
                                    </p:set>
                                    <p:animRot by="120000">
                                      <p:cBhvr>
                                        <p:cTn id="153" dur="50" fill="hold">
                                          <p:stCondLst>
                                            <p:cond delay="0"/>
                                          </p:stCondLst>
                                        </p:cTn>
                                        <p:tgtEl>
                                          <p:spTgt spid="252"/>
                                        </p:tgtEl>
                                        <p:attrNameLst>
                                          <p:attrName>r</p:attrName>
                                        </p:attrNameLst>
                                      </p:cBhvr>
                                    </p:animRot>
                                    <p:animRot by="-240000">
                                      <p:cBhvr>
                                        <p:cTn id="154" dur="100" fill="hold">
                                          <p:stCondLst>
                                            <p:cond delay="100"/>
                                          </p:stCondLst>
                                        </p:cTn>
                                        <p:tgtEl>
                                          <p:spTgt spid="252"/>
                                        </p:tgtEl>
                                        <p:attrNameLst>
                                          <p:attrName>r</p:attrName>
                                        </p:attrNameLst>
                                      </p:cBhvr>
                                    </p:animRot>
                                    <p:animRot by="240000">
                                      <p:cBhvr>
                                        <p:cTn id="155" dur="100" fill="hold">
                                          <p:stCondLst>
                                            <p:cond delay="200"/>
                                          </p:stCondLst>
                                        </p:cTn>
                                        <p:tgtEl>
                                          <p:spTgt spid="252"/>
                                        </p:tgtEl>
                                        <p:attrNameLst>
                                          <p:attrName>r</p:attrName>
                                        </p:attrNameLst>
                                      </p:cBhvr>
                                    </p:animRot>
                                    <p:animRot by="-240000">
                                      <p:cBhvr>
                                        <p:cTn id="156" dur="100" fill="hold">
                                          <p:stCondLst>
                                            <p:cond delay="300"/>
                                          </p:stCondLst>
                                        </p:cTn>
                                        <p:tgtEl>
                                          <p:spTgt spid="252"/>
                                        </p:tgtEl>
                                        <p:attrNameLst>
                                          <p:attrName>r</p:attrName>
                                        </p:attrNameLst>
                                      </p:cBhvr>
                                    </p:animRot>
                                    <p:animRot by="120000">
                                      <p:cBhvr>
                                        <p:cTn id="157" dur="100" fill="hold">
                                          <p:stCondLst>
                                            <p:cond delay="400"/>
                                          </p:stCondLst>
                                        </p:cTn>
                                        <p:tgtEl>
                                          <p:spTgt spid="252"/>
                                        </p:tgtEl>
                                        <p:attrNameLst>
                                          <p:attrName>r</p:attrName>
                                        </p:attrNameLst>
                                      </p:cBhvr>
                                    </p:animRot>
                                  </p:childTnLst>
                                </p:cTn>
                              </p:par>
                              <p:par>
                                <p:cTn id="158" presetID="32" presetClass="emph" presetSubtype="0" repeatCount="indefinite" fill="hold" nodeType="withEffect">
                                  <p:stCondLst>
                                    <p:cond delay="0"/>
                                  </p:stCondLst>
                                  <p:childTnLst>
                                    <p:animClr clrSpc="rgb" dir="cw">
                                      <p:cBhvr override="childStyle">
                                        <p:cTn id="159" dur="50" fill="hold"/>
                                        <p:tgtEl>
                                          <p:spTgt spid="157"/>
                                        </p:tgtEl>
                                        <p:attrNameLst>
                                          <p:attrName>style.color</p:attrName>
                                        </p:attrNameLst>
                                      </p:cBhvr>
                                      <p:to>
                                        <a:schemeClr val="accent2"/>
                                      </p:to>
                                    </p:animClr>
                                    <p:animClr clrSpc="rgb" dir="cw">
                                      <p:cBhvr>
                                        <p:cTn id="160" dur="50" fill="hold"/>
                                        <p:tgtEl>
                                          <p:spTgt spid="157"/>
                                        </p:tgtEl>
                                        <p:attrNameLst>
                                          <p:attrName>fillcolor</p:attrName>
                                        </p:attrNameLst>
                                      </p:cBhvr>
                                      <p:to>
                                        <a:schemeClr val="accent2"/>
                                      </p:to>
                                    </p:animClr>
                                    <p:set>
                                      <p:cBhvr>
                                        <p:cTn id="161" dur="50" fill="hold"/>
                                        <p:tgtEl>
                                          <p:spTgt spid="157"/>
                                        </p:tgtEl>
                                        <p:attrNameLst>
                                          <p:attrName>fill.type</p:attrName>
                                        </p:attrNameLst>
                                      </p:cBhvr>
                                      <p:to>
                                        <p:strVal val="solid"/>
                                      </p:to>
                                    </p:set>
                                    <p:set>
                                      <p:cBhvr>
                                        <p:cTn id="162" dur="50" fill="hold"/>
                                        <p:tgtEl>
                                          <p:spTgt spid="157"/>
                                        </p:tgtEl>
                                        <p:attrNameLst>
                                          <p:attrName>fill.on</p:attrName>
                                        </p:attrNameLst>
                                      </p:cBhvr>
                                      <p:to>
                                        <p:strVal val="true"/>
                                      </p:to>
                                    </p:set>
                                    <p:animRot by="120000">
                                      <p:cBhvr>
                                        <p:cTn id="163" dur="50" fill="hold">
                                          <p:stCondLst>
                                            <p:cond delay="0"/>
                                          </p:stCondLst>
                                        </p:cTn>
                                        <p:tgtEl>
                                          <p:spTgt spid="157"/>
                                        </p:tgtEl>
                                        <p:attrNameLst>
                                          <p:attrName>r</p:attrName>
                                        </p:attrNameLst>
                                      </p:cBhvr>
                                    </p:animRot>
                                    <p:animRot by="-240000">
                                      <p:cBhvr>
                                        <p:cTn id="164" dur="100" fill="hold">
                                          <p:stCondLst>
                                            <p:cond delay="100"/>
                                          </p:stCondLst>
                                        </p:cTn>
                                        <p:tgtEl>
                                          <p:spTgt spid="157"/>
                                        </p:tgtEl>
                                        <p:attrNameLst>
                                          <p:attrName>r</p:attrName>
                                        </p:attrNameLst>
                                      </p:cBhvr>
                                    </p:animRot>
                                    <p:animRot by="240000">
                                      <p:cBhvr>
                                        <p:cTn id="165" dur="100" fill="hold">
                                          <p:stCondLst>
                                            <p:cond delay="200"/>
                                          </p:stCondLst>
                                        </p:cTn>
                                        <p:tgtEl>
                                          <p:spTgt spid="157"/>
                                        </p:tgtEl>
                                        <p:attrNameLst>
                                          <p:attrName>r</p:attrName>
                                        </p:attrNameLst>
                                      </p:cBhvr>
                                    </p:animRot>
                                    <p:animRot by="-240000">
                                      <p:cBhvr>
                                        <p:cTn id="166" dur="100" fill="hold">
                                          <p:stCondLst>
                                            <p:cond delay="300"/>
                                          </p:stCondLst>
                                        </p:cTn>
                                        <p:tgtEl>
                                          <p:spTgt spid="157"/>
                                        </p:tgtEl>
                                        <p:attrNameLst>
                                          <p:attrName>r</p:attrName>
                                        </p:attrNameLst>
                                      </p:cBhvr>
                                    </p:animRot>
                                    <p:animRot by="120000">
                                      <p:cBhvr>
                                        <p:cTn id="167" dur="100" fill="hold">
                                          <p:stCondLst>
                                            <p:cond delay="400"/>
                                          </p:stCondLst>
                                        </p:cTn>
                                        <p:tgtEl>
                                          <p:spTgt spid="157"/>
                                        </p:tgtEl>
                                        <p:attrNameLst>
                                          <p:attrName>r</p:attrName>
                                        </p:attrNameLst>
                                      </p:cBhvr>
                                    </p:animRot>
                                  </p:childTnLst>
                                </p:cTn>
                              </p:par>
                            </p:childTnLst>
                          </p:cTn>
                        </p:par>
                        <p:par>
                          <p:cTn id="168" fill="hold">
                            <p:stCondLst>
                              <p:cond delay="500"/>
                            </p:stCondLst>
                            <p:childTnLst>
                              <p:par>
                                <p:cTn id="169" presetID="0" presetClass="path" presetSubtype="0" accel="50000" decel="50000" fill="hold" nodeType="afterEffect">
                                  <p:stCondLst>
                                    <p:cond delay="0"/>
                                  </p:stCondLst>
                                  <p:childTnLst>
                                    <p:animMotion origin="layout" path="M -0.26771 0.48241 C -0.25729 0.47245 -0.25382 0.45301 -0.24114 0.44445 C -0.23576 0.44097 -0.23298 0.44051 -0.22778 0.43796 C -0.22448 0.43634 -0.22101 0.43495 -0.21771 0.43357 C -0.21614 0.43264 -0.21285 0.43148 -0.21285 0.43171 C -0.19114 0.44329 -0.19965 0.43958 -0.18785 0.44445 C -0.17847 0.45718 -0.16614 0.44468 -0.15607 0.44028 C -0.15104 0.42986 -0.14444 0.42361 -0.13785 0.41597 C -0.13489 0.41227 -0.12951 0.4044 -0.12951 0.40463 C -0.12309 0.38009 -0.12621 0.36296 -0.11285 0.34421 C -0.10903 0.32546 -0.10781 0.30394 -0.10104 0.28658 C -0.09965 0.27315 -0.10104 0.26736 -0.09271 0.26019 C -0.0875 0.25 -0.08628 0.24144 -0.07778 0.2382 C -0.06996 0.22732 -0.00226 0.11713 0.00573 0.10625 " pathEditMode="relative" rAng="0" ptsTypes="ffffffffffffff">
                                      <p:cBhvr>
                                        <p:cTn id="170" dur="5000" spd="-100000" fill="hold"/>
                                        <p:tgtEl>
                                          <p:spTgt spid="357"/>
                                        </p:tgtEl>
                                        <p:attrNameLst>
                                          <p:attrName>ppt_x</p:attrName>
                                          <p:attrName>ppt_y</p:attrName>
                                        </p:attrNameLst>
                                      </p:cBhvr>
                                      <p:rCtr x="13663" y="-18819"/>
                                    </p:animMotion>
                                  </p:childTnLst>
                                </p:cTn>
                              </p:par>
                              <p:par>
                                <p:cTn id="171" presetID="0" presetClass="path" presetSubtype="0" accel="50000" decel="50000" fill="hold" nodeType="withEffect">
                                  <p:stCondLst>
                                    <p:cond delay="0"/>
                                  </p:stCondLst>
                                  <p:childTnLst>
                                    <p:animMotion origin="layout" path="M 0.3078 0.30264 C 0.30675 0.29893 0.30675 0.29523 0.30554 0.29222 C 0.30276 0.28667 0.29338 0.28389 0.28869 0.28089 C 0.28278 0.27626 0.27514 0.27395 0.26958 0.26886 C 0.26038 0.26168 0.25152 0.25382 0.24283 0.24595 C 0.23918 0.24271 0.23519 0.23855 0.23119 0.236 C 0.22946 0.23299 0.22616 0.23091 0.22459 0.2279 C 0.22164 0.22281 0.21851 0.21749 0.21556 0.21194 C 0.21365 0.2087 0.21226 0.2043 0.21 0.20129 C 0.20879 0.19644 0.21035 0.20153 0.20688 0.1962 C 0.20375 0.19158 0.20201 0.18556 0.20045 0.18116 C 0.19767 0.17422 0.19802 0.16613 0.19524 0.15872 C 0.19298 0.14368 0.18864 0.12402 0.173 0.11522 C 0.17109 0.11314 0.16936 0.11337 0.16779 0.11106 C 0.16432 0.10666 0.16015 0.10435 0.15442 0.10296 C 0.1506 0.10088 0.14434 0.09926 0.13948 0.09856 C 0.1334 0.09602 0.12576 0.09417 0.11916 0.09209 C 0.11638 0.09139 0.10648 0.08376 0.10387 0.08283 C 0.10318 0.08214 0.10804 0.08954 0.10804 0.08977 " pathEditMode="relative" rAng="0" ptsTypes="fffffffffffffffffff">
                                      <p:cBhvr>
                                        <p:cTn id="172" dur="5000" spd="-100000" fill="hold"/>
                                        <p:tgtEl>
                                          <p:spTgt spid="337"/>
                                        </p:tgtEl>
                                        <p:attrNameLst>
                                          <p:attrName>ppt_x</p:attrName>
                                          <p:attrName>ppt_y</p:attrName>
                                        </p:attrNameLst>
                                      </p:cBhvr>
                                      <p:rCtr x="-10231" y="-11037"/>
                                    </p:animMotion>
                                  </p:childTnLst>
                                </p:cTn>
                              </p:par>
                              <p:par>
                                <p:cTn id="173" presetID="0" presetClass="path" presetSubtype="0" accel="50000" decel="50000" fill="hold" nodeType="withEffect">
                                  <p:stCondLst>
                                    <p:cond delay="0"/>
                                  </p:stCondLst>
                                  <p:childTnLst>
                                    <p:animMotion origin="layout" path="M 0.06531 0.34197 C 0.0667 0.29292 0.05367 0.29084 0.08147 0.27997 C 0.08685 0.27372 0.09067 0.2677 0.09588 0.26123 C 0.10075 0.24133 0.09866 0.25243 0.09588 0.21194 C 0.09571 0.21009 0.09536 0.20824 0.09449 0.20662 C 0.09363 0.20477 0.09119 0.20338 0.09102 0.2013 C 0.09015 0.1939 0.09901 0.11129 0.09901 0.1032 " pathEditMode="relative" rAng="0" ptsTypes="fffffff">
                                      <p:cBhvr>
                                        <p:cTn id="174" dur="5000" spd="-100000" fill="hold"/>
                                        <p:tgtEl>
                                          <p:spTgt spid="347"/>
                                        </p:tgtEl>
                                        <p:attrNameLst>
                                          <p:attrName>ppt_x</p:attrName>
                                          <p:attrName>ppt_y</p:attrName>
                                        </p:attrNameLst>
                                      </p:cBhvr>
                                      <p:rCtr x="1181" y="-11939"/>
                                    </p:animMotion>
                                  </p:childTnLst>
                                </p:cTn>
                              </p:par>
                              <p:par>
                                <p:cTn id="175" presetID="0" presetClass="path" presetSubtype="0" accel="50000" decel="50000" fill="hold" nodeType="withEffect">
                                  <p:stCondLst>
                                    <p:cond delay="0"/>
                                  </p:stCondLst>
                                  <p:childTnLst>
                                    <p:animMotion origin="layout" path="M -0.35417 0.05946 C -0.32117 0.05993 -0.28782 0.05946 -0.25447 0.06085 C -0.25013 0.06085 -0.24613 0.06317 -0.24162 0.06409 C -0.23779 0.06525 -0.2298 0.06733 -0.2298 0.06802 C -0.22824 0.06849 -0.2265 0.06964 -0.22494 0.07057 C -0.22286 0.07173 -0.21903 0.07381 -0.21903 0.0745 C -0.20913 0.08746 -0.19767 0.10504 -0.18621 0.10944 C -0.17752 0.11916 -0.16883 0.12818 -0.15928 0.13535 C -0.1532 0.14507 -0.1466 0.14507 -0.13948 0.14993 C -0.12298 0.14924 -0.10665 0.14831 -0.09015 0.14831 C -0.08337 0.14831 -0.07782 0.15479 -0.07087 0.15479 L -0.0865 0.14021 " pathEditMode="relative" rAng="0" ptsTypes="ffffffffffAA">
                                      <p:cBhvr>
                                        <p:cTn id="176" dur="5000" spd="-100000" fill="hold"/>
                                        <p:tgtEl>
                                          <p:spTgt spid="367"/>
                                        </p:tgtEl>
                                        <p:attrNameLst>
                                          <p:attrName>ppt_x</p:attrName>
                                          <p:attrName>ppt_y</p:attrName>
                                        </p:attrNameLst>
                                      </p:cBhvr>
                                      <p:rCtr x="14157" y="4766"/>
                                    </p:animMotion>
                                  </p:childTnLst>
                                </p:cTn>
                              </p:par>
                              <p:par>
                                <p:cTn id="177" presetID="0" presetClass="path" presetSubtype="0" accel="50000" decel="50000" fill="hold" nodeType="withEffect">
                                  <p:stCondLst>
                                    <p:cond delay="0"/>
                                  </p:stCondLst>
                                  <p:childTnLst>
                                    <p:animMotion origin="layout" path="M -0.52482 -0.10555 C -0.52552 -0.12222 -0.52517 -0.04838 -0.52413 -0.04259 C -0.525 -0.02454 -0.5342 -0.00833 -0.53021 0.00324 C -0.5276 0.0088 -0.51927 0.0213 -0.51719 0.025 " pathEditMode="relative" rAng="0" ptsTypes="ffff">
                                      <p:cBhvr>
                                        <p:cTn id="178" dur="5000" spd="-100000" fill="hold"/>
                                        <p:tgtEl>
                                          <p:spTgt spid="377"/>
                                        </p:tgtEl>
                                        <p:attrNameLst>
                                          <p:attrName>ppt_x</p:attrName>
                                          <p:attrName>ppt_y</p:attrName>
                                        </p:attrNameLst>
                                      </p:cBhvr>
                                      <p:rCtr x="-87" y="5694"/>
                                    </p:animMotion>
                                  </p:childTnLst>
                                </p:cTn>
                              </p:par>
                              <p:par>
                                <p:cTn id="179" presetID="0" presetClass="path" presetSubtype="0" accel="50000" decel="50000" fill="hold" nodeType="withEffect">
                                  <p:stCondLst>
                                    <p:cond delay="0"/>
                                  </p:stCondLst>
                                  <p:childTnLst>
                                    <p:animMotion origin="layout" path="M -0.13281 -0.19028 C -0.13316 -0.15047 -0.13316 -0.11042 -0.13385 -0.07037 C -0.13385 -0.06713 -0.13593 -0.06111 -0.13593 -0.06088 C -0.13489 -0.0507 -0.13316 -0.05348 -0.12656 -0.05139 C -0.12118 -0.05185 -0.11875 -0.05324 -0.11406 -0.05486 C -0.11475 -0.05348 -0.11597 -0.05232 -0.11666 -0.0507 C -0.11875 -0.04584 -0.11944 -0.03982 -0.12135 -0.03473 C -0.12343 -0.02917 -0.12656 -0.02431 -0.12864 -0.01875 C -0.12916 -0.01505 -0.12968 -0.01111 -0.13073 -0.00764 C -0.13194 -0.00371 -0.13177 -0.00695 -0.13177 -0.00486 " pathEditMode="relative" rAng="0" ptsTypes="fffffffffA">
                                      <p:cBhvr>
                                        <p:cTn id="180" dur="5000" spd="-100000" fill="hold"/>
                                        <p:tgtEl>
                                          <p:spTgt spid="387"/>
                                        </p:tgtEl>
                                        <p:attrNameLst>
                                          <p:attrName>ppt_x</p:attrName>
                                          <p:attrName>ppt_y</p:attrName>
                                        </p:attrNameLst>
                                      </p:cBhvr>
                                      <p:rCtr x="781" y="9329"/>
                                    </p:animMotion>
                                  </p:childTnLst>
                                </p:cTn>
                              </p:par>
                              <p:par>
                                <p:cTn id="181" presetID="0" presetClass="path" presetSubtype="0" accel="50000" decel="50000" fill="hold" nodeType="withEffect">
                                  <p:stCondLst>
                                    <p:cond delay="0"/>
                                  </p:stCondLst>
                                  <p:childTnLst>
                                    <p:animMotion origin="layout" path="M 0.22951 -0.42916 C 0.2224 -0.42731 0.21649 -0.41967 0.20972 -0.41666 C 0.20069 -0.41273 0.19201 -0.40787 0.18281 -0.40486 C 0.17969 -0.40208 0.17552 -0.39977 0.1717 -0.39861 C 0.16615 -0.39375 0.15972 -0.39143 0.15417 -0.38611 C 0.14948 -0.38194 0.14705 -0.37477 0.14271 -0.37083 C 0.14115 -0.36435 0.13576 -0.3544 0.13108 -0.35139 C 0.12813 -0.3493 0.12396 -0.34861 0.12066 -0.34653 C 0.11684 -0.34421 0.10833 -0.34305 0.10833 -0.34282 C 0.10399 -0.34166 0.09983 -0.34097 0.09566 -0.34028 C 0.09236 -0.34051 0.08872 -0.34028 0.08542 -0.34097 C 0.08316 -0.34143 0.08056 -0.34444 0.07865 -0.34514 C 0.07656 -0.34583 0.07431 -0.34583 0.07222 -0.34653 C 0.05938 -0.34491 0.05747 -0.34305 0.04688 -0.3368 C 0.04462 -0.33541 0.04253 -0.33426 0.04063 -0.33194 C 0.03941 -0.33055 0.03733 -0.32778 0.03733 -0.32754 C 0.03663 -0.3243 0.03333 -0.32176 0.03177 -0.31875 C 0.02743 -0.31134 0.02188 -0.30717 0.01545 -0.30347 C 0.01319 -0.30046 0.01059 -0.2993 0.00764 -0.29861 C 0.00208 -0.29282 -0.0092 -0.28657 -0.01597 -0.28472 C -0.02118 -0.275 -0.0283 -0.27014 -0.03438 -0.2618 C -0.03733 -0.2581 -0.03889 -0.2537 -0.04167 -0.25 C -0.04271 -0.2456 -0.04444 -0.24143 -0.04635 -0.2375 C -0.04705 -0.23611 -0.04844 -0.23333 -0.04844 -0.2331 C -0.05122 -0.21852 -0.05 -0.21134 -0.05 -0.19166 L -0.04219 -0.18194 " pathEditMode="relative" rAng="0" ptsTypes="ffffffffffffffffffffffffAA">
                                      <p:cBhvr>
                                        <p:cTn id="182" dur="5000" spd="-100000" fill="hold"/>
                                        <p:tgtEl>
                                          <p:spTgt spid="397"/>
                                        </p:tgtEl>
                                        <p:attrNameLst>
                                          <p:attrName>ppt_x</p:attrName>
                                          <p:attrName>ppt_y</p:attrName>
                                        </p:attrNameLst>
                                      </p:cBhvr>
                                      <p:rCtr x="-14045" y="12361"/>
                                    </p:animMotion>
                                  </p:childTnLst>
                                </p:cTn>
                              </p:par>
                              <p:par>
                                <p:cTn id="183" presetID="0" presetClass="path" presetSubtype="0" accel="50000" decel="50000" fill="hold" nodeType="withEffect">
                                  <p:stCondLst>
                                    <p:cond delay="0"/>
                                  </p:stCondLst>
                                  <p:childTnLst>
                                    <p:animMotion origin="layout" path="M 0.29392 -0.20255 C 0.28559 -0.19699 0.28298 -0.2044 0.2743 -0.20046 C 0.26927 -0.2007 0.26423 -0.20046 0.2592 -0.20116 C 0.25694 -0.20139 0.25625 -0.20324 0.25451 -0.20463 C 0.24948 -0.20857 0.24444 -0.21181 0.23889 -0.21435 C 0.23559 -0.21736 0.23298 -0.21759 0.22951 -0.21921 C 0.19913 -0.21667 0.22153 -0.21829 0.2092 -0.21505 C 0.19913 -0.20833 0.18837 -0.20255 0.17743 -0.19838 C 0.17413 -0.19583 0.17031 -0.19375 0.16701 -0.19144 C 0.15694 -0.19583 0.14774 -0.19722 0.13732 -0.19908 C 0.13142 -0.20162 0.12726 -0.20278 0.12066 -0.20324 C 0.11267 -0.20278 0.10851 -0.20185 0.10139 -0.20046 C 0.09288 -0.19653 0.03541 -0.1882 0.03541 -0.20625 " pathEditMode="relative" rAng="0" ptsTypes="fffffffffffff">
                                      <p:cBhvr>
                                        <p:cTn id="184" dur="5000" spd="-100000" fill="hold"/>
                                        <p:tgtEl>
                                          <p:spTgt spid="407"/>
                                        </p:tgtEl>
                                        <p:attrNameLst>
                                          <p:attrName>ppt_x</p:attrName>
                                          <p:attrName>ppt_y</p:attrName>
                                        </p:attrNameLst>
                                      </p:cBhvr>
                                      <p:rCtr x="-12934" y="-116"/>
                                    </p:animMotion>
                                  </p:childTnLst>
                                </p:cTn>
                              </p:par>
                            </p:childTnLst>
                          </p:cTn>
                        </p:par>
                        <p:par>
                          <p:cTn id="185" fill="hold">
                            <p:stCondLst>
                              <p:cond delay="5500"/>
                            </p:stCondLst>
                            <p:childTnLst>
                              <p:par>
                                <p:cTn id="186" presetID="6" presetClass="emph" presetSubtype="0" accel="50000" decel="50000" fill="hold" nodeType="afterEffect">
                                  <p:stCondLst>
                                    <p:cond delay="0"/>
                                  </p:stCondLst>
                                  <p:childTnLst>
                                    <p:animScale>
                                      <p:cBhvr>
                                        <p:cTn id="187" dur="5000" fill="hold"/>
                                        <p:tgtEl>
                                          <p:spTgt spid="4"/>
                                        </p:tgtEl>
                                      </p:cBhvr>
                                      <p:by x="70000" y="70000"/>
                                    </p:animScale>
                                  </p:childTnLst>
                                </p:cTn>
                              </p:par>
                              <p:par>
                                <p:cTn id="188" presetID="0" presetClass="path" presetSubtype="0" accel="50000" decel="50000" fill="hold" nodeType="withEffect">
                                  <p:stCondLst>
                                    <p:cond delay="0"/>
                                  </p:stCondLst>
                                  <p:childTnLst>
                                    <p:animMotion origin="layout" path="M -0.00018 -4.07407E-6 C -0.01406 -0.00856 -0.02205 -0.01643 -0.03021 -0.02615 C -0.03472 -0.04074 -0.03872 -0.05463 -0.05938 -0.06736 C -0.06632 -0.07777 -0.05538 -0.10509 -0.07552 -0.1125 C -0.08351 -0.12291 -0.07639 -0.12384 -0.08299 -0.13472 C -0.0816 -0.14097 -0.09792 -0.14189 -0.09306 -0.14814 C -0.09132 -0.15046 -0.11754 -0.16273 -0.11354 -0.16435 C -0.0974 -0.17083 -0.14011 -0.17476 -0.11719 -0.17777 C -0.09809 -0.1824 -0.1342 -0.20879 -0.11354 -0.20879 " pathEditMode="relative" rAng="0" ptsTypes="fffffffff">
                                      <p:cBhvr>
                                        <p:cTn id="189" dur="3000" fill="hold"/>
                                        <p:tgtEl>
                                          <p:spTgt spid="233"/>
                                        </p:tgtEl>
                                        <p:attrNameLst>
                                          <p:attrName>ppt_x</p:attrName>
                                          <p:attrName>ppt_y</p:attrName>
                                        </p:attrNameLst>
                                      </p:cBhvr>
                                      <p:rCtr x="-6997" y="-10440"/>
                                    </p:animMotion>
                                  </p:childTnLst>
                                </p:cTn>
                              </p:par>
                              <p:par>
                                <p:cTn id="190" presetID="0" presetClass="path" presetSubtype="0" accel="50000" decel="50000" fill="hold" nodeType="withEffect">
                                  <p:stCondLst>
                                    <p:cond delay="0"/>
                                  </p:stCondLst>
                                  <p:childTnLst>
                                    <p:animMotion origin="layout" path="M 0.00452 -0.00301 C 0.00469 -0.00718 0.00504 -0.01111 0.00539 -0.01505 C 0.00556 -0.01806 0.00591 -0.01991 0.00625 -0.02338 C 0.00747 -0.03958 0.00625 -0.03287 0.00764 -0.03796 C 0.00834 -0.0544 0.00764 -0.03958 0.00886 -0.05532 C 0.00973 -0.06643 0.01059 -0.08449 0.01164 -0.09005 C 0.01233 -0.09768 0.01268 -0.10671 0.01337 -0.11042 C 0.01511 -0.12963 0.01667 -0.15093 0.01823 -0.17153 C 0.0191 -0.18218 0.01962 -0.19884 0.02049 -0.2088 C 0.02066 -0.21157 0.02066 -0.21458 0.02084 -0.21736 C 0.02118 -0.22245 0.02171 -0.23171 0.02171 -0.23148 C 0.02205 -0.24259 0.02188 -0.23935 0.0224 -0.24352 " pathEditMode="relative" rAng="0" ptsTypes="fffffffffffA">
                                      <p:cBhvr>
                                        <p:cTn id="191" dur="3000" fill="hold"/>
                                        <p:tgtEl>
                                          <p:spTgt spid="33"/>
                                        </p:tgtEl>
                                        <p:attrNameLst>
                                          <p:attrName>ppt_x</p:attrName>
                                          <p:attrName>ppt_y</p:attrName>
                                        </p:attrNameLst>
                                      </p:cBhvr>
                                      <p:rCtr x="885" y="-12037"/>
                                    </p:animMotion>
                                  </p:childTnLst>
                                </p:cTn>
                              </p:par>
                              <p:par>
                                <p:cTn id="192" presetID="0" presetClass="path" presetSubtype="0" accel="50000" decel="50000" fill="hold" nodeType="withEffect">
                                  <p:stCondLst>
                                    <p:cond delay="0"/>
                                  </p:stCondLst>
                                  <p:childTnLst>
                                    <p:animMotion origin="layout" path="M 0.00017 -0.00533 C 0.01129 -0.01297 0.02205 -0.02547 0.03299 -0.04121 C 0.03594 -0.0551 0.0382 -0.05857 0.04149 -0.06459 C 0.04879 -0.09908 0.05903 -0.11088 0.06754 -0.11783 C 0.08438 -0.14862 0.09983 -0.12385 0.11823 -0.12385 " pathEditMode="relative" rAng="0" ptsTypes="ffffA">
                                      <p:cBhvr>
                                        <p:cTn id="193" dur="3000" fill="hold"/>
                                        <p:tgtEl>
                                          <p:spTgt spid="204"/>
                                        </p:tgtEl>
                                        <p:attrNameLst>
                                          <p:attrName>ppt_x</p:attrName>
                                          <p:attrName>ppt_y</p:attrName>
                                        </p:attrNameLst>
                                      </p:cBhvr>
                                      <p:rCtr x="5903" y="-7176"/>
                                    </p:animMotion>
                                  </p:childTnLst>
                                </p:cTn>
                              </p:par>
                              <p:par>
                                <p:cTn id="194" presetID="0" presetClass="path" presetSubtype="0" accel="50000" decel="50000" fill="hold" nodeType="withEffect">
                                  <p:stCondLst>
                                    <p:cond delay="0"/>
                                  </p:stCondLst>
                                  <p:childTnLst>
                                    <p:animMotion origin="layout" path="M 2.77778E-7 1.48148E-6 C 0.0092 0.00069 0.00503 0.00092 0.0092 0.00208 C 0.01233 0.00278 0.01597 0.00301 0.02083 0.0037 C 0.02517 0.00486 0.02934 0.00579 0.03628 0.00648 C 0.03958 0.00787 0.03559 0.00671 0.04375 0.0081 C 0.05208 0.00949 0.05955 0.01065 0.07031 0.01157 C 0.0809 0.01273 0.06753 0.01157 0.0783 0.01296 C 0.08108 0.01319 0.08785 0.01389 0.09149 0.01412 C 0.09965 0.01574 0.08941 0.01389 0.10486 0.01574 C 0.11233 0.01667 0.1184 0.01782 0.12587 0.01898 C 0.13455 0.01991 0.12882 0.01875 0.13542 0.01991 C 0.14201 0.02083 0.15538 0.02268 0.16406 0.02338 C 0.16667 0.02454 0.16389 0.02407 0.17187 0.02407 " pathEditMode="relative" rAng="0" ptsTypes="ffffffffffffA">
                                      <p:cBhvr>
                                        <p:cTn id="195" dur="3000" fill="hold"/>
                                        <p:tgtEl>
                                          <p:spTgt spid="81"/>
                                        </p:tgtEl>
                                        <p:attrNameLst>
                                          <p:attrName>ppt_x</p:attrName>
                                          <p:attrName>ppt_y</p:attrName>
                                        </p:attrNameLst>
                                      </p:cBhvr>
                                      <p:rCtr x="8594" y="1227"/>
                                    </p:animMotion>
                                  </p:childTnLst>
                                </p:cTn>
                              </p:par>
                              <p:par>
                                <p:cTn id="196" presetID="0" presetClass="path" presetSubtype="0" accel="50000" decel="50000" fill="hold" nodeType="withEffect">
                                  <p:stCondLst>
                                    <p:cond delay="0"/>
                                  </p:stCondLst>
                                  <p:childTnLst>
                                    <p:animMotion origin="layout" path="M 0.00417 -0.00023 C -0.01771 0.01065 -0.0007 0.03403 -0.02083 0.04537 C -0.02691 0.05602 -0.02934 0.06389 -0.02083 0.07477 C -0.01649 0.08912 -0.0066 0.10278 0.01007 0.11574 C 0.02153 0.12454 0.02656 0.1338 0.0408 0.14213 C 0.04219 0.14352 0.04219 0.14514 0.04444 0.14653 C 0.04635 0.14768 0.05052 0.14815 0.05243 0.1493 C 0.05469 0.15116 0.07101 0.17153 0.0717 0.17268 C 0.07535 0.17986 0.07847 0.18704 0.08715 0.19375 " pathEditMode="relative" rAng="0" ptsTypes="fffffffff">
                                      <p:cBhvr>
                                        <p:cTn id="197" dur="3000" fill="hold"/>
                                        <p:tgtEl>
                                          <p:spTgt spid="309"/>
                                        </p:tgtEl>
                                        <p:attrNameLst>
                                          <p:attrName>ppt_x</p:attrName>
                                          <p:attrName>ppt_y</p:attrName>
                                        </p:attrNameLst>
                                      </p:cBhvr>
                                      <p:rCtr x="2465" y="9699"/>
                                    </p:animMotion>
                                  </p:childTnLst>
                                </p:cTn>
                              </p:par>
                              <p:par>
                                <p:cTn id="198" presetID="0" presetClass="path" presetSubtype="0" accel="50000" decel="50000" fill="hold" nodeType="withEffect">
                                  <p:stCondLst>
                                    <p:cond delay="0"/>
                                  </p:stCondLst>
                                  <p:childTnLst>
                                    <p:animMotion origin="layout" path="M 0.00312 -1.11111E-6 C 0.00208 0.01505 0.00364 -0.00208 0.00121 0.0132 C 0.00086 0.01528 0.00104 0.01806 0.00069 0.01968 C 4.72222E-6 0.02384 -0.00105 0.02708 -0.00174 0.03056 C -0.00261 0.03403 -0.00296 0.03958 -0.00382 0.04352 C -0.00573 0.05232 -0.00695 0.06273 -0.00921 0.06968 C -0.01042 0.07685 -0.01077 0.07986 -0.01268 0.08241 C -0.01459 0.09491 -0.01771 0.10255 -0.02014 0.11273 C -0.02066 0.12037 -0.02136 0.12477 -0.02257 0.13009 C -0.02309 0.13681 -0.02309 0.14468 -0.02362 0.15162 C -0.02379 0.15417 -0.02726 0.17801 -0.02813 0.18195 C -0.02882 0.19283 -0.02813 0.21667 -0.02813 0.2169 " pathEditMode="relative" rAng="0" ptsTypes="fffffffffffA">
                                      <p:cBhvr>
                                        <p:cTn id="199" dur="3000" fill="hold"/>
                                        <p:tgtEl>
                                          <p:spTgt spid="290"/>
                                        </p:tgtEl>
                                        <p:attrNameLst>
                                          <p:attrName>ppt_x</p:attrName>
                                          <p:attrName>ppt_y</p:attrName>
                                        </p:attrNameLst>
                                      </p:cBhvr>
                                      <p:rCtr x="-1580" y="10718"/>
                                    </p:animMotion>
                                  </p:childTnLst>
                                </p:cTn>
                              </p:par>
                              <p:par>
                                <p:cTn id="200" presetID="0" presetClass="path" presetSubtype="0" accel="50000" decel="50000" fill="hold" nodeType="withEffect">
                                  <p:stCondLst>
                                    <p:cond delay="0"/>
                                  </p:stCondLst>
                                  <p:childTnLst>
                                    <p:animMotion origin="layout" path="M 0.00521 0.01181 C -0.00191 0.00764 -0.00885 0.00185 -0.0158 -0.0037 C -0.03628 -0.00069 -0.04271 -0.00671 -0.05781 0.01181 C -0.06823 0.0412 -0.05573 0.0081 -0.0658 0.02824 C -0.06719 0.03056 -0.0684 0.03449 -0.06962 0.03866 C -0.07066 0.0419 -0.07118 0.04745 -0.07222 0.05 C -0.0816 0.06944 -0.10399 0.07685 -0.11424 0.08194 C -0.12118 0.0919 -0.1283 0.09931 -0.13524 0.1088 C -0.13819 0.1125 -0.14149 0.11944 -0.14444 0.11944 " pathEditMode="relative" rAng="0" ptsTypes="ffffffffA">
                                      <p:cBhvr>
                                        <p:cTn id="201" dur="3000" fill="hold"/>
                                        <p:tgtEl>
                                          <p:spTgt spid="271"/>
                                        </p:tgtEl>
                                        <p:attrNameLst>
                                          <p:attrName>ppt_x</p:attrName>
                                          <p:attrName>ppt_y</p:attrName>
                                        </p:attrNameLst>
                                      </p:cBhvr>
                                      <p:rCtr x="-7483" y="4444"/>
                                    </p:animMotion>
                                  </p:childTnLst>
                                </p:cTn>
                              </p:par>
                              <p:par>
                                <p:cTn id="202" presetID="0" presetClass="path" presetSubtype="0" accel="50000" decel="50000" fill="hold" nodeType="withEffect">
                                  <p:stCondLst>
                                    <p:cond delay="0"/>
                                  </p:stCondLst>
                                  <p:childTnLst>
                                    <p:animMotion origin="layout" path="M -0.00139 -0.0044 C -0.00434 -0.00695 -0.00503 -0.00857 -0.01667 -0.00926 C -0.01979 -0.01042 -0.02153 -0.01181 -0.02656 -0.0125 C -0.03142 -0.0132 -0.04167 -0.01459 -0.04167 -0.01459 C -0.05278 -0.01806 -0.03958 -0.01459 -0.05417 -0.01667 C -0.06493 -0.01829 -0.06111 -0.01968 -0.0743 -0.02037 C -0.07691 -0.02223 -0.0868 -0.02523 -0.0868 -0.02523 C -0.08941 -0.02709 -0.0941 -0.02778 -0.0967 -0.0294 C -0.10278 -0.03334 -0.10434 -0.03773 -0.1217 -0.04005 C -0.12344 -0.04074 -0.12465 -0.04121 -0.12674 -0.04167 C -0.12864 -0.04213 -0.13246 -0.04236 -0.1342 -0.04283 C -0.1375 -0.04352 -0.1375 -0.04491 -0.13924 -0.04607 C -0.14132 -0.04885 -0.14358 -0.05139 -0.1467 -0.05394 C -0.14705 -0.05417 -0.14913 -0.05764 -0.15174 -0.05834 C -0.15382 -0.0588 -0.1566 -0.0588 -0.15937 -0.05926 C -0.16649 -0.06158 -0.17361 -0.06158 -0.18663 -0.0625 C -0.19253 -0.06297 -0.19826 -0.06343 -0.20434 -0.06343 " pathEditMode="relative" rAng="0" ptsTypes="ffffffffffffffffA">
                                      <p:cBhvr>
                                        <p:cTn id="203" dur="3000" fill="hold"/>
                                        <p:tgtEl>
                                          <p:spTgt spid="252"/>
                                        </p:tgtEl>
                                        <p:attrNameLst>
                                          <p:attrName>ppt_x</p:attrName>
                                          <p:attrName>ppt_y</p:attrName>
                                        </p:attrNameLst>
                                      </p:cBhvr>
                                      <p:rCtr x="-10156" y="-2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Oval 663" descr="Esferas"/>
          <p:cNvSpPr>
            <a:spLocks noChangeArrowheads="1"/>
          </p:cNvSpPr>
          <p:nvPr/>
        </p:nvSpPr>
        <p:spPr bwMode="auto">
          <a:xfrm rot="3224769" flipV="1">
            <a:off x="6970713" y="2182813"/>
            <a:ext cx="73025" cy="117475"/>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698" name="Oval 666" descr="Esferas"/>
          <p:cNvSpPr>
            <a:spLocks noChangeArrowheads="1"/>
          </p:cNvSpPr>
          <p:nvPr/>
        </p:nvSpPr>
        <p:spPr bwMode="auto">
          <a:xfrm rot="7466698">
            <a:off x="5370289" y="4106541"/>
            <a:ext cx="69850" cy="139700"/>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696" name="Oval 664" descr="Esferas"/>
          <p:cNvSpPr>
            <a:spLocks noChangeArrowheads="1"/>
          </p:cNvSpPr>
          <p:nvPr/>
        </p:nvSpPr>
        <p:spPr bwMode="auto">
          <a:xfrm rot="5969412">
            <a:off x="5730652" y="3388991"/>
            <a:ext cx="69850" cy="139700"/>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700" name="Oval 668" descr="Esferas"/>
          <p:cNvSpPr>
            <a:spLocks noChangeArrowheads="1"/>
          </p:cNvSpPr>
          <p:nvPr/>
        </p:nvSpPr>
        <p:spPr bwMode="auto">
          <a:xfrm rot="11547231">
            <a:off x="4500339" y="4717728"/>
            <a:ext cx="69850" cy="139700"/>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702" name="Oval 670" descr="Esferas"/>
          <p:cNvSpPr>
            <a:spLocks noChangeArrowheads="1"/>
          </p:cNvSpPr>
          <p:nvPr/>
        </p:nvSpPr>
        <p:spPr bwMode="auto">
          <a:xfrm rot="3023423">
            <a:off x="3814539" y="4251003"/>
            <a:ext cx="69850" cy="139700"/>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704" name="Oval 672" descr="Esferas"/>
          <p:cNvSpPr>
            <a:spLocks noChangeArrowheads="1"/>
          </p:cNvSpPr>
          <p:nvPr/>
        </p:nvSpPr>
        <p:spPr bwMode="auto">
          <a:xfrm rot="5859053">
            <a:off x="3382739" y="3530278"/>
            <a:ext cx="69850" cy="139700"/>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grpSp>
        <p:nvGrpSpPr>
          <p:cNvPr id="390" name="Group 721"/>
          <p:cNvGrpSpPr>
            <a:grpSpLocks/>
          </p:cNvGrpSpPr>
          <p:nvPr/>
        </p:nvGrpSpPr>
        <p:grpSpPr bwMode="auto">
          <a:xfrm>
            <a:off x="5240114" y="2172966"/>
            <a:ext cx="823913" cy="676275"/>
            <a:chOff x="3346" y="1419"/>
            <a:chExt cx="519" cy="426"/>
          </a:xfrm>
          <a:effectLst>
            <a:outerShdw blurRad="50800" dist="38100" dir="2700000" algn="tl" rotWithShape="0">
              <a:srgbClr val="000000">
                <a:alpha val="43000"/>
              </a:srgbClr>
            </a:outerShdw>
          </a:effectLst>
        </p:grpSpPr>
        <p:sp>
          <p:nvSpPr>
            <p:cNvPr id="391" name="Oval 547"/>
            <p:cNvSpPr>
              <a:spLocks noChangeArrowheads="1"/>
            </p:cNvSpPr>
            <p:nvPr/>
          </p:nvSpPr>
          <p:spPr bwMode="auto">
            <a:xfrm rot="-1883633">
              <a:off x="3346" y="159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92" name="Oval 548"/>
            <p:cNvSpPr>
              <a:spLocks noChangeArrowheads="1"/>
            </p:cNvSpPr>
            <p:nvPr/>
          </p:nvSpPr>
          <p:spPr bwMode="auto">
            <a:xfrm rot="-1883633">
              <a:off x="3453" y="141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93" name="Oval 549"/>
            <p:cNvSpPr>
              <a:spLocks noChangeArrowheads="1"/>
            </p:cNvSpPr>
            <p:nvPr/>
          </p:nvSpPr>
          <p:spPr bwMode="auto">
            <a:xfrm rot="-1883633">
              <a:off x="3416" y="170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94" name="Oval 550"/>
            <p:cNvSpPr>
              <a:spLocks noChangeArrowheads="1"/>
            </p:cNvSpPr>
            <p:nvPr/>
          </p:nvSpPr>
          <p:spPr bwMode="auto">
            <a:xfrm rot="-1883633">
              <a:off x="3616" y="142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95" name="Oval 551"/>
            <p:cNvSpPr>
              <a:spLocks noChangeArrowheads="1"/>
            </p:cNvSpPr>
            <p:nvPr/>
          </p:nvSpPr>
          <p:spPr bwMode="auto">
            <a:xfrm rot="-1883633">
              <a:off x="3726" y="151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96" name="Oval 552"/>
            <p:cNvSpPr>
              <a:spLocks noChangeArrowheads="1"/>
            </p:cNvSpPr>
            <p:nvPr/>
          </p:nvSpPr>
          <p:spPr bwMode="auto">
            <a:xfrm rot="-1883633">
              <a:off x="3526" y="179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97" name="Oval 553"/>
            <p:cNvSpPr>
              <a:spLocks noChangeArrowheads="1"/>
            </p:cNvSpPr>
            <p:nvPr/>
          </p:nvSpPr>
          <p:spPr bwMode="auto">
            <a:xfrm rot="-1883633">
              <a:off x="3705" y="174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398" name="Oval 554"/>
            <p:cNvSpPr>
              <a:spLocks noChangeArrowheads="1"/>
            </p:cNvSpPr>
            <p:nvPr/>
          </p:nvSpPr>
          <p:spPr bwMode="auto">
            <a:xfrm rot="-1883633">
              <a:off x="3774" y="159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sp>
        <p:nvSpPr>
          <p:cNvPr id="703" name="Oval 671" descr="Esferas"/>
          <p:cNvSpPr>
            <a:spLocks noChangeArrowheads="1"/>
          </p:cNvSpPr>
          <p:nvPr/>
        </p:nvSpPr>
        <p:spPr bwMode="auto">
          <a:xfrm rot="2468372" flipV="1">
            <a:off x="2649538" y="5135563"/>
            <a:ext cx="73025" cy="117475"/>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399" name="Oval 374" descr="Esferas"/>
          <p:cNvSpPr>
            <a:spLocks noChangeArrowheads="1"/>
          </p:cNvSpPr>
          <p:nvPr/>
        </p:nvSpPr>
        <p:spPr bwMode="auto">
          <a:xfrm rot="3224769" flipV="1">
            <a:off x="5363939" y="2773041"/>
            <a:ext cx="73025" cy="117475"/>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699" name="Oval 667" descr="Esferas"/>
          <p:cNvSpPr>
            <a:spLocks noChangeArrowheads="1"/>
          </p:cNvSpPr>
          <p:nvPr/>
        </p:nvSpPr>
        <p:spPr bwMode="auto">
          <a:xfrm rot="6911398" flipV="1">
            <a:off x="6970713" y="5207000"/>
            <a:ext cx="73025" cy="117475"/>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grpSp>
        <p:nvGrpSpPr>
          <p:cNvPr id="419" name="Group 393"/>
          <p:cNvGrpSpPr>
            <a:grpSpLocks/>
          </p:cNvGrpSpPr>
          <p:nvPr/>
        </p:nvGrpSpPr>
        <p:grpSpPr bwMode="auto">
          <a:xfrm rot="-1883633">
            <a:off x="6492875" y="1582738"/>
            <a:ext cx="361950" cy="469900"/>
            <a:chOff x="5494" y="1479"/>
            <a:chExt cx="228" cy="296"/>
          </a:xfrm>
          <a:effectLst>
            <a:outerShdw blurRad="50800" dist="38100" dir="2700000" algn="tl" rotWithShape="0">
              <a:srgbClr val="000000">
                <a:alpha val="43000"/>
              </a:srgbClr>
            </a:outerShdw>
          </a:effectLst>
        </p:grpSpPr>
        <p:sp>
          <p:nvSpPr>
            <p:cNvPr id="420" name="Freeform 394"/>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21" name="Freeform 395"/>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22" name="Freeform 396"/>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23" name="Freeform 397"/>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24" name="Freeform 398"/>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25" name="Freeform 399"/>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26" name="Freeform 400"/>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27" name="Freeform 401"/>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28" name="Freeform 402"/>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sp>
        <p:nvSpPr>
          <p:cNvPr id="706" name="Oval 674" descr="Esferas"/>
          <p:cNvSpPr>
            <a:spLocks noChangeArrowheads="1"/>
          </p:cNvSpPr>
          <p:nvPr/>
        </p:nvSpPr>
        <p:spPr bwMode="auto">
          <a:xfrm rot="8603694">
            <a:off x="3563714" y="2412678"/>
            <a:ext cx="69850" cy="139700"/>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grpSp>
        <p:nvGrpSpPr>
          <p:cNvPr id="429" name="Group 403"/>
          <p:cNvGrpSpPr>
            <a:grpSpLocks/>
          </p:cNvGrpSpPr>
          <p:nvPr/>
        </p:nvGrpSpPr>
        <p:grpSpPr bwMode="auto">
          <a:xfrm rot="2861520">
            <a:off x="5560789" y="4274816"/>
            <a:ext cx="361950" cy="469900"/>
            <a:chOff x="5494" y="1479"/>
            <a:chExt cx="228" cy="296"/>
          </a:xfrm>
          <a:effectLst>
            <a:outerShdw blurRad="50800" dist="38100" dir="2700000" algn="tl" rotWithShape="0">
              <a:srgbClr val="000000">
                <a:alpha val="43000"/>
              </a:srgbClr>
            </a:outerShdw>
          </a:effectLst>
        </p:grpSpPr>
        <p:sp>
          <p:nvSpPr>
            <p:cNvPr id="430" name="Freeform 404"/>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31" name="Freeform 405"/>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32" name="Freeform 406"/>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33" name="Freeform 407"/>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34" name="Freeform 408"/>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35" name="Freeform 409"/>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36" name="Freeform 410"/>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37" name="Freeform 411"/>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38" name="Freeform 412"/>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439" name="Group 722"/>
          <p:cNvGrpSpPr>
            <a:grpSpLocks/>
          </p:cNvGrpSpPr>
          <p:nvPr/>
        </p:nvGrpSpPr>
        <p:grpSpPr bwMode="auto">
          <a:xfrm>
            <a:off x="5357589" y="4165278"/>
            <a:ext cx="682625" cy="812800"/>
            <a:chOff x="3420" y="2674"/>
            <a:chExt cx="430" cy="512"/>
          </a:xfrm>
          <a:effectLst>
            <a:outerShdw blurRad="50800" dist="38100" dir="2700000" algn="tl" rotWithShape="0">
              <a:srgbClr val="000000">
                <a:alpha val="43000"/>
              </a:srgbClr>
            </a:outerShdw>
          </a:effectLst>
        </p:grpSpPr>
        <p:sp>
          <p:nvSpPr>
            <p:cNvPr id="440" name="Oval 413"/>
            <p:cNvSpPr>
              <a:spLocks noChangeArrowheads="1"/>
            </p:cNvSpPr>
            <p:nvPr/>
          </p:nvSpPr>
          <p:spPr bwMode="auto">
            <a:xfrm rot="2861520">
              <a:off x="3568" y="269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41" name="Oval 414"/>
            <p:cNvSpPr>
              <a:spLocks noChangeArrowheads="1"/>
            </p:cNvSpPr>
            <p:nvPr/>
          </p:nvSpPr>
          <p:spPr bwMode="auto">
            <a:xfrm rot="2861520">
              <a:off x="3757" y="27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42" name="Oval 415"/>
            <p:cNvSpPr>
              <a:spLocks noChangeArrowheads="1"/>
            </p:cNvSpPr>
            <p:nvPr/>
          </p:nvSpPr>
          <p:spPr bwMode="auto">
            <a:xfrm rot="2861520">
              <a:off x="3467" y="278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43" name="Oval 416"/>
            <p:cNvSpPr>
              <a:spLocks noChangeArrowheads="1"/>
            </p:cNvSpPr>
            <p:nvPr/>
          </p:nvSpPr>
          <p:spPr bwMode="auto">
            <a:xfrm rot="2861520">
              <a:off x="3781" y="293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44" name="Oval 417"/>
            <p:cNvSpPr>
              <a:spLocks noChangeArrowheads="1"/>
            </p:cNvSpPr>
            <p:nvPr/>
          </p:nvSpPr>
          <p:spPr bwMode="auto">
            <a:xfrm rot="2861520">
              <a:off x="3712" y="305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45" name="Oval 418"/>
            <p:cNvSpPr>
              <a:spLocks noChangeArrowheads="1"/>
            </p:cNvSpPr>
            <p:nvPr/>
          </p:nvSpPr>
          <p:spPr bwMode="auto">
            <a:xfrm rot="2861520">
              <a:off x="3397" y="291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46" name="Oval 419"/>
            <p:cNvSpPr>
              <a:spLocks noChangeArrowheads="1"/>
            </p:cNvSpPr>
            <p:nvPr/>
          </p:nvSpPr>
          <p:spPr bwMode="auto">
            <a:xfrm rot="2861520">
              <a:off x="3486" y="307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47" name="Oval 420"/>
            <p:cNvSpPr>
              <a:spLocks noChangeArrowheads="1"/>
            </p:cNvSpPr>
            <p:nvPr/>
          </p:nvSpPr>
          <p:spPr bwMode="auto">
            <a:xfrm rot="2861520">
              <a:off x="3644" y="311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467" name="Group 439"/>
          <p:cNvGrpSpPr>
            <a:grpSpLocks/>
          </p:cNvGrpSpPr>
          <p:nvPr/>
        </p:nvGrpSpPr>
        <p:grpSpPr bwMode="auto">
          <a:xfrm rot="8456445">
            <a:off x="2508250" y="5518150"/>
            <a:ext cx="361950" cy="469900"/>
            <a:chOff x="5494" y="1479"/>
            <a:chExt cx="228" cy="296"/>
          </a:xfrm>
          <a:effectLst>
            <a:outerShdw blurRad="50800" dist="38100" dir="2700000" algn="tl" rotWithShape="0">
              <a:srgbClr val="000000">
                <a:alpha val="43000"/>
              </a:srgbClr>
            </a:outerShdw>
          </a:effectLst>
        </p:grpSpPr>
        <p:sp>
          <p:nvSpPr>
            <p:cNvPr id="468" name="Freeform 440"/>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69" name="Freeform 441"/>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70" name="Freeform 442"/>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71" name="Freeform 443"/>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72" name="Freeform 444"/>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73" name="Freeform 445"/>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74" name="Freeform 446"/>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75" name="Freeform 447"/>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76" name="Freeform 448"/>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477" name="Group 727"/>
          <p:cNvGrpSpPr>
            <a:grpSpLocks/>
          </p:cNvGrpSpPr>
          <p:nvPr/>
        </p:nvGrpSpPr>
        <p:grpSpPr bwMode="auto">
          <a:xfrm>
            <a:off x="2217738" y="5365750"/>
            <a:ext cx="819150" cy="681038"/>
            <a:chOff x="1397" y="3380"/>
            <a:chExt cx="516" cy="429"/>
          </a:xfrm>
          <a:effectLst>
            <a:outerShdw blurRad="50800" dist="38100" dir="2700000" algn="tl" rotWithShape="0">
              <a:srgbClr val="000000">
                <a:alpha val="43000"/>
              </a:srgbClr>
            </a:outerShdw>
          </a:effectLst>
        </p:grpSpPr>
        <p:sp>
          <p:nvSpPr>
            <p:cNvPr id="478" name="Oval 449"/>
            <p:cNvSpPr>
              <a:spLocks noChangeArrowheads="1"/>
            </p:cNvSpPr>
            <p:nvPr/>
          </p:nvSpPr>
          <p:spPr bwMode="auto">
            <a:xfrm rot="8456445">
              <a:off x="1822" y="356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79" name="Oval 450"/>
            <p:cNvSpPr>
              <a:spLocks noChangeArrowheads="1"/>
            </p:cNvSpPr>
            <p:nvPr/>
          </p:nvSpPr>
          <p:spPr bwMode="auto">
            <a:xfrm rot="8456445">
              <a:off x="1739" y="374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80" name="Oval 451"/>
            <p:cNvSpPr>
              <a:spLocks noChangeArrowheads="1"/>
            </p:cNvSpPr>
            <p:nvPr/>
          </p:nvSpPr>
          <p:spPr bwMode="auto">
            <a:xfrm rot="8456445">
              <a:off x="1736" y="345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81" name="Oval 452"/>
            <p:cNvSpPr>
              <a:spLocks noChangeArrowheads="1"/>
            </p:cNvSpPr>
            <p:nvPr/>
          </p:nvSpPr>
          <p:spPr bwMode="auto">
            <a:xfrm rot="8456445">
              <a:off x="1576" y="376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82" name="Oval 453"/>
            <p:cNvSpPr>
              <a:spLocks noChangeArrowheads="1"/>
            </p:cNvSpPr>
            <p:nvPr/>
          </p:nvSpPr>
          <p:spPr bwMode="auto">
            <a:xfrm rot="8456445">
              <a:off x="1454" y="368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83" name="Oval 454"/>
            <p:cNvSpPr>
              <a:spLocks noChangeArrowheads="1"/>
            </p:cNvSpPr>
            <p:nvPr/>
          </p:nvSpPr>
          <p:spPr bwMode="auto">
            <a:xfrm rot="8456445">
              <a:off x="1616" y="338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84" name="Oval 455"/>
            <p:cNvSpPr>
              <a:spLocks noChangeArrowheads="1"/>
            </p:cNvSpPr>
            <p:nvPr/>
          </p:nvSpPr>
          <p:spPr bwMode="auto">
            <a:xfrm rot="8456445">
              <a:off x="1445" y="345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85" name="Oval 456"/>
            <p:cNvSpPr>
              <a:spLocks noChangeArrowheads="1"/>
            </p:cNvSpPr>
            <p:nvPr/>
          </p:nvSpPr>
          <p:spPr bwMode="auto">
            <a:xfrm rot="8456445">
              <a:off x="1397" y="361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505" name="Group 475"/>
          <p:cNvGrpSpPr>
            <a:grpSpLocks/>
          </p:cNvGrpSpPr>
          <p:nvPr/>
        </p:nvGrpSpPr>
        <p:grpSpPr bwMode="auto">
          <a:xfrm rot="-8400038">
            <a:off x="2365375" y="1458913"/>
            <a:ext cx="361950" cy="469900"/>
            <a:chOff x="5494" y="1479"/>
            <a:chExt cx="228" cy="296"/>
          </a:xfrm>
          <a:effectLst>
            <a:outerShdw blurRad="50800" dist="38100" dir="2700000" algn="tl" rotWithShape="0">
              <a:srgbClr val="000000">
                <a:alpha val="43000"/>
              </a:srgbClr>
            </a:outerShdw>
          </a:effectLst>
        </p:grpSpPr>
        <p:sp>
          <p:nvSpPr>
            <p:cNvPr id="506" name="Freeform 476"/>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07" name="Freeform 477"/>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08" name="Freeform 478"/>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09" name="Freeform 479"/>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10" name="Freeform 480"/>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11" name="Freeform 481"/>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12" name="Freeform 482"/>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13" name="Freeform 483"/>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14" name="Freeform 484"/>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515" name="Group 731"/>
          <p:cNvGrpSpPr>
            <a:grpSpLocks/>
          </p:cNvGrpSpPr>
          <p:nvPr/>
        </p:nvGrpSpPr>
        <p:grpSpPr bwMode="auto">
          <a:xfrm>
            <a:off x="2200275" y="1270000"/>
            <a:ext cx="752475" cy="719138"/>
            <a:chOff x="1386" y="800"/>
            <a:chExt cx="474" cy="453"/>
          </a:xfrm>
          <a:effectLst>
            <a:outerShdw blurRad="50800" dist="38100" dir="2700000" algn="tl" rotWithShape="0">
              <a:srgbClr val="000000">
                <a:alpha val="43000"/>
              </a:srgbClr>
            </a:outerShdw>
          </a:effectLst>
        </p:grpSpPr>
        <p:sp>
          <p:nvSpPr>
            <p:cNvPr id="516" name="Oval 485"/>
            <p:cNvSpPr>
              <a:spLocks noChangeArrowheads="1"/>
            </p:cNvSpPr>
            <p:nvPr/>
          </p:nvSpPr>
          <p:spPr bwMode="auto">
            <a:xfrm rot="-8400038">
              <a:off x="1629" y="120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17" name="Oval 486"/>
            <p:cNvSpPr>
              <a:spLocks noChangeArrowheads="1"/>
            </p:cNvSpPr>
            <p:nvPr/>
          </p:nvSpPr>
          <p:spPr bwMode="auto">
            <a:xfrm rot="-8400038">
              <a:off x="1432" y="116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18" name="Oval 487"/>
            <p:cNvSpPr>
              <a:spLocks noChangeArrowheads="1"/>
            </p:cNvSpPr>
            <p:nvPr/>
          </p:nvSpPr>
          <p:spPr bwMode="auto">
            <a:xfrm rot="-8400038">
              <a:off x="1716" y="110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19" name="Oval 488"/>
            <p:cNvSpPr>
              <a:spLocks noChangeArrowheads="1"/>
            </p:cNvSpPr>
            <p:nvPr/>
          </p:nvSpPr>
          <p:spPr bwMode="auto">
            <a:xfrm rot="-8400038">
              <a:off x="1386" y="100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20" name="Oval 489"/>
            <p:cNvSpPr>
              <a:spLocks noChangeArrowheads="1"/>
            </p:cNvSpPr>
            <p:nvPr/>
          </p:nvSpPr>
          <p:spPr bwMode="auto">
            <a:xfrm rot="-8400038">
              <a:off x="1438" y="8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21" name="Oval 490"/>
            <p:cNvSpPr>
              <a:spLocks noChangeArrowheads="1"/>
            </p:cNvSpPr>
            <p:nvPr/>
          </p:nvSpPr>
          <p:spPr bwMode="auto">
            <a:xfrm rot="-8400038">
              <a:off x="1769" y="9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22" name="Oval 491"/>
            <p:cNvSpPr>
              <a:spLocks noChangeArrowheads="1"/>
            </p:cNvSpPr>
            <p:nvPr/>
          </p:nvSpPr>
          <p:spPr bwMode="auto">
            <a:xfrm rot="-8400038">
              <a:off x="1659" y="81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23" name="Oval 492"/>
            <p:cNvSpPr>
              <a:spLocks noChangeArrowheads="1"/>
            </p:cNvSpPr>
            <p:nvPr/>
          </p:nvSpPr>
          <p:spPr bwMode="auto">
            <a:xfrm rot="-8400038">
              <a:off x="1497" y="80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543" name="Group 681"/>
          <p:cNvGrpSpPr>
            <a:grpSpLocks/>
          </p:cNvGrpSpPr>
          <p:nvPr/>
        </p:nvGrpSpPr>
        <p:grpSpPr bwMode="auto">
          <a:xfrm>
            <a:off x="6319838" y="1531938"/>
            <a:ext cx="823912" cy="676275"/>
            <a:chOff x="3981" y="965"/>
            <a:chExt cx="519" cy="426"/>
          </a:xfrm>
          <a:effectLst>
            <a:outerShdw blurRad="50800" dist="38100" dir="2700000" algn="tl" rotWithShape="0">
              <a:srgbClr val="000000">
                <a:alpha val="43000"/>
              </a:srgbClr>
            </a:outerShdw>
          </a:effectLst>
        </p:grpSpPr>
        <p:sp>
          <p:nvSpPr>
            <p:cNvPr id="544" name="Oval 511"/>
            <p:cNvSpPr>
              <a:spLocks noChangeArrowheads="1"/>
            </p:cNvSpPr>
            <p:nvPr/>
          </p:nvSpPr>
          <p:spPr bwMode="auto">
            <a:xfrm rot="-1883633">
              <a:off x="3981" y="113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45" name="Oval 512"/>
            <p:cNvSpPr>
              <a:spLocks noChangeArrowheads="1"/>
            </p:cNvSpPr>
            <p:nvPr/>
          </p:nvSpPr>
          <p:spPr bwMode="auto">
            <a:xfrm rot="-1883633">
              <a:off x="4088" y="9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46" name="Oval 513"/>
            <p:cNvSpPr>
              <a:spLocks noChangeArrowheads="1"/>
            </p:cNvSpPr>
            <p:nvPr/>
          </p:nvSpPr>
          <p:spPr bwMode="auto">
            <a:xfrm rot="-1883633">
              <a:off x="4051" y="125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47" name="Oval 514"/>
            <p:cNvSpPr>
              <a:spLocks noChangeArrowheads="1"/>
            </p:cNvSpPr>
            <p:nvPr/>
          </p:nvSpPr>
          <p:spPr bwMode="auto">
            <a:xfrm rot="-1883633">
              <a:off x="4251" y="97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48" name="Oval 515"/>
            <p:cNvSpPr>
              <a:spLocks noChangeArrowheads="1"/>
            </p:cNvSpPr>
            <p:nvPr/>
          </p:nvSpPr>
          <p:spPr bwMode="auto">
            <a:xfrm rot="-1883633">
              <a:off x="4361" y="106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49" name="Oval 516"/>
            <p:cNvSpPr>
              <a:spLocks noChangeArrowheads="1"/>
            </p:cNvSpPr>
            <p:nvPr/>
          </p:nvSpPr>
          <p:spPr bwMode="auto">
            <a:xfrm rot="-1883633">
              <a:off x="4161" y="134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50" name="Oval 517"/>
            <p:cNvSpPr>
              <a:spLocks noChangeArrowheads="1"/>
            </p:cNvSpPr>
            <p:nvPr/>
          </p:nvSpPr>
          <p:spPr bwMode="auto">
            <a:xfrm rot="-1883633">
              <a:off x="4340" y="129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51" name="Oval 518"/>
            <p:cNvSpPr>
              <a:spLocks noChangeArrowheads="1"/>
            </p:cNvSpPr>
            <p:nvPr/>
          </p:nvSpPr>
          <p:spPr bwMode="auto">
            <a:xfrm rot="-1883633">
              <a:off x="4409" y="114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sp>
        <p:nvSpPr>
          <p:cNvPr id="707" name="Oval 675" descr="Esferas"/>
          <p:cNvSpPr>
            <a:spLocks noChangeArrowheads="1"/>
          </p:cNvSpPr>
          <p:nvPr/>
        </p:nvSpPr>
        <p:spPr bwMode="auto">
          <a:xfrm rot="7946237" flipV="1">
            <a:off x="2290763" y="2111375"/>
            <a:ext cx="73025" cy="117475"/>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708" name="Oval 676" descr="Esferas"/>
          <p:cNvSpPr>
            <a:spLocks noChangeArrowheads="1"/>
          </p:cNvSpPr>
          <p:nvPr/>
        </p:nvSpPr>
        <p:spPr bwMode="auto">
          <a:xfrm rot="10458479">
            <a:off x="4428902" y="2125341"/>
            <a:ext cx="69850" cy="139700"/>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grpSp>
        <p:nvGrpSpPr>
          <p:cNvPr id="552" name="Group 519"/>
          <p:cNvGrpSpPr>
            <a:grpSpLocks/>
          </p:cNvGrpSpPr>
          <p:nvPr/>
        </p:nvGrpSpPr>
        <p:grpSpPr bwMode="auto">
          <a:xfrm>
            <a:off x="6013227" y="3350891"/>
            <a:ext cx="361950" cy="469900"/>
            <a:chOff x="5494" y="1479"/>
            <a:chExt cx="228" cy="296"/>
          </a:xfrm>
          <a:effectLst>
            <a:outerShdw blurRad="50800" dist="38100" dir="2700000" algn="tl" rotWithShape="0">
              <a:srgbClr val="000000">
                <a:alpha val="43000"/>
              </a:srgbClr>
            </a:outerShdw>
          </a:effectLst>
        </p:grpSpPr>
        <p:sp>
          <p:nvSpPr>
            <p:cNvPr id="553" name="Freeform 520"/>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54" name="Freeform 521"/>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55" name="Freeform 522"/>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56" name="Freeform 523"/>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57" name="Freeform 524"/>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58" name="Freeform 525"/>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59" name="Freeform 526"/>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60" name="Freeform 527"/>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61" name="Freeform 528"/>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562" name="Group 719"/>
          <p:cNvGrpSpPr>
            <a:grpSpLocks/>
          </p:cNvGrpSpPr>
          <p:nvPr/>
        </p:nvGrpSpPr>
        <p:grpSpPr bwMode="auto">
          <a:xfrm>
            <a:off x="5868764" y="3277866"/>
            <a:ext cx="720725" cy="722312"/>
            <a:chOff x="3742" y="2115"/>
            <a:chExt cx="454" cy="455"/>
          </a:xfrm>
          <a:effectLst>
            <a:outerShdw blurRad="50800" dist="38100" dir="2700000" algn="tl" rotWithShape="0">
              <a:srgbClr val="000000">
                <a:alpha val="43000"/>
              </a:srgbClr>
            </a:outerShdw>
          </a:effectLst>
        </p:grpSpPr>
        <p:sp>
          <p:nvSpPr>
            <p:cNvPr id="563" name="Oval 529"/>
            <p:cNvSpPr>
              <a:spLocks noChangeArrowheads="1"/>
            </p:cNvSpPr>
            <p:nvPr/>
          </p:nvSpPr>
          <p:spPr bwMode="auto">
            <a:xfrm>
              <a:off x="3742" y="22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64" name="Oval 530"/>
            <p:cNvSpPr>
              <a:spLocks noChangeArrowheads="1"/>
            </p:cNvSpPr>
            <p:nvPr/>
          </p:nvSpPr>
          <p:spPr bwMode="auto">
            <a:xfrm>
              <a:off x="3923" y="211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65" name="Oval 531"/>
            <p:cNvSpPr>
              <a:spLocks noChangeArrowheads="1"/>
            </p:cNvSpPr>
            <p:nvPr/>
          </p:nvSpPr>
          <p:spPr bwMode="auto">
            <a:xfrm>
              <a:off x="3742" y="234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66" name="Oval 532"/>
            <p:cNvSpPr>
              <a:spLocks noChangeArrowheads="1"/>
            </p:cNvSpPr>
            <p:nvPr/>
          </p:nvSpPr>
          <p:spPr bwMode="auto">
            <a:xfrm>
              <a:off x="4059" y="22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67" name="Oval 533"/>
            <p:cNvSpPr>
              <a:spLocks noChangeArrowheads="1"/>
            </p:cNvSpPr>
            <p:nvPr/>
          </p:nvSpPr>
          <p:spPr bwMode="auto">
            <a:xfrm>
              <a:off x="4105" y="234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68" name="Oval 534"/>
            <p:cNvSpPr>
              <a:spLocks noChangeArrowheads="1"/>
            </p:cNvSpPr>
            <p:nvPr/>
          </p:nvSpPr>
          <p:spPr bwMode="auto">
            <a:xfrm>
              <a:off x="3787" y="247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69" name="Oval 535"/>
            <p:cNvSpPr>
              <a:spLocks noChangeArrowheads="1"/>
            </p:cNvSpPr>
            <p:nvPr/>
          </p:nvSpPr>
          <p:spPr bwMode="auto">
            <a:xfrm>
              <a:off x="3969" y="252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70" name="Oval 536"/>
            <p:cNvSpPr>
              <a:spLocks noChangeArrowheads="1"/>
            </p:cNvSpPr>
            <p:nvPr/>
          </p:nvSpPr>
          <p:spPr bwMode="auto">
            <a:xfrm>
              <a:off x="4105" y="243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571" name="Group 537"/>
          <p:cNvGrpSpPr>
            <a:grpSpLocks/>
          </p:cNvGrpSpPr>
          <p:nvPr/>
        </p:nvGrpSpPr>
        <p:grpSpPr bwMode="auto">
          <a:xfrm rot="19716367">
            <a:off x="5413152" y="2223766"/>
            <a:ext cx="361950" cy="469900"/>
            <a:chOff x="5494" y="1479"/>
            <a:chExt cx="228" cy="296"/>
          </a:xfrm>
          <a:effectLst>
            <a:outerShdw blurRad="50800" dist="38100" dir="2700000" algn="tl" rotWithShape="0">
              <a:srgbClr val="000000">
                <a:alpha val="43000"/>
              </a:srgbClr>
            </a:outerShdw>
          </a:effectLst>
        </p:grpSpPr>
        <p:sp>
          <p:nvSpPr>
            <p:cNvPr id="572" name="Freeform 538"/>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73" name="Freeform 539"/>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74" name="Freeform 540"/>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75" name="Freeform 541"/>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76" name="Freeform 542"/>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77" name="Freeform 543"/>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78" name="Freeform 544"/>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79" name="Freeform 545"/>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80" name="Freeform 546"/>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581" name="Group 555"/>
          <p:cNvGrpSpPr>
            <a:grpSpLocks/>
          </p:cNvGrpSpPr>
          <p:nvPr/>
        </p:nvGrpSpPr>
        <p:grpSpPr bwMode="auto">
          <a:xfrm rot="16200000">
            <a:off x="4195539" y="1996753"/>
            <a:ext cx="361950" cy="469900"/>
            <a:chOff x="5494" y="1479"/>
            <a:chExt cx="228" cy="296"/>
          </a:xfrm>
          <a:effectLst>
            <a:outerShdw blurRad="50800" dist="38100" dir="2700000" algn="tl" rotWithShape="0">
              <a:srgbClr val="000000">
                <a:alpha val="43000"/>
              </a:srgbClr>
            </a:outerShdw>
          </a:effectLst>
        </p:grpSpPr>
        <p:sp>
          <p:nvSpPr>
            <p:cNvPr id="582" name="Freeform 556"/>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83" name="Freeform 557"/>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84" name="Freeform 558"/>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85" name="Freeform 559"/>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86" name="Freeform 560"/>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87" name="Freeform 561"/>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88" name="Freeform 562"/>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89" name="Freeform 563"/>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90" name="Freeform 564"/>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591" name="Group 679"/>
          <p:cNvGrpSpPr>
            <a:grpSpLocks/>
          </p:cNvGrpSpPr>
          <p:nvPr/>
        </p:nvGrpSpPr>
        <p:grpSpPr bwMode="auto">
          <a:xfrm>
            <a:off x="4068539" y="1834828"/>
            <a:ext cx="722313" cy="720725"/>
            <a:chOff x="2608" y="1206"/>
            <a:chExt cx="455" cy="454"/>
          </a:xfrm>
          <a:effectLst>
            <a:outerShdw blurRad="50800" dist="38100" dir="2700000" algn="tl" rotWithShape="0">
              <a:srgbClr val="000000">
                <a:alpha val="43000"/>
              </a:srgbClr>
            </a:outerShdw>
          </a:effectLst>
        </p:grpSpPr>
        <p:sp>
          <p:nvSpPr>
            <p:cNvPr id="592" name="Oval 565"/>
            <p:cNvSpPr>
              <a:spLocks noChangeArrowheads="1"/>
            </p:cNvSpPr>
            <p:nvPr/>
          </p:nvSpPr>
          <p:spPr bwMode="auto">
            <a:xfrm rot="-5400000">
              <a:off x="2676" y="159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93" name="Oval 566"/>
            <p:cNvSpPr>
              <a:spLocks noChangeArrowheads="1"/>
            </p:cNvSpPr>
            <p:nvPr/>
          </p:nvSpPr>
          <p:spPr bwMode="auto">
            <a:xfrm rot="-5400000">
              <a:off x="2585" y="141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94" name="Oval 567"/>
            <p:cNvSpPr>
              <a:spLocks noChangeArrowheads="1"/>
            </p:cNvSpPr>
            <p:nvPr/>
          </p:nvSpPr>
          <p:spPr bwMode="auto">
            <a:xfrm rot="-5400000">
              <a:off x="2812" y="159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95" name="Oval 568"/>
            <p:cNvSpPr>
              <a:spLocks noChangeArrowheads="1"/>
            </p:cNvSpPr>
            <p:nvPr/>
          </p:nvSpPr>
          <p:spPr bwMode="auto">
            <a:xfrm rot="-5400000">
              <a:off x="2676" y="127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96" name="Oval 569"/>
            <p:cNvSpPr>
              <a:spLocks noChangeArrowheads="1"/>
            </p:cNvSpPr>
            <p:nvPr/>
          </p:nvSpPr>
          <p:spPr bwMode="auto">
            <a:xfrm rot="-5400000">
              <a:off x="2812" y="122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97" name="Oval 570"/>
            <p:cNvSpPr>
              <a:spLocks noChangeArrowheads="1"/>
            </p:cNvSpPr>
            <p:nvPr/>
          </p:nvSpPr>
          <p:spPr bwMode="auto">
            <a:xfrm rot="-5400000">
              <a:off x="2948" y="154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98" name="Oval 571"/>
            <p:cNvSpPr>
              <a:spLocks noChangeArrowheads="1"/>
            </p:cNvSpPr>
            <p:nvPr/>
          </p:nvSpPr>
          <p:spPr bwMode="auto">
            <a:xfrm rot="-5400000">
              <a:off x="2994" y="13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99" name="Oval 572"/>
            <p:cNvSpPr>
              <a:spLocks noChangeArrowheads="1"/>
            </p:cNvSpPr>
            <p:nvPr/>
          </p:nvSpPr>
          <p:spPr bwMode="auto">
            <a:xfrm rot="-5400000">
              <a:off x="2903" y="122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600" name="Group 573"/>
          <p:cNvGrpSpPr>
            <a:grpSpLocks/>
          </p:cNvGrpSpPr>
          <p:nvPr/>
        </p:nvGrpSpPr>
        <p:grpSpPr bwMode="auto">
          <a:xfrm rot="13199962">
            <a:off x="3230339" y="2460303"/>
            <a:ext cx="361950" cy="469900"/>
            <a:chOff x="5494" y="1479"/>
            <a:chExt cx="228" cy="296"/>
          </a:xfrm>
          <a:effectLst>
            <a:outerShdw blurRad="50800" dist="38100" dir="2700000" algn="tl" rotWithShape="0">
              <a:srgbClr val="000000">
                <a:alpha val="43000"/>
              </a:srgbClr>
            </a:outerShdw>
          </a:effectLst>
        </p:grpSpPr>
        <p:sp>
          <p:nvSpPr>
            <p:cNvPr id="601" name="Freeform 574"/>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02" name="Freeform 575"/>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03" name="Freeform 576"/>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04" name="Freeform 577"/>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05" name="Freeform 578"/>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06" name="Freeform 579"/>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07" name="Freeform 580"/>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08" name="Freeform 581"/>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09" name="Freeform 582"/>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610" name="Group 730"/>
          <p:cNvGrpSpPr>
            <a:grpSpLocks/>
          </p:cNvGrpSpPr>
          <p:nvPr/>
        </p:nvGrpSpPr>
        <p:grpSpPr bwMode="auto">
          <a:xfrm>
            <a:off x="3065239" y="2271391"/>
            <a:ext cx="752475" cy="719137"/>
            <a:chOff x="1976" y="1481"/>
            <a:chExt cx="474" cy="453"/>
          </a:xfrm>
          <a:effectLst>
            <a:outerShdw blurRad="50800" dist="38100" dir="2700000" algn="tl" rotWithShape="0">
              <a:srgbClr val="000000">
                <a:alpha val="43000"/>
              </a:srgbClr>
            </a:outerShdw>
          </a:effectLst>
        </p:grpSpPr>
        <p:sp>
          <p:nvSpPr>
            <p:cNvPr id="611" name="Oval 583"/>
            <p:cNvSpPr>
              <a:spLocks noChangeArrowheads="1"/>
            </p:cNvSpPr>
            <p:nvPr/>
          </p:nvSpPr>
          <p:spPr bwMode="auto">
            <a:xfrm rot="-8400038">
              <a:off x="2219" y="188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12" name="Oval 584"/>
            <p:cNvSpPr>
              <a:spLocks noChangeArrowheads="1"/>
            </p:cNvSpPr>
            <p:nvPr/>
          </p:nvSpPr>
          <p:spPr bwMode="auto">
            <a:xfrm rot="-8400038">
              <a:off x="2022" y="184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13" name="Oval 585"/>
            <p:cNvSpPr>
              <a:spLocks noChangeArrowheads="1"/>
            </p:cNvSpPr>
            <p:nvPr/>
          </p:nvSpPr>
          <p:spPr bwMode="auto">
            <a:xfrm rot="-8400038">
              <a:off x="2306" y="178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14" name="Oval 586"/>
            <p:cNvSpPr>
              <a:spLocks noChangeArrowheads="1"/>
            </p:cNvSpPr>
            <p:nvPr/>
          </p:nvSpPr>
          <p:spPr bwMode="auto">
            <a:xfrm rot="-8400038">
              <a:off x="1976" y="168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15" name="Oval 587"/>
            <p:cNvSpPr>
              <a:spLocks noChangeArrowheads="1"/>
            </p:cNvSpPr>
            <p:nvPr/>
          </p:nvSpPr>
          <p:spPr bwMode="auto">
            <a:xfrm rot="-8400038">
              <a:off x="2028" y="155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16" name="Oval 588"/>
            <p:cNvSpPr>
              <a:spLocks noChangeArrowheads="1"/>
            </p:cNvSpPr>
            <p:nvPr/>
          </p:nvSpPr>
          <p:spPr bwMode="auto">
            <a:xfrm rot="-8400038">
              <a:off x="2359" y="165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17" name="Oval 589"/>
            <p:cNvSpPr>
              <a:spLocks noChangeArrowheads="1"/>
            </p:cNvSpPr>
            <p:nvPr/>
          </p:nvSpPr>
          <p:spPr bwMode="auto">
            <a:xfrm rot="-8400038">
              <a:off x="2249" y="149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18" name="Oval 590"/>
            <p:cNvSpPr>
              <a:spLocks noChangeArrowheads="1"/>
            </p:cNvSpPr>
            <p:nvPr/>
          </p:nvSpPr>
          <p:spPr bwMode="auto">
            <a:xfrm rot="-8400038">
              <a:off x="2087" y="148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619" name="Group 591"/>
          <p:cNvGrpSpPr>
            <a:grpSpLocks/>
          </p:cNvGrpSpPr>
          <p:nvPr/>
        </p:nvGrpSpPr>
        <p:grpSpPr bwMode="auto">
          <a:xfrm rot="10800000">
            <a:off x="2841402" y="3601716"/>
            <a:ext cx="361950" cy="469900"/>
            <a:chOff x="5494" y="1479"/>
            <a:chExt cx="228" cy="296"/>
          </a:xfrm>
          <a:effectLst>
            <a:outerShdw blurRad="50800" dist="38100" dir="2700000" algn="tl" rotWithShape="0">
              <a:srgbClr val="000000">
                <a:alpha val="43000"/>
              </a:srgbClr>
            </a:outerShdw>
          </a:effectLst>
        </p:grpSpPr>
        <p:sp>
          <p:nvSpPr>
            <p:cNvPr id="620" name="Freeform 592"/>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21" name="Freeform 593"/>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22" name="Freeform 594"/>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23" name="Freeform 595"/>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24" name="Freeform 596"/>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25" name="Freeform 597"/>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26" name="Freeform 598"/>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27" name="Freeform 599"/>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28" name="Freeform 600"/>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629" name="Group 728"/>
          <p:cNvGrpSpPr>
            <a:grpSpLocks/>
          </p:cNvGrpSpPr>
          <p:nvPr/>
        </p:nvGrpSpPr>
        <p:grpSpPr bwMode="auto">
          <a:xfrm>
            <a:off x="2625502" y="3422328"/>
            <a:ext cx="720725" cy="722313"/>
            <a:chOff x="1699" y="2206"/>
            <a:chExt cx="454" cy="455"/>
          </a:xfrm>
          <a:effectLst>
            <a:outerShdw blurRad="50800" dist="38100" dir="2700000" algn="tl" rotWithShape="0">
              <a:srgbClr val="000000">
                <a:alpha val="43000"/>
              </a:srgbClr>
            </a:outerShdw>
          </a:effectLst>
        </p:grpSpPr>
        <p:sp>
          <p:nvSpPr>
            <p:cNvPr id="630" name="Oval 601"/>
            <p:cNvSpPr>
              <a:spLocks noChangeArrowheads="1"/>
            </p:cNvSpPr>
            <p:nvPr/>
          </p:nvSpPr>
          <p:spPr bwMode="auto">
            <a:xfrm rot="10800000">
              <a:off x="2062" y="252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31" name="Oval 602"/>
            <p:cNvSpPr>
              <a:spLocks noChangeArrowheads="1"/>
            </p:cNvSpPr>
            <p:nvPr/>
          </p:nvSpPr>
          <p:spPr bwMode="auto">
            <a:xfrm rot="10800000">
              <a:off x="1881" y="261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32" name="Oval 603"/>
            <p:cNvSpPr>
              <a:spLocks noChangeArrowheads="1"/>
            </p:cNvSpPr>
            <p:nvPr/>
          </p:nvSpPr>
          <p:spPr bwMode="auto">
            <a:xfrm rot="10800000">
              <a:off x="2062" y="238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33" name="Oval 604"/>
            <p:cNvSpPr>
              <a:spLocks noChangeArrowheads="1"/>
            </p:cNvSpPr>
            <p:nvPr/>
          </p:nvSpPr>
          <p:spPr bwMode="auto">
            <a:xfrm rot="10800000">
              <a:off x="1745" y="252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34" name="Oval 605"/>
            <p:cNvSpPr>
              <a:spLocks noChangeArrowheads="1"/>
            </p:cNvSpPr>
            <p:nvPr/>
          </p:nvSpPr>
          <p:spPr bwMode="auto">
            <a:xfrm rot="10800000">
              <a:off x="1699" y="238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35" name="Oval 606"/>
            <p:cNvSpPr>
              <a:spLocks noChangeArrowheads="1"/>
            </p:cNvSpPr>
            <p:nvPr/>
          </p:nvSpPr>
          <p:spPr bwMode="auto">
            <a:xfrm rot="10800000">
              <a:off x="2017" y="225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36" name="Oval 607"/>
            <p:cNvSpPr>
              <a:spLocks noChangeArrowheads="1"/>
            </p:cNvSpPr>
            <p:nvPr/>
          </p:nvSpPr>
          <p:spPr bwMode="auto">
            <a:xfrm rot="10800000">
              <a:off x="1835" y="22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37" name="Oval 608"/>
            <p:cNvSpPr>
              <a:spLocks noChangeArrowheads="1"/>
            </p:cNvSpPr>
            <p:nvPr/>
          </p:nvSpPr>
          <p:spPr bwMode="auto">
            <a:xfrm rot="10800000">
              <a:off x="1699" y="229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638" name="Group 609"/>
          <p:cNvGrpSpPr>
            <a:grpSpLocks/>
          </p:cNvGrpSpPr>
          <p:nvPr/>
        </p:nvGrpSpPr>
        <p:grpSpPr bwMode="auto">
          <a:xfrm rot="8456445">
            <a:off x="3443064" y="4431978"/>
            <a:ext cx="361950" cy="469900"/>
            <a:chOff x="5494" y="1479"/>
            <a:chExt cx="228" cy="296"/>
          </a:xfrm>
          <a:effectLst>
            <a:outerShdw blurRad="50800" dist="38100" dir="2700000" algn="tl" rotWithShape="0">
              <a:srgbClr val="000000">
                <a:alpha val="43000"/>
              </a:srgbClr>
            </a:outerShdw>
          </a:effectLst>
        </p:grpSpPr>
        <p:sp>
          <p:nvSpPr>
            <p:cNvPr id="639" name="Freeform 610"/>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40" name="Freeform 611"/>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41" name="Freeform 612"/>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42" name="Freeform 613"/>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43" name="Freeform 614"/>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44" name="Freeform 615"/>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45" name="Freeform 616"/>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46" name="Freeform 617"/>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47" name="Freeform 618"/>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648" name="Group 726"/>
          <p:cNvGrpSpPr>
            <a:grpSpLocks/>
          </p:cNvGrpSpPr>
          <p:nvPr/>
        </p:nvGrpSpPr>
        <p:grpSpPr bwMode="auto">
          <a:xfrm>
            <a:off x="3152552" y="4279578"/>
            <a:ext cx="819150" cy="681038"/>
            <a:chOff x="2031" y="2746"/>
            <a:chExt cx="516" cy="429"/>
          </a:xfrm>
          <a:effectLst>
            <a:outerShdw blurRad="50800" dist="38100" dir="2700000" algn="tl" rotWithShape="0">
              <a:srgbClr val="000000">
                <a:alpha val="43000"/>
              </a:srgbClr>
            </a:outerShdw>
          </a:effectLst>
        </p:grpSpPr>
        <p:sp>
          <p:nvSpPr>
            <p:cNvPr id="649" name="Oval 619"/>
            <p:cNvSpPr>
              <a:spLocks noChangeArrowheads="1"/>
            </p:cNvSpPr>
            <p:nvPr/>
          </p:nvSpPr>
          <p:spPr bwMode="auto">
            <a:xfrm rot="8456445">
              <a:off x="2456" y="292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50" name="Oval 620"/>
            <p:cNvSpPr>
              <a:spLocks noChangeArrowheads="1"/>
            </p:cNvSpPr>
            <p:nvPr/>
          </p:nvSpPr>
          <p:spPr bwMode="auto">
            <a:xfrm rot="8456445">
              <a:off x="2373" y="311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51" name="Oval 621"/>
            <p:cNvSpPr>
              <a:spLocks noChangeArrowheads="1"/>
            </p:cNvSpPr>
            <p:nvPr/>
          </p:nvSpPr>
          <p:spPr bwMode="auto">
            <a:xfrm rot="8456445">
              <a:off x="2370" y="282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52" name="Oval 622"/>
            <p:cNvSpPr>
              <a:spLocks noChangeArrowheads="1"/>
            </p:cNvSpPr>
            <p:nvPr/>
          </p:nvSpPr>
          <p:spPr bwMode="auto">
            <a:xfrm rot="8456445">
              <a:off x="2210" y="312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53" name="Oval 623"/>
            <p:cNvSpPr>
              <a:spLocks noChangeArrowheads="1"/>
            </p:cNvSpPr>
            <p:nvPr/>
          </p:nvSpPr>
          <p:spPr bwMode="auto">
            <a:xfrm rot="8456445">
              <a:off x="2088" y="305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54" name="Oval 624"/>
            <p:cNvSpPr>
              <a:spLocks noChangeArrowheads="1"/>
            </p:cNvSpPr>
            <p:nvPr/>
          </p:nvSpPr>
          <p:spPr bwMode="auto">
            <a:xfrm rot="8456445">
              <a:off x="2250" y="274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55" name="Oval 625"/>
            <p:cNvSpPr>
              <a:spLocks noChangeArrowheads="1"/>
            </p:cNvSpPr>
            <p:nvPr/>
          </p:nvSpPr>
          <p:spPr bwMode="auto">
            <a:xfrm rot="8456445">
              <a:off x="2079" y="282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56" name="Oval 626"/>
            <p:cNvSpPr>
              <a:spLocks noChangeArrowheads="1"/>
            </p:cNvSpPr>
            <p:nvPr/>
          </p:nvSpPr>
          <p:spPr bwMode="auto">
            <a:xfrm rot="8456445">
              <a:off x="2031" y="298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657" name="Group 627"/>
          <p:cNvGrpSpPr>
            <a:grpSpLocks/>
          </p:cNvGrpSpPr>
          <p:nvPr/>
        </p:nvGrpSpPr>
        <p:grpSpPr bwMode="auto">
          <a:xfrm rot="6025010">
            <a:off x="4379689" y="4601841"/>
            <a:ext cx="361950" cy="469900"/>
            <a:chOff x="5494" y="1479"/>
            <a:chExt cx="228" cy="296"/>
          </a:xfrm>
          <a:effectLst>
            <a:outerShdw blurRad="50800" dist="38100" dir="2700000" algn="tl" rotWithShape="0">
              <a:srgbClr val="000000">
                <a:alpha val="43000"/>
              </a:srgbClr>
            </a:outerShdw>
          </a:effectLst>
        </p:grpSpPr>
        <p:sp>
          <p:nvSpPr>
            <p:cNvPr id="658" name="Freeform 628"/>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59" name="Freeform 629"/>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60" name="Freeform 630"/>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61" name="Freeform 631"/>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62" name="Freeform 632"/>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63" name="Freeform 633"/>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64" name="Freeform 634"/>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65" name="Freeform 635"/>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66" name="Freeform 636"/>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667" name="Group 724"/>
          <p:cNvGrpSpPr>
            <a:grpSpLocks/>
          </p:cNvGrpSpPr>
          <p:nvPr/>
        </p:nvGrpSpPr>
        <p:grpSpPr bwMode="auto">
          <a:xfrm>
            <a:off x="4133627" y="4500241"/>
            <a:ext cx="723900" cy="711200"/>
            <a:chOff x="2649" y="2885"/>
            <a:chExt cx="456" cy="448"/>
          </a:xfrm>
          <a:effectLst>
            <a:outerShdw blurRad="50800" dist="38100" dir="2700000" algn="tl" rotWithShape="0">
              <a:srgbClr val="000000">
                <a:alpha val="43000"/>
              </a:srgbClr>
            </a:outerShdw>
          </a:effectLst>
        </p:grpSpPr>
        <p:sp>
          <p:nvSpPr>
            <p:cNvPr id="668" name="Oval 637"/>
            <p:cNvSpPr>
              <a:spLocks noChangeArrowheads="1"/>
            </p:cNvSpPr>
            <p:nvPr/>
          </p:nvSpPr>
          <p:spPr bwMode="auto">
            <a:xfrm rot="6025010">
              <a:off x="2979" y="293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69" name="Oval 638"/>
            <p:cNvSpPr>
              <a:spLocks noChangeArrowheads="1"/>
            </p:cNvSpPr>
            <p:nvPr/>
          </p:nvSpPr>
          <p:spPr bwMode="auto">
            <a:xfrm rot="6025010">
              <a:off x="3036" y="312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70" name="Oval 639"/>
            <p:cNvSpPr>
              <a:spLocks noChangeArrowheads="1"/>
            </p:cNvSpPr>
            <p:nvPr/>
          </p:nvSpPr>
          <p:spPr bwMode="auto">
            <a:xfrm rot="6025010">
              <a:off x="2846" y="290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71" name="Oval 640"/>
            <p:cNvSpPr>
              <a:spLocks noChangeArrowheads="1"/>
            </p:cNvSpPr>
            <p:nvPr/>
          </p:nvSpPr>
          <p:spPr bwMode="auto">
            <a:xfrm rot="6025010">
              <a:off x="2922" y="324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72" name="Oval 641"/>
            <p:cNvSpPr>
              <a:spLocks noChangeArrowheads="1"/>
            </p:cNvSpPr>
            <p:nvPr/>
          </p:nvSpPr>
          <p:spPr bwMode="auto">
            <a:xfrm rot="6025010">
              <a:off x="2780" y="32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73" name="Oval 642"/>
            <p:cNvSpPr>
              <a:spLocks noChangeArrowheads="1"/>
            </p:cNvSpPr>
            <p:nvPr/>
          </p:nvSpPr>
          <p:spPr bwMode="auto">
            <a:xfrm rot="6025010">
              <a:off x="2704" y="292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74" name="Oval 643"/>
            <p:cNvSpPr>
              <a:spLocks noChangeArrowheads="1"/>
            </p:cNvSpPr>
            <p:nvPr/>
          </p:nvSpPr>
          <p:spPr bwMode="auto">
            <a:xfrm rot="6025010">
              <a:off x="2626" y="309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75" name="Oval 644"/>
            <p:cNvSpPr>
              <a:spLocks noChangeArrowheads="1"/>
            </p:cNvSpPr>
            <p:nvPr/>
          </p:nvSpPr>
          <p:spPr bwMode="auto">
            <a:xfrm rot="6025010">
              <a:off x="2690" y="324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676" name="Group 645"/>
          <p:cNvGrpSpPr>
            <a:grpSpLocks/>
          </p:cNvGrpSpPr>
          <p:nvPr/>
        </p:nvGrpSpPr>
        <p:grpSpPr bwMode="auto">
          <a:xfrm rot="2861520">
            <a:off x="6567488" y="5508625"/>
            <a:ext cx="361950" cy="469900"/>
            <a:chOff x="5494" y="1479"/>
            <a:chExt cx="228" cy="296"/>
          </a:xfrm>
          <a:effectLst>
            <a:outerShdw blurRad="50800" dist="38100" dir="2700000" algn="tl" rotWithShape="0">
              <a:srgbClr val="000000">
                <a:alpha val="43000"/>
              </a:srgbClr>
            </a:outerShdw>
          </a:effectLst>
        </p:grpSpPr>
        <p:sp>
          <p:nvSpPr>
            <p:cNvPr id="677" name="Freeform 646"/>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78" name="Freeform 647"/>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79" name="Freeform 648"/>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80" name="Freeform 649"/>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81" name="Freeform 650"/>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82" name="Freeform 651"/>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83" name="Freeform 652"/>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84" name="Freeform 653"/>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685" name="Freeform 654"/>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686" name="Group 723"/>
          <p:cNvGrpSpPr>
            <a:grpSpLocks/>
          </p:cNvGrpSpPr>
          <p:nvPr/>
        </p:nvGrpSpPr>
        <p:grpSpPr bwMode="auto">
          <a:xfrm>
            <a:off x="6364288" y="5399088"/>
            <a:ext cx="682625" cy="812800"/>
            <a:chOff x="4009" y="3401"/>
            <a:chExt cx="430" cy="512"/>
          </a:xfrm>
          <a:effectLst>
            <a:outerShdw blurRad="50800" dist="38100" dir="2700000" algn="tl" rotWithShape="0">
              <a:srgbClr val="000000">
                <a:alpha val="43000"/>
              </a:srgbClr>
            </a:outerShdw>
          </a:effectLst>
        </p:grpSpPr>
        <p:sp>
          <p:nvSpPr>
            <p:cNvPr id="687" name="Oval 655"/>
            <p:cNvSpPr>
              <a:spLocks noChangeArrowheads="1"/>
            </p:cNvSpPr>
            <p:nvPr/>
          </p:nvSpPr>
          <p:spPr bwMode="auto">
            <a:xfrm rot="2861520">
              <a:off x="4157" y="342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88" name="Oval 656"/>
            <p:cNvSpPr>
              <a:spLocks noChangeArrowheads="1"/>
            </p:cNvSpPr>
            <p:nvPr/>
          </p:nvSpPr>
          <p:spPr bwMode="auto">
            <a:xfrm rot="2861520">
              <a:off x="4346" y="349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89" name="Oval 657"/>
            <p:cNvSpPr>
              <a:spLocks noChangeArrowheads="1"/>
            </p:cNvSpPr>
            <p:nvPr/>
          </p:nvSpPr>
          <p:spPr bwMode="auto">
            <a:xfrm rot="2861520">
              <a:off x="4056" y="351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90" name="Oval 658"/>
            <p:cNvSpPr>
              <a:spLocks noChangeArrowheads="1"/>
            </p:cNvSpPr>
            <p:nvPr/>
          </p:nvSpPr>
          <p:spPr bwMode="auto">
            <a:xfrm rot="2861520">
              <a:off x="4370" y="365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91" name="Oval 659"/>
            <p:cNvSpPr>
              <a:spLocks noChangeArrowheads="1"/>
            </p:cNvSpPr>
            <p:nvPr/>
          </p:nvSpPr>
          <p:spPr bwMode="auto">
            <a:xfrm rot="2861520">
              <a:off x="4301" y="378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92" name="Oval 660"/>
            <p:cNvSpPr>
              <a:spLocks noChangeArrowheads="1"/>
            </p:cNvSpPr>
            <p:nvPr/>
          </p:nvSpPr>
          <p:spPr bwMode="auto">
            <a:xfrm rot="2861520">
              <a:off x="3986" y="364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93" name="Oval 661"/>
            <p:cNvSpPr>
              <a:spLocks noChangeArrowheads="1"/>
            </p:cNvSpPr>
            <p:nvPr/>
          </p:nvSpPr>
          <p:spPr bwMode="auto">
            <a:xfrm rot="2861520">
              <a:off x="4075" y="38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694" name="Oval 662"/>
            <p:cNvSpPr>
              <a:spLocks noChangeArrowheads="1"/>
            </p:cNvSpPr>
            <p:nvPr/>
          </p:nvSpPr>
          <p:spPr bwMode="auto">
            <a:xfrm rot="2861520">
              <a:off x="4233" y="384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361" name="Group 345"/>
          <p:cNvGrpSpPr>
            <a:grpSpLocks/>
          </p:cNvGrpSpPr>
          <p:nvPr/>
        </p:nvGrpSpPr>
        <p:grpSpPr bwMode="auto">
          <a:xfrm>
            <a:off x="2339752" y="1556792"/>
            <a:ext cx="4446587" cy="4168775"/>
            <a:chOff x="1383" y="890"/>
            <a:chExt cx="2801" cy="2626"/>
          </a:xfrm>
          <a:effectLst/>
        </p:grpSpPr>
        <p:grpSp>
          <p:nvGrpSpPr>
            <p:cNvPr id="363" name="Group 347"/>
            <p:cNvGrpSpPr>
              <a:grpSpLocks/>
            </p:cNvGrpSpPr>
            <p:nvPr/>
          </p:nvGrpSpPr>
          <p:grpSpPr bwMode="auto">
            <a:xfrm>
              <a:off x="1383" y="890"/>
              <a:ext cx="2801" cy="2626"/>
              <a:chOff x="1383" y="890"/>
              <a:chExt cx="2801" cy="2626"/>
            </a:xfrm>
          </p:grpSpPr>
          <p:sp>
            <p:nvSpPr>
              <p:cNvPr id="364" name="Oval 348"/>
              <p:cNvSpPr>
                <a:spLocks noChangeArrowheads="1"/>
              </p:cNvSpPr>
              <p:nvPr/>
            </p:nvSpPr>
            <p:spPr bwMode="auto">
              <a:xfrm flipV="1">
                <a:off x="2382" y="1903"/>
                <a:ext cx="543" cy="529"/>
              </a:xfrm>
              <a:prstGeom prst="ellipse">
                <a:avLst/>
              </a:prstGeom>
              <a:solidFill>
                <a:srgbClr val="993300"/>
              </a:solidFill>
              <a:ln w="41910">
                <a:solidFill>
                  <a:srgbClr val="800000"/>
                </a:solidFill>
                <a:round/>
                <a:headEnd/>
                <a:tailEnd/>
              </a:ln>
              <a:scene3d>
                <a:camera prst="orthographicFront"/>
                <a:lightRig rig="threePt" dir="t"/>
              </a:scene3d>
              <a:sp3d/>
            </p:spPr>
            <p:txBody>
              <a:bodyPr wrap="none" anchor="ctr"/>
              <a:lstStyle/>
              <a:p>
                <a:endParaRPr lang="es-ES" dirty="0"/>
              </a:p>
            </p:txBody>
          </p:sp>
          <p:grpSp>
            <p:nvGrpSpPr>
              <p:cNvPr id="365" name="Group 349"/>
              <p:cNvGrpSpPr>
                <a:grpSpLocks/>
              </p:cNvGrpSpPr>
              <p:nvPr/>
            </p:nvGrpSpPr>
            <p:grpSpPr bwMode="auto">
              <a:xfrm>
                <a:off x="1383" y="890"/>
                <a:ext cx="2801" cy="2626"/>
                <a:chOff x="1390" y="888"/>
                <a:chExt cx="2801" cy="2626"/>
              </a:xfrm>
            </p:grpSpPr>
            <p:grpSp>
              <p:nvGrpSpPr>
                <p:cNvPr id="366" name="Group 350"/>
                <p:cNvGrpSpPr>
                  <a:grpSpLocks/>
                </p:cNvGrpSpPr>
                <p:nvPr/>
              </p:nvGrpSpPr>
              <p:grpSpPr bwMode="auto">
                <a:xfrm rot="1618454">
                  <a:off x="4105" y="2160"/>
                  <a:ext cx="86" cy="118"/>
                  <a:chOff x="4059" y="1631"/>
                  <a:chExt cx="86" cy="118"/>
                </a:xfrm>
              </p:grpSpPr>
              <p:sp>
                <p:nvSpPr>
                  <p:cNvPr id="388" name="Oval 351"/>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389" name="Rectangle 352"/>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367" name="Group 353"/>
                <p:cNvGrpSpPr>
                  <a:grpSpLocks/>
                </p:cNvGrpSpPr>
                <p:nvPr/>
              </p:nvGrpSpPr>
              <p:grpSpPr bwMode="auto">
                <a:xfrm rot="1344983">
                  <a:off x="1390" y="2205"/>
                  <a:ext cx="86" cy="118"/>
                  <a:chOff x="4059" y="1631"/>
                  <a:chExt cx="86" cy="118"/>
                </a:xfrm>
              </p:grpSpPr>
              <p:sp>
                <p:nvSpPr>
                  <p:cNvPr id="386" name="Oval 354"/>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387" name="Rectangle 355"/>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368" name="Group 356"/>
                <p:cNvGrpSpPr>
                  <a:grpSpLocks/>
                </p:cNvGrpSpPr>
                <p:nvPr/>
              </p:nvGrpSpPr>
              <p:grpSpPr bwMode="auto">
                <a:xfrm rot="-3921883">
                  <a:off x="2744" y="3412"/>
                  <a:ext cx="86" cy="118"/>
                  <a:chOff x="4059" y="1631"/>
                  <a:chExt cx="86" cy="118"/>
                </a:xfrm>
              </p:grpSpPr>
              <p:sp>
                <p:nvSpPr>
                  <p:cNvPr id="384" name="Oval 357"/>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385" name="Rectangle 358"/>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369" name="Group 359"/>
                <p:cNvGrpSpPr>
                  <a:grpSpLocks/>
                </p:cNvGrpSpPr>
                <p:nvPr/>
              </p:nvGrpSpPr>
              <p:grpSpPr bwMode="auto">
                <a:xfrm rot="-3742916">
                  <a:off x="2744" y="872"/>
                  <a:ext cx="86" cy="118"/>
                  <a:chOff x="4059" y="1631"/>
                  <a:chExt cx="86" cy="118"/>
                </a:xfrm>
              </p:grpSpPr>
              <p:sp>
                <p:nvSpPr>
                  <p:cNvPr id="382" name="Oval 360"/>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383" name="Rectangle 361"/>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370" name="Group 362"/>
                <p:cNvGrpSpPr>
                  <a:grpSpLocks/>
                </p:cNvGrpSpPr>
                <p:nvPr/>
              </p:nvGrpSpPr>
              <p:grpSpPr bwMode="auto">
                <a:xfrm rot="-755126">
                  <a:off x="3696" y="1238"/>
                  <a:ext cx="86" cy="118"/>
                  <a:chOff x="4059" y="1631"/>
                  <a:chExt cx="86" cy="118"/>
                </a:xfrm>
              </p:grpSpPr>
              <p:sp>
                <p:nvSpPr>
                  <p:cNvPr id="380" name="Oval 363"/>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381" name="Rectangle 364"/>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371" name="Group 365"/>
                <p:cNvGrpSpPr>
                  <a:grpSpLocks/>
                </p:cNvGrpSpPr>
                <p:nvPr/>
              </p:nvGrpSpPr>
              <p:grpSpPr bwMode="auto">
                <a:xfrm rot="-6638738">
                  <a:off x="1807" y="1228"/>
                  <a:ext cx="86" cy="118"/>
                  <a:chOff x="4059" y="1631"/>
                  <a:chExt cx="86" cy="118"/>
                </a:xfrm>
              </p:grpSpPr>
              <p:sp>
                <p:nvSpPr>
                  <p:cNvPr id="378" name="Oval 366"/>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379" name="Rectangle 367"/>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372" name="Group 368"/>
                <p:cNvGrpSpPr>
                  <a:grpSpLocks/>
                </p:cNvGrpSpPr>
                <p:nvPr/>
              </p:nvGrpSpPr>
              <p:grpSpPr bwMode="auto">
                <a:xfrm rot="9872444">
                  <a:off x="1791" y="3052"/>
                  <a:ext cx="86" cy="118"/>
                  <a:chOff x="4059" y="1631"/>
                  <a:chExt cx="86" cy="118"/>
                </a:xfrm>
              </p:grpSpPr>
              <p:sp>
                <p:nvSpPr>
                  <p:cNvPr id="376" name="Oval 369"/>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377" name="Rectangle 370"/>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nvGrpSpPr>
                <p:cNvPr id="373" name="Group 371"/>
                <p:cNvGrpSpPr>
                  <a:grpSpLocks/>
                </p:cNvGrpSpPr>
                <p:nvPr/>
              </p:nvGrpSpPr>
              <p:grpSpPr bwMode="auto">
                <a:xfrm rot="4054969">
                  <a:off x="3702" y="3034"/>
                  <a:ext cx="86" cy="118"/>
                  <a:chOff x="4059" y="1631"/>
                  <a:chExt cx="86" cy="118"/>
                </a:xfrm>
              </p:grpSpPr>
              <p:sp>
                <p:nvSpPr>
                  <p:cNvPr id="374" name="Oval 372"/>
                  <p:cNvSpPr>
                    <a:spLocks noChangeArrowheads="1"/>
                  </p:cNvSpPr>
                  <p:nvPr/>
                </p:nvSpPr>
                <p:spPr bwMode="auto">
                  <a:xfrm rot="3728012">
                    <a:off x="4043" y="1656"/>
                    <a:ext cx="118" cy="68"/>
                  </a:xfrm>
                  <a:prstGeom prst="ellipse">
                    <a:avLst/>
                  </a:prstGeom>
                  <a:solidFill>
                    <a:srgbClr val="CC6600"/>
                  </a:solidFill>
                  <a:ln w="9525">
                    <a:solidFill>
                      <a:srgbClr val="663300"/>
                    </a:solidFill>
                    <a:round/>
                    <a:headEnd/>
                    <a:tailEnd/>
                  </a:ln>
                  <a:scene3d>
                    <a:camera prst="orthographicFront"/>
                    <a:lightRig rig="threePt" dir="t"/>
                  </a:scene3d>
                  <a:sp3d/>
                </p:spPr>
                <p:txBody>
                  <a:bodyPr wrap="none" anchor="ctr"/>
                  <a:lstStyle/>
                  <a:p>
                    <a:endParaRPr lang="es-ES" dirty="0"/>
                  </a:p>
                </p:txBody>
              </p:sp>
              <p:sp>
                <p:nvSpPr>
                  <p:cNvPr id="375" name="Rectangle 373"/>
                  <p:cNvSpPr>
                    <a:spLocks noChangeArrowheads="1"/>
                  </p:cNvSpPr>
                  <p:nvPr/>
                </p:nvSpPr>
                <p:spPr bwMode="auto">
                  <a:xfrm rot="-1606187">
                    <a:off x="4059" y="1666"/>
                    <a:ext cx="86" cy="47"/>
                  </a:xfrm>
                  <a:prstGeom prst="rect">
                    <a:avLst/>
                  </a:prstGeom>
                  <a:gradFill rotWithShape="1">
                    <a:gsLst>
                      <a:gs pos="0">
                        <a:srgbClr val="2F1800"/>
                      </a:gs>
                      <a:gs pos="50000">
                        <a:srgbClr val="663300"/>
                      </a:gs>
                      <a:gs pos="100000">
                        <a:srgbClr val="2F1800"/>
                      </a:gs>
                    </a:gsLst>
                    <a:lin ang="5400000" scaled="1"/>
                  </a:gradFill>
                  <a:ln>
                    <a:noFill/>
                  </a:ln>
                  <a:scene3d>
                    <a:camera prst="orthographicFront"/>
                    <a:lightRig rig="threePt" dir="t"/>
                  </a:scene3d>
                  <a:sp3d/>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p>
                </p:txBody>
              </p:sp>
            </p:grpSp>
          </p:grpSp>
        </p:grpSp>
        <p:sp>
          <p:nvSpPr>
            <p:cNvPr id="362" name="Oval 346"/>
            <p:cNvSpPr>
              <a:spLocks noChangeArrowheads="1"/>
            </p:cNvSpPr>
            <p:nvPr/>
          </p:nvSpPr>
          <p:spPr bwMode="auto">
            <a:xfrm flipV="1">
              <a:off x="1422" y="937"/>
              <a:ext cx="2721" cy="2537"/>
            </a:xfrm>
            <a:prstGeom prst="ellipse">
              <a:avLst/>
            </a:prstGeom>
            <a:blipFill dpi="0" rotWithShape="0">
              <a:blip r:embed="rId3">
                <a:alphaModFix amt="50000"/>
              </a:blip>
              <a:srcRect/>
              <a:tile tx="0" ty="0" sx="100000" sy="100000" flip="none" algn="tl"/>
            </a:blipFill>
            <a:ln w="76200" cmpd="tri">
              <a:solidFill>
                <a:srgbClr val="993300"/>
              </a:solidFill>
              <a:round/>
              <a:headEnd/>
              <a:tailEnd/>
            </a:ln>
            <a:scene3d>
              <a:camera prst="orthographicFront"/>
              <a:lightRig rig="threePt" dir="t"/>
            </a:scene3d>
            <a:sp3d>
              <a:bevelT w="152400" h="152400"/>
            </a:sp3d>
          </p:spPr>
          <p:txBody>
            <a:bodyPr wrap="none" anchor="ctr"/>
            <a:lstStyle/>
            <a:p>
              <a:endParaRPr lang="es-ES" dirty="0"/>
            </a:p>
          </p:txBody>
        </p:sp>
      </p:grpSp>
      <p:grpSp>
        <p:nvGrpSpPr>
          <p:cNvPr id="400" name="Group 375"/>
          <p:cNvGrpSpPr>
            <a:grpSpLocks/>
          </p:cNvGrpSpPr>
          <p:nvPr/>
        </p:nvGrpSpPr>
        <p:grpSpPr bwMode="auto">
          <a:xfrm>
            <a:off x="7524750" y="3573463"/>
            <a:ext cx="361950" cy="469900"/>
            <a:chOff x="5494" y="1479"/>
            <a:chExt cx="228" cy="296"/>
          </a:xfrm>
          <a:effectLst>
            <a:outerShdw blurRad="50800" dist="38100" dir="2700000" algn="tl" rotWithShape="0">
              <a:srgbClr val="000000">
                <a:alpha val="43000"/>
              </a:srgbClr>
            </a:outerShdw>
          </a:effectLst>
        </p:grpSpPr>
        <p:sp>
          <p:nvSpPr>
            <p:cNvPr id="401" name="Freeform 376"/>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02" name="Freeform 377"/>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03" name="Freeform 378"/>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04" name="Freeform 379"/>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05" name="Freeform 380"/>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06" name="Freeform 381"/>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07" name="Freeform 382"/>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08" name="Freeform 383"/>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09" name="Freeform 384"/>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410" name="Group 720"/>
          <p:cNvGrpSpPr>
            <a:grpSpLocks/>
          </p:cNvGrpSpPr>
          <p:nvPr/>
        </p:nvGrpSpPr>
        <p:grpSpPr bwMode="auto">
          <a:xfrm>
            <a:off x="7380288" y="3500438"/>
            <a:ext cx="720725" cy="722312"/>
            <a:chOff x="4649" y="2205"/>
            <a:chExt cx="454" cy="455"/>
          </a:xfrm>
          <a:effectLst>
            <a:outerShdw blurRad="50800" dist="38100" dir="2700000" algn="tl" rotWithShape="0">
              <a:srgbClr val="000000">
                <a:alpha val="43000"/>
              </a:srgbClr>
            </a:outerShdw>
          </a:effectLst>
        </p:grpSpPr>
        <p:sp>
          <p:nvSpPr>
            <p:cNvPr id="411" name="Oval 385"/>
            <p:cNvSpPr>
              <a:spLocks noChangeArrowheads="1"/>
            </p:cNvSpPr>
            <p:nvPr/>
          </p:nvSpPr>
          <p:spPr bwMode="auto">
            <a:xfrm>
              <a:off x="4649" y="229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12" name="Oval 386"/>
            <p:cNvSpPr>
              <a:spLocks noChangeArrowheads="1"/>
            </p:cNvSpPr>
            <p:nvPr/>
          </p:nvSpPr>
          <p:spPr bwMode="auto">
            <a:xfrm>
              <a:off x="4830" y="220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13" name="Oval 387"/>
            <p:cNvSpPr>
              <a:spLocks noChangeArrowheads="1"/>
            </p:cNvSpPr>
            <p:nvPr/>
          </p:nvSpPr>
          <p:spPr bwMode="auto">
            <a:xfrm>
              <a:off x="4649" y="243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14" name="Oval 388"/>
            <p:cNvSpPr>
              <a:spLocks noChangeArrowheads="1"/>
            </p:cNvSpPr>
            <p:nvPr/>
          </p:nvSpPr>
          <p:spPr bwMode="auto">
            <a:xfrm>
              <a:off x="4966" y="229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15" name="Oval 389"/>
            <p:cNvSpPr>
              <a:spLocks noChangeArrowheads="1"/>
            </p:cNvSpPr>
            <p:nvPr/>
          </p:nvSpPr>
          <p:spPr bwMode="auto">
            <a:xfrm>
              <a:off x="5012" y="243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16" name="Oval 390"/>
            <p:cNvSpPr>
              <a:spLocks noChangeArrowheads="1"/>
            </p:cNvSpPr>
            <p:nvPr/>
          </p:nvSpPr>
          <p:spPr bwMode="auto">
            <a:xfrm>
              <a:off x="4694" y="256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17" name="Oval 391"/>
            <p:cNvSpPr>
              <a:spLocks noChangeArrowheads="1"/>
            </p:cNvSpPr>
            <p:nvPr/>
          </p:nvSpPr>
          <p:spPr bwMode="auto">
            <a:xfrm>
              <a:off x="4876" y="261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18" name="Oval 392"/>
            <p:cNvSpPr>
              <a:spLocks noChangeArrowheads="1"/>
            </p:cNvSpPr>
            <p:nvPr/>
          </p:nvSpPr>
          <p:spPr bwMode="auto">
            <a:xfrm>
              <a:off x="5012" y="252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448" name="Group 421"/>
          <p:cNvGrpSpPr>
            <a:grpSpLocks/>
          </p:cNvGrpSpPr>
          <p:nvPr/>
        </p:nvGrpSpPr>
        <p:grpSpPr bwMode="auto">
          <a:xfrm rot="6025010">
            <a:off x="4522788" y="6049963"/>
            <a:ext cx="361950" cy="469900"/>
            <a:chOff x="5494" y="1479"/>
            <a:chExt cx="228" cy="296"/>
          </a:xfrm>
          <a:effectLst>
            <a:outerShdw blurRad="50800" dist="38100" dir="2700000" algn="tl" rotWithShape="0">
              <a:srgbClr val="000000">
                <a:alpha val="43000"/>
              </a:srgbClr>
            </a:outerShdw>
          </a:effectLst>
        </p:grpSpPr>
        <p:sp>
          <p:nvSpPr>
            <p:cNvPr id="449" name="Freeform 422"/>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50" name="Freeform 423"/>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51" name="Freeform 424"/>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52" name="Freeform 425"/>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53" name="Freeform 426"/>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54" name="Freeform 427"/>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55" name="Freeform 428"/>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56" name="Freeform 429"/>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57" name="Freeform 430"/>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458" name="Group 725"/>
          <p:cNvGrpSpPr>
            <a:grpSpLocks/>
          </p:cNvGrpSpPr>
          <p:nvPr/>
        </p:nvGrpSpPr>
        <p:grpSpPr bwMode="auto">
          <a:xfrm>
            <a:off x="4276725" y="5948363"/>
            <a:ext cx="723900" cy="711200"/>
            <a:chOff x="2694" y="3747"/>
            <a:chExt cx="456" cy="448"/>
          </a:xfrm>
          <a:effectLst>
            <a:outerShdw blurRad="50800" dist="38100" dir="2700000" algn="tl" rotWithShape="0">
              <a:srgbClr val="000000">
                <a:alpha val="43000"/>
              </a:srgbClr>
            </a:outerShdw>
          </a:effectLst>
        </p:grpSpPr>
        <p:sp>
          <p:nvSpPr>
            <p:cNvPr id="459" name="Oval 431"/>
            <p:cNvSpPr>
              <a:spLocks noChangeArrowheads="1"/>
            </p:cNvSpPr>
            <p:nvPr/>
          </p:nvSpPr>
          <p:spPr bwMode="auto">
            <a:xfrm rot="6025010">
              <a:off x="3024" y="379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60" name="Oval 432"/>
            <p:cNvSpPr>
              <a:spLocks noChangeArrowheads="1"/>
            </p:cNvSpPr>
            <p:nvPr/>
          </p:nvSpPr>
          <p:spPr bwMode="auto">
            <a:xfrm rot="6025010">
              <a:off x="3081" y="398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61" name="Oval 433"/>
            <p:cNvSpPr>
              <a:spLocks noChangeArrowheads="1"/>
            </p:cNvSpPr>
            <p:nvPr/>
          </p:nvSpPr>
          <p:spPr bwMode="auto">
            <a:xfrm rot="6025010">
              <a:off x="2891" y="37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62" name="Oval 434"/>
            <p:cNvSpPr>
              <a:spLocks noChangeArrowheads="1"/>
            </p:cNvSpPr>
            <p:nvPr/>
          </p:nvSpPr>
          <p:spPr bwMode="auto">
            <a:xfrm rot="6025010">
              <a:off x="2967" y="4106"/>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63" name="Oval 435"/>
            <p:cNvSpPr>
              <a:spLocks noChangeArrowheads="1"/>
            </p:cNvSpPr>
            <p:nvPr/>
          </p:nvSpPr>
          <p:spPr bwMode="auto">
            <a:xfrm rot="6025010">
              <a:off x="2825" y="412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64" name="Oval 436"/>
            <p:cNvSpPr>
              <a:spLocks noChangeArrowheads="1"/>
            </p:cNvSpPr>
            <p:nvPr/>
          </p:nvSpPr>
          <p:spPr bwMode="auto">
            <a:xfrm rot="6025010">
              <a:off x="2749" y="378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65" name="Oval 437"/>
            <p:cNvSpPr>
              <a:spLocks noChangeArrowheads="1"/>
            </p:cNvSpPr>
            <p:nvPr/>
          </p:nvSpPr>
          <p:spPr bwMode="auto">
            <a:xfrm rot="6025010">
              <a:off x="2671" y="396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66" name="Oval 438"/>
            <p:cNvSpPr>
              <a:spLocks noChangeArrowheads="1"/>
            </p:cNvSpPr>
            <p:nvPr/>
          </p:nvSpPr>
          <p:spPr bwMode="auto">
            <a:xfrm rot="6025010">
              <a:off x="2735" y="411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486" name="Group 457"/>
          <p:cNvGrpSpPr>
            <a:grpSpLocks/>
          </p:cNvGrpSpPr>
          <p:nvPr/>
        </p:nvGrpSpPr>
        <p:grpSpPr bwMode="auto">
          <a:xfrm rot="10800000">
            <a:off x="1689100" y="3609975"/>
            <a:ext cx="361950" cy="469900"/>
            <a:chOff x="5494" y="1479"/>
            <a:chExt cx="228" cy="296"/>
          </a:xfrm>
          <a:effectLst>
            <a:outerShdw blurRad="50800" dist="38100" dir="2700000" algn="tl" rotWithShape="0">
              <a:srgbClr val="000000">
                <a:alpha val="43000"/>
              </a:srgbClr>
            </a:outerShdw>
          </a:effectLst>
        </p:grpSpPr>
        <p:sp>
          <p:nvSpPr>
            <p:cNvPr id="487" name="Freeform 458"/>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88" name="Freeform 459"/>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89" name="Freeform 460"/>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90" name="Freeform 461"/>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91" name="Freeform 462"/>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92" name="Freeform 463"/>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93" name="Freeform 464"/>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94" name="Freeform 465"/>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495" name="Freeform 466"/>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496" name="Group 729"/>
          <p:cNvGrpSpPr>
            <a:grpSpLocks/>
          </p:cNvGrpSpPr>
          <p:nvPr/>
        </p:nvGrpSpPr>
        <p:grpSpPr bwMode="auto">
          <a:xfrm>
            <a:off x="1471613" y="3430588"/>
            <a:ext cx="722312" cy="722312"/>
            <a:chOff x="927" y="2161"/>
            <a:chExt cx="455" cy="455"/>
          </a:xfrm>
          <a:effectLst>
            <a:outerShdw blurRad="50800" dist="38100" dir="2700000" algn="tl" rotWithShape="0">
              <a:srgbClr val="000000">
                <a:alpha val="43000"/>
              </a:srgbClr>
            </a:outerShdw>
          </a:effectLst>
        </p:grpSpPr>
        <p:sp>
          <p:nvSpPr>
            <p:cNvPr id="497" name="Oval 467"/>
            <p:cNvSpPr>
              <a:spLocks noChangeArrowheads="1"/>
            </p:cNvSpPr>
            <p:nvPr/>
          </p:nvSpPr>
          <p:spPr bwMode="auto">
            <a:xfrm rot="10800000">
              <a:off x="1291" y="247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98" name="Oval 468"/>
            <p:cNvSpPr>
              <a:spLocks noChangeArrowheads="1"/>
            </p:cNvSpPr>
            <p:nvPr/>
          </p:nvSpPr>
          <p:spPr bwMode="auto">
            <a:xfrm rot="10800000">
              <a:off x="1110" y="257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499" name="Oval 469"/>
            <p:cNvSpPr>
              <a:spLocks noChangeArrowheads="1"/>
            </p:cNvSpPr>
            <p:nvPr/>
          </p:nvSpPr>
          <p:spPr bwMode="auto">
            <a:xfrm rot="10800000">
              <a:off x="1291" y="234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00" name="Oval 470"/>
            <p:cNvSpPr>
              <a:spLocks noChangeArrowheads="1"/>
            </p:cNvSpPr>
            <p:nvPr/>
          </p:nvSpPr>
          <p:spPr bwMode="auto">
            <a:xfrm rot="10800000">
              <a:off x="974" y="2479"/>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01" name="Oval 471"/>
            <p:cNvSpPr>
              <a:spLocks noChangeArrowheads="1"/>
            </p:cNvSpPr>
            <p:nvPr/>
          </p:nvSpPr>
          <p:spPr bwMode="auto">
            <a:xfrm rot="10800000">
              <a:off x="928" y="2343"/>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02" name="Oval 472"/>
            <p:cNvSpPr>
              <a:spLocks noChangeArrowheads="1"/>
            </p:cNvSpPr>
            <p:nvPr/>
          </p:nvSpPr>
          <p:spPr bwMode="auto">
            <a:xfrm rot="10800000">
              <a:off x="1246" y="2207"/>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03" name="Oval 473"/>
            <p:cNvSpPr>
              <a:spLocks noChangeArrowheads="1"/>
            </p:cNvSpPr>
            <p:nvPr/>
          </p:nvSpPr>
          <p:spPr bwMode="auto">
            <a:xfrm rot="10800000">
              <a:off x="1063" y="2161"/>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04" name="Oval 474"/>
            <p:cNvSpPr>
              <a:spLocks noChangeArrowheads="1"/>
            </p:cNvSpPr>
            <p:nvPr/>
          </p:nvSpPr>
          <p:spPr bwMode="auto">
            <a:xfrm rot="10800000">
              <a:off x="927" y="225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grpSp>
        <p:nvGrpSpPr>
          <p:cNvPr id="524" name="Group 493"/>
          <p:cNvGrpSpPr>
            <a:grpSpLocks/>
          </p:cNvGrpSpPr>
          <p:nvPr/>
        </p:nvGrpSpPr>
        <p:grpSpPr bwMode="auto">
          <a:xfrm rot="-5400000">
            <a:off x="4408488" y="922338"/>
            <a:ext cx="361950" cy="469900"/>
            <a:chOff x="5494" y="1479"/>
            <a:chExt cx="228" cy="296"/>
          </a:xfrm>
          <a:effectLst>
            <a:outerShdw blurRad="50800" dist="38100" dir="2700000" algn="tl" rotWithShape="0">
              <a:srgbClr val="000000">
                <a:alpha val="43000"/>
              </a:srgbClr>
            </a:outerShdw>
          </a:effectLst>
        </p:grpSpPr>
        <p:sp>
          <p:nvSpPr>
            <p:cNvPr id="525" name="Freeform 494"/>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26" name="Freeform 495"/>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27" name="Freeform 496"/>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28" name="Freeform 497"/>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29" name="Freeform 498"/>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30" name="Freeform 499"/>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31" name="Freeform 500"/>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32" name="Freeform 501"/>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533" name="Freeform 502"/>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534" name="Group 678"/>
          <p:cNvGrpSpPr>
            <a:grpSpLocks/>
          </p:cNvGrpSpPr>
          <p:nvPr/>
        </p:nvGrpSpPr>
        <p:grpSpPr bwMode="auto">
          <a:xfrm>
            <a:off x="4281488" y="760413"/>
            <a:ext cx="722312" cy="720725"/>
            <a:chOff x="2697" y="479"/>
            <a:chExt cx="455" cy="454"/>
          </a:xfrm>
          <a:effectLst>
            <a:outerShdw blurRad="50800" dist="38100" dir="2700000" algn="tl" rotWithShape="0">
              <a:srgbClr val="000000">
                <a:alpha val="43000"/>
              </a:srgbClr>
            </a:outerShdw>
          </a:effectLst>
        </p:grpSpPr>
        <p:sp>
          <p:nvSpPr>
            <p:cNvPr id="535" name="Oval 503"/>
            <p:cNvSpPr>
              <a:spLocks noChangeArrowheads="1"/>
            </p:cNvSpPr>
            <p:nvPr/>
          </p:nvSpPr>
          <p:spPr bwMode="auto">
            <a:xfrm rot="-5400000">
              <a:off x="2765" y="8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36" name="Oval 504"/>
            <p:cNvSpPr>
              <a:spLocks noChangeArrowheads="1"/>
            </p:cNvSpPr>
            <p:nvPr/>
          </p:nvSpPr>
          <p:spPr bwMode="auto">
            <a:xfrm rot="-5400000">
              <a:off x="2674" y="684"/>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37" name="Oval 505"/>
            <p:cNvSpPr>
              <a:spLocks noChangeArrowheads="1"/>
            </p:cNvSpPr>
            <p:nvPr/>
          </p:nvSpPr>
          <p:spPr bwMode="auto">
            <a:xfrm rot="-5400000">
              <a:off x="2901" y="865"/>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38" name="Oval 506"/>
            <p:cNvSpPr>
              <a:spLocks noChangeArrowheads="1"/>
            </p:cNvSpPr>
            <p:nvPr/>
          </p:nvSpPr>
          <p:spPr bwMode="auto">
            <a:xfrm rot="-5400000">
              <a:off x="2765" y="54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39" name="Oval 507"/>
            <p:cNvSpPr>
              <a:spLocks noChangeArrowheads="1"/>
            </p:cNvSpPr>
            <p:nvPr/>
          </p:nvSpPr>
          <p:spPr bwMode="auto">
            <a:xfrm rot="-5400000">
              <a:off x="2901" y="50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40" name="Oval 508"/>
            <p:cNvSpPr>
              <a:spLocks noChangeArrowheads="1"/>
            </p:cNvSpPr>
            <p:nvPr/>
          </p:nvSpPr>
          <p:spPr bwMode="auto">
            <a:xfrm rot="-5400000">
              <a:off x="3037" y="82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41" name="Oval 509"/>
            <p:cNvSpPr>
              <a:spLocks noChangeArrowheads="1"/>
            </p:cNvSpPr>
            <p:nvPr/>
          </p:nvSpPr>
          <p:spPr bwMode="auto">
            <a:xfrm rot="-5400000">
              <a:off x="3083" y="638"/>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542" name="Oval 510"/>
            <p:cNvSpPr>
              <a:spLocks noChangeArrowheads="1"/>
            </p:cNvSpPr>
            <p:nvPr/>
          </p:nvSpPr>
          <p:spPr bwMode="auto">
            <a:xfrm rot="-5400000">
              <a:off x="2992" y="502"/>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grpSp>
      <p:sp>
        <p:nvSpPr>
          <p:cNvPr id="697" name="Oval 665" descr="Esferas"/>
          <p:cNvSpPr>
            <a:spLocks noChangeArrowheads="1"/>
          </p:cNvSpPr>
          <p:nvPr/>
        </p:nvSpPr>
        <p:spPr bwMode="auto">
          <a:xfrm rot="6911398" flipV="1">
            <a:off x="7473950" y="3190875"/>
            <a:ext cx="73025" cy="117475"/>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701" name="Oval 669" descr="Esferas"/>
          <p:cNvSpPr>
            <a:spLocks noChangeArrowheads="1"/>
          </p:cNvSpPr>
          <p:nvPr/>
        </p:nvSpPr>
        <p:spPr bwMode="auto">
          <a:xfrm rot="10954206" flipV="1">
            <a:off x="4932363" y="6524625"/>
            <a:ext cx="73025" cy="117475"/>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705" name="Oval 673" descr="Esferas"/>
          <p:cNvSpPr>
            <a:spLocks noChangeArrowheads="1"/>
          </p:cNvSpPr>
          <p:nvPr/>
        </p:nvSpPr>
        <p:spPr bwMode="auto">
          <a:xfrm rot="5230728" flipV="1">
            <a:off x="1425575" y="3046413"/>
            <a:ext cx="73025" cy="117475"/>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sp>
        <p:nvSpPr>
          <p:cNvPr id="709" name="Oval 677" descr="Esferas"/>
          <p:cNvSpPr>
            <a:spLocks noChangeArrowheads="1"/>
          </p:cNvSpPr>
          <p:nvPr/>
        </p:nvSpPr>
        <p:spPr bwMode="auto">
          <a:xfrm rot="9857662" flipV="1">
            <a:off x="5148263" y="1123950"/>
            <a:ext cx="73025" cy="117475"/>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effectLst>
            <a:outerShdw blurRad="50800" dist="38100" dir="2700000" algn="tl" rotWithShape="0">
              <a:srgbClr val="000000">
                <a:alpha val="43000"/>
              </a:srgbClr>
            </a:outerShdw>
          </a:effectLst>
          <a:scene3d>
            <a:camera prst="orthographicFront"/>
            <a:lightRig rig="threePt" dir="t"/>
          </a:scene3d>
          <a:sp3d>
            <a:bevelT w="139700" prst="cross"/>
          </a:sp3d>
        </p:spPr>
        <p:txBody>
          <a:bodyPr wrap="none" anchor="ctr"/>
          <a:lstStyle/>
          <a:p>
            <a:endParaRPr lang="es-ES" dirty="0"/>
          </a:p>
        </p:txBody>
      </p:sp>
      <p:grpSp>
        <p:nvGrpSpPr>
          <p:cNvPr id="710" name="Group 732"/>
          <p:cNvGrpSpPr>
            <a:grpSpLocks/>
          </p:cNvGrpSpPr>
          <p:nvPr/>
        </p:nvGrpSpPr>
        <p:grpSpPr bwMode="auto">
          <a:xfrm rot="-8400038">
            <a:off x="468313" y="-1179513"/>
            <a:ext cx="361950" cy="469900"/>
            <a:chOff x="5494" y="1479"/>
            <a:chExt cx="228" cy="296"/>
          </a:xfrm>
          <a:effectLst>
            <a:outerShdw blurRad="50800" dist="38100" dir="2700000" algn="tl" rotWithShape="0">
              <a:srgbClr val="000000">
                <a:alpha val="43000"/>
              </a:srgbClr>
            </a:outerShdw>
          </a:effectLst>
        </p:grpSpPr>
        <p:sp>
          <p:nvSpPr>
            <p:cNvPr id="711" name="Freeform 733"/>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12" name="Freeform 734"/>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13" name="Freeform 735"/>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14" name="Freeform 736"/>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15" name="Freeform 737"/>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16" name="Freeform 738"/>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17" name="Freeform 739"/>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18" name="Freeform 740"/>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19" name="Freeform 741"/>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720" name="Group 742"/>
          <p:cNvGrpSpPr>
            <a:grpSpLocks/>
          </p:cNvGrpSpPr>
          <p:nvPr/>
        </p:nvGrpSpPr>
        <p:grpSpPr bwMode="auto">
          <a:xfrm rot="-5400000">
            <a:off x="4841875" y="-1304925"/>
            <a:ext cx="361950" cy="469900"/>
            <a:chOff x="5494" y="1479"/>
            <a:chExt cx="228" cy="296"/>
          </a:xfrm>
          <a:effectLst>
            <a:outerShdw blurRad="50800" dist="38100" dir="2700000" algn="tl" rotWithShape="0">
              <a:srgbClr val="000000">
                <a:alpha val="43000"/>
              </a:srgbClr>
            </a:outerShdw>
          </a:effectLst>
        </p:grpSpPr>
        <p:sp>
          <p:nvSpPr>
            <p:cNvPr id="721" name="Freeform 743"/>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22" name="Freeform 744"/>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23" name="Freeform 745"/>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24" name="Freeform 746"/>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25" name="Freeform 747"/>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26" name="Freeform 748"/>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27" name="Freeform 749"/>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28" name="Freeform 750"/>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29" name="Freeform 751"/>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730" name="Group 752"/>
          <p:cNvGrpSpPr>
            <a:grpSpLocks/>
          </p:cNvGrpSpPr>
          <p:nvPr/>
        </p:nvGrpSpPr>
        <p:grpSpPr bwMode="auto">
          <a:xfrm rot="-1883633">
            <a:off x="9144000" y="-674688"/>
            <a:ext cx="361950" cy="469900"/>
            <a:chOff x="5494" y="1479"/>
            <a:chExt cx="228" cy="296"/>
          </a:xfrm>
          <a:effectLst>
            <a:outerShdw blurRad="50800" dist="38100" dir="2700000" algn="tl" rotWithShape="0">
              <a:srgbClr val="000000">
                <a:alpha val="43000"/>
              </a:srgbClr>
            </a:outerShdw>
          </a:effectLst>
        </p:grpSpPr>
        <p:sp>
          <p:nvSpPr>
            <p:cNvPr id="731" name="Freeform 753"/>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32" name="Freeform 754"/>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33" name="Freeform 755"/>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34" name="Freeform 756"/>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35" name="Freeform 757"/>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36" name="Freeform 758"/>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37" name="Freeform 759"/>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38" name="Freeform 760"/>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39" name="Freeform 761"/>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740" name="Group 762"/>
          <p:cNvGrpSpPr>
            <a:grpSpLocks/>
          </p:cNvGrpSpPr>
          <p:nvPr/>
        </p:nvGrpSpPr>
        <p:grpSpPr bwMode="auto">
          <a:xfrm>
            <a:off x="10044113" y="4005263"/>
            <a:ext cx="361950" cy="469900"/>
            <a:chOff x="5494" y="1479"/>
            <a:chExt cx="228" cy="296"/>
          </a:xfrm>
          <a:effectLst>
            <a:outerShdw blurRad="50800" dist="38100" dir="2700000" algn="tl" rotWithShape="0">
              <a:srgbClr val="000000">
                <a:alpha val="43000"/>
              </a:srgbClr>
            </a:outerShdw>
          </a:effectLst>
        </p:grpSpPr>
        <p:sp>
          <p:nvSpPr>
            <p:cNvPr id="741" name="Freeform 763"/>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42" name="Freeform 764"/>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43" name="Freeform 765"/>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44" name="Freeform 766"/>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45" name="Freeform 767"/>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46" name="Freeform 768"/>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47" name="Freeform 769"/>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48" name="Freeform 770"/>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49" name="Freeform 771"/>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750" name="Group 772"/>
          <p:cNvGrpSpPr>
            <a:grpSpLocks/>
          </p:cNvGrpSpPr>
          <p:nvPr/>
        </p:nvGrpSpPr>
        <p:grpSpPr bwMode="auto">
          <a:xfrm rot="2861520">
            <a:off x="10098088" y="6623050"/>
            <a:ext cx="361950" cy="469900"/>
            <a:chOff x="5494" y="1479"/>
            <a:chExt cx="228" cy="296"/>
          </a:xfrm>
          <a:effectLst>
            <a:outerShdw blurRad="50800" dist="38100" dir="2700000" algn="tl" rotWithShape="0">
              <a:srgbClr val="000000">
                <a:alpha val="43000"/>
              </a:srgbClr>
            </a:outerShdw>
          </a:effectLst>
        </p:grpSpPr>
        <p:sp>
          <p:nvSpPr>
            <p:cNvPr id="751" name="Freeform 773"/>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52" name="Freeform 774"/>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53" name="Freeform 775"/>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54" name="Freeform 776"/>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55" name="Freeform 777"/>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56" name="Freeform 778"/>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57" name="Freeform 779"/>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58" name="Freeform 780"/>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59" name="Freeform 781"/>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760" name="Group 782"/>
          <p:cNvGrpSpPr>
            <a:grpSpLocks/>
          </p:cNvGrpSpPr>
          <p:nvPr/>
        </p:nvGrpSpPr>
        <p:grpSpPr bwMode="auto">
          <a:xfrm rot="6025010">
            <a:off x="4410075" y="7046913"/>
            <a:ext cx="361950" cy="469900"/>
            <a:chOff x="5494" y="1479"/>
            <a:chExt cx="228" cy="296"/>
          </a:xfrm>
          <a:effectLst>
            <a:outerShdw blurRad="50800" dist="38100" dir="2700000" algn="tl" rotWithShape="0">
              <a:srgbClr val="000000">
                <a:alpha val="43000"/>
              </a:srgbClr>
            </a:outerShdw>
          </a:effectLst>
        </p:grpSpPr>
        <p:sp>
          <p:nvSpPr>
            <p:cNvPr id="761" name="Freeform 783"/>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62" name="Freeform 784"/>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63" name="Freeform 785"/>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64" name="Freeform 786"/>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65" name="Freeform 787"/>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66" name="Freeform 788"/>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67" name="Freeform 789"/>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68" name="Freeform 790"/>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69" name="Freeform 791"/>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770" name="Group 792"/>
          <p:cNvGrpSpPr>
            <a:grpSpLocks/>
          </p:cNvGrpSpPr>
          <p:nvPr/>
        </p:nvGrpSpPr>
        <p:grpSpPr bwMode="auto">
          <a:xfrm rot="8456445">
            <a:off x="-180975" y="7245350"/>
            <a:ext cx="361950" cy="469900"/>
            <a:chOff x="5494" y="1479"/>
            <a:chExt cx="228" cy="296"/>
          </a:xfrm>
          <a:effectLst>
            <a:outerShdw blurRad="50800" dist="38100" dir="2700000" algn="tl" rotWithShape="0">
              <a:srgbClr val="000000">
                <a:alpha val="43000"/>
              </a:srgbClr>
            </a:outerShdw>
          </a:effectLst>
        </p:grpSpPr>
        <p:sp>
          <p:nvSpPr>
            <p:cNvPr id="771" name="Freeform 793"/>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72" name="Freeform 794"/>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73" name="Freeform 795"/>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74" name="Freeform 796"/>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75" name="Freeform 797"/>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76" name="Freeform 798"/>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77" name="Freeform 799"/>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78" name="Freeform 800"/>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79" name="Freeform 801"/>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780" name="Group 802"/>
          <p:cNvGrpSpPr>
            <a:grpSpLocks/>
          </p:cNvGrpSpPr>
          <p:nvPr/>
        </p:nvGrpSpPr>
        <p:grpSpPr bwMode="auto">
          <a:xfrm rot="10800000">
            <a:off x="-1332656" y="2564904"/>
            <a:ext cx="361950" cy="469900"/>
            <a:chOff x="5494" y="1479"/>
            <a:chExt cx="228" cy="296"/>
          </a:xfrm>
          <a:effectLst>
            <a:outerShdw blurRad="50800" dist="38100" dir="2700000" algn="tl" rotWithShape="0">
              <a:srgbClr val="000000">
                <a:alpha val="43000"/>
              </a:srgbClr>
            </a:outerShdw>
          </a:effectLst>
        </p:grpSpPr>
        <p:sp>
          <p:nvSpPr>
            <p:cNvPr id="781" name="Freeform 803"/>
            <p:cNvSpPr>
              <a:spLocks/>
            </p:cNvSpPr>
            <p:nvPr/>
          </p:nvSpPr>
          <p:spPr bwMode="auto">
            <a:xfrm>
              <a:off x="5514" y="1578"/>
              <a:ext cx="20" cy="24"/>
            </a:xfrm>
            <a:custGeom>
              <a:avLst/>
              <a:gdLst>
                <a:gd name="T0" fmla="*/ 17 w 20"/>
                <a:gd name="T1" fmla="*/ 6 h 24"/>
                <a:gd name="T2" fmla="*/ 16 w 20"/>
                <a:gd name="T3" fmla="*/ 4 h 24"/>
                <a:gd name="T4" fmla="*/ 14 w 20"/>
                <a:gd name="T5" fmla="*/ 3 h 24"/>
                <a:gd name="T6" fmla="*/ 13 w 20"/>
                <a:gd name="T7" fmla="*/ 2 h 24"/>
                <a:gd name="T8" fmla="*/ 12 w 20"/>
                <a:gd name="T9" fmla="*/ 1 h 24"/>
                <a:gd name="T10" fmla="*/ 10 w 20"/>
                <a:gd name="T11" fmla="*/ 1 h 24"/>
                <a:gd name="T12" fmla="*/ 8 w 20"/>
                <a:gd name="T13" fmla="*/ 0 h 24"/>
                <a:gd name="T14" fmla="*/ 7 w 20"/>
                <a:gd name="T15" fmla="*/ 1 h 24"/>
                <a:gd name="T16" fmla="*/ 5 w 20"/>
                <a:gd name="T17" fmla="*/ 1 h 24"/>
                <a:gd name="T18" fmla="*/ 4 w 20"/>
                <a:gd name="T19" fmla="*/ 2 h 24"/>
                <a:gd name="T20" fmla="*/ 3 w 20"/>
                <a:gd name="T21" fmla="*/ 3 h 24"/>
                <a:gd name="T22" fmla="*/ 2 w 20"/>
                <a:gd name="T23" fmla="*/ 4 h 24"/>
                <a:gd name="T24" fmla="*/ 1 w 20"/>
                <a:gd name="T25" fmla="*/ 6 h 24"/>
                <a:gd name="T26" fmla="*/ 1 w 20"/>
                <a:gd name="T27" fmla="*/ 8 h 24"/>
                <a:gd name="T28" fmla="*/ 0 w 20"/>
                <a:gd name="T29" fmla="*/ 10 h 24"/>
                <a:gd name="T30" fmla="*/ 0 w 20"/>
                <a:gd name="T31" fmla="*/ 12 h 24"/>
                <a:gd name="T32" fmla="*/ 1 w 20"/>
                <a:gd name="T33" fmla="*/ 13 h 24"/>
                <a:gd name="T34" fmla="*/ 1 w 20"/>
                <a:gd name="T35" fmla="*/ 15 h 24"/>
                <a:gd name="T36" fmla="*/ 2 w 20"/>
                <a:gd name="T37" fmla="*/ 17 h 24"/>
                <a:gd name="T38" fmla="*/ 3 w 20"/>
                <a:gd name="T39" fmla="*/ 18 h 24"/>
                <a:gd name="T40" fmla="*/ 5 w 20"/>
                <a:gd name="T41" fmla="*/ 20 h 24"/>
                <a:gd name="T42" fmla="*/ 6 w 20"/>
                <a:gd name="T43" fmla="*/ 21 h 24"/>
                <a:gd name="T44" fmla="*/ 8 w 20"/>
                <a:gd name="T45" fmla="*/ 22 h 24"/>
                <a:gd name="T46" fmla="*/ 9 w 20"/>
                <a:gd name="T47" fmla="*/ 22 h 24"/>
                <a:gd name="T48" fmla="*/ 10 w 20"/>
                <a:gd name="T49" fmla="*/ 23 h 24"/>
                <a:gd name="T50" fmla="*/ 12 w 20"/>
                <a:gd name="T51" fmla="*/ 23 h 24"/>
                <a:gd name="T52" fmla="*/ 14 w 20"/>
                <a:gd name="T53" fmla="*/ 22 h 24"/>
                <a:gd name="T54" fmla="*/ 15 w 20"/>
                <a:gd name="T55" fmla="*/ 22 h 24"/>
                <a:gd name="T56" fmla="*/ 16 w 20"/>
                <a:gd name="T57" fmla="*/ 20 h 24"/>
                <a:gd name="T58" fmla="*/ 17 w 20"/>
                <a:gd name="T59" fmla="*/ 19 h 24"/>
                <a:gd name="T60" fmla="*/ 18 w 20"/>
                <a:gd name="T61" fmla="*/ 18 h 24"/>
                <a:gd name="T62" fmla="*/ 18 w 20"/>
                <a:gd name="T63" fmla="*/ 16 h 24"/>
                <a:gd name="T64" fmla="*/ 19 w 20"/>
                <a:gd name="T65" fmla="*/ 14 h 24"/>
                <a:gd name="T66" fmla="*/ 19 w 20"/>
                <a:gd name="T67" fmla="*/ 12 h 24"/>
                <a:gd name="T68" fmla="*/ 18 w 20"/>
                <a:gd name="T69" fmla="*/ 10 h 24"/>
                <a:gd name="T70" fmla="*/ 18 w 20"/>
                <a:gd name="T71" fmla="*/ 8 h 24"/>
                <a:gd name="T72" fmla="*/ 17 w 20"/>
                <a:gd name="T73" fmla="*/ 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4"/>
                <a:gd name="T113" fmla="*/ 20 w 20"/>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4">
                  <a:moveTo>
                    <a:pt x="17" y="7"/>
                  </a:moveTo>
                  <a:lnTo>
                    <a:pt x="17" y="6"/>
                  </a:lnTo>
                  <a:lnTo>
                    <a:pt x="16" y="5"/>
                  </a:lnTo>
                  <a:lnTo>
                    <a:pt x="16" y="4"/>
                  </a:lnTo>
                  <a:lnTo>
                    <a:pt x="15" y="4"/>
                  </a:lnTo>
                  <a:lnTo>
                    <a:pt x="14" y="3"/>
                  </a:lnTo>
                  <a:lnTo>
                    <a:pt x="14" y="2"/>
                  </a:lnTo>
                  <a:lnTo>
                    <a:pt x="13" y="2"/>
                  </a:lnTo>
                  <a:lnTo>
                    <a:pt x="12" y="2"/>
                  </a:lnTo>
                  <a:lnTo>
                    <a:pt x="12" y="1"/>
                  </a:lnTo>
                  <a:lnTo>
                    <a:pt x="11" y="1"/>
                  </a:lnTo>
                  <a:lnTo>
                    <a:pt x="10" y="1"/>
                  </a:lnTo>
                  <a:lnTo>
                    <a:pt x="9" y="0"/>
                  </a:lnTo>
                  <a:lnTo>
                    <a:pt x="8" y="0"/>
                  </a:lnTo>
                  <a:lnTo>
                    <a:pt x="7" y="1"/>
                  </a:lnTo>
                  <a:lnTo>
                    <a:pt x="6" y="1"/>
                  </a:lnTo>
                  <a:lnTo>
                    <a:pt x="5" y="1"/>
                  </a:lnTo>
                  <a:lnTo>
                    <a:pt x="5" y="2"/>
                  </a:lnTo>
                  <a:lnTo>
                    <a:pt x="4" y="2"/>
                  </a:lnTo>
                  <a:lnTo>
                    <a:pt x="3" y="3"/>
                  </a:lnTo>
                  <a:lnTo>
                    <a:pt x="2" y="4"/>
                  </a:lnTo>
                  <a:lnTo>
                    <a:pt x="1" y="5"/>
                  </a:lnTo>
                  <a:lnTo>
                    <a:pt x="1" y="6"/>
                  </a:lnTo>
                  <a:lnTo>
                    <a:pt x="1" y="7"/>
                  </a:lnTo>
                  <a:lnTo>
                    <a:pt x="1" y="8"/>
                  </a:lnTo>
                  <a:lnTo>
                    <a:pt x="0" y="10"/>
                  </a:lnTo>
                  <a:lnTo>
                    <a:pt x="0" y="12"/>
                  </a:lnTo>
                  <a:lnTo>
                    <a:pt x="1" y="12"/>
                  </a:lnTo>
                  <a:lnTo>
                    <a:pt x="1" y="13"/>
                  </a:lnTo>
                  <a:lnTo>
                    <a:pt x="1" y="14"/>
                  </a:lnTo>
                  <a:lnTo>
                    <a:pt x="1" y="15"/>
                  </a:lnTo>
                  <a:lnTo>
                    <a:pt x="2" y="16"/>
                  </a:lnTo>
                  <a:lnTo>
                    <a:pt x="2" y="17"/>
                  </a:lnTo>
                  <a:lnTo>
                    <a:pt x="3" y="18"/>
                  </a:lnTo>
                  <a:lnTo>
                    <a:pt x="4" y="19"/>
                  </a:lnTo>
                  <a:lnTo>
                    <a:pt x="5" y="20"/>
                  </a:lnTo>
                  <a:lnTo>
                    <a:pt x="6" y="21"/>
                  </a:lnTo>
                  <a:lnTo>
                    <a:pt x="7" y="22"/>
                  </a:lnTo>
                  <a:lnTo>
                    <a:pt x="8" y="22"/>
                  </a:lnTo>
                  <a:lnTo>
                    <a:pt x="9" y="22"/>
                  </a:lnTo>
                  <a:lnTo>
                    <a:pt x="10" y="23"/>
                  </a:lnTo>
                  <a:lnTo>
                    <a:pt x="12" y="23"/>
                  </a:lnTo>
                  <a:lnTo>
                    <a:pt x="13" y="22"/>
                  </a:lnTo>
                  <a:lnTo>
                    <a:pt x="14" y="22"/>
                  </a:lnTo>
                  <a:lnTo>
                    <a:pt x="15" y="22"/>
                  </a:lnTo>
                  <a:lnTo>
                    <a:pt x="16" y="21"/>
                  </a:lnTo>
                  <a:lnTo>
                    <a:pt x="16" y="20"/>
                  </a:lnTo>
                  <a:lnTo>
                    <a:pt x="17" y="20"/>
                  </a:lnTo>
                  <a:lnTo>
                    <a:pt x="17" y="19"/>
                  </a:lnTo>
                  <a:lnTo>
                    <a:pt x="18" y="18"/>
                  </a:lnTo>
                  <a:lnTo>
                    <a:pt x="18" y="17"/>
                  </a:lnTo>
                  <a:lnTo>
                    <a:pt x="18" y="16"/>
                  </a:lnTo>
                  <a:lnTo>
                    <a:pt x="19" y="15"/>
                  </a:lnTo>
                  <a:lnTo>
                    <a:pt x="19" y="14"/>
                  </a:lnTo>
                  <a:lnTo>
                    <a:pt x="19" y="13"/>
                  </a:lnTo>
                  <a:lnTo>
                    <a:pt x="19" y="12"/>
                  </a:lnTo>
                  <a:lnTo>
                    <a:pt x="18" y="10"/>
                  </a:lnTo>
                  <a:lnTo>
                    <a:pt x="18" y="8"/>
                  </a:lnTo>
                  <a:lnTo>
                    <a:pt x="17"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82" name="Freeform 804"/>
            <p:cNvSpPr>
              <a:spLocks/>
            </p:cNvSpPr>
            <p:nvPr/>
          </p:nvSpPr>
          <p:spPr bwMode="auto">
            <a:xfrm>
              <a:off x="5570" y="1479"/>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83" name="Freeform 805"/>
            <p:cNvSpPr>
              <a:spLocks/>
            </p:cNvSpPr>
            <p:nvPr/>
          </p:nvSpPr>
          <p:spPr bwMode="auto">
            <a:xfrm>
              <a:off x="5598" y="1573"/>
              <a:ext cx="19" cy="23"/>
            </a:xfrm>
            <a:custGeom>
              <a:avLst/>
              <a:gdLst>
                <a:gd name="T0" fmla="*/ 16 w 19"/>
                <a:gd name="T1" fmla="*/ 5 h 23"/>
                <a:gd name="T2" fmla="*/ 15 w 19"/>
                <a:gd name="T3" fmla="*/ 4 h 23"/>
                <a:gd name="T4" fmla="*/ 14 w 19"/>
                <a:gd name="T5" fmla="*/ 3 h 23"/>
                <a:gd name="T6" fmla="*/ 12 w 19"/>
                <a:gd name="T7" fmla="*/ 1 h 23"/>
                <a:gd name="T8" fmla="*/ 11 w 19"/>
                <a:gd name="T9" fmla="*/ 1 h 23"/>
                <a:gd name="T10" fmla="*/ 9 w 19"/>
                <a:gd name="T11" fmla="*/ 1 h 23"/>
                <a:gd name="T12" fmla="*/ 8 w 19"/>
                <a:gd name="T13" fmla="*/ 0 h 23"/>
                <a:gd name="T14" fmla="*/ 6 w 19"/>
                <a:gd name="T15" fmla="*/ 1 h 23"/>
                <a:gd name="T16" fmla="*/ 4 w 19"/>
                <a:gd name="T17" fmla="*/ 1 h 23"/>
                <a:gd name="T18" fmla="*/ 3 w 19"/>
                <a:gd name="T19" fmla="*/ 1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7 h 23"/>
                <a:gd name="T38" fmla="*/ 3 w 19"/>
                <a:gd name="T39" fmla="*/ 18 h 23"/>
                <a:gd name="T40" fmla="*/ 4 w 19"/>
                <a:gd name="T41" fmla="*/ 19 h 23"/>
                <a:gd name="T42" fmla="*/ 5 w 19"/>
                <a:gd name="T43" fmla="*/ 21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7 h 23"/>
                <a:gd name="T62" fmla="*/ 18 w 19"/>
                <a:gd name="T63" fmla="*/ 16 h 23"/>
                <a:gd name="T64" fmla="*/ 18 w 19"/>
                <a:gd name="T65" fmla="*/ 14 h 23"/>
                <a:gd name="T66" fmla="*/ 18 w 19"/>
                <a:gd name="T67" fmla="*/ 12 h 23"/>
                <a:gd name="T68" fmla="*/ 18 w 19"/>
                <a:gd name="T69" fmla="*/ 10 h 23"/>
                <a:gd name="T70" fmla="*/ 17 w 19"/>
                <a:gd name="T71" fmla="*/ 8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5" y="4"/>
                  </a:lnTo>
                  <a:lnTo>
                    <a:pt x="14" y="3"/>
                  </a:lnTo>
                  <a:lnTo>
                    <a:pt x="13" y="2"/>
                  </a:lnTo>
                  <a:lnTo>
                    <a:pt x="12" y="1"/>
                  </a:lnTo>
                  <a:lnTo>
                    <a:pt x="11" y="1"/>
                  </a:lnTo>
                  <a:lnTo>
                    <a:pt x="10" y="1"/>
                  </a:lnTo>
                  <a:lnTo>
                    <a:pt x="9" y="1"/>
                  </a:lnTo>
                  <a:lnTo>
                    <a:pt x="8" y="0"/>
                  </a:lnTo>
                  <a:lnTo>
                    <a:pt x="7" y="0"/>
                  </a:lnTo>
                  <a:lnTo>
                    <a:pt x="6" y="1"/>
                  </a:lnTo>
                  <a:lnTo>
                    <a:pt x="5" y="1"/>
                  </a:lnTo>
                  <a:lnTo>
                    <a:pt x="4" y="1"/>
                  </a:lnTo>
                  <a:lnTo>
                    <a:pt x="3" y="1"/>
                  </a:lnTo>
                  <a:lnTo>
                    <a:pt x="3" y="2"/>
                  </a:lnTo>
                  <a:lnTo>
                    <a:pt x="2" y="3"/>
                  </a:lnTo>
                  <a:lnTo>
                    <a:pt x="1" y="4"/>
                  </a:lnTo>
                  <a:lnTo>
                    <a:pt x="1" y="5"/>
                  </a:lnTo>
                  <a:lnTo>
                    <a:pt x="0" y="5"/>
                  </a:lnTo>
                  <a:lnTo>
                    <a:pt x="0" y="7"/>
                  </a:lnTo>
                  <a:lnTo>
                    <a:pt x="0" y="8"/>
                  </a:lnTo>
                  <a:lnTo>
                    <a:pt x="0" y="9"/>
                  </a:lnTo>
                  <a:lnTo>
                    <a:pt x="0" y="10"/>
                  </a:lnTo>
                  <a:lnTo>
                    <a:pt x="0" y="11"/>
                  </a:lnTo>
                  <a:lnTo>
                    <a:pt x="0" y="12"/>
                  </a:lnTo>
                  <a:lnTo>
                    <a:pt x="0" y="13"/>
                  </a:lnTo>
                  <a:lnTo>
                    <a:pt x="0" y="14"/>
                  </a:lnTo>
                  <a:lnTo>
                    <a:pt x="1" y="15"/>
                  </a:lnTo>
                  <a:lnTo>
                    <a:pt x="1" y="16"/>
                  </a:lnTo>
                  <a:lnTo>
                    <a:pt x="2" y="17"/>
                  </a:lnTo>
                  <a:lnTo>
                    <a:pt x="3" y="18"/>
                  </a:lnTo>
                  <a:lnTo>
                    <a:pt x="3" y="19"/>
                  </a:lnTo>
                  <a:lnTo>
                    <a:pt x="4" y="19"/>
                  </a:lnTo>
                  <a:lnTo>
                    <a:pt x="4" y="20"/>
                  </a:lnTo>
                  <a:lnTo>
                    <a:pt x="5" y="21"/>
                  </a:lnTo>
                  <a:lnTo>
                    <a:pt x="6" y="21"/>
                  </a:lnTo>
                  <a:lnTo>
                    <a:pt x="7"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7" y="17"/>
                  </a:lnTo>
                  <a:lnTo>
                    <a:pt x="18" y="17"/>
                  </a:lnTo>
                  <a:lnTo>
                    <a:pt x="18" y="16"/>
                  </a:lnTo>
                  <a:lnTo>
                    <a:pt x="18" y="15"/>
                  </a:lnTo>
                  <a:lnTo>
                    <a:pt x="18" y="14"/>
                  </a:lnTo>
                  <a:lnTo>
                    <a:pt x="18" y="13"/>
                  </a:lnTo>
                  <a:lnTo>
                    <a:pt x="18" y="12"/>
                  </a:lnTo>
                  <a:lnTo>
                    <a:pt x="18" y="11"/>
                  </a:lnTo>
                  <a:lnTo>
                    <a:pt x="18" y="10"/>
                  </a:lnTo>
                  <a:lnTo>
                    <a:pt x="18" y="9"/>
                  </a:lnTo>
                  <a:lnTo>
                    <a:pt x="17" y="8"/>
                  </a:lnTo>
                  <a:lnTo>
                    <a:pt x="17" y="7"/>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84" name="Freeform 806"/>
            <p:cNvSpPr>
              <a:spLocks/>
            </p:cNvSpPr>
            <p:nvPr/>
          </p:nvSpPr>
          <p:spPr bwMode="auto">
            <a:xfrm>
              <a:off x="5702" y="1651"/>
              <a:ext cx="20" cy="23"/>
            </a:xfrm>
            <a:custGeom>
              <a:avLst/>
              <a:gdLst>
                <a:gd name="T0" fmla="*/ 17 w 20"/>
                <a:gd name="T1" fmla="*/ 5 h 23"/>
                <a:gd name="T2" fmla="*/ 16 w 20"/>
                <a:gd name="T3" fmla="*/ 4 h 23"/>
                <a:gd name="T4" fmla="*/ 14 w 20"/>
                <a:gd name="T5" fmla="*/ 2 h 23"/>
                <a:gd name="T6" fmla="*/ 13 w 20"/>
                <a:gd name="T7" fmla="*/ 1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1 h 23"/>
                <a:gd name="T20" fmla="*/ 3 w 20"/>
                <a:gd name="T21" fmla="*/ 2 h 23"/>
                <a:gd name="T22" fmla="*/ 2 w 20"/>
                <a:gd name="T23" fmla="*/ 4 h 23"/>
                <a:gd name="T24" fmla="*/ 1 w 20"/>
                <a:gd name="T25" fmla="*/ 5 h 23"/>
                <a:gd name="T26" fmla="*/ 0 w 20"/>
                <a:gd name="T27" fmla="*/ 7 h 23"/>
                <a:gd name="T28" fmla="*/ 0 w 20"/>
                <a:gd name="T29" fmla="*/ 9 h 23"/>
                <a:gd name="T30" fmla="*/ 0 w 20"/>
                <a:gd name="T31" fmla="*/ 11 h 23"/>
                <a:gd name="T32" fmla="*/ 1 w 20"/>
                <a:gd name="T33" fmla="*/ 13 h 23"/>
                <a:gd name="T34" fmla="*/ 1 w 20"/>
                <a:gd name="T35" fmla="*/ 14 h 23"/>
                <a:gd name="T36" fmla="*/ 2 w 20"/>
                <a:gd name="T37" fmla="*/ 16 h 23"/>
                <a:gd name="T38" fmla="*/ 3 w 20"/>
                <a:gd name="T39" fmla="*/ 18 h 23"/>
                <a:gd name="T40" fmla="*/ 4 w 20"/>
                <a:gd name="T41" fmla="*/ 19 h 23"/>
                <a:gd name="T42" fmla="*/ 6 w 20"/>
                <a:gd name="T43" fmla="*/ 20 h 23"/>
                <a:gd name="T44" fmla="*/ 7 w 20"/>
                <a:gd name="T45" fmla="*/ 21 h 23"/>
                <a:gd name="T46" fmla="*/ 9 w 20"/>
                <a:gd name="T47" fmla="*/ 22 h 23"/>
                <a:gd name="T48" fmla="*/ 10 w 20"/>
                <a:gd name="T49" fmla="*/ 22 h 23"/>
                <a:gd name="T50" fmla="*/ 12 w 20"/>
                <a:gd name="T51" fmla="*/ 22 h 23"/>
                <a:gd name="T52" fmla="*/ 14 w 20"/>
                <a:gd name="T53" fmla="*/ 21 h 23"/>
                <a:gd name="T54" fmla="*/ 15 w 20"/>
                <a:gd name="T55" fmla="*/ 21 h 23"/>
                <a:gd name="T56" fmla="*/ 16 w 20"/>
                <a:gd name="T57" fmla="*/ 20 h 23"/>
                <a:gd name="T58" fmla="*/ 17 w 20"/>
                <a:gd name="T59" fmla="*/ 19 h 23"/>
                <a:gd name="T60" fmla="*/ 18 w 20"/>
                <a:gd name="T61" fmla="*/ 17 h 23"/>
                <a:gd name="T62" fmla="*/ 18 w 20"/>
                <a:gd name="T63" fmla="*/ 15 h 23"/>
                <a:gd name="T64" fmla="*/ 19 w 20"/>
                <a:gd name="T65" fmla="*/ 14 h 23"/>
                <a:gd name="T66" fmla="*/ 19 w 20"/>
                <a:gd name="T67" fmla="*/ 12 h 23"/>
                <a:gd name="T68" fmla="*/ 18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6" y="4"/>
                  </a:lnTo>
                  <a:lnTo>
                    <a:pt x="15" y="3"/>
                  </a:lnTo>
                  <a:lnTo>
                    <a:pt x="14" y="2"/>
                  </a:lnTo>
                  <a:lnTo>
                    <a:pt x="13" y="1"/>
                  </a:lnTo>
                  <a:lnTo>
                    <a:pt x="12" y="1"/>
                  </a:lnTo>
                  <a:lnTo>
                    <a:pt x="11" y="1"/>
                  </a:lnTo>
                  <a:lnTo>
                    <a:pt x="11" y="0"/>
                  </a:lnTo>
                  <a:lnTo>
                    <a:pt x="10" y="0"/>
                  </a:lnTo>
                  <a:lnTo>
                    <a:pt x="9" y="0"/>
                  </a:lnTo>
                  <a:lnTo>
                    <a:pt x="8" y="0"/>
                  </a:lnTo>
                  <a:lnTo>
                    <a:pt x="7" y="0"/>
                  </a:lnTo>
                  <a:lnTo>
                    <a:pt x="6" y="0"/>
                  </a:lnTo>
                  <a:lnTo>
                    <a:pt x="5" y="1"/>
                  </a:lnTo>
                  <a:lnTo>
                    <a:pt x="4" y="1"/>
                  </a:lnTo>
                  <a:lnTo>
                    <a:pt x="3" y="2"/>
                  </a:lnTo>
                  <a:lnTo>
                    <a:pt x="2" y="3"/>
                  </a:lnTo>
                  <a:lnTo>
                    <a:pt x="2" y="4"/>
                  </a:lnTo>
                  <a:lnTo>
                    <a:pt x="1" y="5"/>
                  </a:lnTo>
                  <a:lnTo>
                    <a:pt x="1" y="6"/>
                  </a:lnTo>
                  <a:lnTo>
                    <a:pt x="0" y="7"/>
                  </a:lnTo>
                  <a:lnTo>
                    <a:pt x="0" y="8"/>
                  </a:lnTo>
                  <a:lnTo>
                    <a:pt x="0" y="9"/>
                  </a:lnTo>
                  <a:lnTo>
                    <a:pt x="0" y="10"/>
                  </a:lnTo>
                  <a:lnTo>
                    <a:pt x="0" y="11"/>
                  </a:lnTo>
                  <a:lnTo>
                    <a:pt x="0" y="12"/>
                  </a:lnTo>
                  <a:lnTo>
                    <a:pt x="1" y="13"/>
                  </a:lnTo>
                  <a:lnTo>
                    <a:pt x="1" y="14"/>
                  </a:lnTo>
                  <a:lnTo>
                    <a:pt x="2" y="15"/>
                  </a:lnTo>
                  <a:lnTo>
                    <a:pt x="2" y="16"/>
                  </a:lnTo>
                  <a:lnTo>
                    <a:pt x="3" y="17"/>
                  </a:lnTo>
                  <a:lnTo>
                    <a:pt x="3" y="18"/>
                  </a:lnTo>
                  <a:lnTo>
                    <a:pt x="4" y="19"/>
                  </a:lnTo>
                  <a:lnTo>
                    <a:pt x="5" y="20"/>
                  </a:lnTo>
                  <a:lnTo>
                    <a:pt x="6" y="20"/>
                  </a:lnTo>
                  <a:lnTo>
                    <a:pt x="7" y="21"/>
                  </a:lnTo>
                  <a:lnTo>
                    <a:pt x="8" y="21"/>
                  </a:lnTo>
                  <a:lnTo>
                    <a:pt x="9" y="22"/>
                  </a:lnTo>
                  <a:lnTo>
                    <a:pt x="10" y="22"/>
                  </a:lnTo>
                  <a:lnTo>
                    <a:pt x="11" y="22"/>
                  </a:lnTo>
                  <a:lnTo>
                    <a:pt x="12" y="22"/>
                  </a:lnTo>
                  <a:lnTo>
                    <a:pt x="13" y="22"/>
                  </a:lnTo>
                  <a:lnTo>
                    <a:pt x="14" y="21"/>
                  </a:lnTo>
                  <a:lnTo>
                    <a:pt x="15" y="21"/>
                  </a:lnTo>
                  <a:lnTo>
                    <a:pt x="16" y="20"/>
                  </a:lnTo>
                  <a:lnTo>
                    <a:pt x="16" y="19"/>
                  </a:lnTo>
                  <a:lnTo>
                    <a:pt x="17" y="19"/>
                  </a:lnTo>
                  <a:lnTo>
                    <a:pt x="18" y="18"/>
                  </a:lnTo>
                  <a:lnTo>
                    <a:pt x="18" y="17"/>
                  </a:lnTo>
                  <a:lnTo>
                    <a:pt x="18" y="16"/>
                  </a:lnTo>
                  <a:lnTo>
                    <a:pt x="18" y="15"/>
                  </a:lnTo>
                  <a:lnTo>
                    <a:pt x="19" y="14"/>
                  </a:lnTo>
                  <a:lnTo>
                    <a:pt x="19" y="13"/>
                  </a:lnTo>
                  <a:lnTo>
                    <a:pt x="19" y="12"/>
                  </a:lnTo>
                  <a:lnTo>
                    <a:pt x="19" y="11"/>
                  </a:lnTo>
                  <a:lnTo>
                    <a:pt x="18" y="10"/>
                  </a:lnTo>
                  <a:lnTo>
                    <a:pt x="18" y="9"/>
                  </a:lnTo>
                  <a:lnTo>
                    <a:pt x="18" y="8"/>
                  </a:lnTo>
                  <a:lnTo>
                    <a:pt x="18"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85" name="Freeform 807"/>
            <p:cNvSpPr>
              <a:spLocks/>
            </p:cNvSpPr>
            <p:nvPr/>
          </p:nvSpPr>
          <p:spPr bwMode="auto">
            <a:xfrm>
              <a:off x="5652" y="1752"/>
              <a:ext cx="19" cy="23"/>
            </a:xfrm>
            <a:custGeom>
              <a:avLst/>
              <a:gdLst>
                <a:gd name="T0" fmla="*/ 16 w 19"/>
                <a:gd name="T1" fmla="*/ 6 h 23"/>
                <a:gd name="T2" fmla="*/ 15 w 19"/>
                <a:gd name="T3" fmla="*/ 4 h 23"/>
                <a:gd name="T4" fmla="*/ 14 w 19"/>
                <a:gd name="T5" fmla="*/ 3 h 23"/>
                <a:gd name="T6" fmla="*/ 13 w 19"/>
                <a:gd name="T7" fmla="*/ 2 h 23"/>
                <a:gd name="T8" fmla="*/ 11 w 19"/>
                <a:gd name="T9" fmla="*/ 1 h 23"/>
                <a:gd name="T10" fmla="*/ 10 w 19"/>
                <a:gd name="T11" fmla="*/ 0 h 23"/>
                <a:gd name="T12" fmla="*/ 8 w 19"/>
                <a:gd name="T13" fmla="*/ 0 h 23"/>
                <a:gd name="T14" fmla="*/ 6 w 19"/>
                <a:gd name="T15" fmla="*/ 0 h 23"/>
                <a:gd name="T16" fmla="*/ 5 w 19"/>
                <a:gd name="T17" fmla="*/ 1 h 23"/>
                <a:gd name="T18" fmla="*/ 4 w 19"/>
                <a:gd name="T19" fmla="*/ 2 h 23"/>
                <a:gd name="T20" fmla="*/ 2 w 19"/>
                <a:gd name="T21" fmla="*/ 3 h 23"/>
                <a:gd name="T22" fmla="*/ 2 w 19"/>
                <a:gd name="T23" fmla="*/ 4 h 23"/>
                <a:gd name="T24" fmla="*/ 1 w 19"/>
                <a:gd name="T25" fmla="*/ 6 h 23"/>
                <a:gd name="T26" fmla="*/ 0 w 19"/>
                <a:gd name="T27" fmla="*/ 8 h 23"/>
                <a:gd name="T28" fmla="*/ 0 w 19"/>
                <a:gd name="T29" fmla="*/ 9 h 23"/>
                <a:gd name="T30" fmla="*/ 0 w 19"/>
                <a:gd name="T31" fmla="*/ 11 h 23"/>
                <a:gd name="T32" fmla="*/ 1 w 19"/>
                <a:gd name="T33" fmla="*/ 13 h 23"/>
                <a:gd name="T34" fmla="*/ 1 w 19"/>
                <a:gd name="T35" fmla="*/ 15 h 23"/>
                <a:gd name="T36" fmla="*/ 2 w 19"/>
                <a:gd name="T37" fmla="*/ 16 h 23"/>
                <a:gd name="T38" fmla="*/ 3 w 19"/>
                <a:gd name="T39" fmla="*/ 18 h 23"/>
                <a:gd name="T40" fmla="*/ 4 w 19"/>
                <a:gd name="T41" fmla="*/ 20 h 23"/>
                <a:gd name="T42" fmla="*/ 6 w 19"/>
                <a:gd name="T43" fmla="*/ 21 h 23"/>
                <a:gd name="T44" fmla="*/ 7 w 19"/>
                <a:gd name="T45" fmla="*/ 22 h 23"/>
                <a:gd name="T46" fmla="*/ 9 w 19"/>
                <a:gd name="T47" fmla="*/ 22 h 23"/>
                <a:gd name="T48" fmla="*/ 10 w 19"/>
                <a:gd name="T49" fmla="*/ 22 h 23"/>
                <a:gd name="T50" fmla="*/ 12 w 19"/>
                <a:gd name="T51" fmla="*/ 22 h 23"/>
                <a:gd name="T52" fmla="*/ 13 w 19"/>
                <a:gd name="T53" fmla="*/ 22 h 23"/>
                <a:gd name="T54" fmla="*/ 15 w 19"/>
                <a:gd name="T55" fmla="*/ 21 h 23"/>
                <a:gd name="T56" fmla="*/ 16 w 19"/>
                <a:gd name="T57" fmla="*/ 20 h 23"/>
                <a:gd name="T58" fmla="*/ 17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7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7" y="6"/>
                  </a:moveTo>
                  <a:lnTo>
                    <a:pt x="16" y="6"/>
                  </a:lnTo>
                  <a:lnTo>
                    <a:pt x="16" y="5"/>
                  </a:lnTo>
                  <a:lnTo>
                    <a:pt x="15" y="4"/>
                  </a:lnTo>
                  <a:lnTo>
                    <a:pt x="15" y="3"/>
                  </a:lnTo>
                  <a:lnTo>
                    <a:pt x="14" y="3"/>
                  </a:lnTo>
                  <a:lnTo>
                    <a:pt x="13" y="2"/>
                  </a:lnTo>
                  <a:lnTo>
                    <a:pt x="12" y="1"/>
                  </a:lnTo>
                  <a:lnTo>
                    <a:pt x="11" y="1"/>
                  </a:lnTo>
                  <a:lnTo>
                    <a:pt x="10" y="0"/>
                  </a:lnTo>
                  <a:lnTo>
                    <a:pt x="9" y="0"/>
                  </a:lnTo>
                  <a:lnTo>
                    <a:pt x="8" y="0"/>
                  </a:lnTo>
                  <a:lnTo>
                    <a:pt x="7" y="0"/>
                  </a:lnTo>
                  <a:lnTo>
                    <a:pt x="6" y="0"/>
                  </a:lnTo>
                  <a:lnTo>
                    <a:pt x="5" y="1"/>
                  </a:lnTo>
                  <a:lnTo>
                    <a:pt x="4" y="1"/>
                  </a:lnTo>
                  <a:lnTo>
                    <a:pt x="4" y="2"/>
                  </a:lnTo>
                  <a:lnTo>
                    <a:pt x="3" y="2"/>
                  </a:lnTo>
                  <a:lnTo>
                    <a:pt x="2" y="3"/>
                  </a:lnTo>
                  <a:lnTo>
                    <a:pt x="2" y="4"/>
                  </a:lnTo>
                  <a:lnTo>
                    <a:pt x="1" y="5"/>
                  </a:lnTo>
                  <a:lnTo>
                    <a:pt x="1" y="6"/>
                  </a:lnTo>
                  <a:lnTo>
                    <a:pt x="0" y="8"/>
                  </a:lnTo>
                  <a:lnTo>
                    <a:pt x="0" y="9"/>
                  </a:lnTo>
                  <a:lnTo>
                    <a:pt x="0" y="10"/>
                  </a:lnTo>
                  <a:lnTo>
                    <a:pt x="0" y="11"/>
                  </a:lnTo>
                  <a:lnTo>
                    <a:pt x="0" y="12"/>
                  </a:lnTo>
                  <a:lnTo>
                    <a:pt x="1" y="13"/>
                  </a:lnTo>
                  <a:lnTo>
                    <a:pt x="1" y="14"/>
                  </a:lnTo>
                  <a:lnTo>
                    <a:pt x="1" y="15"/>
                  </a:lnTo>
                  <a:lnTo>
                    <a:pt x="2" y="16"/>
                  </a:lnTo>
                  <a:lnTo>
                    <a:pt x="2" y="17"/>
                  </a:lnTo>
                  <a:lnTo>
                    <a:pt x="3" y="18"/>
                  </a:lnTo>
                  <a:lnTo>
                    <a:pt x="4" y="19"/>
                  </a:lnTo>
                  <a:lnTo>
                    <a:pt x="4" y="20"/>
                  </a:lnTo>
                  <a:lnTo>
                    <a:pt x="5" y="20"/>
                  </a:lnTo>
                  <a:lnTo>
                    <a:pt x="6" y="21"/>
                  </a:lnTo>
                  <a:lnTo>
                    <a:pt x="7" y="22"/>
                  </a:lnTo>
                  <a:lnTo>
                    <a:pt x="8" y="22"/>
                  </a:lnTo>
                  <a:lnTo>
                    <a:pt x="9" y="22"/>
                  </a:lnTo>
                  <a:lnTo>
                    <a:pt x="10" y="22"/>
                  </a:lnTo>
                  <a:lnTo>
                    <a:pt x="11" y="22"/>
                  </a:lnTo>
                  <a:lnTo>
                    <a:pt x="12" y="22"/>
                  </a:lnTo>
                  <a:lnTo>
                    <a:pt x="13" y="22"/>
                  </a:lnTo>
                  <a:lnTo>
                    <a:pt x="14" y="22"/>
                  </a:lnTo>
                  <a:lnTo>
                    <a:pt x="15" y="21"/>
                  </a:lnTo>
                  <a:lnTo>
                    <a:pt x="16" y="21"/>
                  </a:lnTo>
                  <a:lnTo>
                    <a:pt x="16" y="20"/>
                  </a:lnTo>
                  <a:lnTo>
                    <a:pt x="17" y="19"/>
                  </a:lnTo>
                  <a:lnTo>
                    <a:pt x="17" y="18"/>
                  </a:lnTo>
                  <a:lnTo>
                    <a:pt x="18" y="17"/>
                  </a:lnTo>
                  <a:lnTo>
                    <a:pt x="18" y="16"/>
                  </a:lnTo>
                  <a:lnTo>
                    <a:pt x="18" y="15"/>
                  </a:lnTo>
                  <a:lnTo>
                    <a:pt x="18" y="14"/>
                  </a:lnTo>
                  <a:lnTo>
                    <a:pt x="18" y="13"/>
                  </a:lnTo>
                  <a:lnTo>
                    <a:pt x="18" y="12"/>
                  </a:lnTo>
                  <a:lnTo>
                    <a:pt x="18" y="11"/>
                  </a:lnTo>
                  <a:lnTo>
                    <a:pt x="18"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86" name="Freeform 808"/>
            <p:cNvSpPr>
              <a:spLocks/>
            </p:cNvSpPr>
            <p:nvPr/>
          </p:nvSpPr>
          <p:spPr bwMode="auto">
            <a:xfrm>
              <a:off x="5682" y="1554"/>
              <a:ext cx="19" cy="23"/>
            </a:xfrm>
            <a:custGeom>
              <a:avLst/>
              <a:gdLst>
                <a:gd name="T0" fmla="*/ 16 w 19"/>
                <a:gd name="T1" fmla="*/ 5 h 23"/>
                <a:gd name="T2" fmla="*/ 15 w 19"/>
                <a:gd name="T3" fmla="*/ 4 h 23"/>
                <a:gd name="T4" fmla="*/ 14 w 19"/>
                <a:gd name="T5" fmla="*/ 3 h 23"/>
                <a:gd name="T6" fmla="*/ 12 w 19"/>
                <a:gd name="T7" fmla="*/ 2 h 23"/>
                <a:gd name="T8" fmla="*/ 11 w 19"/>
                <a:gd name="T9" fmla="*/ 1 h 23"/>
                <a:gd name="T10" fmla="*/ 9 w 19"/>
                <a:gd name="T11" fmla="*/ 0 h 23"/>
                <a:gd name="T12" fmla="*/ 8 w 19"/>
                <a:gd name="T13" fmla="*/ 0 h 23"/>
                <a:gd name="T14" fmla="*/ 6 w 19"/>
                <a:gd name="T15" fmla="*/ 0 h 23"/>
                <a:gd name="T16" fmla="*/ 5 w 19"/>
                <a:gd name="T17" fmla="*/ 1 h 23"/>
                <a:gd name="T18" fmla="*/ 3 w 19"/>
                <a:gd name="T19" fmla="*/ 2 h 23"/>
                <a:gd name="T20" fmla="*/ 2 w 19"/>
                <a:gd name="T21" fmla="*/ 3 h 23"/>
                <a:gd name="T22" fmla="*/ 1 w 19"/>
                <a:gd name="T23" fmla="*/ 4 h 23"/>
                <a:gd name="T24" fmla="*/ 0 w 19"/>
                <a:gd name="T25" fmla="*/ 5 h 23"/>
                <a:gd name="T26" fmla="*/ 0 w 19"/>
                <a:gd name="T27" fmla="*/ 7 h 23"/>
                <a:gd name="T28" fmla="*/ 0 w 19"/>
                <a:gd name="T29" fmla="*/ 9 h 23"/>
                <a:gd name="T30" fmla="*/ 0 w 19"/>
                <a:gd name="T31" fmla="*/ 11 h 23"/>
                <a:gd name="T32" fmla="*/ 0 w 19"/>
                <a:gd name="T33" fmla="*/ 13 h 23"/>
                <a:gd name="T34" fmla="*/ 1 w 19"/>
                <a:gd name="T35" fmla="*/ 15 h 23"/>
                <a:gd name="T36" fmla="*/ 2 w 19"/>
                <a:gd name="T37" fmla="*/ 16 h 23"/>
                <a:gd name="T38" fmla="*/ 3 w 19"/>
                <a:gd name="T39" fmla="*/ 18 h 23"/>
                <a:gd name="T40" fmla="*/ 4 w 19"/>
                <a:gd name="T41" fmla="*/ 20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8 w 19"/>
                <a:gd name="T61" fmla="*/ 17 h 23"/>
                <a:gd name="T62" fmla="*/ 18 w 19"/>
                <a:gd name="T63" fmla="*/ 16 h 23"/>
                <a:gd name="T64" fmla="*/ 18 w 19"/>
                <a:gd name="T65" fmla="*/ 14 h 23"/>
                <a:gd name="T66" fmla="*/ 18 w 19"/>
                <a:gd name="T67" fmla="*/ 12 h 23"/>
                <a:gd name="T68" fmla="*/ 18 w 19"/>
                <a:gd name="T69" fmla="*/ 10 h 23"/>
                <a:gd name="T70" fmla="*/ 18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3" y="2"/>
                  </a:lnTo>
                  <a:lnTo>
                    <a:pt x="12" y="2"/>
                  </a:lnTo>
                  <a:lnTo>
                    <a:pt x="12" y="1"/>
                  </a:lnTo>
                  <a:lnTo>
                    <a:pt x="11" y="1"/>
                  </a:lnTo>
                  <a:lnTo>
                    <a:pt x="10" y="0"/>
                  </a:lnTo>
                  <a:lnTo>
                    <a:pt x="9" y="0"/>
                  </a:lnTo>
                  <a:lnTo>
                    <a:pt x="8" y="0"/>
                  </a:lnTo>
                  <a:lnTo>
                    <a:pt x="7" y="0"/>
                  </a:lnTo>
                  <a:lnTo>
                    <a:pt x="6" y="0"/>
                  </a:lnTo>
                  <a:lnTo>
                    <a:pt x="5" y="0"/>
                  </a:lnTo>
                  <a:lnTo>
                    <a:pt x="5" y="1"/>
                  </a:lnTo>
                  <a:lnTo>
                    <a:pt x="4" y="1"/>
                  </a:lnTo>
                  <a:lnTo>
                    <a:pt x="3" y="2"/>
                  </a:lnTo>
                  <a:lnTo>
                    <a:pt x="2" y="3"/>
                  </a:lnTo>
                  <a:lnTo>
                    <a:pt x="1" y="4"/>
                  </a:lnTo>
                  <a:lnTo>
                    <a:pt x="1" y="5"/>
                  </a:lnTo>
                  <a:lnTo>
                    <a:pt x="0" y="5"/>
                  </a:lnTo>
                  <a:lnTo>
                    <a:pt x="0" y="6"/>
                  </a:lnTo>
                  <a:lnTo>
                    <a:pt x="0" y="7"/>
                  </a:lnTo>
                  <a:lnTo>
                    <a:pt x="0" y="8"/>
                  </a:lnTo>
                  <a:lnTo>
                    <a:pt x="0" y="9"/>
                  </a:lnTo>
                  <a:lnTo>
                    <a:pt x="0" y="10"/>
                  </a:lnTo>
                  <a:lnTo>
                    <a:pt x="0" y="11"/>
                  </a:lnTo>
                  <a:lnTo>
                    <a:pt x="0" y="12"/>
                  </a:lnTo>
                  <a:lnTo>
                    <a:pt x="0" y="13"/>
                  </a:lnTo>
                  <a:lnTo>
                    <a:pt x="0" y="14"/>
                  </a:lnTo>
                  <a:lnTo>
                    <a:pt x="1" y="15"/>
                  </a:lnTo>
                  <a:lnTo>
                    <a:pt x="1" y="16"/>
                  </a:lnTo>
                  <a:lnTo>
                    <a:pt x="2" y="16"/>
                  </a:lnTo>
                  <a:lnTo>
                    <a:pt x="2" y="17"/>
                  </a:lnTo>
                  <a:lnTo>
                    <a:pt x="3" y="18"/>
                  </a:lnTo>
                  <a:lnTo>
                    <a:pt x="3" y="19"/>
                  </a:lnTo>
                  <a:lnTo>
                    <a:pt x="4" y="20"/>
                  </a:lnTo>
                  <a:lnTo>
                    <a:pt x="5" y="20"/>
                  </a:lnTo>
                  <a:lnTo>
                    <a:pt x="6" y="21"/>
                  </a:lnTo>
                  <a:lnTo>
                    <a:pt x="7" y="21"/>
                  </a:lnTo>
                  <a:lnTo>
                    <a:pt x="8" y="22"/>
                  </a:lnTo>
                  <a:lnTo>
                    <a:pt x="9" y="22"/>
                  </a:lnTo>
                  <a:lnTo>
                    <a:pt x="10" y="22"/>
                  </a:lnTo>
                  <a:lnTo>
                    <a:pt x="11" y="22"/>
                  </a:lnTo>
                  <a:lnTo>
                    <a:pt x="12" y="22"/>
                  </a:lnTo>
                  <a:lnTo>
                    <a:pt x="13" y="22"/>
                  </a:lnTo>
                  <a:lnTo>
                    <a:pt x="14" y="21"/>
                  </a:lnTo>
                  <a:lnTo>
                    <a:pt x="15" y="20"/>
                  </a:lnTo>
                  <a:lnTo>
                    <a:pt x="16" y="20"/>
                  </a:lnTo>
                  <a:lnTo>
                    <a:pt x="16" y="19"/>
                  </a:lnTo>
                  <a:lnTo>
                    <a:pt x="17" y="18"/>
                  </a:lnTo>
                  <a:lnTo>
                    <a:pt x="18" y="17"/>
                  </a:lnTo>
                  <a:lnTo>
                    <a:pt x="18" y="16"/>
                  </a:lnTo>
                  <a:lnTo>
                    <a:pt x="18" y="14"/>
                  </a:lnTo>
                  <a:lnTo>
                    <a:pt x="18" y="13"/>
                  </a:lnTo>
                  <a:lnTo>
                    <a:pt x="18" y="12"/>
                  </a:lnTo>
                  <a:lnTo>
                    <a:pt x="18" y="11"/>
                  </a:lnTo>
                  <a:lnTo>
                    <a:pt x="18" y="10"/>
                  </a:lnTo>
                  <a:lnTo>
                    <a:pt x="18" y="9"/>
                  </a:lnTo>
                  <a:lnTo>
                    <a:pt x="18"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87" name="Freeform 809"/>
            <p:cNvSpPr>
              <a:spLocks/>
            </p:cNvSpPr>
            <p:nvPr/>
          </p:nvSpPr>
          <p:spPr bwMode="auto">
            <a:xfrm>
              <a:off x="5603" y="1664"/>
              <a:ext cx="20" cy="23"/>
            </a:xfrm>
            <a:custGeom>
              <a:avLst/>
              <a:gdLst>
                <a:gd name="T0" fmla="*/ 17 w 20"/>
                <a:gd name="T1" fmla="*/ 5 h 23"/>
                <a:gd name="T2" fmla="*/ 15 w 20"/>
                <a:gd name="T3" fmla="*/ 4 h 23"/>
                <a:gd name="T4" fmla="*/ 14 w 20"/>
                <a:gd name="T5" fmla="*/ 2 h 23"/>
                <a:gd name="T6" fmla="*/ 13 w 20"/>
                <a:gd name="T7" fmla="*/ 2 h 23"/>
                <a:gd name="T8" fmla="*/ 11 w 20"/>
                <a:gd name="T9" fmla="*/ 1 h 23"/>
                <a:gd name="T10" fmla="*/ 10 w 20"/>
                <a:gd name="T11" fmla="*/ 0 h 23"/>
                <a:gd name="T12" fmla="*/ 8 w 20"/>
                <a:gd name="T13" fmla="*/ 0 h 23"/>
                <a:gd name="T14" fmla="*/ 7 w 20"/>
                <a:gd name="T15" fmla="*/ 0 h 23"/>
                <a:gd name="T16" fmla="*/ 5 w 20"/>
                <a:gd name="T17" fmla="*/ 1 h 23"/>
                <a:gd name="T18" fmla="*/ 4 w 20"/>
                <a:gd name="T19" fmla="*/ 2 h 23"/>
                <a:gd name="T20" fmla="*/ 3 w 20"/>
                <a:gd name="T21" fmla="*/ 2 h 23"/>
                <a:gd name="T22" fmla="*/ 2 w 20"/>
                <a:gd name="T23" fmla="*/ 4 h 23"/>
                <a:gd name="T24" fmla="*/ 1 w 20"/>
                <a:gd name="T25" fmla="*/ 5 h 23"/>
                <a:gd name="T26" fmla="*/ 1 w 20"/>
                <a:gd name="T27" fmla="*/ 7 h 23"/>
                <a:gd name="T28" fmla="*/ 0 w 20"/>
                <a:gd name="T29" fmla="*/ 9 h 23"/>
                <a:gd name="T30" fmla="*/ 0 w 20"/>
                <a:gd name="T31" fmla="*/ 11 h 23"/>
                <a:gd name="T32" fmla="*/ 1 w 20"/>
                <a:gd name="T33" fmla="*/ 13 h 23"/>
                <a:gd name="T34" fmla="*/ 1 w 20"/>
                <a:gd name="T35" fmla="*/ 15 h 23"/>
                <a:gd name="T36" fmla="*/ 2 w 20"/>
                <a:gd name="T37" fmla="*/ 16 h 23"/>
                <a:gd name="T38" fmla="*/ 3 w 20"/>
                <a:gd name="T39" fmla="*/ 18 h 23"/>
                <a:gd name="T40" fmla="*/ 4 w 20"/>
                <a:gd name="T41" fmla="*/ 19 h 23"/>
                <a:gd name="T42" fmla="*/ 6 w 20"/>
                <a:gd name="T43" fmla="*/ 21 h 23"/>
                <a:gd name="T44" fmla="*/ 7 w 20"/>
                <a:gd name="T45" fmla="*/ 21 h 23"/>
                <a:gd name="T46" fmla="*/ 9 w 20"/>
                <a:gd name="T47" fmla="*/ 22 h 23"/>
                <a:gd name="T48" fmla="*/ 11 w 20"/>
                <a:gd name="T49" fmla="*/ 22 h 23"/>
                <a:gd name="T50" fmla="*/ 12 w 20"/>
                <a:gd name="T51" fmla="*/ 22 h 23"/>
                <a:gd name="T52" fmla="*/ 13 w 20"/>
                <a:gd name="T53" fmla="*/ 22 h 23"/>
                <a:gd name="T54" fmla="*/ 15 w 20"/>
                <a:gd name="T55" fmla="*/ 21 h 23"/>
                <a:gd name="T56" fmla="*/ 16 w 20"/>
                <a:gd name="T57" fmla="*/ 20 h 23"/>
                <a:gd name="T58" fmla="*/ 17 w 20"/>
                <a:gd name="T59" fmla="*/ 19 h 23"/>
                <a:gd name="T60" fmla="*/ 18 w 20"/>
                <a:gd name="T61" fmla="*/ 17 h 23"/>
                <a:gd name="T62" fmla="*/ 19 w 20"/>
                <a:gd name="T63" fmla="*/ 16 h 23"/>
                <a:gd name="T64" fmla="*/ 19 w 20"/>
                <a:gd name="T65" fmla="*/ 14 h 23"/>
                <a:gd name="T66" fmla="*/ 19 w 20"/>
                <a:gd name="T67" fmla="*/ 12 h 23"/>
                <a:gd name="T68" fmla="*/ 19 w 20"/>
                <a:gd name="T69" fmla="*/ 10 h 23"/>
                <a:gd name="T70" fmla="*/ 18 w 20"/>
                <a:gd name="T71" fmla="*/ 8 h 23"/>
                <a:gd name="T72" fmla="*/ 17 w 20"/>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3"/>
                <a:gd name="T113" fmla="*/ 20 w 20"/>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3">
                  <a:moveTo>
                    <a:pt x="17" y="6"/>
                  </a:moveTo>
                  <a:lnTo>
                    <a:pt x="17" y="5"/>
                  </a:lnTo>
                  <a:lnTo>
                    <a:pt x="16" y="5"/>
                  </a:lnTo>
                  <a:lnTo>
                    <a:pt x="15" y="4"/>
                  </a:lnTo>
                  <a:lnTo>
                    <a:pt x="15" y="3"/>
                  </a:lnTo>
                  <a:lnTo>
                    <a:pt x="14" y="2"/>
                  </a:lnTo>
                  <a:lnTo>
                    <a:pt x="13" y="2"/>
                  </a:lnTo>
                  <a:lnTo>
                    <a:pt x="12" y="1"/>
                  </a:lnTo>
                  <a:lnTo>
                    <a:pt x="11" y="1"/>
                  </a:lnTo>
                  <a:lnTo>
                    <a:pt x="11" y="0"/>
                  </a:lnTo>
                  <a:lnTo>
                    <a:pt x="10" y="0"/>
                  </a:lnTo>
                  <a:lnTo>
                    <a:pt x="9" y="0"/>
                  </a:lnTo>
                  <a:lnTo>
                    <a:pt x="8" y="0"/>
                  </a:lnTo>
                  <a:lnTo>
                    <a:pt x="7" y="0"/>
                  </a:lnTo>
                  <a:lnTo>
                    <a:pt x="6" y="0"/>
                  </a:lnTo>
                  <a:lnTo>
                    <a:pt x="5" y="1"/>
                  </a:lnTo>
                  <a:lnTo>
                    <a:pt x="4" y="2"/>
                  </a:lnTo>
                  <a:lnTo>
                    <a:pt x="3" y="2"/>
                  </a:lnTo>
                  <a:lnTo>
                    <a:pt x="2" y="3"/>
                  </a:lnTo>
                  <a:lnTo>
                    <a:pt x="2" y="4"/>
                  </a:lnTo>
                  <a:lnTo>
                    <a:pt x="1" y="5"/>
                  </a:lnTo>
                  <a:lnTo>
                    <a:pt x="1" y="6"/>
                  </a:lnTo>
                  <a:lnTo>
                    <a:pt x="1" y="7"/>
                  </a:lnTo>
                  <a:lnTo>
                    <a:pt x="0" y="8"/>
                  </a:lnTo>
                  <a:lnTo>
                    <a:pt x="0" y="9"/>
                  </a:lnTo>
                  <a:lnTo>
                    <a:pt x="0" y="10"/>
                  </a:lnTo>
                  <a:lnTo>
                    <a:pt x="0" y="11"/>
                  </a:lnTo>
                  <a:lnTo>
                    <a:pt x="1" y="12"/>
                  </a:lnTo>
                  <a:lnTo>
                    <a:pt x="1" y="13"/>
                  </a:lnTo>
                  <a:lnTo>
                    <a:pt x="1" y="14"/>
                  </a:lnTo>
                  <a:lnTo>
                    <a:pt x="1" y="15"/>
                  </a:lnTo>
                  <a:lnTo>
                    <a:pt x="2" y="16"/>
                  </a:lnTo>
                  <a:lnTo>
                    <a:pt x="3" y="17"/>
                  </a:lnTo>
                  <a:lnTo>
                    <a:pt x="3" y="18"/>
                  </a:lnTo>
                  <a:lnTo>
                    <a:pt x="4" y="19"/>
                  </a:lnTo>
                  <a:lnTo>
                    <a:pt x="5" y="20"/>
                  </a:lnTo>
                  <a:lnTo>
                    <a:pt x="6" y="21"/>
                  </a:lnTo>
                  <a:lnTo>
                    <a:pt x="7" y="21"/>
                  </a:lnTo>
                  <a:lnTo>
                    <a:pt x="8" y="22"/>
                  </a:lnTo>
                  <a:lnTo>
                    <a:pt x="9" y="22"/>
                  </a:lnTo>
                  <a:lnTo>
                    <a:pt x="10" y="22"/>
                  </a:lnTo>
                  <a:lnTo>
                    <a:pt x="11" y="22"/>
                  </a:lnTo>
                  <a:lnTo>
                    <a:pt x="12" y="22"/>
                  </a:lnTo>
                  <a:lnTo>
                    <a:pt x="13" y="22"/>
                  </a:lnTo>
                  <a:lnTo>
                    <a:pt x="14" y="21"/>
                  </a:lnTo>
                  <a:lnTo>
                    <a:pt x="15" y="21"/>
                  </a:lnTo>
                  <a:lnTo>
                    <a:pt x="15" y="20"/>
                  </a:lnTo>
                  <a:lnTo>
                    <a:pt x="16" y="20"/>
                  </a:lnTo>
                  <a:lnTo>
                    <a:pt x="17" y="19"/>
                  </a:lnTo>
                  <a:lnTo>
                    <a:pt x="17" y="18"/>
                  </a:lnTo>
                  <a:lnTo>
                    <a:pt x="18" y="17"/>
                  </a:lnTo>
                  <a:lnTo>
                    <a:pt x="18" y="16"/>
                  </a:lnTo>
                  <a:lnTo>
                    <a:pt x="19" y="16"/>
                  </a:lnTo>
                  <a:lnTo>
                    <a:pt x="19" y="14"/>
                  </a:lnTo>
                  <a:lnTo>
                    <a:pt x="19" y="13"/>
                  </a:lnTo>
                  <a:lnTo>
                    <a:pt x="19" y="12"/>
                  </a:lnTo>
                  <a:lnTo>
                    <a:pt x="19" y="11"/>
                  </a:lnTo>
                  <a:lnTo>
                    <a:pt x="19" y="10"/>
                  </a:lnTo>
                  <a:lnTo>
                    <a:pt x="18" y="9"/>
                  </a:lnTo>
                  <a:lnTo>
                    <a:pt x="18" y="8"/>
                  </a:lnTo>
                  <a:lnTo>
                    <a:pt x="17" y="7"/>
                  </a:lnTo>
                  <a:lnTo>
                    <a:pt x="17"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88" name="Freeform 810"/>
            <p:cNvSpPr>
              <a:spLocks/>
            </p:cNvSpPr>
            <p:nvPr/>
          </p:nvSpPr>
          <p:spPr bwMode="auto">
            <a:xfrm>
              <a:off x="5494" y="1648"/>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9 h 23"/>
                <a:gd name="T30" fmla="*/ 0 w 19"/>
                <a:gd name="T31" fmla="*/ 10 h 23"/>
                <a:gd name="T32" fmla="*/ 0 w 19"/>
                <a:gd name="T33" fmla="*/ 12 h 23"/>
                <a:gd name="T34" fmla="*/ 1 w 19"/>
                <a:gd name="T35" fmla="*/ 14 h 23"/>
                <a:gd name="T36" fmla="*/ 2 w 19"/>
                <a:gd name="T37" fmla="*/ 16 h 23"/>
                <a:gd name="T38" fmla="*/ 2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1 h 23"/>
                <a:gd name="T68" fmla="*/ 18 w 19"/>
                <a:gd name="T69" fmla="*/ 9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1" y="0"/>
                  </a:lnTo>
                  <a:lnTo>
                    <a:pt x="10" y="0"/>
                  </a:lnTo>
                  <a:lnTo>
                    <a:pt x="9" y="0"/>
                  </a:lnTo>
                  <a:lnTo>
                    <a:pt x="8" y="0"/>
                  </a:lnTo>
                  <a:lnTo>
                    <a:pt x="7" y="0"/>
                  </a:lnTo>
                  <a:lnTo>
                    <a:pt x="6" y="0"/>
                  </a:lnTo>
                  <a:lnTo>
                    <a:pt x="5" y="0"/>
                  </a:lnTo>
                  <a:lnTo>
                    <a:pt x="4" y="0"/>
                  </a:lnTo>
                  <a:lnTo>
                    <a:pt x="4" y="1"/>
                  </a:lnTo>
                  <a:lnTo>
                    <a:pt x="3" y="1"/>
                  </a:lnTo>
                  <a:lnTo>
                    <a:pt x="2" y="2"/>
                  </a:lnTo>
                  <a:lnTo>
                    <a:pt x="2" y="3"/>
                  </a:lnTo>
                  <a:lnTo>
                    <a:pt x="1" y="4"/>
                  </a:lnTo>
                  <a:lnTo>
                    <a:pt x="0" y="5"/>
                  </a:lnTo>
                  <a:lnTo>
                    <a:pt x="0" y="6"/>
                  </a:lnTo>
                  <a:lnTo>
                    <a:pt x="0" y="7"/>
                  </a:lnTo>
                  <a:lnTo>
                    <a:pt x="0" y="8"/>
                  </a:lnTo>
                  <a:lnTo>
                    <a:pt x="0" y="9"/>
                  </a:lnTo>
                  <a:lnTo>
                    <a:pt x="0" y="10"/>
                  </a:lnTo>
                  <a:lnTo>
                    <a:pt x="0" y="12"/>
                  </a:lnTo>
                  <a:lnTo>
                    <a:pt x="0" y="13"/>
                  </a:lnTo>
                  <a:lnTo>
                    <a:pt x="1" y="14"/>
                  </a:lnTo>
                  <a:lnTo>
                    <a:pt x="1" y="15"/>
                  </a:lnTo>
                  <a:lnTo>
                    <a:pt x="2" y="16"/>
                  </a:lnTo>
                  <a:lnTo>
                    <a:pt x="2" y="17"/>
                  </a:lnTo>
                  <a:lnTo>
                    <a:pt x="2" y="18"/>
                  </a:lnTo>
                  <a:lnTo>
                    <a:pt x="3" y="18"/>
                  </a:lnTo>
                  <a:lnTo>
                    <a:pt x="4" y="19"/>
                  </a:lnTo>
                  <a:lnTo>
                    <a:pt x="4" y="20"/>
                  </a:lnTo>
                  <a:lnTo>
                    <a:pt x="5" y="20"/>
                  </a:lnTo>
                  <a:lnTo>
                    <a:pt x="6" y="21"/>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7"/>
                  </a:lnTo>
                  <a:lnTo>
                    <a:pt x="18" y="16"/>
                  </a:lnTo>
                  <a:lnTo>
                    <a:pt x="18" y="15"/>
                  </a:lnTo>
                  <a:lnTo>
                    <a:pt x="18" y="14"/>
                  </a:lnTo>
                  <a:lnTo>
                    <a:pt x="18" y="13"/>
                  </a:lnTo>
                  <a:lnTo>
                    <a:pt x="18" y="12"/>
                  </a:lnTo>
                  <a:lnTo>
                    <a:pt x="18" y="11"/>
                  </a:lnTo>
                  <a:lnTo>
                    <a:pt x="18" y="10"/>
                  </a:lnTo>
                  <a:lnTo>
                    <a:pt x="18" y="9"/>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89" name="Freeform 811"/>
            <p:cNvSpPr>
              <a:spLocks/>
            </p:cNvSpPr>
            <p:nvPr/>
          </p:nvSpPr>
          <p:spPr bwMode="auto">
            <a:xfrm>
              <a:off x="5554" y="1712"/>
              <a:ext cx="19" cy="23"/>
            </a:xfrm>
            <a:custGeom>
              <a:avLst/>
              <a:gdLst>
                <a:gd name="T0" fmla="*/ 16 w 19"/>
                <a:gd name="T1" fmla="*/ 5 h 23"/>
                <a:gd name="T2" fmla="*/ 15 w 19"/>
                <a:gd name="T3" fmla="*/ 4 h 23"/>
                <a:gd name="T4" fmla="*/ 14 w 19"/>
                <a:gd name="T5" fmla="*/ 2 h 23"/>
                <a:gd name="T6" fmla="*/ 12 w 19"/>
                <a:gd name="T7" fmla="*/ 1 h 23"/>
                <a:gd name="T8" fmla="*/ 11 w 19"/>
                <a:gd name="T9" fmla="*/ 0 h 23"/>
                <a:gd name="T10" fmla="*/ 9 w 19"/>
                <a:gd name="T11" fmla="*/ 0 h 23"/>
                <a:gd name="T12" fmla="*/ 8 w 19"/>
                <a:gd name="T13" fmla="*/ 0 h 23"/>
                <a:gd name="T14" fmla="*/ 6 w 19"/>
                <a:gd name="T15" fmla="*/ 0 h 23"/>
                <a:gd name="T16" fmla="*/ 4 w 19"/>
                <a:gd name="T17" fmla="*/ 0 h 23"/>
                <a:gd name="T18" fmla="*/ 3 w 19"/>
                <a:gd name="T19" fmla="*/ 1 h 23"/>
                <a:gd name="T20" fmla="*/ 2 w 19"/>
                <a:gd name="T21" fmla="*/ 2 h 23"/>
                <a:gd name="T22" fmla="*/ 1 w 19"/>
                <a:gd name="T23" fmla="*/ 4 h 23"/>
                <a:gd name="T24" fmla="*/ 0 w 19"/>
                <a:gd name="T25" fmla="*/ 5 h 23"/>
                <a:gd name="T26" fmla="*/ 0 w 19"/>
                <a:gd name="T27" fmla="*/ 7 h 23"/>
                <a:gd name="T28" fmla="*/ 0 w 19"/>
                <a:gd name="T29" fmla="*/ 8 h 23"/>
                <a:gd name="T30" fmla="*/ 0 w 19"/>
                <a:gd name="T31" fmla="*/ 10 h 23"/>
                <a:gd name="T32" fmla="*/ 0 w 19"/>
                <a:gd name="T33" fmla="*/ 12 h 23"/>
                <a:gd name="T34" fmla="*/ 1 w 19"/>
                <a:gd name="T35" fmla="*/ 14 h 23"/>
                <a:gd name="T36" fmla="*/ 2 w 19"/>
                <a:gd name="T37" fmla="*/ 16 h 23"/>
                <a:gd name="T38" fmla="*/ 3 w 19"/>
                <a:gd name="T39" fmla="*/ 18 h 23"/>
                <a:gd name="T40" fmla="*/ 4 w 19"/>
                <a:gd name="T41" fmla="*/ 19 h 23"/>
                <a:gd name="T42" fmla="*/ 5 w 19"/>
                <a:gd name="T43" fmla="*/ 20 h 23"/>
                <a:gd name="T44" fmla="*/ 7 w 19"/>
                <a:gd name="T45" fmla="*/ 21 h 23"/>
                <a:gd name="T46" fmla="*/ 8 w 19"/>
                <a:gd name="T47" fmla="*/ 22 h 23"/>
                <a:gd name="T48" fmla="*/ 10 w 19"/>
                <a:gd name="T49" fmla="*/ 22 h 23"/>
                <a:gd name="T50" fmla="*/ 12 w 19"/>
                <a:gd name="T51" fmla="*/ 22 h 23"/>
                <a:gd name="T52" fmla="*/ 13 w 19"/>
                <a:gd name="T53" fmla="*/ 21 h 23"/>
                <a:gd name="T54" fmla="*/ 14 w 19"/>
                <a:gd name="T55" fmla="*/ 20 h 23"/>
                <a:gd name="T56" fmla="*/ 16 w 19"/>
                <a:gd name="T57" fmla="*/ 20 h 23"/>
                <a:gd name="T58" fmla="*/ 16 w 19"/>
                <a:gd name="T59" fmla="*/ 18 h 23"/>
                <a:gd name="T60" fmla="*/ 17 w 19"/>
                <a:gd name="T61" fmla="*/ 17 h 23"/>
                <a:gd name="T62" fmla="*/ 18 w 19"/>
                <a:gd name="T63" fmla="*/ 15 h 23"/>
                <a:gd name="T64" fmla="*/ 18 w 19"/>
                <a:gd name="T65" fmla="*/ 13 h 23"/>
                <a:gd name="T66" fmla="*/ 18 w 19"/>
                <a:gd name="T67" fmla="*/ 12 h 23"/>
                <a:gd name="T68" fmla="*/ 18 w 19"/>
                <a:gd name="T69" fmla="*/ 10 h 23"/>
                <a:gd name="T70" fmla="*/ 17 w 19"/>
                <a:gd name="T71" fmla="*/ 8 h 23"/>
                <a:gd name="T72" fmla="*/ 16 w 19"/>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6"/>
                  </a:moveTo>
                  <a:lnTo>
                    <a:pt x="16" y="5"/>
                  </a:lnTo>
                  <a:lnTo>
                    <a:pt x="16" y="4"/>
                  </a:lnTo>
                  <a:lnTo>
                    <a:pt x="15" y="4"/>
                  </a:lnTo>
                  <a:lnTo>
                    <a:pt x="14" y="3"/>
                  </a:lnTo>
                  <a:lnTo>
                    <a:pt x="14" y="2"/>
                  </a:lnTo>
                  <a:lnTo>
                    <a:pt x="13" y="2"/>
                  </a:lnTo>
                  <a:lnTo>
                    <a:pt x="12" y="1"/>
                  </a:lnTo>
                  <a:lnTo>
                    <a:pt x="12" y="0"/>
                  </a:lnTo>
                  <a:lnTo>
                    <a:pt x="11" y="0"/>
                  </a:lnTo>
                  <a:lnTo>
                    <a:pt x="10" y="0"/>
                  </a:lnTo>
                  <a:lnTo>
                    <a:pt x="9" y="0"/>
                  </a:lnTo>
                  <a:lnTo>
                    <a:pt x="8" y="0"/>
                  </a:lnTo>
                  <a:lnTo>
                    <a:pt x="7" y="0"/>
                  </a:lnTo>
                  <a:lnTo>
                    <a:pt x="6" y="0"/>
                  </a:lnTo>
                  <a:lnTo>
                    <a:pt x="5" y="0"/>
                  </a:lnTo>
                  <a:lnTo>
                    <a:pt x="4" y="0"/>
                  </a:lnTo>
                  <a:lnTo>
                    <a:pt x="4" y="1"/>
                  </a:lnTo>
                  <a:lnTo>
                    <a:pt x="3" y="1"/>
                  </a:lnTo>
                  <a:lnTo>
                    <a:pt x="3" y="2"/>
                  </a:lnTo>
                  <a:lnTo>
                    <a:pt x="2" y="2"/>
                  </a:lnTo>
                  <a:lnTo>
                    <a:pt x="2" y="3"/>
                  </a:lnTo>
                  <a:lnTo>
                    <a:pt x="1" y="4"/>
                  </a:lnTo>
                  <a:lnTo>
                    <a:pt x="0" y="5"/>
                  </a:lnTo>
                  <a:lnTo>
                    <a:pt x="0" y="6"/>
                  </a:lnTo>
                  <a:lnTo>
                    <a:pt x="0" y="7"/>
                  </a:lnTo>
                  <a:lnTo>
                    <a:pt x="0" y="8"/>
                  </a:lnTo>
                  <a:lnTo>
                    <a:pt x="0" y="10"/>
                  </a:lnTo>
                  <a:lnTo>
                    <a:pt x="0" y="12"/>
                  </a:lnTo>
                  <a:lnTo>
                    <a:pt x="0" y="13"/>
                  </a:lnTo>
                  <a:lnTo>
                    <a:pt x="1" y="14"/>
                  </a:lnTo>
                  <a:lnTo>
                    <a:pt x="1" y="15"/>
                  </a:lnTo>
                  <a:lnTo>
                    <a:pt x="2" y="16"/>
                  </a:lnTo>
                  <a:lnTo>
                    <a:pt x="2" y="17"/>
                  </a:lnTo>
                  <a:lnTo>
                    <a:pt x="3" y="18"/>
                  </a:lnTo>
                  <a:lnTo>
                    <a:pt x="4" y="19"/>
                  </a:lnTo>
                  <a:lnTo>
                    <a:pt x="4" y="20"/>
                  </a:lnTo>
                  <a:lnTo>
                    <a:pt x="5" y="20"/>
                  </a:lnTo>
                  <a:lnTo>
                    <a:pt x="6" y="20"/>
                  </a:lnTo>
                  <a:lnTo>
                    <a:pt x="7" y="21"/>
                  </a:lnTo>
                  <a:lnTo>
                    <a:pt x="8" y="21"/>
                  </a:lnTo>
                  <a:lnTo>
                    <a:pt x="8" y="22"/>
                  </a:lnTo>
                  <a:lnTo>
                    <a:pt x="9" y="22"/>
                  </a:lnTo>
                  <a:lnTo>
                    <a:pt x="10" y="22"/>
                  </a:lnTo>
                  <a:lnTo>
                    <a:pt x="11" y="22"/>
                  </a:lnTo>
                  <a:lnTo>
                    <a:pt x="12" y="22"/>
                  </a:lnTo>
                  <a:lnTo>
                    <a:pt x="13" y="21"/>
                  </a:lnTo>
                  <a:lnTo>
                    <a:pt x="14" y="21"/>
                  </a:lnTo>
                  <a:lnTo>
                    <a:pt x="14" y="20"/>
                  </a:lnTo>
                  <a:lnTo>
                    <a:pt x="15" y="20"/>
                  </a:lnTo>
                  <a:lnTo>
                    <a:pt x="16" y="20"/>
                  </a:lnTo>
                  <a:lnTo>
                    <a:pt x="16" y="19"/>
                  </a:lnTo>
                  <a:lnTo>
                    <a:pt x="16" y="18"/>
                  </a:lnTo>
                  <a:lnTo>
                    <a:pt x="17" y="18"/>
                  </a:lnTo>
                  <a:lnTo>
                    <a:pt x="17" y="17"/>
                  </a:lnTo>
                  <a:lnTo>
                    <a:pt x="18" y="16"/>
                  </a:lnTo>
                  <a:lnTo>
                    <a:pt x="18" y="15"/>
                  </a:lnTo>
                  <a:lnTo>
                    <a:pt x="18" y="14"/>
                  </a:lnTo>
                  <a:lnTo>
                    <a:pt x="18" y="13"/>
                  </a:lnTo>
                  <a:lnTo>
                    <a:pt x="18" y="12"/>
                  </a:lnTo>
                  <a:lnTo>
                    <a:pt x="18" y="10"/>
                  </a:lnTo>
                  <a:lnTo>
                    <a:pt x="18" y="8"/>
                  </a:lnTo>
                  <a:lnTo>
                    <a:pt x="17" y="8"/>
                  </a:lnTo>
                  <a:lnTo>
                    <a:pt x="17" y="7"/>
                  </a:lnTo>
                  <a:lnTo>
                    <a:pt x="16" y="6"/>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grpSp>
      <p:grpSp>
        <p:nvGrpSpPr>
          <p:cNvPr id="790" name="Group 812"/>
          <p:cNvGrpSpPr>
            <a:grpSpLocks/>
          </p:cNvGrpSpPr>
          <p:nvPr/>
        </p:nvGrpSpPr>
        <p:grpSpPr bwMode="auto">
          <a:xfrm>
            <a:off x="7777163" y="577851"/>
            <a:ext cx="1258887" cy="569913"/>
            <a:chOff x="4899" y="364"/>
            <a:chExt cx="793" cy="359"/>
          </a:xfrm>
          <a:effectLst>
            <a:outerShdw blurRad="50800" dist="38100" dir="2700000" algn="tl" rotWithShape="0">
              <a:srgbClr val="000000">
                <a:alpha val="43000"/>
              </a:srgbClr>
            </a:outerShdw>
          </a:effectLst>
        </p:grpSpPr>
        <p:sp>
          <p:nvSpPr>
            <p:cNvPr id="791" name="Oval 813"/>
            <p:cNvSpPr>
              <a:spLocks noChangeArrowheads="1"/>
            </p:cNvSpPr>
            <p:nvPr/>
          </p:nvSpPr>
          <p:spPr bwMode="auto">
            <a:xfrm>
              <a:off x="4899" y="390"/>
              <a:ext cx="91" cy="46"/>
            </a:xfrm>
            <a:prstGeom prst="ellipse">
              <a:avLst/>
            </a:prstGeom>
            <a:solidFill>
              <a:schemeClr val="accent1"/>
            </a:solidFill>
            <a:ln>
              <a:noFill/>
            </a:ln>
            <a:scene3d>
              <a:camera prst="orthographicFront"/>
              <a:lightRig rig="threePt" dir="t"/>
            </a:scene3d>
            <a:sp3d>
              <a:bevelT w="139700" prst="cross"/>
            </a:sp3d>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
          <p:nvSpPr>
            <p:cNvPr id="792" name="Freeform 814"/>
            <p:cNvSpPr>
              <a:spLocks/>
            </p:cNvSpPr>
            <p:nvPr/>
          </p:nvSpPr>
          <p:spPr bwMode="auto">
            <a:xfrm rot="-1883633">
              <a:off x="4934" y="511"/>
              <a:ext cx="19" cy="23"/>
            </a:xfrm>
            <a:custGeom>
              <a:avLst/>
              <a:gdLst>
                <a:gd name="T0" fmla="*/ 16 w 19"/>
                <a:gd name="T1" fmla="*/ 6 h 23"/>
                <a:gd name="T2" fmla="*/ 15 w 19"/>
                <a:gd name="T3" fmla="*/ 5 h 23"/>
                <a:gd name="T4" fmla="*/ 13 w 19"/>
                <a:gd name="T5" fmla="*/ 3 h 23"/>
                <a:gd name="T6" fmla="*/ 12 w 19"/>
                <a:gd name="T7" fmla="*/ 2 h 23"/>
                <a:gd name="T8" fmla="*/ 10 w 19"/>
                <a:gd name="T9" fmla="*/ 1 h 23"/>
                <a:gd name="T10" fmla="*/ 9 w 19"/>
                <a:gd name="T11" fmla="*/ 1 h 23"/>
                <a:gd name="T12" fmla="*/ 8 w 19"/>
                <a:gd name="T13" fmla="*/ 0 h 23"/>
                <a:gd name="T14" fmla="*/ 6 w 19"/>
                <a:gd name="T15" fmla="*/ 1 h 23"/>
                <a:gd name="T16" fmla="*/ 5 w 19"/>
                <a:gd name="T17" fmla="*/ 1 h 23"/>
                <a:gd name="T18" fmla="*/ 4 w 19"/>
                <a:gd name="T19" fmla="*/ 2 h 23"/>
                <a:gd name="T20" fmla="*/ 2 w 19"/>
                <a:gd name="T21" fmla="*/ 3 h 23"/>
                <a:gd name="T22" fmla="*/ 2 w 19"/>
                <a:gd name="T23" fmla="*/ 4 h 23"/>
                <a:gd name="T24" fmla="*/ 1 w 19"/>
                <a:gd name="T25" fmla="*/ 5 h 23"/>
                <a:gd name="T26" fmla="*/ 0 w 19"/>
                <a:gd name="T27" fmla="*/ 7 h 23"/>
                <a:gd name="T28" fmla="*/ 0 w 19"/>
                <a:gd name="T29" fmla="*/ 9 h 23"/>
                <a:gd name="T30" fmla="*/ 0 w 19"/>
                <a:gd name="T31" fmla="*/ 11 h 23"/>
                <a:gd name="T32" fmla="*/ 1 w 19"/>
                <a:gd name="T33" fmla="*/ 13 h 23"/>
                <a:gd name="T34" fmla="*/ 2 w 19"/>
                <a:gd name="T35" fmla="*/ 15 h 23"/>
                <a:gd name="T36" fmla="*/ 2 w 19"/>
                <a:gd name="T37" fmla="*/ 16 h 23"/>
                <a:gd name="T38" fmla="*/ 4 w 19"/>
                <a:gd name="T39" fmla="*/ 18 h 23"/>
                <a:gd name="T40" fmla="*/ 4 w 19"/>
                <a:gd name="T41" fmla="*/ 19 h 23"/>
                <a:gd name="T42" fmla="*/ 6 w 19"/>
                <a:gd name="T43" fmla="*/ 21 h 23"/>
                <a:gd name="T44" fmla="*/ 8 w 19"/>
                <a:gd name="T45" fmla="*/ 21 h 23"/>
                <a:gd name="T46" fmla="*/ 9 w 19"/>
                <a:gd name="T47" fmla="*/ 22 h 23"/>
                <a:gd name="T48" fmla="*/ 10 w 19"/>
                <a:gd name="T49" fmla="*/ 22 h 23"/>
                <a:gd name="T50" fmla="*/ 12 w 19"/>
                <a:gd name="T51" fmla="*/ 22 h 23"/>
                <a:gd name="T52" fmla="*/ 13 w 19"/>
                <a:gd name="T53" fmla="*/ 22 h 23"/>
                <a:gd name="T54" fmla="*/ 14 w 19"/>
                <a:gd name="T55" fmla="*/ 21 h 23"/>
                <a:gd name="T56" fmla="*/ 16 w 19"/>
                <a:gd name="T57" fmla="*/ 20 h 23"/>
                <a:gd name="T58" fmla="*/ 16 w 19"/>
                <a:gd name="T59" fmla="*/ 19 h 23"/>
                <a:gd name="T60" fmla="*/ 17 w 19"/>
                <a:gd name="T61" fmla="*/ 18 h 23"/>
                <a:gd name="T62" fmla="*/ 18 w 19"/>
                <a:gd name="T63" fmla="*/ 16 h 23"/>
                <a:gd name="T64" fmla="*/ 18 w 19"/>
                <a:gd name="T65" fmla="*/ 14 h 23"/>
                <a:gd name="T66" fmla="*/ 18 w 19"/>
                <a:gd name="T67" fmla="*/ 12 h 23"/>
                <a:gd name="T68" fmla="*/ 18 w 19"/>
                <a:gd name="T69" fmla="*/ 11 h 23"/>
                <a:gd name="T70" fmla="*/ 17 w 19"/>
                <a:gd name="T71" fmla="*/ 9 h 23"/>
                <a:gd name="T72" fmla="*/ 16 w 19"/>
                <a:gd name="T73" fmla="*/ 7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3"/>
                <a:gd name="T113" fmla="*/ 19 w 19"/>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3">
                  <a:moveTo>
                    <a:pt x="16" y="7"/>
                  </a:moveTo>
                  <a:lnTo>
                    <a:pt x="16" y="6"/>
                  </a:lnTo>
                  <a:lnTo>
                    <a:pt x="15" y="5"/>
                  </a:lnTo>
                  <a:lnTo>
                    <a:pt x="14" y="4"/>
                  </a:lnTo>
                  <a:lnTo>
                    <a:pt x="13" y="3"/>
                  </a:lnTo>
                  <a:lnTo>
                    <a:pt x="12" y="3"/>
                  </a:lnTo>
                  <a:lnTo>
                    <a:pt x="12" y="2"/>
                  </a:lnTo>
                  <a:lnTo>
                    <a:pt x="11" y="1"/>
                  </a:lnTo>
                  <a:lnTo>
                    <a:pt x="10" y="1"/>
                  </a:lnTo>
                  <a:lnTo>
                    <a:pt x="9" y="1"/>
                  </a:lnTo>
                  <a:lnTo>
                    <a:pt x="8" y="1"/>
                  </a:lnTo>
                  <a:lnTo>
                    <a:pt x="8" y="0"/>
                  </a:lnTo>
                  <a:lnTo>
                    <a:pt x="7" y="0"/>
                  </a:lnTo>
                  <a:lnTo>
                    <a:pt x="6" y="1"/>
                  </a:lnTo>
                  <a:lnTo>
                    <a:pt x="5" y="1"/>
                  </a:lnTo>
                  <a:lnTo>
                    <a:pt x="4" y="1"/>
                  </a:lnTo>
                  <a:lnTo>
                    <a:pt x="4" y="2"/>
                  </a:lnTo>
                  <a:lnTo>
                    <a:pt x="3" y="2"/>
                  </a:lnTo>
                  <a:lnTo>
                    <a:pt x="2" y="3"/>
                  </a:lnTo>
                  <a:lnTo>
                    <a:pt x="2" y="4"/>
                  </a:lnTo>
                  <a:lnTo>
                    <a:pt x="1" y="5"/>
                  </a:lnTo>
                  <a:lnTo>
                    <a:pt x="0" y="6"/>
                  </a:lnTo>
                  <a:lnTo>
                    <a:pt x="0" y="7"/>
                  </a:lnTo>
                  <a:lnTo>
                    <a:pt x="0" y="8"/>
                  </a:lnTo>
                  <a:lnTo>
                    <a:pt x="0" y="9"/>
                  </a:lnTo>
                  <a:lnTo>
                    <a:pt x="0" y="10"/>
                  </a:lnTo>
                  <a:lnTo>
                    <a:pt x="0" y="11"/>
                  </a:lnTo>
                  <a:lnTo>
                    <a:pt x="0" y="12"/>
                  </a:lnTo>
                  <a:lnTo>
                    <a:pt x="1" y="13"/>
                  </a:lnTo>
                  <a:lnTo>
                    <a:pt x="1" y="14"/>
                  </a:lnTo>
                  <a:lnTo>
                    <a:pt x="2" y="15"/>
                  </a:lnTo>
                  <a:lnTo>
                    <a:pt x="2" y="16"/>
                  </a:lnTo>
                  <a:lnTo>
                    <a:pt x="3" y="17"/>
                  </a:lnTo>
                  <a:lnTo>
                    <a:pt x="4" y="18"/>
                  </a:lnTo>
                  <a:lnTo>
                    <a:pt x="4" y="19"/>
                  </a:lnTo>
                  <a:lnTo>
                    <a:pt x="5" y="20"/>
                  </a:lnTo>
                  <a:lnTo>
                    <a:pt x="6" y="21"/>
                  </a:lnTo>
                  <a:lnTo>
                    <a:pt x="7" y="21"/>
                  </a:lnTo>
                  <a:lnTo>
                    <a:pt x="8" y="21"/>
                  </a:lnTo>
                  <a:lnTo>
                    <a:pt x="8" y="22"/>
                  </a:lnTo>
                  <a:lnTo>
                    <a:pt x="9" y="22"/>
                  </a:lnTo>
                  <a:lnTo>
                    <a:pt x="10" y="22"/>
                  </a:lnTo>
                  <a:lnTo>
                    <a:pt x="11" y="22"/>
                  </a:lnTo>
                  <a:lnTo>
                    <a:pt x="12" y="22"/>
                  </a:lnTo>
                  <a:lnTo>
                    <a:pt x="13" y="22"/>
                  </a:lnTo>
                  <a:lnTo>
                    <a:pt x="14" y="21"/>
                  </a:lnTo>
                  <a:lnTo>
                    <a:pt x="15" y="21"/>
                  </a:lnTo>
                  <a:lnTo>
                    <a:pt x="16" y="20"/>
                  </a:lnTo>
                  <a:lnTo>
                    <a:pt x="16" y="19"/>
                  </a:lnTo>
                  <a:lnTo>
                    <a:pt x="17" y="18"/>
                  </a:lnTo>
                  <a:lnTo>
                    <a:pt x="18" y="17"/>
                  </a:lnTo>
                  <a:lnTo>
                    <a:pt x="18" y="16"/>
                  </a:lnTo>
                  <a:lnTo>
                    <a:pt x="18" y="15"/>
                  </a:lnTo>
                  <a:lnTo>
                    <a:pt x="18" y="14"/>
                  </a:lnTo>
                  <a:lnTo>
                    <a:pt x="18" y="13"/>
                  </a:lnTo>
                  <a:lnTo>
                    <a:pt x="18" y="12"/>
                  </a:lnTo>
                  <a:lnTo>
                    <a:pt x="18" y="11"/>
                  </a:lnTo>
                  <a:lnTo>
                    <a:pt x="17" y="9"/>
                  </a:lnTo>
                  <a:lnTo>
                    <a:pt x="16" y="8"/>
                  </a:lnTo>
                  <a:lnTo>
                    <a:pt x="16" y="7"/>
                  </a:lnTo>
                </a:path>
              </a:pathLst>
            </a:custGeom>
            <a:solidFill>
              <a:srgbClr val="FFFFFF"/>
            </a:solidFill>
            <a:ln w="41910" cap="flat" cmpd="sng">
              <a:solidFill>
                <a:srgbClr val="FF9900"/>
              </a:solidFill>
              <a:prstDash val="solid"/>
              <a:round/>
              <a:headEnd type="none" w="med" len="med"/>
              <a:tailEnd type="none" w="med" len="med"/>
            </a:ln>
            <a:scene3d>
              <a:camera prst="orthographicFront"/>
              <a:lightRig rig="threePt" dir="t"/>
            </a:scene3d>
            <a:sp3d>
              <a:bevelT w="139700" prst="cross"/>
            </a:sp3d>
          </p:spPr>
          <p:txBody>
            <a:bodyPr/>
            <a:lstStyle/>
            <a:p>
              <a:endParaRPr lang="es-ES" dirty="0"/>
            </a:p>
          </p:txBody>
        </p:sp>
        <p:sp>
          <p:nvSpPr>
            <p:cNvPr id="793" name="Text Box 815"/>
            <p:cNvSpPr txBox="1">
              <a:spLocks noChangeArrowheads="1"/>
            </p:cNvSpPr>
            <p:nvPr/>
          </p:nvSpPr>
          <p:spPr bwMode="auto">
            <a:xfrm>
              <a:off x="5012" y="364"/>
              <a:ext cx="680" cy="359"/>
            </a:xfrm>
            <a:prstGeom prst="rect">
              <a:avLst/>
            </a:prstGeom>
            <a:noFill/>
            <a:ln>
              <a:noFill/>
            </a:ln>
            <a:scene3d>
              <a:camera prst="orthographicFront"/>
              <a:lightRig rig="threePt" dir="t"/>
            </a:scene3d>
            <a:sp3d>
              <a:bevelT w="139700" prst="cross"/>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50000"/>
                </a:lnSpc>
                <a:spcBef>
                  <a:spcPct val="50000"/>
                </a:spcBef>
              </a:pPr>
              <a:r>
                <a:rPr lang="es-ES" sz="1200" dirty="0" smtClean="0">
                  <a:solidFill>
                    <a:srgbClr val="3366FF"/>
                  </a:solidFill>
                </a:rPr>
                <a:t>Water</a:t>
              </a:r>
              <a:endParaRPr lang="es-ES" sz="1200" dirty="0">
                <a:solidFill>
                  <a:srgbClr val="3366FF"/>
                </a:solidFill>
              </a:endParaRPr>
            </a:p>
            <a:p>
              <a:pPr eaLnBrk="1" hangingPunct="1">
                <a:lnSpc>
                  <a:spcPct val="50000"/>
                </a:lnSpc>
                <a:spcBef>
                  <a:spcPct val="50000"/>
                </a:spcBef>
              </a:pPr>
              <a:r>
                <a:rPr lang="es-ES" sz="1200" dirty="0" smtClean="0">
                  <a:solidFill>
                    <a:srgbClr val="FF9900"/>
                  </a:solidFill>
                </a:rPr>
                <a:t>Salts</a:t>
              </a:r>
              <a:endParaRPr lang="es-ES" sz="1200" dirty="0">
                <a:solidFill>
                  <a:srgbClr val="FF9900"/>
                </a:solidFill>
              </a:endParaRPr>
            </a:p>
            <a:p>
              <a:pPr eaLnBrk="1" hangingPunct="1">
                <a:lnSpc>
                  <a:spcPct val="50000"/>
                </a:lnSpc>
                <a:spcBef>
                  <a:spcPct val="50000"/>
                </a:spcBef>
              </a:pPr>
              <a:r>
                <a:rPr lang="es-ES" sz="1200" dirty="0" smtClean="0">
                  <a:solidFill>
                    <a:srgbClr val="FF00FF"/>
                  </a:solidFill>
                </a:rPr>
                <a:t>Osmolites</a:t>
              </a:r>
              <a:endParaRPr lang="es-ES" sz="1200" dirty="0">
                <a:solidFill>
                  <a:srgbClr val="FF00FF"/>
                </a:solidFill>
              </a:endParaRPr>
            </a:p>
          </p:txBody>
        </p:sp>
        <p:sp>
          <p:nvSpPr>
            <p:cNvPr id="794" name="Oval 816" descr="Esferas"/>
            <p:cNvSpPr>
              <a:spLocks noChangeArrowheads="1"/>
            </p:cNvSpPr>
            <p:nvPr/>
          </p:nvSpPr>
          <p:spPr bwMode="auto">
            <a:xfrm rot="5452954" flipV="1">
              <a:off x="4921" y="603"/>
              <a:ext cx="46" cy="74"/>
            </a:xfrm>
            <a:prstGeom prst="ellipse">
              <a:avLst/>
            </a:prstGeom>
            <a:pattFill prst="sphere">
              <a:fgClr>
                <a:srgbClr val="FF00FF"/>
              </a:fgClr>
              <a:bgClr>
                <a:srgbClr val="FFFFFF"/>
              </a:bgClr>
            </a:pattFill>
            <a:ln w="13335">
              <a:pattFill prst="sphere">
                <a:fgClr>
                  <a:srgbClr val="FF00FF"/>
                </a:fgClr>
                <a:bgClr>
                  <a:srgbClr val="FFFFFF"/>
                </a:bgClr>
              </a:pattFill>
              <a:round/>
              <a:headEnd/>
              <a:tailEnd/>
            </a:ln>
            <a:scene3d>
              <a:camera prst="orthographicFront"/>
              <a:lightRig rig="threePt" dir="t"/>
            </a:scene3d>
            <a:sp3d>
              <a:bevelT w="139700" prst="cross"/>
            </a:sp3d>
          </p:spPr>
          <p:txBody>
            <a:bodyPr wrap="none" anchor="ctr"/>
            <a:lstStyle/>
            <a:p>
              <a:endParaRPr lang="es-ES" dirty="0"/>
            </a:p>
          </p:txBody>
        </p:sp>
      </p:grpSp>
    </p:spTree>
    <p:extLst>
      <p:ext uri="{BB962C8B-B14F-4D97-AF65-F5344CB8AC3E}">
        <p14:creationId xmlns:p14="http://schemas.microsoft.com/office/powerpoint/2010/main" val="149756523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Clr clrSpc="rgb" dir="cw">
                                      <p:cBhvr override="childStyle">
                                        <p:cTn id="6" dur="50" fill="hold"/>
                                        <p:tgtEl>
                                          <p:spTgt spid="534"/>
                                        </p:tgtEl>
                                        <p:attrNameLst>
                                          <p:attrName>style.color</p:attrName>
                                        </p:attrNameLst>
                                      </p:cBhvr>
                                      <p:to>
                                        <a:schemeClr val="accent2"/>
                                      </p:to>
                                    </p:animClr>
                                    <p:animClr clrSpc="rgb" dir="cw">
                                      <p:cBhvr>
                                        <p:cTn id="7" dur="50" fill="hold"/>
                                        <p:tgtEl>
                                          <p:spTgt spid="534"/>
                                        </p:tgtEl>
                                        <p:attrNameLst>
                                          <p:attrName>fillcolor</p:attrName>
                                        </p:attrNameLst>
                                      </p:cBhvr>
                                      <p:to>
                                        <a:schemeClr val="accent2"/>
                                      </p:to>
                                    </p:animClr>
                                    <p:set>
                                      <p:cBhvr>
                                        <p:cTn id="8" dur="50" fill="hold"/>
                                        <p:tgtEl>
                                          <p:spTgt spid="534"/>
                                        </p:tgtEl>
                                        <p:attrNameLst>
                                          <p:attrName>fill.type</p:attrName>
                                        </p:attrNameLst>
                                      </p:cBhvr>
                                      <p:to>
                                        <p:strVal val="solid"/>
                                      </p:to>
                                    </p:set>
                                    <p:set>
                                      <p:cBhvr>
                                        <p:cTn id="9" dur="50" fill="hold"/>
                                        <p:tgtEl>
                                          <p:spTgt spid="534"/>
                                        </p:tgtEl>
                                        <p:attrNameLst>
                                          <p:attrName>fill.on</p:attrName>
                                        </p:attrNameLst>
                                      </p:cBhvr>
                                      <p:to>
                                        <p:strVal val="true"/>
                                      </p:to>
                                    </p:set>
                                    <p:animRot by="120000">
                                      <p:cBhvr>
                                        <p:cTn id="10" dur="50" fill="hold">
                                          <p:stCondLst>
                                            <p:cond delay="0"/>
                                          </p:stCondLst>
                                        </p:cTn>
                                        <p:tgtEl>
                                          <p:spTgt spid="534"/>
                                        </p:tgtEl>
                                        <p:attrNameLst>
                                          <p:attrName>r</p:attrName>
                                        </p:attrNameLst>
                                      </p:cBhvr>
                                    </p:animRot>
                                    <p:animRot by="-240000">
                                      <p:cBhvr>
                                        <p:cTn id="11" dur="100" fill="hold">
                                          <p:stCondLst>
                                            <p:cond delay="100"/>
                                          </p:stCondLst>
                                        </p:cTn>
                                        <p:tgtEl>
                                          <p:spTgt spid="534"/>
                                        </p:tgtEl>
                                        <p:attrNameLst>
                                          <p:attrName>r</p:attrName>
                                        </p:attrNameLst>
                                      </p:cBhvr>
                                    </p:animRot>
                                    <p:animRot by="240000">
                                      <p:cBhvr>
                                        <p:cTn id="12" dur="100" fill="hold">
                                          <p:stCondLst>
                                            <p:cond delay="200"/>
                                          </p:stCondLst>
                                        </p:cTn>
                                        <p:tgtEl>
                                          <p:spTgt spid="534"/>
                                        </p:tgtEl>
                                        <p:attrNameLst>
                                          <p:attrName>r</p:attrName>
                                        </p:attrNameLst>
                                      </p:cBhvr>
                                    </p:animRot>
                                    <p:animRot by="-240000">
                                      <p:cBhvr>
                                        <p:cTn id="13" dur="100" fill="hold">
                                          <p:stCondLst>
                                            <p:cond delay="300"/>
                                          </p:stCondLst>
                                        </p:cTn>
                                        <p:tgtEl>
                                          <p:spTgt spid="534"/>
                                        </p:tgtEl>
                                        <p:attrNameLst>
                                          <p:attrName>r</p:attrName>
                                        </p:attrNameLst>
                                      </p:cBhvr>
                                    </p:animRot>
                                    <p:animRot by="120000">
                                      <p:cBhvr>
                                        <p:cTn id="14" dur="100" fill="hold">
                                          <p:stCondLst>
                                            <p:cond delay="400"/>
                                          </p:stCondLst>
                                        </p:cTn>
                                        <p:tgtEl>
                                          <p:spTgt spid="534"/>
                                        </p:tgtEl>
                                        <p:attrNameLst>
                                          <p:attrName>r</p:attrName>
                                        </p:attrNameLst>
                                      </p:cBhvr>
                                    </p:animRot>
                                  </p:childTnLst>
                                </p:cTn>
                              </p:par>
                              <p:par>
                                <p:cTn id="15" presetID="32" presetClass="emph" presetSubtype="0" repeatCount="indefinite" fill="hold" nodeType="withEffect">
                                  <p:stCondLst>
                                    <p:cond delay="0"/>
                                  </p:stCondLst>
                                  <p:childTnLst>
                                    <p:animClr clrSpc="rgb" dir="cw">
                                      <p:cBhvr override="childStyle">
                                        <p:cTn id="16" dur="50" fill="hold"/>
                                        <p:tgtEl>
                                          <p:spTgt spid="591"/>
                                        </p:tgtEl>
                                        <p:attrNameLst>
                                          <p:attrName>style.color</p:attrName>
                                        </p:attrNameLst>
                                      </p:cBhvr>
                                      <p:to>
                                        <a:schemeClr val="accent2"/>
                                      </p:to>
                                    </p:animClr>
                                    <p:animClr clrSpc="rgb" dir="cw">
                                      <p:cBhvr>
                                        <p:cTn id="17" dur="50" fill="hold"/>
                                        <p:tgtEl>
                                          <p:spTgt spid="591"/>
                                        </p:tgtEl>
                                        <p:attrNameLst>
                                          <p:attrName>fillcolor</p:attrName>
                                        </p:attrNameLst>
                                      </p:cBhvr>
                                      <p:to>
                                        <a:schemeClr val="accent2"/>
                                      </p:to>
                                    </p:animClr>
                                    <p:set>
                                      <p:cBhvr>
                                        <p:cTn id="18" dur="50" fill="hold"/>
                                        <p:tgtEl>
                                          <p:spTgt spid="591"/>
                                        </p:tgtEl>
                                        <p:attrNameLst>
                                          <p:attrName>fill.type</p:attrName>
                                        </p:attrNameLst>
                                      </p:cBhvr>
                                      <p:to>
                                        <p:strVal val="solid"/>
                                      </p:to>
                                    </p:set>
                                    <p:set>
                                      <p:cBhvr>
                                        <p:cTn id="19" dur="50" fill="hold"/>
                                        <p:tgtEl>
                                          <p:spTgt spid="591"/>
                                        </p:tgtEl>
                                        <p:attrNameLst>
                                          <p:attrName>fill.on</p:attrName>
                                        </p:attrNameLst>
                                      </p:cBhvr>
                                      <p:to>
                                        <p:strVal val="true"/>
                                      </p:to>
                                    </p:set>
                                    <p:animRot by="120000">
                                      <p:cBhvr>
                                        <p:cTn id="20" dur="50" fill="hold">
                                          <p:stCondLst>
                                            <p:cond delay="0"/>
                                          </p:stCondLst>
                                        </p:cTn>
                                        <p:tgtEl>
                                          <p:spTgt spid="591"/>
                                        </p:tgtEl>
                                        <p:attrNameLst>
                                          <p:attrName>r</p:attrName>
                                        </p:attrNameLst>
                                      </p:cBhvr>
                                    </p:animRot>
                                    <p:animRot by="-240000">
                                      <p:cBhvr>
                                        <p:cTn id="21" dur="100" fill="hold">
                                          <p:stCondLst>
                                            <p:cond delay="100"/>
                                          </p:stCondLst>
                                        </p:cTn>
                                        <p:tgtEl>
                                          <p:spTgt spid="591"/>
                                        </p:tgtEl>
                                        <p:attrNameLst>
                                          <p:attrName>r</p:attrName>
                                        </p:attrNameLst>
                                      </p:cBhvr>
                                    </p:animRot>
                                    <p:animRot by="240000">
                                      <p:cBhvr>
                                        <p:cTn id="22" dur="100" fill="hold">
                                          <p:stCondLst>
                                            <p:cond delay="200"/>
                                          </p:stCondLst>
                                        </p:cTn>
                                        <p:tgtEl>
                                          <p:spTgt spid="591"/>
                                        </p:tgtEl>
                                        <p:attrNameLst>
                                          <p:attrName>r</p:attrName>
                                        </p:attrNameLst>
                                      </p:cBhvr>
                                    </p:animRot>
                                    <p:animRot by="-240000">
                                      <p:cBhvr>
                                        <p:cTn id="23" dur="100" fill="hold">
                                          <p:stCondLst>
                                            <p:cond delay="300"/>
                                          </p:stCondLst>
                                        </p:cTn>
                                        <p:tgtEl>
                                          <p:spTgt spid="591"/>
                                        </p:tgtEl>
                                        <p:attrNameLst>
                                          <p:attrName>r</p:attrName>
                                        </p:attrNameLst>
                                      </p:cBhvr>
                                    </p:animRot>
                                    <p:animRot by="120000">
                                      <p:cBhvr>
                                        <p:cTn id="24" dur="100" fill="hold">
                                          <p:stCondLst>
                                            <p:cond delay="400"/>
                                          </p:stCondLst>
                                        </p:cTn>
                                        <p:tgtEl>
                                          <p:spTgt spid="591"/>
                                        </p:tgtEl>
                                        <p:attrNameLst>
                                          <p:attrName>r</p:attrName>
                                        </p:attrNameLst>
                                      </p:cBhvr>
                                    </p:animRot>
                                  </p:childTnLst>
                                </p:cTn>
                              </p:par>
                              <p:par>
                                <p:cTn id="25" presetID="32" presetClass="emph" presetSubtype="0" repeatCount="indefinite" fill="hold" nodeType="withEffect">
                                  <p:stCondLst>
                                    <p:cond delay="0"/>
                                  </p:stCondLst>
                                  <p:childTnLst>
                                    <p:animClr clrSpc="rgb" dir="cw">
                                      <p:cBhvr override="childStyle">
                                        <p:cTn id="26" dur="50" fill="hold"/>
                                        <p:tgtEl>
                                          <p:spTgt spid="390"/>
                                        </p:tgtEl>
                                        <p:attrNameLst>
                                          <p:attrName>style.color</p:attrName>
                                        </p:attrNameLst>
                                      </p:cBhvr>
                                      <p:to>
                                        <a:schemeClr val="accent2"/>
                                      </p:to>
                                    </p:animClr>
                                    <p:animClr clrSpc="rgb" dir="cw">
                                      <p:cBhvr>
                                        <p:cTn id="27" dur="50" fill="hold"/>
                                        <p:tgtEl>
                                          <p:spTgt spid="390"/>
                                        </p:tgtEl>
                                        <p:attrNameLst>
                                          <p:attrName>fillcolor</p:attrName>
                                        </p:attrNameLst>
                                      </p:cBhvr>
                                      <p:to>
                                        <a:schemeClr val="accent2"/>
                                      </p:to>
                                    </p:animClr>
                                    <p:set>
                                      <p:cBhvr>
                                        <p:cTn id="28" dur="50" fill="hold"/>
                                        <p:tgtEl>
                                          <p:spTgt spid="390"/>
                                        </p:tgtEl>
                                        <p:attrNameLst>
                                          <p:attrName>fill.type</p:attrName>
                                        </p:attrNameLst>
                                      </p:cBhvr>
                                      <p:to>
                                        <p:strVal val="solid"/>
                                      </p:to>
                                    </p:set>
                                    <p:set>
                                      <p:cBhvr>
                                        <p:cTn id="29" dur="50" fill="hold"/>
                                        <p:tgtEl>
                                          <p:spTgt spid="390"/>
                                        </p:tgtEl>
                                        <p:attrNameLst>
                                          <p:attrName>fill.on</p:attrName>
                                        </p:attrNameLst>
                                      </p:cBhvr>
                                      <p:to>
                                        <p:strVal val="true"/>
                                      </p:to>
                                    </p:set>
                                    <p:animRot by="120000">
                                      <p:cBhvr>
                                        <p:cTn id="30" dur="50" fill="hold">
                                          <p:stCondLst>
                                            <p:cond delay="0"/>
                                          </p:stCondLst>
                                        </p:cTn>
                                        <p:tgtEl>
                                          <p:spTgt spid="390"/>
                                        </p:tgtEl>
                                        <p:attrNameLst>
                                          <p:attrName>r</p:attrName>
                                        </p:attrNameLst>
                                      </p:cBhvr>
                                    </p:animRot>
                                    <p:animRot by="-240000">
                                      <p:cBhvr>
                                        <p:cTn id="31" dur="100" fill="hold">
                                          <p:stCondLst>
                                            <p:cond delay="100"/>
                                          </p:stCondLst>
                                        </p:cTn>
                                        <p:tgtEl>
                                          <p:spTgt spid="390"/>
                                        </p:tgtEl>
                                        <p:attrNameLst>
                                          <p:attrName>r</p:attrName>
                                        </p:attrNameLst>
                                      </p:cBhvr>
                                    </p:animRot>
                                    <p:animRot by="240000">
                                      <p:cBhvr>
                                        <p:cTn id="32" dur="100" fill="hold">
                                          <p:stCondLst>
                                            <p:cond delay="200"/>
                                          </p:stCondLst>
                                        </p:cTn>
                                        <p:tgtEl>
                                          <p:spTgt spid="390"/>
                                        </p:tgtEl>
                                        <p:attrNameLst>
                                          <p:attrName>r</p:attrName>
                                        </p:attrNameLst>
                                      </p:cBhvr>
                                    </p:animRot>
                                    <p:animRot by="-240000">
                                      <p:cBhvr>
                                        <p:cTn id="33" dur="100" fill="hold">
                                          <p:stCondLst>
                                            <p:cond delay="300"/>
                                          </p:stCondLst>
                                        </p:cTn>
                                        <p:tgtEl>
                                          <p:spTgt spid="390"/>
                                        </p:tgtEl>
                                        <p:attrNameLst>
                                          <p:attrName>r</p:attrName>
                                        </p:attrNameLst>
                                      </p:cBhvr>
                                    </p:animRot>
                                    <p:animRot by="120000">
                                      <p:cBhvr>
                                        <p:cTn id="34" dur="100" fill="hold">
                                          <p:stCondLst>
                                            <p:cond delay="400"/>
                                          </p:stCondLst>
                                        </p:cTn>
                                        <p:tgtEl>
                                          <p:spTgt spid="390"/>
                                        </p:tgtEl>
                                        <p:attrNameLst>
                                          <p:attrName>r</p:attrName>
                                        </p:attrNameLst>
                                      </p:cBhvr>
                                    </p:animRot>
                                  </p:childTnLst>
                                </p:cTn>
                              </p:par>
                              <p:par>
                                <p:cTn id="35" presetID="32" presetClass="emph" presetSubtype="0" repeatCount="indefinite" fill="hold" nodeType="withEffect">
                                  <p:stCondLst>
                                    <p:cond delay="0"/>
                                  </p:stCondLst>
                                  <p:childTnLst>
                                    <p:animClr clrSpc="rgb" dir="cw">
                                      <p:cBhvr override="childStyle">
                                        <p:cTn id="36" dur="50" fill="hold"/>
                                        <p:tgtEl>
                                          <p:spTgt spid="543"/>
                                        </p:tgtEl>
                                        <p:attrNameLst>
                                          <p:attrName>style.color</p:attrName>
                                        </p:attrNameLst>
                                      </p:cBhvr>
                                      <p:to>
                                        <a:schemeClr val="accent2"/>
                                      </p:to>
                                    </p:animClr>
                                    <p:animClr clrSpc="rgb" dir="cw">
                                      <p:cBhvr>
                                        <p:cTn id="37" dur="50" fill="hold"/>
                                        <p:tgtEl>
                                          <p:spTgt spid="543"/>
                                        </p:tgtEl>
                                        <p:attrNameLst>
                                          <p:attrName>fillcolor</p:attrName>
                                        </p:attrNameLst>
                                      </p:cBhvr>
                                      <p:to>
                                        <a:schemeClr val="accent2"/>
                                      </p:to>
                                    </p:animClr>
                                    <p:set>
                                      <p:cBhvr>
                                        <p:cTn id="38" dur="50" fill="hold"/>
                                        <p:tgtEl>
                                          <p:spTgt spid="543"/>
                                        </p:tgtEl>
                                        <p:attrNameLst>
                                          <p:attrName>fill.type</p:attrName>
                                        </p:attrNameLst>
                                      </p:cBhvr>
                                      <p:to>
                                        <p:strVal val="solid"/>
                                      </p:to>
                                    </p:set>
                                    <p:set>
                                      <p:cBhvr>
                                        <p:cTn id="39" dur="50" fill="hold"/>
                                        <p:tgtEl>
                                          <p:spTgt spid="543"/>
                                        </p:tgtEl>
                                        <p:attrNameLst>
                                          <p:attrName>fill.on</p:attrName>
                                        </p:attrNameLst>
                                      </p:cBhvr>
                                      <p:to>
                                        <p:strVal val="true"/>
                                      </p:to>
                                    </p:set>
                                    <p:animRot by="120000">
                                      <p:cBhvr>
                                        <p:cTn id="40" dur="50" fill="hold">
                                          <p:stCondLst>
                                            <p:cond delay="0"/>
                                          </p:stCondLst>
                                        </p:cTn>
                                        <p:tgtEl>
                                          <p:spTgt spid="543"/>
                                        </p:tgtEl>
                                        <p:attrNameLst>
                                          <p:attrName>r</p:attrName>
                                        </p:attrNameLst>
                                      </p:cBhvr>
                                    </p:animRot>
                                    <p:animRot by="-240000">
                                      <p:cBhvr>
                                        <p:cTn id="41" dur="100" fill="hold">
                                          <p:stCondLst>
                                            <p:cond delay="100"/>
                                          </p:stCondLst>
                                        </p:cTn>
                                        <p:tgtEl>
                                          <p:spTgt spid="543"/>
                                        </p:tgtEl>
                                        <p:attrNameLst>
                                          <p:attrName>r</p:attrName>
                                        </p:attrNameLst>
                                      </p:cBhvr>
                                    </p:animRot>
                                    <p:animRot by="240000">
                                      <p:cBhvr>
                                        <p:cTn id="42" dur="100" fill="hold">
                                          <p:stCondLst>
                                            <p:cond delay="200"/>
                                          </p:stCondLst>
                                        </p:cTn>
                                        <p:tgtEl>
                                          <p:spTgt spid="543"/>
                                        </p:tgtEl>
                                        <p:attrNameLst>
                                          <p:attrName>r</p:attrName>
                                        </p:attrNameLst>
                                      </p:cBhvr>
                                    </p:animRot>
                                    <p:animRot by="-240000">
                                      <p:cBhvr>
                                        <p:cTn id="43" dur="100" fill="hold">
                                          <p:stCondLst>
                                            <p:cond delay="300"/>
                                          </p:stCondLst>
                                        </p:cTn>
                                        <p:tgtEl>
                                          <p:spTgt spid="543"/>
                                        </p:tgtEl>
                                        <p:attrNameLst>
                                          <p:attrName>r</p:attrName>
                                        </p:attrNameLst>
                                      </p:cBhvr>
                                    </p:animRot>
                                    <p:animRot by="120000">
                                      <p:cBhvr>
                                        <p:cTn id="44" dur="100" fill="hold">
                                          <p:stCondLst>
                                            <p:cond delay="400"/>
                                          </p:stCondLst>
                                        </p:cTn>
                                        <p:tgtEl>
                                          <p:spTgt spid="543"/>
                                        </p:tgtEl>
                                        <p:attrNameLst>
                                          <p:attrName>r</p:attrName>
                                        </p:attrNameLst>
                                      </p:cBhvr>
                                    </p:animRot>
                                  </p:childTnLst>
                                </p:cTn>
                              </p:par>
                              <p:par>
                                <p:cTn id="45" presetID="32" presetClass="emph" presetSubtype="0" repeatCount="indefinite" fill="hold" nodeType="withEffect">
                                  <p:stCondLst>
                                    <p:cond delay="0"/>
                                  </p:stCondLst>
                                  <p:childTnLst>
                                    <p:animClr clrSpc="rgb" dir="cw">
                                      <p:cBhvr override="childStyle">
                                        <p:cTn id="46" dur="50" fill="hold"/>
                                        <p:tgtEl>
                                          <p:spTgt spid="562"/>
                                        </p:tgtEl>
                                        <p:attrNameLst>
                                          <p:attrName>style.color</p:attrName>
                                        </p:attrNameLst>
                                      </p:cBhvr>
                                      <p:to>
                                        <a:schemeClr val="accent2"/>
                                      </p:to>
                                    </p:animClr>
                                    <p:animClr clrSpc="rgb" dir="cw">
                                      <p:cBhvr>
                                        <p:cTn id="47" dur="50" fill="hold"/>
                                        <p:tgtEl>
                                          <p:spTgt spid="562"/>
                                        </p:tgtEl>
                                        <p:attrNameLst>
                                          <p:attrName>fillcolor</p:attrName>
                                        </p:attrNameLst>
                                      </p:cBhvr>
                                      <p:to>
                                        <a:schemeClr val="accent2"/>
                                      </p:to>
                                    </p:animClr>
                                    <p:set>
                                      <p:cBhvr>
                                        <p:cTn id="48" dur="50" fill="hold"/>
                                        <p:tgtEl>
                                          <p:spTgt spid="562"/>
                                        </p:tgtEl>
                                        <p:attrNameLst>
                                          <p:attrName>fill.type</p:attrName>
                                        </p:attrNameLst>
                                      </p:cBhvr>
                                      <p:to>
                                        <p:strVal val="solid"/>
                                      </p:to>
                                    </p:set>
                                    <p:set>
                                      <p:cBhvr>
                                        <p:cTn id="49" dur="50" fill="hold"/>
                                        <p:tgtEl>
                                          <p:spTgt spid="562"/>
                                        </p:tgtEl>
                                        <p:attrNameLst>
                                          <p:attrName>fill.on</p:attrName>
                                        </p:attrNameLst>
                                      </p:cBhvr>
                                      <p:to>
                                        <p:strVal val="true"/>
                                      </p:to>
                                    </p:set>
                                    <p:animRot by="120000">
                                      <p:cBhvr>
                                        <p:cTn id="50" dur="50" fill="hold">
                                          <p:stCondLst>
                                            <p:cond delay="0"/>
                                          </p:stCondLst>
                                        </p:cTn>
                                        <p:tgtEl>
                                          <p:spTgt spid="562"/>
                                        </p:tgtEl>
                                        <p:attrNameLst>
                                          <p:attrName>r</p:attrName>
                                        </p:attrNameLst>
                                      </p:cBhvr>
                                    </p:animRot>
                                    <p:animRot by="-240000">
                                      <p:cBhvr>
                                        <p:cTn id="51" dur="100" fill="hold">
                                          <p:stCondLst>
                                            <p:cond delay="100"/>
                                          </p:stCondLst>
                                        </p:cTn>
                                        <p:tgtEl>
                                          <p:spTgt spid="562"/>
                                        </p:tgtEl>
                                        <p:attrNameLst>
                                          <p:attrName>r</p:attrName>
                                        </p:attrNameLst>
                                      </p:cBhvr>
                                    </p:animRot>
                                    <p:animRot by="240000">
                                      <p:cBhvr>
                                        <p:cTn id="52" dur="100" fill="hold">
                                          <p:stCondLst>
                                            <p:cond delay="200"/>
                                          </p:stCondLst>
                                        </p:cTn>
                                        <p:tgtEl>
                                          <p:spTgt spid="562"/>
                                        </p:tgtEl>
                                        <p:attrNameLst>
                                          <p:attrName>r</p:attrName>
                                        </p:attrNameLst>
                                      </p:cBhvr>
                                    </p:animRot>
                                    <p:animRot by="-240000">
                                      <p:cBhvr>
                                        <p:cTn id="53" dur="100" fill="hold">
                                          <p:stCondLst>
                                            <p:cond delay="300"/>
                                          </p:stCondLst>
                                        </p:cTn>
                                        <p:tgtEl>
                                          <p:spTgt spid="562"/>
                                        </p:tgtEl>
                                        <p:attrNameLst>
                                          <p:attrName>r</p:attrName>
                                        </p:attrNameLst>
                                      </p:cBhvr>
                                    </p:animRot>
                                    <p:animRot by="120000">
                                      <p:cBhvr>
                                        <p:cTn id="54" dur="100" fill="hold">
                                          <p:stCondLst>
                                            <p:cond delay="400"/>
                                          </p:stCondLst>
                                        </p:cTn>
                                        <p:tgtEl>
                                          <p:spTgt spid="562"/>
                                        </p:tgtEl>
                                        <p:attrNameLst>
                                          <p:attrName>r</p:attrName>
                                        </p:attrNameLst>
                                      </p:cBhvr>
                                    </p:animRot>
                                  </p:childTnLst>
                                </p:cTn>
                              </p:par>
                              <p:par>
                                <p:cTn id="55" presetID="32" presetClass="emph" presetSubtype="0" repeatCount="indefinite" fill="hold" nodeType="withEffect">
                                  <p:stCondLst>
                                    <p:cond delay="0"/>
                                  </p:stCondLst>
                                  <p:childTnLst>
                                    <p:animClr clrSpc="rgb" dir="cw">
                                      <p:cBhvr override="childStyle">
                                        <p:cTn id="56" dur="50" fill="hold"/>
                                        <p:tgtEl>
                                          <p:spTgt spid="410"/>
                                        </p:tgtEl>
                                        <p:attrNameLst>
                                          <p:attrName>style.color</p:attrName>
                                        </p:attrNameLst>
                                      </p:cBhvr>
                                      <p:to>
                                        <a:schemeClr val="accent2"/>
                                      </p:to>
                                    </p:animClr>
                                    <p:animClr clrSpc="rgb" dir="cw">
                                      <p:cBhvr>
                                        <p:cTn id="57" dur="50" fill="hold"/>
                                        <p:tgtEl>
                                          <p:spTgt spid="410"/>
                                        </p:tgtEl>
                                        <p:attrNameLst>
                                          <p:attrName>fillcolor</p:attrName>
                                        </p:attrNameLst>
                                      </p:cBhvr>
                                      <p:to>
                                        <a:schemeClr val="accent2"/>
                                      </p:to>
                                    </p:animClr>
                                    <p:set>
                                      <p:cBhvr>
                                        <p:cTn id="58" dur="50" fill="hold"/>
                                        <p:tgtEl>
                                          <p:spTgt spid="410"/>
                                        </p:tgtEl>
                                        <p:attrNameLst>
                                          <p:attrName>fill.type</p:attrName>
                                        </p:attrNameLst>
                                      </p:cBhvr>
                                      <p:to>
                                        <p:strVal val="solid"/>
                                      </p:to>
                                    </p:set>
                                    <p:set>
                                      <p:cBhvr>
                                        <p:cTn id="59" dur="50" fill="hold"/>
                                        <p:tgtEl>
                                          <p:spTgt spid="410"/>
                                        </p:tgtEl>
                                        <p:attrNameLst>
                                          <p:attrName>fill.on</p:attrName>
                                        </p:attrNameLst>
                                      </p:cBhvr>
                                      <p:to>
                                        <p:strVal val="true"/>
                                      </p:to>
                                    </p:set>
                                    <p:animRot by="120000">
                                      <p:cBhvr>
                                        <p:cTn id="60" dur="50" fill="hold">
                                          <p:stCondLst>
                                            <p:cond delay="0"/>
                                          </p:stCondLst>
                                        </p:cTn>
                                        <p:tgtEl>
                                          <p:spTgt spid="410"/>
                                        </p:tgtEl>
                                        <p:attrNameLst>
                                          <p:attrName>r</p:attrName>
                                        </p:attrNameLst>
                                      </p:cBhvr>
                                    </p:animRot>
                                    <p:animRot by="-240000">
                                      <p:cBhvr>
                                        <p:cTn id="61" dur="100" fill="hold">
                                          <p:stCondLst>
                                            <p:cond delay="100"/>
                                          </p:stCondLst>
                                        </p:cTn>
                                        <p:tgtEl>
                                          <p:spTgt spid="410"/>
                                        </p:tgtEl>
                                        <p:attrNameLst>
                                          <p:attrName>r</p:attrName>
                                        </p:attrNameLst>
                                      </p:cBhvr>
                                    </p:animRot>
                                    <p:animRot by="240000">
                                      <p:cBhvr>
                                        <p:cTn id="62" dur="100" fill="hold">
                                          <p:stCondLst>
                                            <p:cond delay="200"/>
                                          </p:stCondLst>
                                        </p:cTn>
                                        <p:tgtEl>
                                          <p:spTgt spid="410"/>
                                        </p:tgtEl>
                                        <p:attrNameLst>
                                          <p:attrName>r</p:attrName>
                                        </p:attrNameLst>
                                      </p:cBhvr>
                                    </p:animRot>
                                    <p:animRot by="-240000">
                                      <p:cBhvr>
                                        <p:cTn id="63" dur="100" fill="hold">
                                          <p:stCondLst>
                                            <p:cond delay="300"/>
                                          </p:stCondLst>
                                        </p:cTn>
                                        <p:tgtEl>
                                          <p:spTgt spid="410"/>
                                        </p:tgtEl>
                                        <p:attrNameLst>
                                          <p:attrName>r</p:attrName>
                                        </p:attrNameLst>
                                      </p:cBhvr>
                                    </p:animRot>
                                    <p:animRot by="120000">
                                      <p:cBhvr>
                                        <p:cTn id="64" dur="100" fill="hold">
                                          <p:stCondLst>
                                            <p:cond delay="400"/>
                                          </p:stCondLst>
                                        </p:cTn>
                                        <p:tgtEl>
                                          <p:spTgt spid="410"/>
                                        </p:tgtEl>
                                        <p:attrNameLst>
                                          <p:attrName>r</p:attrName>
                                        </p:attrNameLst>
                                      </p:cBhvr>
                                    </p:animRot>
                                  </p:childTnLst>
                                </p:cTn>
                              </p:par>
                              <p:par>
                                <p:cTn id="65" presetID="32" presetClass="emph" presetSubtype="0" repeatCount="indefinite" fill="hold" nodeType="withEffect">
                                  <p:stCondLst>
                                    <p:cond delay="0"/>
                                  </p:stCondLst>
                                  <p:childTnLst>
                                    <p:animClr clrSpc="rgb" dir="cw">
                                      <p:cBhvr override="childStyle">
                                        <p:cTn id="66" dur="50" fill="hold"/>
                                        <p:tgtEl>
                                          <p:spTgt spid="439"/>
                                        </p:tgtEl>
                                        <p:attrNameLst>
                                          <p:attrName>style.color</p:attrName>
                                        </p:attrNameLst>
                                      </p:cBhvr>
                                      <p:to>
                                        <a:schemeClr val="accent2"/>
                                      </p:to>
                                    </p:animClr>
                                    <p:animClr clrSpc="rgb" dir="cw">
                                      <p:cBhvr>
                                        <p:cTn id="67" dur="50" fill="hold"/>
                                        <p:tgtEl>
                                          <p:spTgt spid="439"/>
                                        </p:tgtEl>
                                        <p:attrNameLst>
                                          <p:attrName>fillcolor</p:attrName>
                                        </p:attrNameLst>
                                      </p:cBhvr>
                                      <p:to>
                                        <a:schemeClr val="accent2"/>
                                      </p:to>
                                    </p:animClr>
                                    <p:set>
                                      <p:cBhvr>
                                        <p:cTn id="68" dur="50" fill="hold"/>
                                        <p:tgtEl>
                                          <p:spTgt spid="439"/>
                                        </p:tgtEl>
                                        <p:attrNameLst>
                                          <p:attrName>fill.type</p:attrName>
                                        </p:attrNameLst>
                                      </p:cBhvr>
                                      <p:to>
                                        <p:strVal val="solid"/>
                                      </p:to>
                                    </p:set>
                                    <p:set>
                                      <p:cBhvr>
                                        <p:cTn id="69" dur="50" fill="hold"/>
                                        <p:tgtEl>
                                          <p:spTgt spid="439"/>
                                        </p:tgtEl>
                                        <p:attrNameLst>
                                          <p:attrName>fill.on</p:attrName>
                                        </p:attrNameLst>
                                      </p:cBhvr>
                                      <p:to>
                                        <p:strVal val="true"/>
                                      </p:to>
                                    </p:set>
                                    <p:animRot by="120000">
                                      <p:cBhvr>
                                        <p:cTn id="70" dur="50" fill="hold">
                                          <p:stCondLst>
                                            <p:cond delay="0"/>
                                          </p:stCondLst>
                                        </p:cTn>
                                        <p:tgtEl>
                                          <p:spTgt spid="439"/>
                                        </p:tgtEl>
                                        <p:attrNameLst>
                                          <p:attrName>r</p:attrName>
                                        </p:attrNameLst>
                                      </p:cBhvr>
                                    </p:animRot>
                                    <p:animRot by="-240000">
                                      <p:cBhvr>
                                        <p:cTn id="71" dur="100" fill="hold">
                                          <p:stCondLst>
                                            <p:cond delay="100"/>
                                          </p:stCondLst>
                                        </p:cTn>
                                        <p:tgtEl>
                                          <p:spTgt spid="439"/>
                                        </p:tgtEl>
                                        <p:attrNameLst>
                                          <p:attrName>r</p:attrName>
                                        </p:attrNameLst>
                                      </p:cBhvr>
                                    </p:animRot>
                                    <p:animRot by="240000">
                                      <p:cBhvr>
                                        <p:cTn id="72" dur="100" fill="hold">
                                          <p:stCondLst>
                                            <p:cond delay="200"/>
                                          </p:stCondLst>
                                        </p:cTn>
                                        <p:tgtEl>
                                          <p:spTgt spid="439"/>
                                        </p:tgtEl>
                                        <p:attrNameLst>
                                          <p:attrName>r</p:attrName>
                                        </p:attrNameLst>
                                      </p:cBhvr>
                                    </p:animRot>
                                    <p:animRot by="-240000">
                                      <p:cBhvr>
                                        <p:cTn id="73" dur="100" fill="hold">
                                          <p:stCondLst>
                                            <p:cond delay="300"/>
                                          </p:stCondLst>
                                        </p:cTn>
                                        <p:tgtEl>
                                          <p:spTgt spid="439"/>
                                        </p:tgtEl>
                                        <p:attrNameLst>
                                          <p:attrName>r</p:attrName>
                                        </p:attrNameLst>
                                      </p:cBhvr>
                                    </p:animRot>
                                    <p:animRot by="120000">
                                      <p:cBhvr>
                                        <p:cTn id="74" dur="100" fill="hold">
                                          <p:stCondLst>
                                            <p:cond delay="400"/>
                                          </p:stCondLst>
                                        </p:cTn>
                                        <p:tgtEl>
                                          <p:spTgt spid="439"/>
                                        </p:tgtEl>
                                        <p:attrNameLst>
                                          <p:attrName>r</p:attrName>
                                        </p:attrNameLst>
                                      </p:cBhvr>
                                    </p:animRot>
                                  </p:childTnLst>
                                </p:cTn>
                              </p:par>
                              <p:par>
                                <p:cTn id="75" presetID="32" presetClass="emph" presetSubtype="0" repeatCount="indefinite" fill="hold" nodeType="withEffect">
                                  <p:stCondLst>
                                    <p:cond delay="0"/>
                                  </p:stCondLst>
                                  <p:childTnLst>
                                    <p:animClr clrSpc="rgb" dir="cw">
                                      <p:cBhvr override="childStyle">
                                        <p:cTn id="76" dur="50" fill="hold"/>
                                        <p:tgtEl>
                                          <p:spTgt spid="686"/>
                                        </p:tgtEl>
                                        <p:attrNameLst>
                                          <p:attrName>style.color</p:attrName>
                                        </p:attrNameLst>
                                      </p:cBhvr>
                                      <p:to>
                                        <a:schemeClr val="accent2"/>
                                      </p:to>
                                    </p:animClr>
                                    <p:animClr clrSpc="rgb" dir="cw">
                                      <p:cBhvr>
                                        <p:cTn id="77" dur="50" fill="hold"/>
                                        <p:tgtEl>
                                          <p:spTgt spid="686"/>
                                        </p:tgtEl>
                                        <p:attrNameLst>
                                          <p:attrName>fillcolor</p:attrName>
                                        </p:attrNameLst>
                                      </p:cBhvr>
                                      <p:to>
                                        <a:schemeClr val="accent2"/>
                                      </p:to>
                                    </p:animClr>
                                    <p:set>
                                      <p:cBhvr>
                                        <p:cTn id="78" dur="50" fill="hold"/>
                                        <p:tgtEl>
                                          <p:spTgt spid="686"/>
                                        </p:tgtEl>
                                        <p:attrNameLst>
                                          <p:attrName>fill.type</p:attrName>
                                        </p:attrNameLst>
                                      </p:cBhvr>
                                      <p:to>
                                        <p:strVal val="solid"/>
                                      </p:to>
                                    </p:set>
                                    <p:set>
                                      <p:cBhvr>
                                        <p:cTn id="79" dur="50" fill="hold"/>
                                        <p:tgtEl>
                                          <p:spTgt spid="686"/>
                                        </p:tgtEl>
                                        <p:attrNameLst>
                                          <p:attrName>fill.on</p:attrName>
                                        </p:attrNameLst>
                                      </p:cBhvr>
                                      <p:to>
                                        <p:strVal val="true"/>
                                      </p:to>
                                    </p:set>
                                    <p:animRot by="120000">
                                      <p:cBhvr>
                                        <p:cTn id="80" dur="50" fill="hold">
                                          <p:stCondLst>
                                            <p:cond delay="0"/>
                                          </p:stCondLst>
                                        </p:cTn>
                                        <p:tgtEl>
                                          <p:spTgt spid="686"/>
                                        </p:tgtEl>
                                        <p:attrNameLst>
                                          <p:attrName>r</p:attrName>
                                        </p:attrNameLst>
                                      </p:cBhvr>
                                    </p:animRot>
                                    <p:animRot by="-240000">
                                      <p:cBhvr>
                                        <p:cTn id="81" dur="100" fill="hold">
                                          <p:stCondLst>
                                            <p:cond delay="100"/>
                                          </p:stCondLst>
                                        </p:cTn>
                                        <p:tgtEl>
                                          <p:spTgt spid="686"/>
                                        </p:tgtEl>
                                        <p:attrNameLst>
                                          <p:attrName>r</p:attrName>
                                        </p:attrNameLst>
                                      </p:cBhvr>
                                    </p:animRot>
                                    <p:animRot by="240000">
                                      <p:cBhvr>
                                        <p:cTn id="82" dur="100" fill="hold">
                                          <p:stCondLst>
                                            <p:cond delay="200"/>
                                          </p:stCondLst>
                                        </p:cTn>
                                        <p:tgtEl>
                                          <p:spTgt spid="686"/>
                                        </p:tgtEl>
                                        <p:attrNameLst>
                                          <p:attrName>r</p:attrName>
                                        </p:attrNameLst>
                                      </p:cBhvr>
                                    </p:animRot>
                                    <p:animRot by="-240000">
                                      <p:cBhvr>
                                        <p:cTn id="83" dur="100" fill="hold">
                                          <p:stCondLst>
                                            <p:cond delay="300"/>
                                          </p:stCondLst>
                                        </p:cTn>
                                        <p:tgtEl>
                                          <p:spTgt spid="686"/>
                                        </p:tgtEl>
                                        <p:attrNameLst>
                                          <p:attrName>r</p:attrName>
                                        </p:attrNameLst>
                                      </p:cBhvr>
                                    </p:animRot>
                                    <p:animRot by="120000">
                                      <p:cBhvr>
                                        <p:cTn id="84" dur="100" fill="hold">
                                          <p:stCondLst>
                                            <p:cond delay="400"/>
                                          </p:stCondLst>
                                        </p:cTn>
                                        <p:tgtEl>
                                          <p:spTgt spid="686"/>
                                        </p:tgtEl>
                                        <p:attrNameLst>
                                          <p:attrName>r</p:attrName>
                                        </p:attrNameLst>
                                      </p:cBhvr>
                                    </p:animRot>
                                  </p:childTnLst>
                                </p:cTn>
                              </p:par>
                              <p:par>
                                <p:cTn id="85" presetID="32" presetClass="emph" presetSubtype="0" repeatCount="indefinite" fill="hold" nodeType="withEffect">
                                  <p:stCondLst>
                                    <p:cond delay="0"/>
                                  </p:stCondLst>
                                  <p:childTnLst>
                                    <p:animClr clrSpc="rgb" dir="cw">
                                      <p:cBhvr override="childStyle">
                                        <p:cTn id="86" dur="50" fill="hold"/>
                                        <p:tgtEl>
                                          <p:spTgt spid="667"/>
                                        </p:tgtEl>
                                        <p:attrNameLst>
                                          <p:attrName>style.color</p:attrName>
                                        </p:attrNameLst>
                                      </p:cBhvr>
                                      <p:to>
                                        <a:schemeClr val="accent2"/>
                                      </p:to>
                                    </p:animClr>
                                    <p:animClr clrSpc="rgb" dir="cw">
                                      <p:cBhvr>
                                        <p:cTn id="87" dur="50" fill="hold"/>
                                        <p:tgtEl>
                                          <p:spTgt spid="667"/>
                                        </p:tgtEl>
                                        <p:attrNameLst>
                                          <p:attrName>fillcolor</p:attrName>
                                        </p:attrNameLst>
                                      </p:cBhvr>
                                      <p:to>
                                        <a:schemeClr val="accent2"/>
                                      </p:to>
                                    </p:animClr>
                                    <p:set>
                                      <p:cBhvr>
                                        <p:cTn id="88" dur="50" fill="hold"/>
                                        <p:tgtEl>
                                          <p:spTgt spid="667"/>
                                        </p:tgtEl>
                                        <p:attrNameLst>
                                          <p:attrName>fill.type</p:attrName>
                                        </p:attrNameLst>
                                      </p:cBhvr>
                                      <p:to>
                                        <p:strVal val="solid"/>
                                      </p:to>
                                    </p:set>
                                    <p:set>
                                      <p:cBhvr>
                                        <p:cTn id="89" dur="50" fill="hold"/>
                                        <p:tgtEl>
                                          <p:spTgt spid="667"/>
                                        </p:tgtEl>
                                        <p:attrNameLst>
                                          <p:attrName>fill.on</p:attrName>
                                        </p:attrNameLst>
                                      </p:cBhvr>
                                      <p:to>
                                        <p:strVal val="true"/>
                                      </p:to>
                                    </p:set>
                                    <p:animRot by="120000">
                                      <p:cBhvr>
                                        <p:cTn id="90" dur="50" fill="hold">
                                          <p:stCondLst>
                                            <p:cond delay="0"/>
                                          </p:stCondLst>
                                        </p:cTn>
                                        <p:tgtEl>
                                          <p:spTgt spid="667"/>
                                        </p:tgtEl>
                                        <p:attrNameLst>
                                          <p:attrName>r</p:attrName>
                                        </p:attrNameLst>
                                      </p:cBhvr>
                                    </p:animRot>
                                    <p:animRot by="-240000">
                                      <p:cBhvr>
                                        <p:cTn id="91" dur="100" fill="hold">
                                          <p:stCondLst>
                                            <p:cond delay="100"/>
                                          </p:stCondLst>
                                        </p:cTn>
                                        <p:tgtEl>
                                          <p:spTgt spid="667"/>
                                        </p:tgtEl>
                                        <p:attrNameLst>
                                          <p:attrName>r</p:attrName>
                                        </p:attrNameLst>
                                      </p:cBhvr>
                                    </p:animRot>
                                    <p:animRot by="240000">
                                      <p:cBhvr>
                                        <p:cTn id="92" dur="100" fill="hold">
                                          <p:stCondLst>
                                            <p:cond delay="200"/>
                                          </p:stCondLst>
                                        </p:cTn>
                                        <p:tgtEl>
                                          <p:spTgt spid="667"/>
                                        </p:tgtEl>
                                        <p:attrNameLst>
                                          <p:attrName>r</p:attrName>
                                        </p:attrNameLst>
                                      </p:cBhvr>
                                    </p:animRot>
                                    <p:animRot by="-240000">
                                      <p:cBhvr>
                                        <p:cTn id="93" dur="100" fill="hold">
                                          <p:stCondLst>
                                            <p:cond delay="300"/>
                                          </p:stCondLst>
                                        </p:cTn>
                                        <p:tgtEl>
                                          <p:spTgt spid="667"/>
                                        </p:tgtEl>
                                        <p:attrNameLst>
                                          <p:attrName>r</p:attrName>
                                        </p:attrNameLst>
                                      </p:cBhvr>
                                    </p:animRot>
                                    <p:animRot by="120000">
                                      <p:cBhvr>
                                        <p:cTn id="94" dur="100" fill="hold">
                                          <p:stCondLst>
                                            <p:cond delay="400"/>
                                          </p:stCondLst>
                                        </p:cTn>
                                        <p:tgtEl>
                                          <p:spTgt spid="667"/>
                                        </p:tgtEl>
                                        <p:attrNameLst>
                                          <p:attrName>r</p:attrName>
                                        </p:attrNameLst>
                                      </p:cBhvr>
                                    </p:animRot>
                                  </p:childTnLst>
                                </p:cTn>
                              </p:par>
                              <p:par>
                                <p:cTn id="95" presetID="32" presetClass="emph" presetSubtype="0" repeatCount="indefinite" fill="hold" nodeType="withEffect">
                                  <p:stCondLst>
                                    <p:cond delay="0"/>
                                  </p:stCondLst>
                                  <p:childTnLst>
                                    <p:animClr clrSpc="rgb" dir="cw">
                                      <p:cBhvr override="childStyle">
                                        <p:cTn id="96" dur="50" fill="hold"/>
                                        <p:tgtEl>
                                          <p:spTgt spid="458"/>
                                        </p:tgtEl>
                                        <p:attrNameLst>
                                          <p:attrName>style.color</p:attrName>
                                        </p:attrNameLst>
                                      </p:cBhvr>
                                      <p:to>
                                        <a:schemeClr val="accent2"/>
                                      </p:to>
                                    </p:animClr>
                                    <p:animClr clrSpc="rgb" dir="cw">
                                      <p:cBhvr>
                                        <p:cTn id="97" dur="50" fill="hold"/>
                                        <p:tgtEl>
                                          <p:spTgt spid="458"/>
                                        </p:tgtEl>
                                        <p:attrNameLst>
                                          <p:attrName>fillcolor</p:attrName>
                                        </p:attrNameLst>
                                      </p:cBhvr>
                                      <p:to>
                                        <a:schemeClr val="accent2"/>
                                      </p:to>
                                    </p:animClr>
                                    <p:set>
                                      <p:cBhvr>
                                        <p:cTn id="98" dur="50" fill="hold"/>
                                        <p:tgtEl>
                                          <p:spTgt spid="458"/>
                                        </p:tgtEl>
                                        <p:attrNameLst>
                                          <p:attrName>fill.type</p:attrName>
                                        </p:attrNameLst>
                                      </p:cBhvr>
                                      <p:to>
                                        <p:strVal val="solid"/>
                                      </p:to>
                                    </p:set>
                                    <p:set>
                                      <p:cBhvr>
                                        <p:cTn id="99" dur="50" fill="hold"/>
                                        <p:tgtEl>
                                          <p:spTgt spid="458"/>
                                        </p:tgtEl>
                                        <p:attrNameLst>
                                          <p:attrName>fill.on</p:attrName>
                                        </p:attrNameLst>
                                      </p:cBhvr>
                                      <p:to>
                                        <p:strVal val="true"/>
                                      </p:to>
                                    </p:set>
                                    <p:animRot by="120000">
                                      <p:cBhvr>
                                        <p:cTn id="100" dur="50" fill="hold">
                                          <p:stCondLst>
                                            <p:cond delay="0"/>
                                          </p:stCondLst>
                                        </p:cTn>
                                        <p:tgtEl>
                                          <p:spTgt spid="458"/>
                                        </p:tgtEl>
                                        <p:attrNameLst>
                                          <p:attrName>r</p:attrName>
                                        </p:attrNameLst>
                                      </p:cBhvr>
                                    </p:animRot>
                                    <p:animRot by="-240000">
                                      <p:cBhvr>
                                        <p:cTn id="101" dur="100" fill="hold">
                                          <p:stCondLst>
                                            <p:cond delay="100"/>
                                          </p:stCondLst>
                                        </p:cTn>
                                        <p:tgtEl>
                                          <p:spTgt spid="458"/>
                                        </p:tgtEl>
                                        <p:attrNameLst>
                                          <p:attrName>r</p:attrName>
                                        </p:attrNameLst>
                                      </p:cBhvr>
                                    </p:animRot>
                                    <p:animRot by="240000">
                                      <p:cBhvr>
                                        <p:cTn id="102" dur="100" fill="hold">
                                          <p:stCondLst>
                                            <p:cond delay="200"/>
                                          </p:stCondLst>
                                        </p:cTn>
                                        <p:tgtEl>
                                          <p:spTgt spid="458"/>
                                        </p:tgtEl>
                                        <p:attrNameLst>
                                          <p:attrName>r</p:attrName>
                                        </p:attrNameLst>
                                      </p:cBhvr>
                                    </p:animRot>
                                    <p:animRot by="-240000">
                                      <p:cBhvr>
                                        <p:cTn id="103" dur="100" fill="hold">
                                          <p:stCondLst>
                                            <p:cond delay="300"/>
                                          </p:stCondLst>
                                        </p:cTn>
                                        <p:tgtEl>
                                          <p:spTgt spid="458"/>
                                        </p:tgtEl>
                                        <p:attrNameLst>
                                          <p:attrName>r</p:attrName>
                                        </p:attrNameLst>
                                      </p:cBhvr>
                                    </p:animRot>
                                    <p:animRot by="120000">
                                      <p:cBhvr>
                                        <p:cTn id="104" dur="100" fill="hold">
                                          <p:stCondLst>
                                            <p:cond delay="400"/>
                                          </p:stCondLst>
                                        </p:cTn>
                                        <p:tgtEl>
                                          <p:spTgt spid="458"/>
                                        </p:tgtEl>
                                        <p:attrNameLst>
                                          <p:attrName>r</p:attrName>
                                        </p:attrNameLst>
                                      </p:cBhvr>
                                    </p:animRot>
                                  </p:childTnLst>
                                </p:cTn>
                              </p:par>
                              <p:par>
                                <p:cTn id="105" presetID="32" presetClass="emph" presetSubtype="0" repeatCount="indefinite" fill="hold" nodeType="withEffect">
                                  <p:stCondLst>
                                    <p:cond delay="0"/>
                                  </p:stCondLst>
                                  <p:childTnLst>
                                    <p:animClr clrSpc="rgb" dir="cw">
                                      <p:cBhvr override="childStyle">
                                        <p:cTn id="106" dur="50" fill="hold"/>
                                        <p:tgtEl>
                                          <p:spTgt spid="648"/>
                                        </p:tgtEl>
                                        <p:attrNameLst>
                                          <p:attrName>style.color</p:attrName>
                                        </p:attrNameLst>
                                      </p:cBhvr>
                                      <p:to>
                                        <a:schemeClr val="accent2"/>
                                      </p:to>
                                    </p:animClr>
                                    <p:animClr clrSpc="rgb" dir="cw">
                                      <p:cBhvr>
                                        <p:cTn id="107" dur="50" fill="hold"/>
                                        <p:tgtEl>
                                          <p:spTgt spid="648"/>
                                        </p:tgtEl>
                                        <p:attrNameLst>
                                          <p:attrName>fillcolor</p:attrName>
                                        </p:attrNameLst>
                                      </p:cBhvr>
                                      <p:to>
                                        <a:schemeClr val="accent2"/>
                                      </p:to>
                                    </p:animClr>
                                    <p:set>
                                      <p:cBhvr>
                                        <p:cTn id="108" dur="50" fill="hold"/>
                                        <p:tgtEl>
                                          <p:spTgt spid="648"/>
                                        </p:tgtEl>
                                        <p:attrNameLst>
                                          <p:attrName>fill.type</p:attrName>
                                        </p:attrNameLst>
                                      </p:cBhvr>
                                      <p:to>
                                        <p:strVal val="solid"/>
                                      </p:to>
                                    </p:set>
                                    <p:set>
                                      <p:cBhvr>
                                        <p:cTn id="109" dur="50" fill="hold"/>
                                        <p:tgtEl>
                                          <p:spTgt spid="648"/>
                                        </p:tgtEl>
                                        <p:attrNameLst>
                                          <p:attrName>fill.on</p:attrName>
                                        </p:attrNameLst>
                                      </p:cBhvr>
                                      <p:to>
                                        <p:strVal val="true"/>
                                      </p:to>
                                    </p:set>
                                    <p:animRot by="120000">
                                      <p:cBhvr>
                                        <p:cTn id="110" dur="50" fill="hold">
                                          <p:stCondLst>
                                            <p:cond delay="0"/>
                                          </p:stCondLst>
                                        </p:cTn>
                                        <p:tgtEl>
                                          <p:spTgt spid="648"/>
                                        </p:tgtEl>
                                        <p:attrNameLst>
                                          <p:attrName>r</p:attrName>
                                        </p:attrNameLst>
                                      </p:cBhvr>
                                    </p:animRot>
                                    <p:animRot by="-240000">
                                      <p:cBhvr>
                                        <p:cTn id="111" dur="100" fill="hold">
                                          <p:stCondLst>
                                            <p:cond delay="100"/>
                                          </p:stCondLst>
                                        </p:cTn>
                                        <p:tgtEl>
                                          <p:spTgt spid="648"/>
                                        </p:tgtEl>
                                        <p:attrNameLst>
                                          <p:attrName>r</p:attrName>
                                        </p:attrNameLst>
                                      </p:cBhvr>
                                    </p:animRot>
                                    <p:animRot by="240000">
                                      <p:cBhvr>
                                        <p:cTn id="112" dur="100" fill="hold">
                                          <p:stCondLst>
                                            <p:cond delay="200"/>
                                          </p:stCondLst>
                                        </p:cTn>
                                        <p:tgtEl>
                                          <p:spTgt spid="648"/>
                                        </p:tgtEl>
                                        <p:attrNameLst>
                                          <p:attrName>r</p:attrName>
                                        </p:attrNameLst>
                                      </p:cBhvr>
                                    </p:animRot>
                                    <p:animRot by="-240000">
                                      <p:cBhvr>
                                        <p:cTn id="113" dur="100" fill="hold">
                                          <p:stCondLst>
                                            <p:cond delay="300"/>
                                          </p:stCondLst>
                                        </p:cTn>
                                        <p:tgtEl>
                                          <p:spTgt spid="648"/>
                                        </p:tgtEl>
                                        <p:attrNameLst>
                                          <p:attrName>r</p:attrName>
                                        </p:attrNameLst>
                                      </p:cBhvr>
                                    </p:animRot>
                                    <p:animRot by="120000">
                                      <p:cBhvr>
                                        <p:cTn id="114" dur="100" fill="hold">
                                          <p:stCondLst>
                                            <p:cond delay="400"/>
                                          </p:stCondLst>
                                        </p:cTn>
                                        <p:tgtEl>
                                          <p:spTgt spid="648"/>
                                        </p:tgtEl>
                                        <p:attrNameLst>
                                          <p:attrName>r</p:attrName>
                                        </p:attrNameLst>
                                      </p:cBhvr>
                                    </p:animRot>
                                  </p:childTnLst>
                                </p:cTn>
                              </p:par>
                              <p:par>
                                <p:cTn id="115" presetID="32" presetClass="emph" presetSubtype="0" repeatCount="indefinite" fill="hold" nodeType="withEffect">
                                  <p:stCondLst>
                                    <p:cond delay="0"/>
                                  </p:stCondLst>
                                  <p:childTnLst>
                                    <p:animClr clrSpc="rgb" dir="cw">
                                      <p:cBhvr override="childStyle">
                                        <p:cTn id="116" dur="50" fill="hold"/>
                                        <p:tgtEl>
                                          <p:spTgt spid="477"/>
                                        </p:tgtEl>
                                        <p:attrNameLst>
                                          <p:attrName>style.color</p:attrName>
                                        </p:attrNameLst>
                                      </p:cBhvr>
                                      <p:to>
                                        <a:schemeClr val="accent2"/>
                                      </p:to>
                                    </p:animClr>
                                    <p:animClr clrSpc="rgb" dir="cw">
                                      <p:cBhvr>
                                        <p:cTn id="117" dur="50" fill="hold"/>
                                        <p:tgtEl>
                                          <p:spTgt spid="477"/>
                                        </p:tgtEl>
                                        <p:attrNameLst>
                                          <p:attrName>fillcolor</p:attrName>
                                        </p:attrNameLst>
                                      </p:cBhvr>
                                      <p:to>
                                        <a:schemeClr val="accent2"/>
                                      </p:to>
                                    </p:animClr>
                                    <p:set>
                                      <p:cBhvr>
                                        <p:cTn id="118" dur="50" fill="hold"/>
                                        <p:tgtEl>
                                          <p:spTgt spid="477"/>
                                        </p:tgtEl>
                                        <p:attrNameLst>
                                          <p:attrName>fill.type</p:attrName>
                                        </p:attrNameLst>
                                      </p:cBhvr>
                                      <p:to>
                                        <p:strVal val="solid"/>
                                      </p:to>
                                    </p:set>
                                    <p:set>
                                      <p:cBhvr>
                                        <p:cTn id="119" dur="50" fill="hold"/>
                                        <p:tgtEl>
                                          <p:spTgt spid="477"/>
                                        </p:tgtEl>
                                        <p:attrNameLst>
                                          <p:attrName>fill.on</p:attrName>
                                        </p:attrNameLst>
                                      </p:cBhvr>
                                      <p:to>
                                        <p:strVal val="true"/>
                                      </p:to>
                                    </p:set>
                                    <p:animRot by="120000">
                                      <p:cBhvr>
                                        <p:cTn id="120" dur="50" fill="hold">
                                          <p:stCondLst>
                                            <p:cond delay="0"/>
                                          </p:stCondLst>
                                        </p:cTn>
                                        <p:tgtEl>
                                          <p:spTgt spid="477"/>
                                        </p:tgtEl>
                                        <p:attrNameLst>
                                          <p:attrName>r</p:attrName>
                                        </p:attrNameLst>
                                      </p:cBhvr>
                                    </p:animRot>
                                    <p:animRot by="-240000">
                                      <p:cBhvr>
                                        <p:cTn id="121" dur="100" fill="hold">
                                          <p:stCondLst>
                                            <p:cond delay="100"/>
                                          </p:stCondLst>
                                        </p:cTn>
                                        <p:tgtEl>
                                          <p:spTgt spid="477"/>
                                        </p:tgtEl>
                                        <p:attrNameLst>
                                          <p:attrName>r</p:attrName>
                                        </p:attrNameLst>
                                      </p:cBhvr>
                                    </p:animRot>
                                    <p:animRot by="240000">
                                      <p:cBhvr>
                                        <p:cTn id="122" dur="100" fill="hold">
                                          <p:stCondLst>
                                            <p:cond delay="200"/>
                                          </p:stCondLst>
                                        </p:cTn>
                                        <p:tgtEl>
                                          <p:spTgt spid="477"/>
                                        </p:tgtEl>
                                        <p:attrNameLst>
                                          <p:attrName>r</p:attrName>
                                        </p:attrNameLst>
                                      </p:cBhvr>
                                    </p:animRot>
                                    <p:animRot by="-240000">
                                      <p:cBhvr>
                                        <p:cTn id="123" dur="100" fill="hold">
                                          <p:stCondLst>
                                            <p:cond delay="300"/>
                                          </p:stCondLst>
                                        </p:cTn>
                                        <p:tgtEl>
                                          <p:spTgt spid="477"/>
                                        </p:tgtEl>
                                        <p:attrNameLst>
                                          <p:attrName>r</p:attrName>
                                        </p:attrNameLst>
                                      </p:cBhvr>
                                    </p:animRot>
                                    <p:animRot by="120000">
                                      <p:cBhvr>
                                        <p:cTn id="124" dur="100" fill="hold">
                                          <p:stCondLst>
                                            <p:cond delay="400"/>
                                          </p:stCondLst>
                                        </p:cTn>
                                        <p:tgtEl>
                                          <p:spTgt spid="477"/>
                                        </p:tgtEl>
                                        <p:attrNameLst>
                                          <p:attrName>r</p:attrName>
                                        </p:attrNameLst>
                                      </p:cBhvr>
                                    </p:animRot>
                                  </p:childTnLst>
                                </p:cTn>
                              </p:par>
                              <p:par>
                                <p:cTn id="125" presetID="32" presetClass="emph" presetSubtype="0" repeatCount="indefinite" fill="hold" nodeType="withEffect">
                                  <p:stCondLst>
                                    <p:cond delay="0"/>
                                  </p:stCondLst>
                                  <p:childTnLst>
                                    <p:animClr clrSpc="rgb" dir="cw">
                                      <p:cBhvr override="childStyle">
                                        <p:cTn id="126" dur="50" fill="hold"/>
                                        <p:tgtEl>
                                          <p:spTgt spid="629"/>
                                        </p:tgtEl>
                                        <p:attrNameLst>
                                          <p:attrName>style.color</p:attrName>
                                        </p:attrNameLst>
                                      </p:cBhvr>
                                      <p:to>
                                        <a:schemeClr val="accent2"/>
                                      </p:to>
                                    </p:animClr>
                                    <p:animClr clrSpc="rgb" dir="cw">
                                      <p:cBhvr>
                                        <p:cTn id="127" dur="50" fill="hold"/>
                                        <p:tgtEl>
                                          <p:spTgt spid="629"/>
                                        </p:tgtEl>
                                        <p:attrNameLst>
                                          <p:attrName>fillcolor</p:attrName>
                                        </p:attrNameLst>
                                      </p:cBhvr>
                                      <p:to>
                                        <a:schemeClr val="accent2"/>
                                      </p:to>
                                    </p:animClr>
                                    <p:set>
                                      <p:cBhvr>
                                        <p:cTn id="128" dur="50" fill="hold"/>
                                        <p:tgtEl>
                                          <p:spTgt spid="629"/>
                                        </p:tgtEl>
                                        <p:attrNameLst>
                                          <p:attrName>fill.type</p:attrName>
                                        </p:attrNameLst>
                                      </p:cBhvr>
                                      <p:to>
                                        <p:strVal val="solid"/>
                                      </p:to>
                                    </p:set>
                                    <p:set>
                                      <p:cBhvr>
                                        <p:cTn id="129" dur="50" fill="hold"/>
                                        <p:tgtEl>
                                          <p:spTgt spid="629"/>
                                        </p:tgtEl>
                                        <p:attrNameLst>
                                          <p:attrName>fill.on</p:attrName>
                                        </p:attrNameLst>
                                      </p:cBhvr>
                                      <p:to>
                                        <p:strVal val="true"/>
                                      </p:to>
                                    </p:set>
                                    <p:animRot by="120000">
                                      <p:cBhvr>
                                        <p:cTn id="130" dur="50" fill="hold">
                                          <p:stCondLst>
                                            <p:cond delay="0"/>
                                          </p:stCondLst>
                                        </p:cTn>
                                        <p:tgtEl>
                                          <p:spTgt spid="629"/>
                                        </p:tgtEl>
                                        <p:attrNameLst>
                                          <p:attrName>r</p:attrName>
                                        </p:attrNameLst>
                                      </p:cBhvr>
                                    </p:animRot>
                                    <p:animRot by="-240000">
                                      <p:cBhvr>
                                        <p:cTn id="131" dur="100" fill="hold">
                                          <p:stCondLst>
                                            <p:cond delay="100"/>
                                          </p:stCondLst>
                                        </p:cTn>
                                        <p:tgtEl>
                                          <p:spTgt spid="629"/>
                                        </p:tgtEl>
                                        <p:attrNameLst>
                                          <p:attrName>r</p:attrName>
                                        </p:attrNameLst>
                                      </p:cBhvr>
                                    </p:animRot>
                                    <p:animRot by="240000">
                                      <p:cBhvr>
                                        <p:cTn id="132" dur="100" fill="hold">
                                          <p:stCondLst>
                                            <p:cond delay="200"/>
                                          </p:stCondLst>
                                        </p:cTn>
                                        <p:tgtEl>
                                          <p:spTgt spid="629"/>
                                        </p:tgtEl>
                                        <p:attrNameLst>
                                          <p:attrName>r</p:attrName>
                                        </p:attrNameLst>
                                      </p:cBhvr>
                                    </p:animRot>
                                    <p:animRot by="-240000">
                                      <p:cBhvr>
                                        <p:cTn id="133" dur="100" fill="hold">
                                          <p:stCondLst>
                                            <p:cond delay="300"/>
                                          </p:stCondLst>
                                        </p:cTn>
                                        <p:tgtEl>
                                          <p:spTgt spid="629"/>
                                        </p:tgtEl>
                                        <p:attrNameLst>
                                          <p:attrName>r</p:attrName>
                                        </p:attrNameLst>
                                      </p:cBhvr>
                                    </p:animRot>
                                    <p:animRot by="120000">
                                      <p:cBhvr>
                                        <p:cTn id="134" dur="100" fill="hold">
                                          <p:stCondLst>
                                            <p:cond delay="400"/>
                                          </p:stCondLst>
                                        </p:cTn>
                                        <p:tgtEl>
                                          <p:spTgt spid="629"/>
                                        </p:tgtEl>
                                        <p:attrNameLst>
                                          <p:attrName>r</p:attrName>
                                        </p:attrNameLst>
                                      </p:cBhvr>
                                    </p:animRot>
                                  </p:childTnLst>
                                </p:cTn>
                              </p:par>
                              <p:par>
                                <p:cTn id="135" presetID="32" presetClass="emph" presetSubtype="0" repeatCount="indefinite" fill="hold" nodeType="withEffect">
                                  <p:stCondLst>
                                    <p:cond delay="0"/>
                                  </p:stCondLst>
                                  <p:childTnLst>
                                    <p:animClr clrSpc="rgb" dir="cw">
                                      <p:cBhvr override="childStyle">
                                        <p:cTn id="136" dur="50" fill="hold"/>
                                        <p:tgtEl>
                                          <p:spTgt spid="496"/>
                                        </p:tgtEl>
                                        <p:attrNameLst>
                                          <p:attrName>style.color</p:attrName>
                                        </p:attrNameLst>
                                      </p:cBhvr>
                                      <p:to>
                                        <a:schemeClr val="accent2"/>
                                      </p:to>
                                    </p:animClr>
                                    <p:animClr clrSpc="rgb" dir="cw">
                                      <p:cBhvr>
                                        <p:cTn id="137" dur="50" fill="hold"/>
                                        <p:tgtEl>
                                          <p:spTgt spid="496"/>
                                        </p:tgtEl>
                                        <p:attrNameLst>
                                          <p:attrName>fillcolor</p:attrName>
                                        </p:attrNameLst>
                                      </p:cBhvr>
                                      <p:to>
                                        <a:schemeClr val="accent2"/>
                                      </p:to>
                                    </p:animClr>
                                    <p:set>
                                      <p:cBhvr>
                                        <p:cTn id="138" dur="50" fill="hold"/>
                                        <p:tgtEl>
                                          <p:spTgt spid="496"/>
                                        </p:tgtEl>
                                        <p:attrNameLst>
                                          <p:attrName>fill.type</p:attrName>
                                        </p:attrNameLst>
                                      </p:cBhvr>
                                      <p:to>
                                        <p:strVal val="solid"/>
                                      </p:to>
                                    </p:set>
                                    <p:set>
                                      <p:cBhvr>
                                        <p:cTn id="139" dur="50" fill="hold"/>
                                        <p:tgtEl>
                                          <p:spTgt spid="496"/>
                                        </p:tgtEl>
                                        <p:attrNameLst>
                                          <p:attrName>fill.on</p:attrName>
                                        </p:attrNameLst>
                                      </p:cBhvr>
                                      <p:to>
                                        <p:strVal val="true"/>
                                      </p:to>
                                    </p:set>
                                    <p:animRot by="120000">
                                      <p:cBhvr>
                                        <p:cTn id="140" dur="50" fill="hold">
                                          <p:stCondLst>
                                            <p:cond delay="0"/>
                                          </p:stCondLst>
                                        </p:cTn>
                                        <p:tgtEl>
                                          <p:spTgt spid="496"/>
                                        </p:tgtEl>
                                        <p:attrNameLst>
                                          <p:attrName>r</p:attrName>
                                        </p:attrNameLst>
                                      </p:cBhvr>
                                    </p:animRot>
                                    <p:animRot by="-240000">
                                      <p:cBhvr>
                                        <p:cTn id="141" dur="100" fill="hold">
                                          <p:stCondLst>
                                            <p:cond delay="100"/>
                                          </p:stCondLst>
                                        </p:cTn>
                                        <p:tgtEl>
                                          <p:spTgt spid="496"/>
                                        </p:tgtEl>
                                        <p:attrNameLst>
                                          <p:attrName>r</p:attrName>
                                        </p:attrNameLst>
                                      </p:cBhvr>
                                    </p:animRot>
                                    <p:animRot by="240000">
                                      <p:cBhvr>
                                        <p:cTn id="142" dur="100" fill="hold">
                                          <p:stCondLst>
                                            <p:cond delay="200"/>
                                          </p:stCondLst>
                                        </p:cTn>
                                        <p:tgtEl>
                                          <p:spTgt spid="496"/>
                                        </p:tgtEl>
                                        <p:attrNameLst>
                                          <p:attrName>r</p:attrName>
                                        </p:attrNameLst>
                                      </p:cBhvr>
                                    </p:animRot>
                                    <p:animRot by="-240000">
                                      <p:cBhvr>
                                        <p:cTn id="143" dur="100" fill="hold">
                                          <p:stCondLst>
                                            <p:cond delay="300"/>
                                          </p:stCondLst>
                                        </p:cTn>
                                        <p:tgtEl>
                                          <p:spTgt spid="496"/>
                                        </p:tgtEl>
                                        <p:attrNameLst>
                                          <p:attrName>r</p:attrName>
                                        </p:attrNameLst>
                                      </p:cBhvr>
                                    </p:animRot>
                                    <p:animRot by="120000">
                                      <p:cBhvr>
                                        <p:cTn id="144" dur="100" fill="hold">
                                          <p:stCondLst>
                                            <p:cond delay="400"/>
                                          </p:stCondLst>
                                        </p:cTn>
                                        <p:tgtEl>
                                          <p:spTgt spid="496"/>
                                        </p:tgtEl>
                                        <p:attrNameLst>
                                          <p:attrName>r</p:attrName>
                                        </p:attrNameLst>
                                      </p:cBhvr>
                                    </p:animRot>
                                  </p:childTnLst>
                                </p:cTn>
                              </p:par>
                              <p:par>
                                <p:cTn id="145" presetID="32" presetClass="emph" presetSubtype="0" repeatCount="indefinite" fill="hold" nodeType="withEffect">
                                  <p:stCondLst>
                                    <p:cond delay="0"/>
                                  </p:stCondLst>
                                  <p:childTnLst>
                                    <p:animClr clrSpc="rgb" dir="cw">
                                      <p:cBhvr override="childStyle">
                                        <p:cTn id="146" dur="50" fill="hold"/>
                                        <p:tgtEl>
                                          <p:spTgt spid="610"/>
                                        </p:tgtEl>
                                        <p:attrNameLst>
                                          <p:attrName>style.color</p:attrName>
                                        </p:attrNameLst>
                                      </p:cBhvr>
                                      <p:to>
                                        <a:schemeClr val="accent2"/>
                                      </p:to>
                                    </p:animClr>
                                    <p:animClr clrSpc="rgb" dir="cw">
                                      <p:cBhvr>
                                        <p:cTn id="147" dur="50" fill="hold"/>
                                        <p:tgtEl>
                                          <p:spTgt spid="610"/>
                                        </p:tgtEl>
                                        <p:attrNameLst>
                                          <p:attrName>fillcolor</p:attrName>
                                        </p:attrNameLst>
                                      </p:cBhvr>
                                      <p:to>
                                        <a:schemeClr val="accent2"/>
                                      </p:to>
                                    </p:animClr>
                                    <p:set>
                                      <p:cBhvr>
                                        <p:cTn id="148" dur="50" fill="hold"/>
                                        <p:tgtEl>
                                          <p:spTgt spid="610"/>
                                        </p:tgtEl>
                                        <p:attrNameLst>
                                          <p:attrName>fill.type</p:attrName>
                                        </p:attrNameLst>
                                      </p:cBhvr>
                                      <p:to>
                                        <p:strVal val="solid"/>
                                      </p:to>
                                    </p:set>
                                    <p:set>
                                      <p:cBhvr>
                                        <p:cTn id="149" dur="50" fill="hold"/>
                                        <p:tgtEl>
                                          <p:spTgt spid="610"/>
                                        </p:tgtEl>
                                        <p:attrNameLst>
                                          <p:attrName>fill.on</p:attrName>
                                        </p:attrNameLst>
                                      </p:cBhvr>
                                      <p:to>
                                        <p:strVal val="true"/>
                                      </p:to>
                                    </p:set>
                                    <p:animRot by="120000">
                                      <p:cBhvr>
                                        <p:cTn id="150" dur="50" fill="hold">
                                          <p:stCondLst>
                                            <p:cond delay="0"/>
                                          </p:stCondLst>
                                        </p:cTn>
                                        <p:tgtEl>
                                          <p:spTgt spid="610"/>
                                        </p:tgtEl>
                                        <p:attrNameLst>
                                          <p:attrName>r</p:attrName>
                                        </p:attrNameLst>
                                      </p:cBhvr>
                                    </p:animRot>
                                    <p:animRot by="-240000">
                                      <p:cBhvr>
                                        <p:cTn id="151" dur="100" fill="hold">
                                          <p:stCondLst>
                                            <p:cond delay="100"/>
                                          </p:stCondLst>
                                        </p:cTn>
                                        <p:tgtEl>
                                          <p:spTgt spid="610"/>
                                        </p:tgtEl>
                                        <p:attrNameLst>
                                          <p:attrName>r</p:attrName>
                                        </p:attrNameLst>
                                      </p:cBhvr>
                                    </p:animRot>
                                    <p:animRot by="240000">
                                      <p:cBhvr>
                                        <p:cTn id="152" dur="100" fill="hold">
                                          <p:stCondLst>
                                            <p:cond delay="200"/>
                                          </p:stCondLst>
                                        </p:cTn>
                                        <p:tgtEl>
                                          <p:spTgt spid="610"/>
                                        </p:tgtEl>
                                        <p:attrNameLst>
                                          <p:attrName>r</p:attrName>
                                        </p:attrNameLst>
                                      </p:cBhvr>
                                    </p:animRot>
                                    <p:animRot by="-240000">
                                      <p:cBhvr>
                                        <p:cTn id="153" dur="100" fill="hold">
                                          <p:stCondLst>
                                            <p:cond delay="300"/>
                                          </p:stCondLst>
                                        </p:cTn>
                                        <p:tgtEl>
                                          <p:spTgt spid="610"/>
                                        </p:tgtEl>
                                        <p:attrNameLst>
                                          <p:attrName>r</p:attrName>
                                        </p:attrNameLst>
                                      </p:cBhvr>
                                    </p:animRot>
                                    <p:animRot by="120000">
                                      <p:cBhvr>
                                        <p:cTn id="154" dur="100" fill="hold">
                                          <p:stCondLst>
                                            <p:cond delay="400"/>
                                          </p:stCondLst>
                                        </p:cTn>
                                        <p:tgtEl>
                                          <p:spTgt spid="610"/>
                                        </p:tgtEl>
                                        <p:attrNameLst>
                                          <p:attrName>r</p:attrName>
                                        </p:attrNameLst>
                                      </p:cBhvr>
                                    </p:animRot>
                                  </p:childTnLst>
                                </p:cTn>
                              </p:par>
                              <p:par>
                                <p:cTn id="155" presetID="32" presetClass="emph" presetSubtype="0" repeatCount="indefinite" fill="hold" nodeType="withEffect">
                                  <p:stCondLst>
                                    <p:cond delay="0"/>
                                  </p:stCondLst>
                                  <p:childTnLst>
                                    <p:animClr clrSpc="rgb" dir="cw">
                                      <p:cBhvr override="childStyle">
                                        <p:cTn id="156" dur="50" fill="hold"/>
                                        <p:tgtEl>
                                          <p:spTgt spid="515"/>
                                        </p:tgtEl>
                                        <p:attrNameLst>
                                          <p:attrName>style.color</p:attrName>
                                        </p:attrNameLst>
                                      </p:cBhvr>
                                      <p:to>
                                        <a:schemeClr val="accent2"/>
                                      </p:to>
                                    </p:animClr>
                                    <p:animClr clrSpc="rgb" dir="cw">
                                      <p:cBhvr>
                                        <p:cTn id="157" dur="50" fill="hold"/>
                                        <p:tgtEl>
                                          <p:spTgt spid="515"/>
                                        </p:tgtEl>
                                        <p:attrNameLst>
                                          <p:attrName>fillcolor</p:attrName>
                                        </p:attrNameLst>
                                      </p:cBhvr>
                                      <p:to>
                                        <a:schemeClr val="accent2"/>
                                      </p:to>
                                    </p:animClr>
                                    <p:set>
                                      <p:cBhvr>
                                        <p:cTn id="158" dur="50" fill="hold"/>
                                        <p:tgtEl>
                                          <p:spTgt spid="515"/>
                                        </p:tgtEl>
                                        <p:attrNameLst>
                                          <p:attrName>fill.type</p:attrName>
                                        </p:attrNameLst>
                                      </p:cBhvr>
                                      <p:to>
                                        <p:strVal val="solid"/>
                                      </p:to>
                                    </p:set>
                                    <p:set>
                                      <p:cBhvr>
                                        <p:cTn id="159" dur="50" fill="hold"/>
                                        <p:tgtEl>
                                          <p:spTgt spid="515"/>
                                        </p:tgtEl>
                                        <p:attrNameLst>
                                          <p:attrName>fill.on</p:attrName>
                                        </p:attrNameLst>
                                      </p:cBhvr>
                                      <p:to>
                                        <p:strVal val="true"/>
                                      </p:to>
                                    </p:set>
                                    <p:animRot by="120000">
                                      <p:cBhvr>
                                        <p:cTn id="160" dur="50" fill="hold">
                                          <p:stCondLst>
                                            <p:cond delay="0"/>
                                          </p:stCondLst>
                                        </p:cTn>
                                        <p:tgtEl>
                                          <p:spTgt spid="515"/>
                                        </p:tgtEl>
                                        <p:attrNameLst>
                                          <p:attrName>r</p:attrName>
                                        </p:attrNameLst>
                                      </p:cBhvr>
                                    </p:animRot>
                                    <p:animRot by="-240000">
                                      <p:cBhvr>
                                        <p:cTn id="161" dur="100" fill="hold">
                                          <p:stCondLst>
                                            <p:cond delay="100"/>
                                          </p:stCondLst>
                                        </p:cTn>
                                        <p:tgtEl>
                                          <p:spTgt spid="515"/>
                                        </p:tgtEl>
                                        <p:attrNameLst>
                                          <p:attrName>r</p:attrName>
                                        </p:attrNameLst>
                                      </p:cBhvr>
                                    </p:animRot>
                                    <p:animRot by="240000">
                                      <p:cBhvr>
                                        <p:cTn id="162" dur="100" fill="hold">
                                          <p:stCondLst>
                                            <p:cond delay="200"/>
                                          </p:stCondLst>
                                        </p:cTn>
                                        <p:tgtEl>
                                          <p:spTgt spid="515"/>
                                        </p:tgtEl>
                                        <p:attrNameLst>
                                          <p:attrName>r</p:attrName>
                                        </p:attrNameLst>
                                      </p:cBhvr>
                                    </p:animRot>
                                    <p:animRot by="-240000">
                                      <p:cBhvr>
                                        <p:cTn id="163" dur="100" fill="hold">
                                          <p:stCondLst>
                                            <p:cond delay="300"/>
                                          </p:stCondLst>
                                        </p:cTn>
                                        <p:tgtEl>
                                          <p:spTgt spid="515"/>
                                        </p:tgtEl>
                                        <p:attrNameLst>
                                          <p:attrName>r</p:attrName>
                                        </p:attrNameLst>
                                      </p:cBhvr>
                                    </p:animRot>
                                    <p:animRot by="120000">
                                      <p:cBhvr>
                                        <p:cTn id="164" dur="100" fill="hold">
                                          <p:stCondLst>
                                            <p:cond delay="400"/>
                                          </p:stCondLst>
                                        </p:cTn>
                                        <p:tgtEl>
                                          <p:spTgt spid="515"/>
                                        </p:tgtEl>
                                        <p:attrNameLst>
                                          <p:attrName>r</p:attrName>
                                        </p:attrNameLst>
                                      </p:cBhvr>
                                    </p:animRot>
                                  </p:childTnLst>
                                </p:cTn>
                              </p:par>
                            </p:childTnLst>
                          </p:cTn>
                        </p:par>
                        <p:par>
                          <p:cTn id="165" fill="hold">
                            <p:stCondLst>
                              <p:cond delay="500"/>
                            </p:stCondLst>
                            <p:childTnLst>
                              <p:par>
                                <p:cTn id="166" presetID="0" presetClass="path" presetSubtype="0" accel="50000" decel="50000" fill="hold" nodeType="afterEffect">
                                  <p:stCondLst>
                                    <p:cond delay="0"/>
                                  </p:stCondLst>
                                  <p:childTnLst>
                                    <p:animMotion origin="layout" path="M -0.24401 0.44021 C -0.2336 0.43026 -0.23013 0.41083 -0.21746 0.40227 C -0.21208 0.3988 -0.2093 0.39834 -0.2041 0.39579 C -0.2008 0.39417 -0.19733 0.39279 -0.19403 0.3914 C -0.1923 0.39047 -0.18917 0.38932 -0.18917 0.38955 C -0.16731 0.40111 -0.17581 0.39741 -0.16401 0.40227 C -0.15464 0.41499 -0.14231 0.4025 -0.13225 0.39811 C -0.12722 0.3877 -0.12062 0.38145 -0.11403 0.37382 C -0.11107 0.37012 -0.10569 0.36225 -0.10569 0.36248 C -0.09927 0.33796 -0.1024 0.32085 -0.08903 0.30211 C -0.08522 0.28337 -0.084 0.26186 -0.07723 0.24451 C -0.07584 0.23086 -0.07723 0.22508 -0.0689 0.21791 C -0.0637 0.20773 -0.06248 0.19917 -0.05398 0.19593 C -0.04617 0.18506 0.02152 0.07495 0.0295 0.06408 " pathEditMode="relative" rAng="0" ptsTypes="ffffffffffffff">
                                      <p:cBhvr>
                                        <p:cTn id="167" dur="5000" spd="-100000" fill="hold"/>
                                        <p:tgtEl>
                                          <p:spTgt spid="730"/>
                                        </p:tgtEl>
                                        <p:attrNameLst>
                                          <p:attrName>ppt_x</p:attrName>
                                          <p:attrName>ppt_y</p:attrName>
                                        </p:attrNameLst>
                                      </p:cBhvr>
                                      <p:rCtr x="13676" y="-18806"/>
                                    </p:animMotion>
                                  </p:childTnLst>
                                </p:cTn>
                              </p:par>
                              <p:par>
                                <p:cTn id="168" presetID="0" presetClass="path" presetSubtype="0" accel="50000" decel="50000" fill="hold" nodeType="withEffect">
                                  <p:stCondLst>
                                    <p:cond delay="0"/>
                                  </p:stCondLst>
                                  <p:childTnLst>
                                    <p:animMotion origin="layout" path="M 0.28524 0.33449 C 0.28455 0.33055 0.28472 0.32662 0.28368 0.32338 C 0.28159 0.31713 0.27448 0.31389 0.271 0.31065 C 0.26632 0.30555 0.26076 0.30301 0.25642 0.29745 C 0.24948 0.28958 0.24253 0.28102 0.23593 0.27245 C 0.23333 0.26875 0.23021 0.26435 0.22708 0.26157 C 0.22569 0.2581 0.22361 0.25579 0.22222 0.25254 C 0.21996 0.24699 0.21753 0.2412 0.21527 0.23518 C 0.21389 0.23148 0.21284 0.22685 0.21093 0.22338 C 0.21024 0.21782 0.21128 0.22384 0.20868 0.21759 C 0.20607 0.2125 0.20503 0.20579 0.20382 0.20069 C 0.20173 0.19305 0.20191 0.18426 0.19982 0.17616 C 0.19809 0.15926 0.19496 0.13773 0.18281 0.12778 C 0.18142 0.12569 0.18021 0.12569 0.17899 0.12338 C 0.17621 0.11852 0.17309 0.11597 0.16875 0.11458 C 0.1658 0.11204 0.16111 0.11042 0.15746 0.10949 C 0.15295 0.10671 0.14687 0.10486 0.14184 0.10254 C 0.13975 0.10162 0.13229 0.09305 0.13038 0.09213 C 0.12968 0.09167 0.13368 0.09954 0.13368 0.09977 " pathEditMode="relative" rAng="0" ptsTypes="fffffffffffffffffff">
                                      <p:cBhvr>
                                        <p:cTn id="169" dur="5000" spd="-100000" fill="hold"/>
                                        <p:tgtEl>
                                          <p:spTgt spid="710"/>
                                        </p:tgtEl>
                                        <p:attrNameLst>
                                          <p:attrName>ppt_x</p:attrName>
                                          <p:attrName>ppt_y</p:attrName>
                                        </p:attrNameLst>
                                      </p:cBhvr>
                                      <p:rCtr x="-7778" y="-12153"/>
                                    </p:animMotion>
                                  </p:childTnLst>
                                </p:cTn>
                              </p:par>
                              <p:par>
                                <p:cTn id="170" presetID="0" presetClass="path" presetSubtype="0" accel="50000" decel="50000" fill="hold" nodeType="withEffect">
                                  <p:stCondLst>
                                    <p:cond delay="0"/>
                                  </p:stCondLst>
                                  <p:childTnLst>
                                    <p:animMotion origin="layout" path="M 0.06526 0.3486 C 0.06665 0.28892 0.05311 0.28637 0.08192 0.27319 C 0.08747 0.26556 0.09147 0.25815 0.09685 0.25052 C 0.10171 0.22623 0.09962 0.23988 0.09685 0.19061 C 0.09667 0.18829 0.09615 0.18598 0.09528 0.1839 C 0.09442 0.18159 0.09199 0.17997 0.09181 0.17742 C 0.09095 0.16817 0.09997 0.06731 0.09997 0.0576 " pathEditMode="relative" rAng="0" ptsTypes="fffffff">
                                      <p:cBhvr>
                                        <p:cTn id="171" dur="5000" spd="-100000" fill="hold"/>
                                        <p:tgtEl>
                                          <p:spTgt spid="720"/>
                                        </p:tgtEl>
                                        <p:attrNameLst>
                                          <p:attrName>ppt_x</p:attrName>
                                          <p:attrName>ppt_y</p:attrName>
                                        </p:attrNameLst>
                                      </p:cBhvr>
                                      <p:rCtr x="1215" y="-14550"/>
                                    </p:animMotion>
                                  </p:childTnLst>
                                </p:cTn>
                              </p:par>
                              <p:par>
                                <p:cTn id="172" presetID="0" presetClass="path" presetSubtype="0" accel="50000" decel="50000" fill="hold" nodeType="withEffect">
                                  <p:stCondLst>
                                    <p:cond delay="0"/>
                                  </p:stCondLst>
                                  <p:childTnLst>
                                    <p:animMotion origin="layout" path="M -0.33455 0.06018 C -0.30434 0.06018 -0.27396 0.06018 -0.24358 0.06041 C -0.23941 0.06041 -0.23559 0.06134 -0.23142 0.06157 C -0.22795 0.06203 -0.22083 0.06273 -0.22083 0.06296 C -0.21927 0.06296 -0.21771 0.06342 -0.21615 0.06365 C -0.21441 0.06412 -0.21076 0.06481 -0.21076 0.06504 C -0.20191 0.06921 -0.19149 0.075 -0.18073 0.07639 C -0.17292 0.07963 -0.16493 0.08264 -0.1559 0.08495 C -0.15052 0.08819 -0.14445 0.08819 -0.13802 0.08981 C -0.12309 0.08958 -0.10781 0.08912 -0.09288 0.08912 C -0.08663 0.08912 -0.08142 0.09143 -0.075 0.09143 L -0.08941 0.08657 " pathEditMode="relative" rAng="0" ptsTypes="ffffffffffAA">
                                      <p:cBhvr>
                                        <p:cTn id="173" dur="5000" spd="-100000" fill="hold"/>
                                        <p:tgtEl>
                                          <p:spTgt spid="740"/>
                                        </p:tgtEl>
                                        <p:attrNameLst>
                                          <p:attrName>ppt_x</p:attrName>
                                          <p:attrName>ppt_y</p:attrName>
                                        </p:attrNameLst>
                                      </p:cBhvr>
                                      <p:rCtr x="12969" y="1551"/>
                                    </p:animMotion>
                                  </p:childTnLst>
                                </p:cTn>
                              </p:par>
                              <p:par>
                                <p:cTn id="174" presetID="0" presetClass="path" presetSubtype="0" accel="50000" decel="50000" fill="hold" nodeType="withEffect">
                                  <p:stCondLst>
                                    <p:cond delay="0"/>
                                  </p:stCondLst>
                                  <p:childTnLst>
                                    <p:animMotion origin="layout" path="M -0.50139 -0.12199 C -0.49357 -0.12199 -0.49444 -0.10833 -0.48663 -0.10787 C -0.48125 -0.10787 -0.48229 -0.09884 -0.48073 -0.09722 C -0.47899 -0.0956 -0.47795 -0.09861 -0.47708 -0.09815 C -0.47604 -0.09769 -0.47587 -0.09537 -0.47517 -0.09468 C -0.47291 -0.09745 -0.47465 -0.09282 -0.47344 -0.09468 C -0.47257 -0.09421 -0.47135 -0.09282 -0.47066 -0.09236 C -0.46979 -0.09167 -0.471 -0.09213 -0.46823 -0.09144 C -0.46736 -0.08704 -0.45642 -0.09236 -0.45503 -0.08819 C -0.45434 -0.08333 -0.45052 -0.09583 -0.44878 -0.09144 C -0.44826 -0.08819 -0.44739 -0.08657 -0.446 -0.0838 C -0.44427 -0.08009 -0.44045 -0.07269 -0.43785 -0.06944 C -0.43524 -0.0662 -0.43281 -0.06574 -0.43055 -0.06412 C -0.42847 -0.0625 -0.42691 -0.06134 -0.42465 -0.05949 C -0.42239 -0.05764 -0.42396 -0.05625 -0.41684 -0.05324 C -0.40573 -0.04722 -0.3934 -0.04421 -0.38194 -0.0412 C -0.37812 -0.03704 -0.37621 -0.02847 -0.3743 -0.02199 C -0.37153 -0.01181 -0.36788 -0.00301 -0.36302 0.00486 C -0.36041 0.00903 -0.35712 0.01065 -0.35399 0.01273 C -0.34757 0.0162 -0.34201 0.02153 -0.33541 0.02407 C -0.33177 0.02523 -0.32795 0.02593 -0.3243 0.02778 C -0.31649 0.02755 -0.30833 0.02778 -0.30035 0.02731 C -0.29982 0.02731 -0.29965 0.02639 -0.29913 0.02593 C -0.29791 0.02454 -0.2967 0.02361 -0.29531 0.02269 C -0.29323 0.02292 -0.29132 0.02269 -0.28941 0.02338 C -0.28628 0.02431 -0.28298 0.03102 -0.27882 0.03218 C -0.27673 0.03449 -0.27517 0.03449 -0.27291 0.03495 C -0.27014 0.0375 -0.26736 0.0375 -0.26406 0.03796 C -0.26024 0.04005 -0.26597 0.0375 -0.2618 0.0375 C -0.2585 0.03727 -0.25521 0.03773 -0.25191 0.03796 C -0.24913 0.03889 -0.25052 0.03819 -0.24757 0.03981 L -0.24757 0.04005 C -0.24653 0.04028 -0.24444 0.0412 -0.24444 0.04144 C -0.24114 0.04468 -0.24583 0.04005 -0.23767 0.04306 C -0.23055 0.04583 -0.24184 0.04514 -0.2342 0.04514 " pathEditMode="relative" rAng="0" ptsTypes="ffaafaaffffafaffffffffffffffffFffff">
                                      <p:cBhvr>
                                        <p:cTn id="175" dur="5000" spd="-100000" fill="hold"/>
                                        <p:tgtEl>
                                          <p:spTgt spid="750"/>
                                        </p:tgtEl>
                                        <p:attrNameLst>
                                          <p:attrName>ppt_x</p:attrName>
                                          <p:attrName>ppt_y</p:attrName>
                                        </p:attrNameLst>
                                      </p:cBhvr>
                                      <p:rCtr x="13542" y="8380"/>
                                    </p:animMotion>
                                  </p:childTnLst>
                                </p:cTn>
                              </p:par>
                              <p:par>
                                <p:cTn id="176" presetID="0" presetClass="path" presetSubtype="0" accel="50000" decel="50000" fill="hold" nodeType="withEffect">
                                  <p:stCondLst>
                                    <p:cond delay="0"/>
                                  </p:stCondLst>
                                  <p:childTnLst>
                                    <p:animMotion origin="layout" path="M -0.12708 -0.16274 C -0.12725 -0.12292 -0.12725 -0.08287 -0.12743 -0.04283 C -0.12743 -0.03959 -0.12812 -0.03357 -0.12812 -0.03334 C -0.12777 -0.02315 -0.12725 -0.02593 -0.12482 -0.02385 C -0.12291 -0.02431 -0.12205 -0.0257 -0.12031 -0.02732 C -0.12066 -0.02593 -0.121 -0.02477 -0.12135 -0.02315 C -0.12205 -0.01829 -0.12239 -0.01227 -0.12309 -0.00718 C -0.12378 -0.00162 -0.12482 0.00324 -0.12569 0.00879 C -0.12586 0.0125 -0.12604 0.01643 -0.12639 0.0199 C -0.12673 0.02384 -0.12673 0.0206 -0.12673 0.02268 " pathEditMode="relative" rAng="0" ptsTypes="fffffffffA">
                                      <p:cBhvr>
                                        <p:cTn id="177" dur="5000" spd="-100000" fill="hold"/>
                                        <p:tgtEl>
                                          <p:spTgt spid="760"/>
                                        </p:tgtEl>
                                        <p:attrNameLst>
                                          <p:attrName>ppt_x</p:attrName>
                                          <p:attrName>ppt_y</p:attrName>
                                        </p:attrNameLst>
                                      </p:cBhvr>
                                      <p:rCtr x="278" y="9329"/>
                                    </p:animMotion>
                                  </p:childTnLst>
                                </p:cTn>
                              </p:par>
                              <p:par>
                                <p:cTn id="178" presetID="0" presetClass="path" presetSubtype="0" accel="50000" decel="50000" fill="hold" nodeType="withEffect">
                                  <p:stCondLst>
                                    <p:cond delay="0"/>
                                  </p:stCondLst>
                                  <p:childTnLst>
                                    <p:animMotion origin="layout" path="M 0.22943 -0.40157 C 0.22232 -0.39972 0.21642 -0.39209 0.20965 -0.38908 C 0.20062 -0.38515 0.19177 -0.38029 0.18275 -0.37728 C 0.17963 -0.3745 0.17546 -0.37219 0.17164 -0.37103 C 0.16609 -0.36618 0.15967 -0.36386 0.15411 -0.35854 C 0.14925 -0.35438 0.14682 -0.34721 0.14266 -0.34328 C 0.1411 -0.3368 0.13572 -0.32685 0.13086 -0.32385 C 0.12808 -0.32176 0.12374 -0.32107 0.12044 -0.31899 C 0.11663 -0.31667 0.1083 -0.31552 0.1083 -0.31529 C 0.10378 -0.31413 0.09962 -0.31344 0.09563 -0.31274 C 0.09233 -0.31297 0.08868 -0.31274 0.08539 -0.31344 C 0.08296 -0.3139 0.08053 -0.31691 0.07862 -0.3176 C 0.07654 -0.31829 0.07428 -0.31829 0.0722 -0.31899 C 0.05935 -0.31737 0.05745 -0.31552 0.04686 -0.30927 C 0.0446 -0.30788 0.04252 -0.30673 0.04061 -0.30441 C 0.0394 -0.30303 0.03714 -0.30025 0.03714 -0.30002 C 0.03662 -0.29678 0.03332 -0.29424 0.03176 -0.29123 C 0.02742 -0.28383 0.02169 -0.27943 0.01527 -0.27573 C 0.01302 -0.27272 0.01041 -0.27157 0.00746 -0.27087 C 0.00208 -0.26509 -0.00937 -0.25884 -0.01614 -0.25699 C -0.02117 -0.24728 -0.02829 -0.24242 -0.03436 -0.23409 C -0.03731 -0.23039 -0.03888 -0.226 -0.04165 -0.2223 C -0.04269 -0.2179 -0.04443 -0.21374 -0.04634 -0.2098 C -0.04703 -0.20842 -0.04842 -0.20564 -0.04842 -0.20541 C -0.0512 -0.19084 -0.04998 -0.18366 -0.04998 -0.164 L -0.04217 -0.15429 " pathEditMode="relative" rAng="0" ptsTypes="ffffffffffffffffffffffffAA">
                                      <p:cBhvr>
                                        <p:cTn id="179" dur="5000" spd="-100000" fill="hold"/>
                                        <p:tgtEl>
                                          <p:spTgt spid="770"/>
                                        </p:tgtEl>
                                        <p:attrNameLst>
                                          <p:attrName>ppt_x</p:attrName>
                                          <p:attrName>ppt_y</p:attrName>
                                        </p:attrNameLst>
                                      </p:cBhvr>
                                      <p:rCtr x="-14023" y="12353"/>
                                    </p:animMotion>
                                  </p:childTnLst>
                                </p:cTn>
                              </p:par>
                              <p:par>
                                <p:cTn id="180" presetID="0" presetClass="path" presetSubtype="0" accel="50000" decel="50000" fill="hold" nodeType="withEffect">
                                  <p:stCondLst>
                                    <p:cond delay="0"/>
                                  </p:stCondLst>
                                  <p:childTnLst>
                                    <p:animMotion origin="layout" path="M 0.33026 -0.0465 C 0.32141 -0.0539 0.31863 -0.04395 0.30961 -0.04927 C 0.30406 -0.04904 0.29902 -0.04927 0.29364 -0.04835 C 0.29121 -0.04811 0.29052 -0.04557 0.28861 -0.04372 C 0.2834 -0.0384 0.27802 -0.034 0.2723 -0.03053 C 0.26883 -0.02637 0.26605 -0.02614 0.2624 -0.02383 C 0.23047 -0.0273 0.25407 -0.02521 0.24106 -0.02961 C 0.23047 -0.03863 0.21919 -0.0465 0.20774 -0.05205 C 0.20426 -0.05552 0.20027 -0.05829 0.1968 -0.06153 C 0.18622 -0.05552 0.17667 -0.05367 0.16574 -0.05112 C 0.15949 -0.04765 0.15515 -0.04603 0.14821 -0.04557 C 0.13988 -0.04603 0.13537 -0.04742 0.1279 -0.04927 C 0.1194 -0.05459 0.05883 -0.0657 0.05883 -0.04141 " pathEditMode="relative" rAng="0" ptsTypes="fffffffffffff">
                                      <p:cBhvr>
                                        <p:cTn id="181" dur="5000" spd="-100000" fill="hold"/>
                                        <p:tgtEl>
                                          <p:spTgt spid="780"/>
                                        </p:tgtEl>
                                        <p:attrNameLst>
                                          <p:attrName>ppt_x</p:attrName>
                                          <p:attrName>ppt_y</p:attrName>
                                        </p:attrNameLst>
                                      </p:cBhvr>
                                      <p:rCtr x="-13572" y="162"/>
                                    </p:animMotion>
                                  </p:childTnLst>
                                </p:cTn>
                              </p:par>
                            </p:childTnLst>
                          </p:cTn>
                        </p:par>
                        <p:par>
                          <p:cTn id="182" fill="hold">
                            <p:stCondLst>
                              <p:cond delay="5500"/>
                            </p:stCondLst>
                            <p:childTnLst>
                              <p:par>
                                <p:cTn id="183" presetID="0" presetClass="path" presetSubtype="0" accel="50000" fill="hold" grpId="0" nodeType="afterEffect">
                                  <p:stCondLst>
                                    <p:cond delay="1000"/>
                                  </p:stCondLst>
                                  <p:childTnLst>
                                    <p:animMotion origin="layout" path="M 1.11111E-6 1.11111E-6 C -0.00139 -0.00046 -0.00278 -0.00093 -0.00417 -0.00139 C -0.00677 -0.00116 -0.01146 -0.00093 -0.01389 0.00139 C -0.01493 0.00231 -0.01597 0.0037 -0.01736 0.0037 " pathEditMode="relative" ptsTypes="fffA">
                                      <p:cBhvr>
                                        <p:cTn id="184" dur="5000" fill="hold"/>
                                        <p:tgtEl>
                                          <p:spTgt spid="706"/>
                                        </p:tgtEl>
                                        <p:attrNameLst>
                                          <p:attrName>ppt_x</p:attrName>
                                          <p:attrName>ppt_y</p:attrName>
                                        </p:attrNameLst>
                                      </p:cBhvr>
                                    </p:animMotion>
                                  </p:childTnLst>
                                </p:cTn>
                              </p:par>
                              <p:par>
                                <p:cTn id="185" presetID="6" presetClass="emph" presetSubtype="0" accel="50000" decel="50000" autoRev="1" fill="remove" nodeType="withEffect">
                                  <p:stCondLst>
                                    <p:cond delay="0"/>
                                  </p:stCondLst>
                                  <p:childTnLst>
                                    <p:animScale>
                                      <p:cBhvr>
                                        <p:cTn id="186" dur="3000" fill="hold"/>
                                        <p:tgtEl>
                                          <p:spTgt spid="361"/>
                                        </p:tgtEl>
                                      </p:cBhvr>
                                      <p:by x="90000" y="90000"/>
                                    </p:animScale>
                                  </p:childTnLst>
                                </p:cTn>
                              </p:par>
                              <p:par>
                                <p:cTn id="187" presetID="0" presetClass="path" presetSubtype="0" accel="50000" decel="50000" fill="hold" grpId="0" nodeType="withEffect">
                                  <p:stCondLst>
                                    <p:cond delay="0"/>
                                  </p:stCondLst>
                                  <p:childTnLst>
                                    <p:animMotion origin="layout" path="M -0.00104 -0.0007 C -0.00017 0.00439 0.01841 0.0199 0.01493 0.01921 C 0.01441 0.02291 0.07205 -0.00602 0.07188 -0.00255 C 0.07205 0.00092 0.08785 0.00972 0.09098 0.0155 C 0.0941 0.02129 0.08959 0.02893 0.09063 0.03263 C 0.10157 0.0375 0.0875 0.04143 0.09757 0.03773 C 0.10643 0.03865 0.12952 0.09606 0.12362 0.10347 " pathEditMode="relative" rAng="0" ptsTypes="fffafff">
                                      <p:cBhvr>
                                        <p:cTn id="188" dur="5000" fill="hold"/>
                                        <p:tgtEl>
                                          <p:spTgt spid="707"/>
                                        </p:tgtEl>
                                        <p:attrNameLst>
                                          <p:attrName>ppt_x</p:attrName>
                                          <p:attrName>ppt_y</p:attrName>
                                        </p:attrNameLst>
                                      </p:cBhvr>
                                      <p:rCtr x="6528" y="4931"/>
                                    </p:animMotion>
                                  </p:childTnLst>
                                </p:cTn>
                              </p:par>
                              <p:par>
                                <p:cTn id="189" presetID="0" presetClass="path" presetSubtype="0" accel="50000" fill="hold" grpId="0" nodeType="withEffect">
                                  <p:stCondLst>
                                    <p:cond delay="0"/>
                                  </p:stCondLst>
                                  <p:childTnLst>
                                    <p:animMotion origin="layout" path="M -8.61111E-6 -2.96296E-6 C 0.00312 0.00255 0.00677 0.00486 0.01041 0.00602 C 0.0118 0.00718 0.01336 0.00787 0.01493 0.00833 C 0.01683 0.00995 0.01996 0.01019 0.02222 0.01065 C 0.02395 0.01181 0.02621 0.0125 0.02777 0.01389 C 0.02899 0.01482 0.02951 0.01597 0.0309 0.01667 C 0.03263 0.01898 0.03402 0.02222 0.03611 0.02407 C 0.03715 0.02986 0.04357 0.03958 0.04583 0.0463 C 0.04913 0.05625 0.0493 0.06736 0.05381 0.07639 C 0.05451 0.08056 0.05729 0.08426 0.05868 0.08796 C 0.05954 0.09028 0.05972 0.09213 0.06111 0.09398 C 0.06215 0.09745 0.06458 0.10394 0.06701 0.10602 C 0.06805 0.11019 0.07308 0.11134 0.07569 0.11296 C 0.07621 0.11296 0.08246 0.1132 0.08437 0.11157 C 0.08472 0.11111 0.09409 0.10509 0.09409 0.10509 C 0.09895 0.1037 0.10329 0.10278 0.10833 0.10232 C 0.11111 0.10185 0.11406 0.10208 0.11666 0.10093 C 0.12013 0.10139 0.12708 0.10232 0.12708 0.10232 C 0.12864 0.10301 0.13194 0.10417 0.13194 0.10417 C 0.13541 0.10741 0.14027 0.11042 0.14444 0.11157 C 0.14687 0.11366 0.14999 0.11482 0.15243 0.11713 C 0.15381 0.11852 0.15416 0.11921 0.1559 0.11991 C 0.15868 0.12222 0.16093 0.12546 0.16354 0.12778 C 0.16562 0.13195 0.1684 0.13565 0.17118 0.13935 C 0.17152 0.14097 0.17152 0.14028 0.17152 0.1412 " pathEditMode="relative" ptsTypes="ffffffffffffffffffffffffA">
                                      <p:cBhvr>
                                        <p:cTn id="190" dur="5000" fill="hold"/>
                                        <p:tgtEl>
                                          <p:spTgt spid="705"/>
                                        </p:tgtEl>
                                        <p:attrNameLst>
                                          <p:attrName>ppt_x</p:attrName>
                                          <p:attrName>ppt_y</p:attrName>
                                        </p:attrNameLst>
                                      </p:cBhvr>
                                    </p:animMotion>
                                  </p:childTnLst>
                                </p:cTn>
                              </p:par>
                              <p:par>
                                <p:cTn id="191" presetID="0" presetClass="path" presetSubtype="0" accel="50000" fill="hold" grpId="0" nodeType="withEffect">
                                  <p:stCondLst>
                                    <p:cond delay="0"/>
                                  </p:stCondLst>
                                  <p:childTnLst>
                                    <p:animMotion origin="layout" path="M -4.44444E-6 8.14815E-6 C -0.00382 -0.00161 -0.00139 -0.00092 -0.00764 -0.00138 C -0.0151 -0.00115 -0.02101 -0.00046 -0.02812 0.00047 C -0.03142 0.00163 -0.03489 0.00255 -0.03819 0.00371 C -0.03854 0.00394 -0.03889 0.0044 -0.03923 0.00464 C -0.03976 0.00487 -0.04028 0.00487 -0.04062 0.0051 C -0.04323 0.00718 -0.04531 0.01019 -0.04826 0.01158 C -0.04861 0.01227 -0.05 0.01343 -0.05 0.01389 " pathEditMode="relative" ptsTypes="fffffffA">
                                      <p:cBhvr>
                                        <p:cTn id="192" dur="5000" fill="hold"/>
                                        <p:tgtEl>
                                          <p:spTgt spid="704"/>
                                        </p:tgtEl>
                                        <p:attrNameLst>
                                          <p:attrName>ppt_x</p:attrName>
                                          <p:attrName>ppt_y</p:attrName>
                                        </p:attrNameLst>
                                      </p:cBhvr>
                                    </p:animMotion>
                                  </p:childTnLst>
                                </p:cTn>
                              </p:par>
                              <p:par>
                                <p:cTn id="193" presetID="0" presetClass="path" presetSubtype="0" accel="50000" fill="hold" grpId="0" nodeType="withEffect">
                                  <p:stCondLst>
                                    <p:cond delay="0"/>
                                  </p:stCondLst>
                                  <p:childTnLst>
                                    <p:animMotion origin="layout" path="M 0.00069 -0.00047 C -0.00781 3.33333E-6 -0.0099 0.00046 -0.01667 0.00277 C -0.02344 0.00833 -0.03108 0.01203 -0.03785 0.01805 C -0.03872 0.01967 -0.0401 0.02152 -0.04132 0.02268 C -0.04167 0.02407 -0.04254 0.025 -0.04201 0.02639 " pathEditMode="relative" ptsTypes="ffffA">
                                      <p:cBhvr>
                                        <p:cTn id="194" dur="5000" fill="hold"/>
                                        <p:tgtEl>
                                          <p:spTgt spid="702"/>
                                        </p:tgtEl>
                                        <p:attrNameLst>
                                          <p:attrName>ppt_x</p:attrName>
                                          <p:attrName>ppt_y</p:attrName>
                                        </p:attrNameLst>
                                      </p:cBhvr>
                                    </p:animMotion>
                                  </p:childTnLst>
                                </p:cTn>
                              </p:par>
                              <p:par>
                                <p:cTn id="195" presetID="0" presetClass="path" presetSubtype="0" accel="50000" fill="hold" grpId="0" nodeType="withEffect">
                                  <p:stCondLst>
                                    <p:cond delay="0"/>
                                  </p:stCondLst>
                                  <p:childTnLst>
                                    <p:animMotion origin="layout" path="M -1.66667E-6 -2.96296E-6 C 0.00295 0.00139 0.00399 0.00903 0.00695 0.01157 C 0.00729 0.01319 0.01042 0.01574 0.01181 0.0162 C 0.01302 0.01644 0.01528 0.01713 0.01528 0.01713 C 0.01893 0.02037 0.02413 0.01806 0.02813 0.01759 C 0.03021 0.0169 0.03195 0.0162 0.03403 0.01574 C 0.03681 0.01319 0.03559 0.01482 0.0375 0.01111 C 0.03768 0.01065 0.0382 0.00972 0.0382 0.00972 C 0.03872 0.00347 0.04045 -0.00116 0.04514 -0.00324 C 0.0467 -0.00532 0.04792 -0.00741 0.04965 -0.00926 C 0.0507 -0.01042 0.05278 -0.0125 0.05278 -0.0125 C 0.05365 -0.01412 0.05504 -0.01597 0.05625 -0.01713 C 0.05747 -0.01944 0.0566 -0.01829 0.05903 -0.02037 C 0.05938 -0.0206 0.06007 -0.0213 0.06007 -0.0213 C 0.06111 -0.02338 0.06285 -0.02639 0.06424 -0.02778 C 0.06511 -0.0294 0.06649 -0.03125 0.06771 -0.03241 C 0.06875 -0.03426 0.075 -0.04097 0.07674 -0.04167 C 0.07847 -0.04398 0.08125 -0.04653 0.08368 -0.04768 C 0.08854 -0.05255 0.09531 -0.05463 0.10139 -0.05509 C 0.10434 -0.05532 0.10712 -0.05532 0.11007 -0.05556 C 0.11198 -0.05579 0.11597 -0.05602 0.11597 -0.05602 " pathEditMode="relative" ptsTypes="ffffffffffffffffffffA">
                                      <p:cBhvr>
                                        <p:cTn id="196" dur="5000" fill="hold"/>
                                        <p:tgtEl>
                                          <p:spTgt spid="703"/>
                                        </p:tgtEl>
                                        <p:attrNameLst>
                                          <p:attrName>ppt_x</p:attrName>
                                          <p:attrName>ppt_y</p:attrName>
                                        </p:attrNameLst>
                                      </p:cBhvr>
                                    </p:animMotion>
                                  </p:childTnLst>
                                </p:cTn>
                              </p:par>
                              <p:par>
                                <p:cTn id="197" presetID="0" presetClass="path" presetSubtype="0" accel="50000" fill="hold" grpId="0" nodeType="withEffect">
                                  <p:stCondLst>
                                    <p:cond delay="0"/>
                                  </p:stCondLst>
                                  <p:childTnLst>
                                    <p:animMotion origin="layout" path="M -1.66667E-6 2.59259E-6 C 0.00122 -0.00255 -0.00017 -0.00393 -0.00138 -0.00602 C -0.00312 -0.00926 -0.00746 -0.01204 -0.01041 -0.01296 C -0.01336 -0.01551 -0.01666 -0.01805 -0.01979 -0.01991 C -0.02413 -0.02245 -0.02881 -0.02407 -0.03055 -0.03102 C -0.03107 -0.03866 -0.03125 -0.04606 -0.03194 -0.0537 C -0.03246 -0.06782 -0.03229 -0.08171 -0.03298 -0.09583 C -0.03316 -0.10023 -0.03437 -0.10463 -0.03541 -0.1088 C -0.03593 -0.11111 -0.0375 -0.11574 -0.0375 -0.11574 C -0.03767 -0.12523 -0.0375 -0.1331 -0.03923 -0.14213 C -0.03975 -0.14884 -0.04027 -0.15579 -0.04131 -0.1625 C -0.04184 -0.17454 -0.04409 -0.19722 -0.03854 -0.20833 C -0.03819 -0.21018 -0.03767 -0.2118 -0.0368 -0.21342 C -0.03645 -0.21574 -0.03611 -0.21667 -0.03506 -0.21852 C -0.03454 -0.22083 -0.03194 -0.22708 -0.03055 -0.22824 C -0.02986 -0.23079 -0.03038 -0.22917 -0.02881 -0.23241 C -0.02829 -0.23333 -0.02743 -0.23518 -0.02743 -0.23518 " pathEditMode="relative" ptsTypes="ffffffffffffffffA">
                                      <p:cBhvr>
                                        <p:cTn id="198" dur="5000" fill="hold"/>
                                        <p:tgtEl>
                                          <p:spTgt spid="701"/>
                                        </p:tgtEl>
                                        <p:attrNameLst>
                                          <p:attrName>ppt_x</p:attrName>
                                          <p:attrName>ppt_y</p:attrName>
                                        </p:attrNameLst>
                                      </p:cBhvr>
                                    </p:animMotion>
                                  </p:childTnLst>
                                </p:cTn>
                              </p:par>
                              <p:par>
                                <p:cTn id="199" presetID="0" presetClass="path" presetSubtype="0" accel="50000" fill="hold" grpId="0" nodeType="withEffect">
                                  <p:stCondLst>
                                    <p:cond delay="0"/>
                                  </p:stCondLst>
                                  <p:childTnLst>
                                    <p:animMotion origin="layout" path="M -2.77778E-6 6.66667E-6 C -0.00121 0.00047 -0.0026 0.00093 -0.00382 0.00139 C -0.00607 0.00325 -0.00885 0.00371 -0.01111 0.00556 C -0.0118 0.00626 -0.01319 0.00741 -0.01319 0.00741 C -0.01406 0.00903 -0.01545 0.01042 -0.01666 0.01158 C -0.01684 0.01204 -0.01701 0.01251 -0.01736 0.01297 C -0.01771 0.0132 -0.01823 0.0132 -0.0184 0.01343 C -0.01909 0.01436 -0.01962 0.01644 -0.02048 0.0176 C -0.02083 0.01922 -0.02118 0.02107 -0.02187 0.02269 " pathEditMode="relative" ptsTypes="ffffffffA">
                                      <p:cBhvr>
                                        <p:cTn id="200" dur="5000" fill="hold"/>
                                        <p:tgtEl>
                                          <p:spTgt spid="700"/>
                                        </p:tgtEl>
                                        <p:attrNameLst>
                                          <p:attrName>ppt_x</p:attrName>
                                          <p:attrName>ppt_y</p:attrName>
                                        </p:attrNameLst>
                                      </p:cBhvr>
                                    </p:animMotion>
                                  </p:childTnLst>
                                </p:cTn>
                              </p:par>
                              <p:par>
                                <p:cTn id="201" presetID="0" presetClass="path" presetSubtype="0" accel="50000" fill="hold" grpId="0" nodeType="withEffect">
                                  <p:stCondLst>
                                    <p:cond delay="0"/>
                                  </p:stCondLst>
                                  <p:childTnLst>
                                    <p:animMotion origin="layout" path="M 1.11111E-6 -1.48148E-6 C 0.00364 0.00625 0.00573 0.01482 0.00764 0.02223 C 0.00816 0.02454 0.00868 0.02732 0.00903 0.02963 C 0.0092 0.03079 0.00972 0.03334 0.00972 0.03334 C 0.00989 0.03658 0.01024 0.03959 0.01076 0.0426 C 0.01146 0.0507 0.01267 0.0588 0.01423 0.06667 C 0.01475 0.06945 0.01528 0.07408 0.01736 0.07593 C 0.01962 0.07801 0.02239 0.07871 0.025 0.07917 C 0.02725 0.07871 0.02639 0.07871 0.02743 0.07871 " pathEditMode="relative" ptsTypes="ffffffffA">
                                      <p:cBhvr>
                                        <p:cTn id="202" dur="5000" fill="hold"/>
                                        <p:tgtEl>
                                          <p:spTgt spid="698"/>
                                        </p:tgtEl>
                                        <p:attrNameLst>
                                          <p:attrName>ppt_x</p:attrName>
                                          <p:attrName>ppt_y</p:attrName>
                                        </p:attrNameLst>
                                      </p:cBhvr>
                                    </p:animMotion>
                                  </p:childTnLst>
                                </p:cTn>
                              </p:par>
                              <p:par>
                                <p:cTn id="203" presetID="0" presetClass="path" presetSubtype="0" accel="50000" fill="hold" grpId="0" nodeType="withEffect">
                                  <p:stCondLst>
                                    <p:cond delay="0"/>
                                  </p:stCondLst>
                                  <p:childTnLst>
                                    <p:animMotion origin="layout" path="M 0.00018 0.0007 C -0.00086 0.00209 -0.00173 0.00371 -0.00295 0.00486 C -0.00416 0.00741 -0.00677 0.00949 -0.00885 0.01042 C -0.01302 0.01482 -0.01822 0.01713 -0.02309 0.01968 C -0.02517 0.02084 -0.02708 0.02269 -0.02934 0.02338 C -0.0309 0.02547 -0.03316 0.02685 -0.03524 0.02755 C -0.04236 0.03496 -0.04305 0.03912 -0.04461 0.0507 C -0.04513 0.0544 -0.04513 0.06482 -0.04774 0.06736 C -0.05347 0.07269 -0.06336 0.07084 -0.06927 0.07107 C -0.07031 0.07153 -0.07135 0.07199 -0.07239 0.07246 C -0.07274 0.07269 -0.07343 0.07292 -0.07343 0.07292 C -0.08125 0.07269 -0.08836 0.07176 -0.096 0.07107 C -0.0993 0.07014 -0.10295 0.06945 -0.10607 0.06783 C -0.10972 0.06597 -0.11319 0.06297 -0.11684 0.06135 C -0.1184 0.05926 -0.11753 0.06042 -0.11996 0.0581 C -0.12031 0.05787 -0.121 0.05718 -0.121 0.05718 C -0.12222 0.05463 -0.12482 0.05394 -0.12621 0.05162 C -0.12708 0.05023 -0.12777 0.04861 -0.12864 0.04746 " pathEditMode="relative" ptsTypes="fffffffffffffffffA">
                                      <p:cBhvr>
                                        <p:cTn id="204" dur="5000" fill="hold"/>
                                        <p:tgtEl>
                                          <p:spTgt spid="697"/>
                                        </p:tgtEl>
                                        <p:attrNameLst>
                                          <p:attrName>ppt_x</p:attrName>
                                          <p:attrName>ppt_y</p:attrName>
                                        </p:attrNameLst>
                                      </p:cBhvr>
                                    </p:animMotion>
                                  </p:childTnLst>
                                </p:cTn>
                              </p:par>
                              <p:par>
                                <p:cTn id="205" presetID="0" presetClass="path" presetSubtype="0" accel="50000" fill="hold" grpId="0" nodeType="withEffect">
                                  <p:stCondLst>
                                    <p:cond delay="0"/>
                                  </p:stCondLst>
                                  <p:childTnLst>
                                    <p:animMotion origin="layout" path="M -5.83333E-6 7.40741E-7 C 0.00694 0.00371 0.01249 0.0125 0.01666 0.02037 C 0.01979 0.02616 0.02447 0.03125 0.02847 0.03565 C 0.03124 0.03843 0.03367 0.04283 0.03715 0.04398 C 0.04166 0.04792 0.04687 0.05139 0.05242 0.05139 " pathEditMode="relative" ptsTypes="ffffA">
                                      <p:cBhvr>
                                        <p:cTn id="206" dur="5000" fill="hold"/>
                                        <p:tgtEl>
                                          <p:spTgt spid="696"/>
                                        </p:tgtEl>
                                        <p:attrNameLst>
                                          <p:attrName>ppt_x</p:attrName>
                                          <p:attrName>ppt_y</p:attrName>
                                        </p:attrNameLst>
                                      </p:cBhvr>
                                    </p:animMotion>
                                  </p:childTnLst>
                                </p:cTn>
                              </p:par>
                              <p:par>
                                <p:cTn id="207" presetID="0" presetClass="path" presetSubtype="0" accel="50000" fill="hold" grpId="0" nodeType="withEffect">
                                  <p:stCondLst>
                                    <p:cond delay="0"/>
                                  </p:stCondLst>
                                  <p:childTnLst>
                                    <p:animMotion origin="layout" path="M -8.33333E-7 -7.40741E-7 C 0.00295 -0.00139 0.00451 -0.00533 0.00729 -0.00648 C 0.00972 -0.00972 0.01285 -0.01181 0.01562 -0.01435 C 0.01701 -0.01713 0.01875 -0.01991 0.02083 -0.02176 C 0.02187 -0.02361 0.02656 -0.02894 0.02812 -0.02963 C 0.02864 -0.03148 0.03055 -0.0331 0.03194 -0.0338 C 0.03351 -0.0331 0.03489 -0.03264 0.03646 -0.03195 C 0.03871 -0.03241 0.03785 -0.03195 0.03923 -0.03287 " pathEditMode="relative" ptsTypes="fffffffA">
                                      <p:cBhvr>
                                        <p:cTn id="208" dur="5000" fill="hold"/>
                                        <p:tgtEl>
                                          <p:spTgt spid="399"/>
                                        </p:tgtEl>
                                        <p:attrNameLst>
                                          <p:attrName>ppt_x</p:attrName>
                                          <p:attrName>ppt_y</p:attrName>
                                        </p:attrNameLst>
                                      </p:cBhvr>
                                    </p:animMotion>
                                  </p:childTnLst>
                                </p:cTn>
                              </p:par>
                              <p:par>
                                <p:cTn id="209" presetID="0" presetClass="path" presetSubtype="0" accel="50000" fill="hold" grpId="0" nodeType="withEffect">
                                  <p:stCondLst>
                                    <p:cond delay="0"/>
                                  </p:stCondLst>
                                  <p:childTnLst>
                                    <p:animMotion origin="layout" path="M 4.44444E-6 1.11111E-6 C 0.00173 -0.00069 0.00225 -0.00046 -0.00139 -0.00278 C -0.00365 -0.00417 -0.0073 -0.00509 -0.00973 -0.00555 C -0.01511 -0.00787 -0.01823 -0.00833 -0.02362 -0.00926 C -0.02813 -0.01018 -0.03264 -0.0125 -0.03716 -0.01343 C -0.03889 -0.01435 -0.04063 -0.01528 -0.04237 -0.01574 C -0.04358 -0.01597 -0.04584 -0.01667 -0.04584 -0.01667 C -0.04792 -0.01852 -0.05018 -0.01852 -0.05209 -0.02037 C -0.05955 -0.02014 -0.0665 -0.02153 -0.07223 -0.01528 C -0.07431 -0.01296 -0.07744 -0.01157 -0.07987 -0.00972 C -0.08091 -0.00903 -0.08299 -0.00787 -0.08299 -0.00787 C -0.08525 -0.00555 -0.0882 -0.00486 -0.09063 -0.00278 C -0.09115 -0.00069 -0.09341 0.00208 -0.0948 0.00324 C -0.09566 0.00486 -0.09671 0.00671 -0.09792 0.00787 C -0.09844 0.0088 -0.09966 0.01042 -0.10035 0.01111 C -0.10105 0.01157 -0.10244 0.01204 -0.10244 0.01204 C -0.104 0.01412 -0.10313 0.01296 -0.10556 0.01528 C -0.10625 0.01597 -0.10764 0.01713 -0.10764 0.01713 C -0.11285 0.02732 -0.13108 0.02616 -0.13785 0.02639 C -0.1415 0.02801 -0.14428 0.03287 -0.14827 0.03287 " pathEditMode="relative" ptsTypes="fffffffffffffffffffA">
                                      <p:cBhvr>
                                        <p:cTn id="210" dur="5000" fill="hold"/>
                                        <p:tgtEl>
                                          <p:spTgt spid="695"/>
                                        </p:tgtEl>
                                        <p:attrNameLst>
                                          <p:attrName>ppt_x</p:attrName>
                                          <p:attrName>ppt_y</p:attrName>
                                        </p:attrNameLst>
                                      </p:cBhvr>
                                    </p:animMotion>
                                  </p:childTnLst>
                                </p:cTn>
                              </p:par>
                              <p:par>
                                <p:cTn id="211" presetID="0" presetClass="path" presetSubtype="0" accel="50000" fill="hold" grpId="0" nodeType="withEffect">
                                  <p:stCondLst>
                                    <p:cond delay="0"/>
                                  </p:stCondLst>
                                  <p:childTnLst>
                                    <p:animMotion origin="layout" path="M -3.61111E-6 3.7037E-6 C 0.00104 0.00139 0.00122 0.00255 0.00243 0.0037 C 0.00399 0.00694 0.00313 0.00579 0.00486 0.00741 C 0.00538 0.00926 0.00573 0.00995 0.00695 0.01111 C 0.00712 0.01157 0.00729 0.01204 0.00764 0.0125 C 0.00799 0.01273 0.00851 0.01273 0.00868 0.01296 C 0.00885 0.01319 0.00885 0.01412 0.00903 0.01435 C 0.01024 0.01597 0.01076 0.01597 0.01215 0.01667 C 0.01337 0.01643 0.0151 0.0169 0.01597 0.01574 C 0.01771 0.01343 0.02049 0.00741 0.02049 0.00417 " pathEditMode="relative" ptsTypes="fffffffffA">
                                      <p:cBhvr>
                                        <p:cTn id="212" dur="5000" fill="hold"/>
                                        <p:tgtEl>
                                          <p:spTgt spid="708"/>
                                        </p:tgtEl>
                                        <p:attrNameLst>
                                          <p:attrName>ppt_x</p:attrName>
                                          <p:attrName>ppt_y</p:attrName>
                                        </p:attrNameLst>
                                      </p:cBhvr>
                                    </p:animMotion>
                                  </p:childTnLst>
                                </p:cTn>
                              </p:par>
                              <p:par>
                                <p:cTn id="213" presetID="0" presetClass="path" presetSubtype="0" accel="50000" fill="hold" grpId="0" nodeType="withEffect">
                                  <p:stCondLst>
                                    <p:cond delay="0"/>
                                  </p:stCondLst>
                                  <p:childTnLst>
                                    <p:animMotion origin="layout" path="M -3.88889E-6 2.59259E-6 C -0.00451 -0.00208 -0.00902 0.0007 -0.01354 0.00185 C -0.0151 0.00324 -0.01649 0.00324 -0.0184 0.0037 C -0.02378 0.00602 -0.0302 0.00625 -0.03576 0.00741 C -0.04357 0.00926 -0.04948 0.01435 -0.0559 0.01991 C -0.05642 0.02176 -0.05711 0.02292 -0.05833 0.02408 C -0.05885 0.02616 -0.05954 0.02801 -0.06076 0.02917 C -0.06111 0.03056 -0.06145 0.03195 -0.0618 0.03333 C -0.06198 0.0338 -0.06215 0.03472 -0.06215 0.03472 C -0.06302 0.0456 -0.06198 0.05764 -0.06076 0.06852 C -0.06041 0.07546 -0.05989 0.07963 -0.06041 0.08658 C -0.06059 0.09028 -0.06267 0.09398 -0.06388 0.09722 C -0.06562 0.10162 -0.06649 0.10625 -0.06875 0.11019 C -0.06927 0.11296 -0.07066 0.11597 -0.07257 0.11759 C -0.0743 0.12477 -0.07968 0.12801 -0.08229 0.13472 C -0.08316 0.14074 -0.08802 0.15116 -0.09201 0.15463 C -0.09288 0.15648 -0.09583 0.1581 -0.09583 0.16019 " pathEditMode="relative" ptsTypes="ffffffffffffffffA">
                                      <p:cBhvr>
                                        <p:cTn id="214" dur="5000" fill="hold"/>
                                        <p:tgtEl>
                                          <p:spTgt spid="709"/>
                                        </p:tgtEl>
                                        <p:attrNameLst>
                                          <p:attrName>ppt_x</p:attrName>
                                          <p:attrName>ppt_y</p:attrName>
                                        </p:attrNameLst>
                                      </p:cBhvr>
                                    </p:animMotion>
                                  </p:childTnLst>
                                </p:cTn>
                              </p:par>
                              <p:par>
                                <p:cTn id="215" presetID="0" presetClass="path" presetSubtype="0" accel="50000" fill="hold" grpId="0" nodeType="withEffect">
                                  <p:stCondLst>
                                    <p:cond delay="0"/>
                                  </p:stCondLst>
                                  <p:childTnLst>
                                    <p:animMotion origin="layout" path="M 1.94444E-6 -3.7037E-7 C -0.00851 0.00278 -0.02118 0.00186 -0.02865 0.00209 C -0.03837 0.00649 -0.0467 0.01412 -0.05677 0.01737 C -0.06337 0.01667 -0.06545 0.01551 -0.07084 0.0132 C -0.07188 0.00903 -0.07552 0.00093 -0.07813 -0.00138 C -0.07847 -0.00208 -0.07865 -0.003 -0.07917 -0.00347 C -0.07952 -0.00393 -0.08038 -0.0037 -0.08073 -0.00416 C -0.08108 -0.00463 -0.08091 -0.00578 -0.08125 -0.00625 C -0.08281 -0.00833 -0.08542 -0.01018 -0.0875 -0.01111 C -0.08959 -0.01527 -0.09236 -0.01527 -0.09479 -0.01805 C -0.09531 -0.01875 -0.09584 -0.01944 -0.09636 -0.02013 C -0.0967 -0.02083 -0.09688 -0.02175 -0.0974 -0.02222 C -0.09827 -0.02338 -0.09948 -0.02407 -0.10052 -0.025 C -0.10104 -0.02546 -0.10209 -0.02638 -0.10209 -0.02638 C -0.10365 -0.02939 -0.1066 -0.03333 -0.10886 -0.03541 C -0.11094 -0.04351 -0.1125 -0.05856 -0.11563 -0.06597 C -0.11806 -0.07175 -0.11632 -0.06458 -0.11823 -0.07013 C -0.11927 -0.07338 -0.11945 -0.07569 -0.12084 -0.07847 C -0.12188 -0.08425 -0.12309 -0.08981 -0.12396 -0.09583 C -0.12413 -0.09953 -0.125 -0.10601 -0.125 -0.11041 " pathEditMode="relative" ptsTypes="fffffffffffffffffffA">
                                      <p:cBhvr>
                                        <p:cTn id="216" dur="5000" fill="hold"/>
                                        <p:tgtEl>
                                          <p:spTgt spid="69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 grpId="0" animBg="1"/>
      <p:bldP spid="698" grpId="0" animBg="1"/>
      <p:bldP spid="696" grpId="0" animBg="1"/>
      <p:bldP spid="700" grpId="0" animBg="1"/>
      <p:bldP spid="702" grpId="0" animBg="1"/>
      <p:bldP spid="704" grpId="0" animBg="1"/>
      <p:bldP spid="703" grpId="0" animBg="1"/>
      <p:bldP spid="399" grpId="0" animBg="1"/>
      <p:bldP spid="699" grpId="0" animBg="1"/>
      <p:bldP spid="706" grpId="0" animBg="1"/>
      <p:bldP spid="707" grpId="0" animBg="1"/>
      <p:bldP spid="708" grpId="0" animBg="1"/>
      <p:bldP spid="697" grpId="0" animBg="1"/>
      <p:bldP spid="701" grpId="0" animBg="1"/>
      <p:bldP spid="705" grpId="0" animBg="1"/>
      <p:bldP spid="70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ector recto de flecha 3"/>
          <p:cNvCxnSpPr/>
          <p:nvPr/>
        </p:nvCxnSpPr>
        <p:spPr>
          <a:xfrm flipH="1">
            <a:off x="2058735" y="935785"/>
            <a:ext cx="13367" cy="4946316"/>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 name="Conector recto 5"/>
          <p:cNvCxnSpPr/>
          <p:nvPr/>
        </p:nvCxnSpPr>
        <p:spPr>
          <a:xfrm flipV="1">
            <a:off x="2072107" y="3275258"/>
            <a:ext cx="5267156" cy="40104"/>
          </a:xfrm>
          <a:prstGeom prst="line">
            <a:avLst/>
          </a:prstGeom>
          <a:ln w="38100" cmpd="sng">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8" name="Forma libre 7"/>
          <p:cNvSpPr/>
          <p:nvPr/>
        </p:nvSpPr>
        <p:spPr>
          <a:xfrm flipV="1">
            <a:off x="2272634" y="3315362"/>
            <a:ext cx="4812633" cy="1637315"/>
          </a:xfrm>
          <a:custGeom>
            <a:avLst/>
            <a:gdLst>
              <a:gd name="connsiteX0" fmla="*/ 0 w 4812632"/>
              <a:gd name="connsiteY0" fmla="*/ 1634437 h 1634437"/>
              <a:gd name="connsiteX1" fmla="*/ 467895 w 4812632"/>
              <a:gd name="connsiteY1" fmla="*/ 43595 h 1634437"/>
              <a:gd name="connsiteX2" fmla="*/ 1630948 w 4812632"/>
              <a:gd name="connsiteY2" fmla="*/ 498121 h 1634437"/>
              <a:gd name="connsiteX3" fmla="*/ 2566737 w 4812632"/>
              <a:gd name="connsiteY3" fmla="*/ 1032858 h 1634437"/>
              <a:gd name="connsiteX4" fmla="*/ 4812632 w 4812632"/>
              <a:gd name="connsiteY4" fmla="*/ 1193279 h 1634437"/>
              <a:gd name="connsiteX0" fmla="*/ 0 w 4812632"/>
              <a:gd name="connsiteY0" fmla="*/ 1632788 h 1632788"/>
              <a:gd name="connsiteX1" fmla="*/ 467895 w 4812632"/>
              <a:gd name="connsiteY1" fmla="*/ 41946 h 1632788"/>
              <a:gd name="connsiteX2" fmla="*/ 1671053 w 4812632"/>
              <a:gd name="connsiteY2" fmla="*/ 509840 h 1632788"/>
              <a:gd name="connsiteX3" fmla="*/ 2566737 w 4812632"/>
              <a:gd name="connsiteY3" fmla="*/ 1031209 h 1632788"/>
              <a:gd name="connsiteX4" fmla="*/ 4812632 w 4812632"/>
              <a:gd name="connsiteY4" fmla="*/ 1191630 h 1632788"/>
              <a:gd name="connsiteX0" fmla="*/ 0 w 4812632"/>
              <a:gd name="connsiteY0" fmla="*/ 1637315 h 1637315"/>
              <a:gd name="connsiteX1" fmla="*/ 467895 w 4812632"/>
              <a:gd name="connsiteY1" fmla="*/ 46473 h 1637315"/>
              <a:gd name="connsiteX2" fmla="*/ 1671053 w 4812632"/>
              <a:gd name="connsiteY2" fmla="*/ 514367 h 1637315"/>
              <a:gd name="connsiteX3" fmla="*/ 2566737 w 4812632"/>
              <a:gd name="connsiteY3" fmla="*/ 1035736 h 1637315"/>
              <a:gd name="connsiteX4" fmla="*/ 4812632 w 4812632"/>
              <a:gd name="connsiteY4" fmla="*/ 1196157 h 1637315"/>
              <a:gd name="connsiteX0" fmla="*/ 0 w 4812632"/>
              <a:gd name="connsiteY0" fmla="*/ 1637315 h 1637315"/>
              <a:gd name="connsiteX1" fmla="*/ 467895 w 4812632"/>
              <a:gd name="connsiteY1" fmla="*/ 46473 h 1637315"/>
              <a:gd name="connsiteX2" fmla="*/ 1671053 w 4812632"/>
              <a:gd name="connsiteY2" fmla="*/ 514367 h 1637315"/>
              <a:gd name="connsiteX3" fmla="*/ 2566737 w 4812632"/>
              <a:gd name="connsiteY3" fmla="*/ 1035736 h 1637315"/>
              <a:gd name="connsiteX4" fmla="*/ 4812632 w 4812632"/>
              <a:gd name="connsiteY4" fmla="*/ 1196157 h 1637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2632" h="1637315">
                <a:moveTo>
                  <a:pt x="0" y="1637315"/>
                </a:moveTo>
                <a:cubicBezTo>
                  <a:pt x="98035" y="936587"/>
                  <a:pt x="189386" y="233631"/>
                  <a:pt x="467895" y="46473"/>
                </a:cubicBezTo>
                <a:cubicBezTo>
                  <a:pt x="746404" y="-140685"/>
                  <a:pt x="1334614" y="282648"/>
                  <a:pt x="1671053" y="514367"/>
                </a:cubicBezTo>
                <a:cubicBezTo>
                  <a:pt x="2007492" y="746086"/>
                  <a:pt x="2069878" y="828525"/>
                  <a:pt x="2566737" y="1035736"/>
                </a:cubicBezTo>
                <a:cubicBezTo>
                  <a:pt x="3063596" y="1242947"/>
                  <a:pt x="4812632" y="1196157"/>
                  <a:pt x="4812632" y="1196157"/>
                </a:cubicBezTo>
              </a:path>
            </a:pathLst>
          </a:custGeom>
          <a:ln w="76200" cmpd="sng">
            <a:solidFill>
              <a:srgbClr val="FF0000"/>
            </a:solidFill>
          </a:ln>
        </p:spPr>
        <p:style>
          <a:lnRef idx="2">
            <a:schemeClr val="accent3"/>
          </a:lnRef>
          <a:fillRef idx="0">
            <a:schemeClr val="accent3"/>
          </a:fillRef>
          <a:effectRef idx="1">
            <a:schemeClr val="accent3"/>
          </a:effectRef>
          <a:fontRef idx="minor">
            <a:schemeClr val="tx1"/>
          </a:fontRef>
        </p:style>
        <p:txBody>
          <a:bodyPr lIns="91429" tIns="45715" rIns="91429" bIns="45715" rtlCol="0" anchor="ctr"/>
          <a:lstStyle/>
          <a:p>
            <a:pPr algn="ctr" defTabSz="457161" fontAlgn="auto">
              <a:spcBef>
                <a:spcPts val="0"/>
              </a:spcBef>
              <a:spcAft>
                <a:spcPts val="0"/>
              </a:spcAft>
            </a:pPr>
            <a:endParaRPr lang="en-GB" dirty="0">
              <a:solidFill>
                <a:prstClr val="black"/>
              </a:solidFill>
              <a:latin typeface="Calibri"/>
            </a:endParaRPr>
          </a:p>
        </p:txBody>
      </p:sp>
      <p:sp>
        <p:nvSpPr>
          <p:cNvPr id="9" name="CuadroTexto 8"/>
          <p:cNvSpPr txBox="1"/>
          <p:nvPr/>
        </p:nvSpPr>
        <p:spPr>
          <a:xfrm>
            <a:off x="1043613" y="809129"/>
            <a:ext cx="954977" cy="707876"/>
          </a:xfrm>
          <a:prstGeom prst="rect">
            <a:avLst/>
          </a:prstGeom>
          <a:noFill/>
        </p:spPr>
        <p:txBody>
          <a:bodyPr wrap="square" lIns="91429" tIns="45715" rIns="91429" bIns="45715" rtlCol="0">
            <a:spAutoFit/>
            <a:scene3d>
              <a:camera prst="orthographicFront"/>
              <a:lightRig rig="glow" dir="tl">
                <a:rot lat="0" lon="0" rev="5400000"/>
              </a:lightRig>
            </a:scene3d>
            <a:sp3d contourW="12700">
              <a:bevelT w="25400" h="25400"/>
              <a:contourClr>
                <a:srgbClr val="08440A"/>
              </a:contourClr>
            </a:sp3d>
          </a:bodyPr>
          <a:lstStyle/>
          <a:p>
            <a:pPr defTabSz="457161" fontAlgn="auto">
              <a:spcBef>
                <a:spcPts val="0"/>
              </a:spcBef>
              <a:spcAft>
                <a:spcPts val="0"/>
              </a:spcAft>
            </a:pPr>
            <a:r>
              <a:rPr lang="en-GB" sz="4000" b="1" dirty="0">
                <a:ln w="11430"/>
                <a:solidFill>
                  <a:srgbClr val="008000"/>
                </a:solidFill>
                <a:effectLst>
                  <a:outerShdw blurRad="80000" dist="40000" dir="5040000" algn="tl">
                    <a:srgbClr val="000000">
                      <a:alpha val="30000"/>
                    </a:srgbClr>
                  </a:outerShdw>
                </a:effectLst>
                <a:latin typeface="Calibri"/>
              </a:rPr>
              <a:t>SW</a:t>
            </a:r>
          </a:p>
        </p:txBody>
      </p:sp>
      <p:sp>
        <p:nvSpPr>
          <p:cNvPr id="10" name="CuadroTexto 9"/>
          <p:cNvSpPr txBox="1"/>
          <p:nvPr/>
        </p:nvSpPr>
        <p:spPr>
          <a:xfrm>
            <a:off x="1469944" y="2930719"/>
            <a:ext cx="522527" cy="707876"/>
          </a:xfrm>
          <a:prstGeom prst="rect">
            <a:avLst/>
          </a:prstGeom>
          <a:noFill/>
        </p:spPr>
        <p:txBody>
          <a:bodyPr wrap="none" lIns="91429" tIns="45715" rIns="91429" bIns="45715" rtlCol="0">
            <a:spAutoFit/>
            <a:scene3d>
              <a:camera prst="orthographicFront"/>
              <a:lightRig rig="glow" dir="tl">
                <a:rot lat="0" lon="0" rev="5400000"/>
              </a:lightRig>
            </a:scene3d>
            <a:sp3d contourW="12700">
              <a:bevelT w="25400" h="25400"/>
              <a:contourClr>
                <a:schemeClr val="accent6">
                  <a:shade val="73000"/>
                </a:schemeClr>
              </a:contourClr>
            </a:sp3d>
          </a:bodyPr>
          <a:lstStyle/>
          <a:p>
            <a:pPr defTabSz="457161" fontAlgn="auto">
              <a:spcBef>
                <a:spcPts val="0"/>
              </a:spcBef>
              <a:spcAft>
                <a:spcPts val="0"/>
              </a:spcAft>
            </a:pPr>
            <a:r>
              <a:rPr lang="en-GB" sz="4000" b="1" dirty="0">
                <a:ln w="11430"/>
                <a:solidFill>
                  <a:srgbClr val="F79646">
                    <a:lumMod val="75000"/>
                  </a:srgbClr>
                </a:solidFill>
                <a:effectLst>
                  <a:outerShdw blurRad="80000" dist="40000" dir="5040000" algn="tl">
                    <a:srgbClr val="000000">
                      <a:alpha val="30000"/>
                    </a:srgbClr>
                  </a:outerShdw>
                </a:effectLst>
                <a:latin typeface="Calibri"/>
              </a:rPr>
              <a:t>N</a:t>
            </a:r>
          </a:p>
        </p:txBody>
      </p:sp>
      <p:sp>
        <p:nvSpPr>
          <p:cNvPr id="11" name="CuadroTexto 10"/>
          <p:cNvSpPr txBox="1"/>
          <p:nvPr/>
        </p:nvSpPr>
        <p:spPr>
          <a:xfrm>
            <a:off x="1115618" y="5105780"/>
            <a:ext cx="796077" cy="707876"/>
          </a:xfrm>
          <a:prstGeom prst="rect">
            <a:avLst/>
          </a:prstGeom>
          <a:noFill/>
        </p:spPr>
        <p:txBody>
          <a:bodyPr wrap="square" lIns="91429" tIns="45715" rIns="91429" bIns="45715" rtlCol="0">
            <a:spAutoFit/>
            <a:scene3d>
              <a:camera prst="orthographicFront"/>
              <a:lightRig rig="glow" dir="tl">
                <a:rot lat="0" lon="0" rev="5400000"/>
              </a:lightRig>
            </a:scene3d>
            <a:sp3d contourW="12700">
              <a:bevelT w="25400" h="25400"/>
              <a:contourClr>
                <a:srgbClr val="580B13"/>
              </a:contourClr>
            </a:sp3d>
          </a:bodyPr>
          <a:lstStyle/>
          <a:p>
            <a:pPr defTabSz="457161" fontAlgn="auto">
              <a:spcBef>
                <a:spcPts val="0"/>
              </a:spcBef>
              <a:spcAft>
                <a:spcPts val="0"/>
              </a:spcAft>
            </a:pPr>
            <a:r>
              <a:rPr lang="en-GB" sz="4000" b="1" dirty="0">
                <a:ln w="11430"/>
                <a:solidFill>
                  <a:srgbClr val="FF0000"/>
                </a:solidFill>
                <a:effectLst>
                  <a:outerShdw blurRad="80000" dist="40000" dir="5040000" algn="tl">
                    <a:srgbClr val="000000">
                      <a:alpha val="30000"/>
                    </a:srgbClr>
                  </a:outerShdw>
                </a:effectLst>
                <a:latin typeface="Calibri"/>
              </a:rPr>
              <a:t>SH</a:t>
            </a:r>
          </a:p>
        </p:txBody>
      </p:sp>
      <p:cxnSp>
        <p:nvCxnSpPr>
          <p:cNvPr id="12" name="Conector recto de flecha 11"/>
          <p:cNvCxnSpPr/>
          <p:nvPr/>
        </p:nvCxnSpPr>
        <p:spPr>
          <a:xfrm>
            <a:off x="1731217" y="3687044"/>
            <a:ext cx="0" cy="1370295"/>
          </a:xfrm>
          <a:prstGeom prst="straightConnector1">
            <a:avLst/>
          </a:prstGeom>
          <a:ln w="63500">
            <a:solidFill>
              <a:schemeClr val="accent1"/>
            </a:solidFill>
            <a:tailEnd type="triangle" w="med" len="med"/>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13" name="Conector recto de flecha 12"/>
          <p:cNvCxnSpPr/>
          <p:nvPr/>
        </p:nvCxnSpPr>
        <p:spPr>
          <a:xfrm flipV="1">
            <a:off x="1731217" y="1618925"/>
            <a:ext cx="0" cy="1370295"/>
          </a:xfrm>
          <a:prstGeom prst="straightConnector1">
            <a:avLst/>
          </a:prstGeom>
          <a:ln w="63500">
            <a:solidFill>
              <a:schemeClr val="accent1"/>
            </a:solidFill>
            <a:tailEnd type="triangle" w="med" len="med"/>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grpSp>
        <p:nvGrpSpPr>
          <p:cNvPr id="2" name="Agrupar 1"/>
          <p:cNvGrpSpPr/>
          <p:nvPr/>
        </p:nvGrpSpPr>
        <p:grpSpPr>
          <a:xfrm>
            <a:off x="2272634" y="1633645"/>
            <a:ext cx="4812633" cy="1457162"/>
            <a:chOff x="2272630" y="1633643"/>
            <a:chExt cx="4812632" cy="1457162"/>
          </a:xfrm>
        </p:grpSpPr>
        <p:sp>
          <p:nvSpPr>
            <p:cNvPr id="15" name="Cerrar llave 14"/>
            <p:cNvSpPr/>
            <p:nvPr/>
          </p:nvSpPr>
          <p:spPr>
            <a:xfrm rot="16200000" flipV="1">
              <a:off x="4355430" y="360974"/>
              <a:ext cx="647031" cy="4812632"/>
            </a:xfrm>
            <a:prstGeom prst="rightBrac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txBody>
            <a:bodyPr/>
            <a:lstStyle/>
            <a:p>
              <a:pPr defTabSz="457161" fontAlgn="auto">
                <a:spcBef>
                  <a:spcPts val="0"/>
                </a:spcBef>
                <a:spcAft>
                  <a:spcPts val="0"/>
                </a:spcAft>
              </a:pPr>
              <a:endParaRPr lang="en-GB" dirty="0">
                <a:solidFill>
                  <a:prstClr val="black"/>
                </a:solidFill>
                <a:latin typeface="Calibri"/>
              </a:endParaRPr>
            </a:p>
          </p:txBody>
        </p:sp>
        <p:sp>
          <p:nvSpPr>
            <p:cNvPr id="17" name="CuadroTexto 16"/>
            <p:cNvSpPr txBox="1"/>
            <p:nvPr/>
          </p:nvSpPr>
          <p:spPr>
            <a:xfrm>
              <a:off x="3021262" y="1633643"/>
              <a:ext cx="3382209" cy="707886"/>
            </a:xfrm>
            <a:prstGeom prst="rect">
              <a:avLst/>
            </a:prstGeom>
            <a:noFill/>
          </p:spPr>
          <p:txBody>
            <a:bodyPr wrap="square" rtlCol="0">
              <a:spAutoFit/>
            </a:bodyPr>
            <a:lstStyle/>
            <a:p>
              <a:pPr defTabSz="457161" fontAlgn="auto">
                <a:spcBef>
                  <a:spcPts val="0"/>
                </a:spcBef>
                <a:spcAft>
                  <a:spcPts val="0"/>
                </a:spcAft>
              </a:pPr>
              <a:r>
                <a:rPr lang="en-GB" sz="4000" dirty="0">
                  <a:solidFill>
                    <a:srgbClr val="0000FF"/>
                  </a:solidFill>
                  <a:latin typeface="Calibri"/>
                </a:rPr>
                <a:t>Hypertonic</a:t>
              </a:r>
            </a:p>
          </p:txBody>
        </p:sp>
      </p:grpSp>
      <p:sp>
        <p:nvSpPr>
          <p:cNvPr id="18" name="CuadroTexto 17"/>
          <p:cNvSpPr txBox="1"/>
          <p:nvPr/>
        </p:nvSpPr>
        <p:spPr>
          <a:xfrm>
            <a:off x="7085265" y="3328644"/>
            <a:ext cx="1630947" cy="646321"/>
          </a:xfrm>
          <a:prstGeom prst="rect">
            <a:avLst/>
          </a:prstGeom>
          <a:noFill/>
        </p:spPr>
        <p:txBody>
          <a:bodyPr wrap="square" lIns="91429" tIns="45715" rIns="91429" bIns="45715" rtlCol="0">
            <a:spAutoFit/>
          </a:bodyPr>
          <a:lstStyle/>
          <a:p>
            <a:pPr defTabSz="457161" fontAlgn="auto">
              <a:spcBef>
                <a:spcPts val="0"/>
              </a:spcBef>
              <a:spcAft>
                <a:spcPts val="0"/>
              </a:spcAft>
            </a:pPr>
            <a:r>
              <a:rPr lang="en-GB" sz="3600" dirty="0">
                <a:solidFill>
                  <a:prstClr val="black"/>
                </a:solidFill>
                <a:latin typeface="Calibri"/>
              </a:rPr>
              <a:t>Time</a:t>
            </a:r>
          </a:p>
        </p:txBody>
      </p:sp>
      <p:sp>
        <p:nvSpPr>
          <p:cNvPr id="19" name="CuadroTexto 18"/>
          <p:cNvSpPr txBox="1"/>
          <p:nvPr/>
        </p:nvSpPr>
        <p:spPr>
          <a:xfrm rot="16200000">
            <a:off x="-1009312" y="2898615"/>
            <a:ext cx="3876845" cy="646321"/>
          </a:xfrm>
          <a:prstGeom prst="rect">
            <a:avLst/>
          </a:prstGeom>
          <a:noFill/>
        </p:spPr>
        <p:txBody>
          <a:bodyPr wrap="square" lIns="91429" tIns="45715" rIns="91429" bIns="45715" rtlCol="0">
            <a:spAutoFit/>
          </a:bodyPr>
          <a:lstStyle/>
          <a:p>
            <a:pPr defTabSz="457161" fontAlgn="auto">
              <a:spcBef>
                <a:spcPts val="0"/>
              </a:spcBef>
              <a:spcAft>
                <a:spcPts val="0"/>
              </a:spcAft>
            </a:pPr>
            <a:r>
              <a:rPr lang="en-GB" sz="3600" dirty="0">
                <a:solidFill>
                  <a:prstClr val="black"/>
                </a:solidFill>
                <a:latin typeface="Calibri"/>
              </a:rPr>
              <a:t>Cellular Volume</a:t>
            </a:r>
          </a:p>
        </p:txBody>
      </p:sp>
      <p:cxnSp>
        <p:nvCxnSpPr>
          <p:cNvPr id="21" name="Conector recto de flecha 20"/>
          <p:cNvCxnSpPr/>
          <p:nvPr/>
        </p:nvCxnSpPr>
        <p:spPr>
          <a:xfrm flipV="1">
            <a:off x="3288632" y="4116835"/>
            <a:ext cx="3890212" cy="1122945"/>
          </a:xfrm>
          <a:prstGeom prst="straightConnector1">
            <a:avLst/>
          </a:prstGeom>
          <a:ln w="38100" cmpd="sng">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2" name="CuadroTexto 21"/>
          <p:cNvSpPr txBox="1"/>
          <p:nvPr/>
        </p:nvSpPr>
        <p:spPr>
          <a:xfrm>
            <a:off x="5039900" y="4652367"/>
            <a:ext cx="2138949" cy="1031041"/>
          </a:xfrm>
          <a:prstGeom prst="rect">
            <a:avLst/>
          </a:prstGeom>
          <a:noFill/>
        </p:spPr>
        <p:txBody>
          <a:bodyPr wrap="square" lIns="91429" tIns="45715" rIns="91429" bIns="45715" rtlCol="0">
            <a:spAutoFit/>
            <a:scene3d>
              <a:camera prst="orthographicFront"/>
              <a:lightRig rig="glow" dir="tl">
                <a:rot lat="0" lon="0" rev="5400000"/>
              </a:lightRig>
            </a:scene3d>
            <a:sp3d contourW="12700">
              <a:bevelT w="25400" h="25400"/>
              <a:contourClr>
                <a:srgbClr val="800000"/>
              </a:contourClr>
            </a:sp3d>
          </a:bodyPr>
          <a:lstStyle/>
          <a:p>
            <a:pPr defTabSz="457161" fontAlgn="auto">
              <a:spcBef>
                <a:spcPts val="0"/>
              </a:spcBef>
              <a:spcAft>
                <a:spcPts val="0"/>
              </a:spcAft>
            </a:pPr>
            <a:r>
              <a:rPr lang="en-GB" sz="6100" b="1" dirty="0">
                <a:ln w="11430"/>
                <a:solidFill>
                  <a:srgbClr val="FF0000"/>
                </a:solidFill>
                <a:effectLst>
                  <a:outerShdw blurRad="80000" dist="40000" dir="5040000" algn="tl">
                    <a:srgbClr val="000000">
                      <a:alpha val="30000"/>
                    </a:srgbClr>
                  </a:outerShdw>
                </a:effectLst>
                <a:latin typeface="Calibri"/>
              </a:rPr>
              <a:t>RVI</a:t>
            </a:r>
          </a:p>
        </p:txBody>
      </p:sp>
      <p:sp>
        <p:nvSpPr>
          <p:cNvPr id="16" name="Rectángulo 15"/>
          <p:cNvSpPr/>
          <p:nvPr/>
        </p:nvSpPr>
        <p:spPr>
          <a:xfrm>
            <a:off x="1619673" y="6237314"/>
            <a:ext cx="6172461" cy="523210"/>
          </a:xfrm>
          <a:prstGeom prst="rect">
            <a:avLst/>
          </a:prstGeom>
        </p:spPr>
        <p:txBody>
          <a:bodyPr wrap="none" lIns="91429" tIns="45715" rIns="91429" bIns="45715">
            <a:spAutoFit/>
            <a:scene3d>
              <a:camera prst="orthographicFront"/>
              <a:lightRig rig="flat" dir="tl">
                <a:rot lat="0" lon="0" rev="6600000"/>
              </a:lightRig>
            </a:scene3d>
            <a:sp3d extrusionH="25400" contourW="8890">
              <a:bevelT w="38100" h="31750"/>
              <a:contourClr>
                <a:schemeClr val="bg1">
                  <a:lumMod val="50000"/>
                </a:schemeClr>
              </a:contourClr>
            </a:sp3d>
          </a:bodyPr>
          <a:lstStyle/>
          <a:p>
            <a:r>
              <a:rPr lang="en-GB" sz="2800" b="1" dirty="0">
                <a:ln w="11430"/>
                <a:solidFill>
                  <a:srgbClr val="000000"/>
                </a:solidFill>
                <a:effectLst>
                  <a:outerShdw blurRad="50800" dist="39000" dir="5460000" algn="tl">
                    <a:srgbClr val="000000">
                      <a:alpha val="38000"/>
                    </a:srgbClr>
                  </a:outerShdw>
                </a:effectLst>
                <a:latin typeface="+mj-lt"/>
              </a:rPr>
              <a:t>(</a:t>
            </a:r>
            <a:r>
              <a:rPr lang="en-GB" sz="2800" b="1" dirty="0">
                <a:ln w="11430"/>
                <a:solidFill>
                  <a:srgbClr val="FF8000"/>
                </a:solidFill>
                <a:effectLst>
                  <a:outerShdw blurRad="50800" dist="39000" dir="5460000" algn="tl">
                    <a:srgbClr val="000000">
                      <a:alpha val="38000"/>
                    </a:srgbClr>
                  </a:outerShdw>
                </a:effectLst>
                <a:latin typeface="+mj-lt"/>
              </a:rPr>
              <a:t>N</a:t>
            </a:r>
            <a:r>
              <a:rPr lang="en-GB" sz="2800" b="1" dirty="0">
                <a:ln w="11430"/>
                <a:solidFill>
                  <a:srgbClr val="000000"/>
                </a:solidFill>
                <a:effectLst>
                  <a:outerShdw blurRad="50800" dist="39000" dir="5460000" algn="tl">
                    <a:srgbClr val="000000">
                      <a:alpha val="38000"/>
                    </a:srgbClr>
                  </a:outerShdw>
                </a:effectLst>
                <a:latin typeface="+mj-lt"/>
              </a:rPr>
              <a:t>: normal;</a:t>
            </a:r>
            <a:r>
              <a:rPr lang="en-GB"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 </a:t>
            </a:r>
            <a:r>
              <a:rPr lang="en-GB" sz="2800" b="1" dirty="0">
                <a:ln w="11430"/>
                <a:solidFill>
                  <a:srgbClr val="008000"/>
                </a:solidFill>
                <a:effectLst>
                  <a:outerShdw blurRad="80000" dist="40000" dir="5040000" algn="tl">
                    <a:srgbClr val="000000">
                      <a:alpha val="30000"/>
                    </a:srgbClr>
                  </a:outerShdw>
                </a:effectLst>
                <a:latin typeface="Calibri"/>
              </a:rPr>
              <a:t>SW</a:t>
            </a:r>
            <a:r>
              <a:rPr lang="en-GB" sz="2800" b="1" dirty="0">
                <a:ln w="11430"/>
                <a:solidFill>
                  <a:srgbClr val="000000"/>
                </a:solidFill>
                <a:effectLst>
                  <a:outerShdw blurRad="50800" dist="39000" dir="5460000" algn="tl">
                    <a:srgbClr val="000000">
                      <a:alpha val="38000"/>
                    </a:srgbClr>
                  </a:outerShdw>
                </a:effectLst>
                <a:latin typeface="+mj-lt"/>
              </a:rPr>
              <a:t>:</a:t>
            </a:r>
            <a:r>
              <a:rPr lang="en-GB" sz="2800" b="1" dirty="0">
                <a:ln w="11430"/>
                <a:solidFill>
                  <a:srgbClr val="00C300"/>
                </a:solidFill>
                <a:effectLst>
                  <a:outerShdw blurRad="50800" dist="39000" dir="5460000" algn="tl">
                    <a:srgbClr val="000000">
                      <a:alpha val="38000"/>
                    </a:srgbClr>
                  </a:outerShdw>
                </a:effectLst>
                <a:latin typeface="+mj-lt"/>
              </a:rPr>
              <a:t> </a:t>
            </a:r>
            <a:r>
              <a:rPr lang="en-GB" sz="2800" b="1" dirty="0">
                <a:ln w="11430"/>
                <a:solidFill>
                  <a:srgbClr val="000000"/>
                </a:solidFill>
                <a:effectLst>
                  <a:outerShdw blurRad="50800" dist="39000" dir="5460000" algn="tl">
                    <a:srgbClr val="000000">
                      <a:alpha val="38000"/>
                    </a:srgbClr>
                  </a:outerShdw>
                </a:effectLst>
                <a:latin typeface="+mj-lt"/>
              </a:rPr>
              <a:t>swelling;</a:t>
            </a:r>
            <a:r>
              <a:rPr lang="en-GB"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 </a:t>
            </a:r>
            <a:r>
              <a:rPr lang="en-GB" sz="2800" b="1" dirty="0">
                <a:ln w="11430"/>
                <a:solidFill>
                  <a:srgbClr val="FF0000"/>
                </a:solidFill>
                <a:effectLst>
                  <a:outerShdw blurRad="50800" dist="39000" dir="5460000" algn="tl">
                    <a:srgbClr val="000000">
                      <a:alpha val="38000"/>
                    </a:srgbClr>
                  </a:outerShdw>
                </a:effectLst>
                <a:latin typeface="+mj-lt"/>
              </a:rPr>
              <a:t>SH</a:t>
            </a:r>
            <a:r>
              <a:rPr lang="en-GB" sz="2800" b="1" dirty="0">
                <a:ln w="11430"/>
                <a:solidFill>
                  <a:srgbClr val="000000"/>
                </a:solidFill>
                <a:effectLst>
                  <a:outerShdw blurRad="50800" dist="39000" dir="5460000" algn="tl">
                    <a:srgbClr val="000000">
                      <a:alpha val="38000"/>
                    </a:srgbClr>
                  </a:outerShdw>
                </a:effectLst>
                <a:latin typeface="+mj-lt"/>
              </a:rPr>
              <a:t>: shrinkage)</a:t>
            </a:r>
          </a:p>
        </p:txBody>
      </p:sp>
      <p:sp>
        <p:nvSpPr>
          <p:cNvPr id="20" name="CuadroTexto 19"/>
          <p:cNvSpPr txBox="1"/>
          <p:nvPr/>
        </p:nvSpPr>
        <p:spPr>
          <a:xfrm>
            <a:off x="2483770" y="476672"/>
            <a:ext cx="6444210" cy="954097"/>
          </a:xfrm>
          <a:prstGeom prst="rect">
            <a:avLst/>
          </a:prstGeom>
          <a:noFill/>
        </p:spPr>
        <p:txBody>
          <a:bodyPr wrap="square" lIns="91429" tIns="45715" rIns="91429" bIns="45715" rtlCol="0">
            <a:spAutoFit/>
            <a:scene3d>
              <a:camera prst="orthographicFront"/>
              <a:lightRig rig="flat" dir="tl">
                <a:rot lat="0" lon="0" rev="6600000"/>
              </a:lightRig>
            </a:scene3d>
            <a:sp3d extrusionH="25400" contourW="8890">
              <a:bevelT w="38100" h="31750"/>
              <a:contourClr>
                <a:srgbClr val="FF0000"/>
              </a:contourClr>
            </a:sp3d>
          </a:bodyPr>
          <a:lstStyle/>
          <a:p>
            <a:pPr algn="ctr"/>
            <a:r>
              <a:rPr lang="en-GB" sz="2800" b="1" dirty="0">
                <a:ln w="11430"/>
                <a:solidFill>
                  <a:srgbClr val="FF0000"/>
                </a:solidFill>
                <a:effectLst>
                  <a:outerShdw blurRad="80000" dist="40000" dir="5040000" algn="tl">
                    <a:srgbClr val="000000">
                      <a:alpha val="30000"/>
                    </a:srgbClr>
                  </a:outerShdw>
                </a:effectLst>
                <a:latin typeface="Calibri"/>
              </a:rPr>
              <a:t>Apoptosis</a:t>
            </a:r>
          </a:p>
          <a:p>
            <a:pPr algn="ctr"/>
            <a:r>
              <a:rPr lang="en-GB" sz="2800" b="1" dirty="0">
                <a:ln w="11430"/>
                <a:solidFill>
                  <a:srgbClr val="FF0000"/>
                </a:solidFill>
                <a:effectLst>
                  <a:outerShdw blurRad="80000" dist="40000" dir="5040000" algn="tl">
                    <a:srgbClr val="000000">
                      <a:alpha val="30000"/>
                    </a:srgbClr>
                  </a:outerShdw>
                </a:effectLst>
                <a:latin typeface="Calibri"/>
              </a:rPr>
              <a:t>AVD: Apoptotic Volume Decrease</a:t>
            </a:r>
          </a:p>
        </p:txBody>
      </p:sp>
    </p:spTree>
    <p:extLst>
      <p:ext uri="{BB962C8B-B14F-4D97-AF65-F5344CB8AC3E}">
        <p14:creationId xmlns:p14="http://schemas.microsoft.com/office/powerpoint/2010/main" val="70006195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0"/>
                                        <p:tgtEl>
                                          <p:spTgt spid="8"/>
                                        </p:tgtEl>
                                      </p:cBhvr>
                                    </p:animEffect>
                                  </p:childTnLst>
                                </p:cTn>
                              </p:par>
                            </p:childTnLst>
                          </p:cTn>
                        </p:par>
                        <p:par>
                          <p:cTn id="12" fill="hold">
                            <p:stCondLst>
                              <p:cond delay="5500"/>
                            </p:stCondLst>
                            <p:childTnLst>
                              <p:par>
                                <p:cTn id="13" presetID="55"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strVal val="#ppt_w*0.70"/>
                                          </p:val>
                                        </p:tav>
                                        <p:tav tm="100000">
                                          <p:val>
                                            <p:strVal val="#ppt_w"/>
                                          </p:val>
                                        </p:tav>
                                      </p:tavLst>
                                    </p:anim>
                                    <p:anim calcmode="lin" valueType="num">
                                      <p:cBhvr>
                                        <p:cTn id="16" dur="1000" fill="hold"/>
                                        <p:tgtEl>
                                          <p:spTgt spid="21"/>
                                        </p:tgtEl>
                                        <p:attrNameLst>
                                          <p:attrName>ppt_h</p:attrName>
                                        </p:attrNameLst>
                                      </p:cBhvr>
                                      <p:tavLst>
                                        <p:tav tm="0">
                                          <p:val>
                                            <p:strVal val="#ppt_h"/>
                                          </p:val>
                                        </p:tav>
                                        <p:tav tm="100000">
                                          <p:val>
                                            <p:strVal val="#ppt_h"/>
                                          </p:val>
                                        </p:tav>
                                      </p:tavLst>
                                    </p:anim>
                                    <p:animEffect transition="in" filter="fade">
                                      <p:cBhvr>
                                        <p:cTn id="17" dur="1000"/>
                                        <p:tgtEl>
                                          <p:spTgt spid="21"/>
                                        </p:tgtEl>
                                      </p:cBhvr>
                                    </p:animEffect>
                                  </p:childTnLst>
                                </p:cTn>
                              </p:par>
                            </p:childTnLst>
                          </p:cTn>
                        </p:par>
                        <p:par>
                          <p:cTn id="18" fill="hold">
                            <p:stCondLst>
                              <p:cond delay="65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7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415468" y="0"/>
            <a:ext cx="9970851" cy="6858000"/>
          </a:xfrm>
          <a:prstGeom prst="rect">
            <a:avLst/>
          </a:prstGeom>
        </p:spPr>
      </p:pic>
    </p:spTree>
    <p:extLst>
      <p:ext uri="{BB962C8B-B14F-4D97-AF65-F5344CB8AC3E}">
        <p14:creationId xmlns:p14="http://schemas.microsoft.com/office/powerpoint/2010/main" val="224396468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t>Crenotherapy activity</a:t>
            </a:r>
          </a:p>
        </p:txBody>
      </p:sp>
      <p:sp>
        <p:nvSpPr>
          <p:cNvPr id="3" name="Marcador de contenido 2"/>
          <p:cNvSpPr>
            <a:spLocks noGrp="1"/>
          </p:cNvSpPr>
          <p:nvPr>
            <p:ph idx="1"/>
          </p:nvPr>
        </p:nvSpPr>
        <p:spPr/>
        <p:txBody>
          <a:bodyPr/>
          <a:lstStyle/>
          <a:p>
            <a:r>
              <a:rPr lang="en-GB" dirty="0" smtClean="0"/>
              <a:t>Sodium Chloride waters</a:t>
            </a:r>
          </a:p>
          <a:p>
            <a:r>
              <a:rPr lang="en-GB" dirty="0" smtClean="0"/>
              <a:t>Magnesium waters</a:t>
            </a:r>
          </a:p>
          <a:p>
            <a:r>
              <a:rPr lang="en-GB" dirty="0" smtClean="0"/>
              <a:t>Bicarbonates waters</a:t>
            </a:r>
          </a:p>
          <a:p>
            <a:r>
              <a:rPr lang="en-GB" dirty="0" smtClean="0"/>
              <a:t>Trace elements waters</a:t>
            </a:r>
          </a:p>
          <a:p>
            <a:r>
              <a:rPr lang="en-GB" dirty="0" smtClean="0"/>
              <a:t>Sulphurous waters</a:t>
            </a:r>
          </a:p>
        </p:txBody>
      </p:sp>
      <p:sp>
        <p:nvSpPr>
          <p:cNvPr id="4" name="CuadroTexto 3"/>
          <p:cNvSpPr txBox="1"/>
          <p:nvPr/>
        </p:nvSpPr>
        <p:spPr>
          <a:xfrm>
            <a:off x="129881" y="6206330"/>
            <a:ext cx="8922048" cy="584776"/>
          </a:xfrm>
          <a:prstGeom prst="rect">
            <a:avLst/>
          </a:prstGeom>
          <a:noFill/>
        </p:spPr>
        <p:txBody>
          <a:bodyPr wrap="square" rtlCol="0">
            <a:spAutoFit/>
          </a:bodyPr>
          <a:lstStyle/>
          <a:p>
            <a:r>
              <a:rPr lang="en-GB" sz="1600" dirty="0"/>
              <a:t>Matz H, Orion E, Wolf R. Balneotherapy in dermatology. Dermatol Ther. 2003; 16(2): 132-40.</a:t>
            </a:r>
            <a:endParaRPr lang="es-ES" sz="1600" dirty="0"/>
          </a:p>
          <a:p>
            <a:endParaRPr lang="en-GB" sz="1600" dirty="0"/>
          </a:p>
        </p:txBody>
      </p:sp>
    </p:spTree>
    <p:extLst>
      <p:ext uri="{BB962C8B-B14F-4D97-AF65-F5344CB8AC3E}">
        <p14:creationId xmlns:p14="http://schemas.microsoft.com/office/powerpoint/2010/main" val="198662570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t>Sulphurous waters</a:t>
            </a:r>
          </a:p>
        </p:txBody>
      </p:sp>
      <p:sp>
        <p:nvSpPr>
          <p:cNvPr id="3" name="Marcador de contenido 2"/>
          <p:cNvSpPr>
            <a:spLocks noGrp="1"/>
          </p:cNvSpPr>
          <p:nvPr>
            <p:ph idx="1"/>
          </p:nvPr>
        </p:nvSpPr>
        <p:spPr/>
        <p:txBody>
          <a:bodyPr/>
          <a:lstStyle/>
          <a:p>
            <a:r>
              <a:rPr lang="en-GB" dirty="0"/>
              <a:t>Keratoplastic: </a:t>
            </a:r>
            <a:r>
              <a:rPr lang="en-GB" dirty="0" smtClean="0"/>
              <a:t>reduced form and </a:t>
            </a:r>
            <a:r>
              <a:rPr lang="en-GB" dirty="0"/>
              <a:t>/ or low </a:t>
            </a:r>
            <a:r>
              <a:rPr lang="en-GB" dirty="0" smtClean="0"/>
              <a:t>concentration of sulphur</a:t>
            </a:r>
            <a:endParaRPr lang="en-GB" dirty="0"/>
          </a:p>
          <a:p>
            <a:r>
              <a:rPr lang="en-GB" dirty="0"/>
              <a:t>Keratolytic: </a:t>
            </a:r>
            <a:r>
              <a:rPr lang="en-GB" dirty="0" smtClean="0"/>
              <a:t>oxidized </a:t>
            </a:r>
            <a:r>
              <a:rPr lang="en-GB" dirty="0"/>
              <a:t>form and / or high concentration of sulphur</a:t>
            </a:r>
          </a:p>
          <a:p>
            <a:r>
              <a:rPr lang="en-GB" dirty="0" smtClean="0"/>
              <a:t>Renewing: stimulates </a:t>
            </a:r>
            <a:r>
              <a:rPr lang="en-GB" dirty="0"/>
              <a:t>cell proliferation in </a:t>
            </a:r>
            <a:r>
              <a:rPr lang="en-GB" dirty="0" smtClean="0"/>
              <a:t>stratum spinosum</a:t>
            </a:r>
            <a:endParaRPr lang="en-GB" dirty="0"/>
          </a:p>
          <a:p>
            <a:r>
              <a:rPr lang="en-GB" dirty="0"/>
              <a:t>Vascular effects: </a:t>
            </a:r>
            <a:r>
              <a:rPr lang="en-GB" dirty="0" smtClean="0"/>
              <a:t>oedema </a:t>
            </a:r>
            <a:r>
              <a:rPr lang="en-GB" dirty="0"/>
              <a:t>and </a:t>
            </a:r>
            <a:r>
              <a:rPr lang="en-GB" dirty="0" smtClean="0"/>
              <a:t>pruritus</a:t>
            </a:r>
            <a:endParaRPr lang="en-GB" dirty="0"/>
          </a:p>
          <a:p>
            <a:r>
              <a:rPr lang="en-GB" dirty="0"/>
              <a:t>Antifungal and antibacterial </a:t>
            </a:r>
            <a:r>
              <a:rPr lang="en-GB" dirty="0" smtClean="0"/>
              <a:t>properties</a:t>
            </a:r>
            <a:endParaRPr lang="en-GB" dirty="0"/>
          </a:p>
        </p:txBody>
      </p:sp>
    </p:spTree>
    <p:extLst>
      <p:ext uri="{BB962C8B-B14F-4D97-AF65-F5344CB8AC3E}">
        <p14:creationId xmlns:p14="http://schemas.microsoft.com/office/powerpoint/2010/main" val="77054699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lstStyle/>
          <a:p>
            <a:r>
              <a:rPr lang="en-GB" dirty="0" smtClean="0"/>
              <a:t>Special Crenotherapy </a:t>
            </a:r>
            <a:r>
              <a:rPr lang="en-GB" dirty="0"/>
              <a:t>activity</a:t>
            </a:r>
          </a:p>
        </p:txBody>
      </p:sp>
      <p:sp>
        <p:nvSpPr>
          <p:cNvPr id="10" name="Marcador de contenido 9"/>
          <p:cNvSpPr>
            <a:spLocks noGrp="1"/>
          </p:cNvSpPr>
          <p:nvPr>
            <p:ph idx="1"/>
          </p:nvPr>
        </p:nvSpPr>
        <p:spPr>
          <a:xfrm>
            <a:off x="308869" y="1628800"/>
            <a:ext cx="8583611" cy="4981576"/>
          </a:xfrm>
        </p:spPr>
        <p:txBody>
          <a:bodyPr/>
          <a:lstStyle/>
          <a:p>
            <a:pPr marL="0" indent="0">
              <a:buNone/>
            </a:pPr>
            <a:r>
              <a:rPr lang="en-GB" sz="4000" dirty="0" smtClean="0">
                <a:solidFill>
                  <a:schemeClr val="tx1">
                    <a:lumMod val="75000"/>
                    <a:lumOff val="25000"/>
                  </a:schemeClr>
                </a:solidFill>
              </a:rPr>
              <a:t>Types of sulphur in mineral waters</a:t>
            </a:r>
          </a:p>
          <a:p>
            <a:pPr marL="0" indent="0">
              <a:buNone/>
            </a:pPr>
            <a:endParaRPr lang="en-GB" sz="4000" u="sng" dirty="0" smtClean="0">
              <a:solidFill>
                <a:schemeClr val="tx1">
                  <a:lumMod val="75000"/>
                  <a:lumOff val="25000"/>
                </a:schemeClr>
              </a:solidFill>
            </a:endParaRPr>
          </a:p>
          <a:p>
            <a:pPr marL="0" indent="0">
              <a:buNone/>
            </a:pPr>
            <a:r>
              <a:rPr lang="en-GB" sz="4000" u="sng" dirty="0" smtClean="0">
                <a:solidFill>
                  <a:schemeClr val="tx1">
                    <a:lumMod val="75000"/>
                    <a:lumOff val="25000"/>
                  </a:schemeClr>
                </a:solidFill>
              </a:rPr>
              <a:t>Valence</a:t>
            </a:r>
            <a:r>
              <a:rPr lang="en-GB" sz="4000" dirty="0" smtClean="0">
                <a:solidFill>
                  <a:schemeClr val="tx1">
                    <a:lumMod val="75000"/>
                    <a:lumOff val="25000"/>
                  </a:schemeClr>
                </a:solidFill>
              </a:rPr>
              <a:t>				 </a:t>
            </a:r>
            <a:r>
              <a:rPr lang="en-GB" sz="4000" u="sng" dirty="0" smtClean="0">
                <a:solidFill>
                  <a:schemeClr val="tx1">
                    <a:lumMod val="75000"/>
                    <a:lumOff val="25000"/>
                  </a:schemeClr>
                </a:solidFill>
              </a:rPr>
              <a:t>Form</a:t>
            </a:r>
            <a:r>
              <a:rPr lang="en-GB" sz="4000" dirty="0" smtClean="0">
                <a:solidFill>
                  <a:schemeClr val="tx1">
                    <a:lumMod val="75000"/>
                    <a:lumOff val="25000"/>
                  </a:schemeClr>
                </a:solidFill>
              </a:rPr>
              <a:t>	</a:t>
            </a:r>
          </a:p>
          <a:p>
            <a:pPr marL="0" indent="0">
              <a:buNone/>
            </a:pPr>
            <a:r>
              <a:rPr lang="en-GB" dirty="0" smtClean="0"/>
              <a:t>     -2		           </a:t>
            </a:r>
            <a:r>
              <a:rPr lang="en-GB" dirty="0" smtClean="0">
                <a:effectLst/>
              </a:rPr>
              <a:t>Sulphides       (H</a:t>
            </a:r>
            <a:r>
              <a:rPr lang="en-GB" baseline="-25000" dirty="0" smtClean="0">
                <a:effectLst/>
              </a:rPr>
              <a:t>2</a:t>
            </a:r>
            <a:r>
              <a:rPr lang="en-GB" dirty="0" smtClean="0">
                <a:effectLst/>
              </a:rPr>
              <a:t>S)</a:t>
            </a:r>
          </a:p>
          <a:p>
            <a:pPr marL="0" indent="0">
              <a:buNone/>
            </a:pPr>
            <a:r>
              <a:rPr lang="en-GB" dirty="0" smtClean="0">
                <a:effectLst/>
              </a:rPr>
              <a:t>      0				   Elem. sulphur    (S)</a:t>
            </a:r>
          </a:p>
          <a:p>
            <a:pPr marL="0" indent="0">
              <a:buNone/>
            </a:pPr>
            <a:r>
              <a:rPr lang="en-GB" dirty="0" smtClean="0">
                <a:effectLst/>
              </a:rPr>
              <a:t>    +2			   Hyposulphites(H</a:t>
            </a:r>
            <a:r>
              <a:rPr lang="en-GB" baseline="-25000" dirty="0" smtClean="0">
                <a:effectLst/>
              </a:rPr>
              <a:t>2</a:t>
            </a:r>
            <a:r>
              <a:rPr lang="en-GB" dirty="0" smtClean="0">
                <a:effectLst/>
              </a:rPr>
              <a:t>S</a:t>
            </a:r>
            <a:r>
              <a:rPr lang="en-GB" baseline="-25000" dirty="0" smtClean="0">
                <a:effectLst/>
              </a:rPr>
              <a:t>2</a:t>
            </a:r>
            <a:r>
              <a:rPr lang="en-GB" dirty="0" smtClean="0">
                <a:effectLst/>
              </a:rPr>
              <a:t>O</a:t>
            </a:r>
            <a:r>
              <a:rPr lang="en-GB" baseline="-25000" dirty="0" smtClean="0">
                <a:effectLst/>
              </a:rPr>
              <a:t>3</a:t>
            </a:r>
            <a:r>
              <a:rPr lang="en-GB" dirty="0" smtClean="0">
                <a:effectLst/>
              </a:rPr>
              <a:t>)</a:t>
            </a:r>
          </a:p>
          <a:p>
            <a:pPr marL="0" indent="0">
              <a:buNone/>
            </a:pPr>
            <a:r>
              <a:rPr lang="en-GB" dirty="0" smtClean="0">
                <a:effectLst/>
              </a:rPr>
              <a:t>    +4			   Sulphites         (H</a:t>
            </a:r>
            <a:r>
              <a:rPr lang="en-GB" baseline="-25000" dirty="0" smtClean="0">
                <a:effectLst/>
              </a:rPr>
              <a:t>2</a:t>
            </a:r>
            <a:r>
              <a:rPr lang="en-GB" dirty="0" smtClean="0">
                <a:effectLst/>
              </a:rPr>
              <a:t>SO</a:t>
            </a:r>
            <a:r>
              <a:rPr lang="en-GB" baseline="-25000" dirty="0" smtClean="0">
                <a:effectLst/>
              </a:rPr>
              <a:t>3</a:t>
            </a:r>
            <a:r>
              <a:rPr lang="en-GB" dirty="0" smtClean="0">
                <a:effectLst/>
              </a:rPr>
              <a:t>)</a:t>
            </a:r>
          </a:p>
          <a:p>
            <a:pPr marL="0" indent="0">
              <a:buNone/>
            </a:pPr>
            <a:r>
              <a:rPr lang="en-GB" dirty="0" smtClean="0">
                <a:effectLst/>
              </a:rPr>
              <a:t>    +6		           Sulphates        (H</a:t>
            </a:r>
            <a:r>
              <a:rPr lang="en-GB" baseline="-25000" dirty="0" smtClean="0">
                <a:effectLst/>
              </a:rPr>
              <a:t>2</a:t>
            </a:r>
            <a:r>
              <a:rPr lang="en-GB" dirty="0" smtClean="0">
                <a:effectLst/>
              </a:rPr>
              <a:t>SO</a:t>
            </a:r>
            <a:r>
              <a:rPr lang="en-GB" baseline="-25000" dirty="0" smtClean="0">
                <a:effectLst/>
              </a:rPr>
              <a:t>4</a:t>
            </a:r>
            <a:r>
              <a:rPr lang="en-GB" dirty="0" smtClean="0">
                <a:effectLst/>
              </a:rPr>
              <a:t>)</a:t>
            </a:r>
          </a:p>
          <a:p>
            <a:pPr marL="0" indent="0">
              <a:buNone/>
            </a:pPr>
            <a:r>
              <a:rPr lang="en-GB" dirty="0" smtClean="0">
                <a:effectLst/>
              </a:rPr>
              <a:t> </a:t>
            </a:r>
            <a:r>
              <a:rPr lang="en-GB" dirty="0" smtClean="0"/>
              <a:t>	</a:t>
            </a:r>
            <a:endParaRPr lang="en-GB" dirty="0"/>
          </a:p>
        </p:txBody>
      </p:sp>
      <p:grpSp>
        <p:nvGrpSpPr>
          <p:cNvPr id="22" name="Agrupar 21"/>
          <p:cNvGrpSpPr/>
          <p:nvPr/>
        </p:nvGrpSpPr>
        <p:grpSpPr>
          <a:xfrm>
            <a:off x="2555776" y="3284984"/>
            <a:ext cx="648071" cy="3456384"/>
            <a:chOff x="2483769" y="2391396"/>
            <a:chExt cx="648071" cy="3456384"/>
          </a:xfrm>
        </p:grpSpPr>
        <p:cxnSp>
          <p:nvCxnSpPr>
            <p:cNvPr id="12" name="Conector recto de flecha 11"/>
            <p:cNvCxnSpPr/>
            <p:nvPr/>
          </p:nvCxnSpPr>
          <p:spPr>
            <a:xfrm>
              <a:off x="3131840" y="2391396"/>
              <a:ext cx="0" cy="3456384"/>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CuadroTexto 18"/>
            <p:cNvSpPr txBox="1"/>
            <p:nvPr/>
          </p:nvSpPr>
          <p:spPr>
            <a:xfrm rot="16200000">
              <a:off x="1618802" y="3688411"/>
              <a:ext cx="2376266"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FF0000"/>
                </a:contourClr>
              </a:sp3d>
            </a:bodyPr>
            <a:lstStyle/>
            <a:p>
              <a:r>
                <a:rPr lang="en-GB" sz="3600" b="1" dirty="0" smtClean="0">
                  <a:ln w="11430"/>
                  <a:solidFill>
                    <a:srgbClr val="FF0000"/>
                  </a:solidFill>
                  <a:effectLst>
                    <a:outerShdw blurRad="50800" dist="39000" dir="5460000" algn="tl">
                      <a:srgbClr val="000000">
                        <a:alpha val="38000"/>
                      </a:srgbClr>
                    </a:outerShdw>
                  </a:effectLst>
                </a:rPr>
                <a:t>Oxidation</a:t>
              </a:r>
              <a:endParaRPr lang="en-GB" sz="3600" b="1" dirty="0">
                <a:ln w="11430"/>
                <a:solidFill>
                  <a:srgbClr val="FF0000"/>
                </a:solidFill>
                <a:effectLst>
                  <a:outerShdw blurRad="50800" dist="39000" dir="5460000" algn="tl">
                    <a:srgbClr val="000000">
                      <a:alpha val="38000"/>
                    </a:srgbClr>
                  </a:outerShdw>
                </a:effectLst>
              </a:endParaRPr>
            </a:p>
          </p:txBody>
        </p:sp>
      </p:grpSp>
      <p:grpSp>
        <p:nvGrpSpPr>
          <p:cNvPr id="23" name="Agrupar 22"/>
          <p:cNvGrpSpPr/>
          <p:nvPr/>
        </p:nvGrpSpPr>
        <p:grpSpPr>
          <a:xfrm>
            <a:off x="3853658" y="3356992"/>
            <a:ext cx="646332" cy="3456384"/>
            <a:chOff x="3779912" y="2391396"/>
            <a:chExt cx="646332" cy="3456384"/>
          </a:xfrm>
        </p:grpSpPr>
        <p:cxnSp>
          <p:nvCxnSpPr>
            <p:cNvPr id="15" name="Conector recto de flecha 14"/>
            <p:cNvCxnSpPr/>
            <p:nvPr/>
          </p:nvCxnSpPr>
          <p:spPr>
            <a:xfrm flipV="1">
              <a:off x="3779912" y="2391396"/>
              <a:ext cx="0" cy="3456384"/>
            </a:xfrm>
            <a:prstGeom prst="straightConnector1">
              <a:avLst/>
            </a:prstGeom>
            <a:ln w="76200" cmpd="sng">
              <a:solidFill>
                <a:srgbClr val="008901"/>
              </a:solidFill>
              <a:tailEnd type="arrow"/>
            </a:ln>
          </p:spPr>
          <p:style>
            <a:lnRef idx="2">
              <a:schemeClr val="accent1"/>
            </a:lnRef>
            <a:fillRef idx="0">
              <a:schemeClr val="accent1"/>
            </a:fillRef>
            <a:effectRef idx="1">
              <a:schemeClr val="accent1"/>
            </a:effectRef>
            <a:fontRef idx="minor">
              <a:schemeClr val="tx1"/>
            </a:fontRef>
          </p:style>
        </p:cxnSp>
        <p:sp>
          <p:nvSpPr>
            <p:cNvPr id="21" name="CuadroTexto 20"/>
            <p:cNvSpPr txBox="1"/>
            <p:nvPr/>
          </p:nvSpPr>
          <p:spPr>
            <a:xfrm rot="16200000" flipH="1" flipV="1">
              <a:off x="2878942" y="3868430"/>
              <a:ext cx="2448273"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8901"/>
                </a:contourClr>
              </a:sp3d>
            </a:bodyPr>
            <a:lstStyle/>
            <a:p>
              <a:r>
                <a:rPr lang="en-GB" sz="3600" b="1" dirty="0" smtClean="0">
                  <a:ln w="11430"/>
                  <a:solidFill>
                    <a:srgbClr val="008901"/>
                  </a:solidFill>
                  <a:effectLst>
                    <a:outerShdw blurRad="50800" dist="39000" dir="5460000" algn="tl">
                      <a:srgbClr val="000000">
                        <a:alpha val="38000"/>
                      </a:srgbClr>
                    </a:outerShdw>
                  </a:effectLst>
                </a:rPr>
                <a:t>Reduction</a:t>
              </a:r>
              <a:endParaRPr lang="en-GB" sz="3600" b="1" dirty="0">
                <a:ln w="11430"/>
                <a:solidFill>
                  <a:srgbClr val="008901"/>
                </a:soli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316875663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Conector recto de flecha 14"/>
          <p:cNvCxnSpPr>
            <a:stCxn id="4" idx="6"/>
            <a:endCxn id="33" idx="0"/>
          </p:cNvCxnSpPr>
          <p:nvPr/>
        </p:nvCxnSpPr>
        <p:spPr>
          <a:xfrm>
            <a:off x="5037232" y="1215255"/>
            <a:ext cx="1611371" cy="1299383"/>
          </a:xfrm>
          <a:prstGeom prst="curvedConnector2">
            <a:avLst/>
          </a:prstGeom>
          <a:ln w="38100" cap="rnd" cmpd="sng">
            <a:solidFill>
              <a:srgbClr val="FF6600"/>
            </a:solidFill>
            <a:tailEnd type="triangle" w="lg" len="lg"/>
          </a:ln>
        </p:spPr>
        <p:style>
          <a:lnRef idx="2">
            <a:schemeClr val="dk1"/>
          </a:lnRef>
          <a:fillRef idx="0">
            <a:schemeClr val="dk1"/>
          </a:fillRef>
          <a:effectRef idx="1">
            <a:schemeClr val="dk1"/>
          </a:effectRef>
          <a:fontRef idx="minor">
            <a:schemeClr val="tx1"/>
          </a:fontRef>
        </p:style>
      </p:cxnSp>
      <p:cxnSp>
        <p:nvCxnSpPr>
          <p:cNvPr id="42" name="Conector recto de flecha 14"/>
          <p:cNvCxnSpPr>
            <a:stCxn id="33" idx="2"/>
            <a:endCxn id="18" idx="6"/>
          </p:cNvCxnSpPr>
          <p:nvPr/>
        </p:nvCxnSpPr>
        <p:spPr>
          <a:xfrm rot="5400000">
            <a:off x="5368438" y="3036874"/>
            <a:ext cx="1420072" cy="1140259"/>
          </a:xfrm>
          <a:prstGeom prst="curvedConnector2">
            <a:avLst/>
          </a:prstGeom>
          <a:ln w="38100" cap="rnd" cmpd="sng">
            <a:solidFill>
              <a:srgbClr val="FF6600"/>
            </a:solidFill>
            <a:tailEnd type="triangle" w="lg" len="lg"/>
          </a:ln>
        </p:spPr>
        <p:style>
          <a:lnRef idx="2">
            <a:schemeClr val="dk1"/>
          </a:lnRef>
          <a:fillRef idx="0">
            <a:schemeClr val="dk1"/>
          </a:fillRef>
          <a:effectRef idx="1">
            <a:schemeClr val="dk1"/>
          </a:effectRef>
          <a:fontRef idx="minor">
            <a:schemeClr val="tx1"/>
          </a:fontRef>
        </p:style>
      </p:cxnSp>
      <p:cxnSp>
        <p:nvCxnSpPr>
          <p:cNvPr id="152" name="Conector curvado 151"/>
          <p:cNvCxnSpPr>
            <a:endCxn id="18" idx="6"/>
          </p:cNvCxnSpPr>
          <p:nvPr/>
        </p:nvCxnSpPr>
        <p:spPr>
          <a:xfrm rot="10800000" flipV="1">
            <a:off x="5508344" y="4003985"/>
            <a:ext cx="3004486" cy="313054"/>
          </a:xfrm>
          <a:prstGeom prst="curvedConnector3">
            <a:avLst>
              <a:gd name="adj1" fmla="val 121"/>
            </a:avLst>
          </a:prstGeom>
          <a:ln w="38100" cap="rnd" cmpd="sng">
            <a:solidFill>
              <a:srgbClr val="008000"/>
            </a:solidFill>
            <a:tailEnd type="none" w="lg" len="lg"/>
          </a:ln>
        </p:spPr>
        <p:style>
          <a:lnRef idx="2">
            <a:schemeClr val="dk1"/>
          </a:lnRef>
          <a:fillRef idx="0">
            <a:schemeClr val="dk1"/>
          </a:fillRef>
          <a:effectRef idx="1">
            <a:schemeClr val="dk1"/>
          </a:effectRef>
          <a:fontRef idx="minor">
            <a:schemeClr val="tx1"/>
          </a:fontRef>
        </p:style>
      </p:cxnSp>
      <p:sp>
        <p:nvSpPr>
          <p:cNvPr id="91" name="Elipse 90"/>
          <p:cNvSpPr/>
          <p:nvPr/>
        </p:nvSpPr>
        <p:spPr>
          <a:xfrm>
            <a:off x="3867732" y="2424837"/>
            <a:ext cx="464995" cy="432048"/>
          </a:xfrm>
          <a:prstGeom prst="ellipse">
            <a:avLst/>
          </a:prstGeom>
          <a:solidFill>
            <a:srgbClr val="F2D2D1"/>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000" b="1" dirty="0" smtClean="0">
                <a:solidFill>
                  <a:srgbClr val="FF0000"/>
                </a:solidFill>
              </a:rPr>
              <a:t>H</a:t>
            </a:r>
            <a:r>
              <a:rPr lang="en-GB" sz="1000" b="1" baseline="-25000" dirty="0" smtClean="0">
                <a:solidFill>
                  <a:srgbClr val="FF0000"/>
                </a:solidFill>
              </a:rPr>
              <a:t>2</a:t>
            </a:r>
            <a:endParaRPr lang="en-GB" sz="1000" b="1" baseline="-25000" dirty="0">
              <a:solidFill>
                <a:srgbClr val="FF0000"/>
              </a:solidFill>
            </a:endParaRPr>
          </a:p>
        </p:txBody>
      </p:sp>
      <p:sp>
        <p:nvSpPr>
          <p:cNvPr id="18" name="Elipse 17"/>
          <p:cNvSpPr/>
          <p:nvPr/>
        </p:nvSpPr>
        <p:spPr>
          <a:xfrm>
            <a:off x="3733141" y="3921057"/>
            <a:ext cx="1775203" cy="79196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dirty="0" smtClean="0"/>
              <a:t>SO</a:t>
            </a:r>
            <a:r>
              <a:rPr lang="en-GB" baseline="-25000" dirty="0" smtClean="0"/>
              <a:t>4</a:t>
            </a:r>
            <a:r>
              <a:rPr lang="en-GB" baseline="30000" dirty="0" smtClean="0"/>
              <a:t>2-</a:t>
            </a:r>
            <a:endParaRPr lang="en-GB" baseline="30000" dirty="0"/>
          </a:p>
        </p:txBody>
      </p:sp>
      <p:sp>
        <p:nvSpPr>
          <p:cNvPr id="20" name="Elipse 19"/>
          <p:cNvSpPr/>
          <p:nvPr/>
        </p:nvSpPr>
        <p:spPr>
          <a:xfrm>
            <a:off x="384089" y="2152696"/>
            <a:ext cx="1617007" cy="9364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400" dirty="0" smtClean="0">
                <a:solidFill>
                  <a:schemeClr val="bg1">
                    <a:lumMod val="25000"/>
                  </a:schemeClr>
                </a:solidFill>
              </a:rPr>
              <a:t>Org. -SH Compounds</a:t>
            </a:r>
            <a:endParaRPr lang="en-GB" sz="1400" dirty="0">
              <a:solidFill>
                <a:schemeClr val="bg1">
                  <a:lumMod val="25000"/>
                </a:schemeClr>
              </a:solidFill>
            </a:endParaRPr>
          </a:p>
        </p:txBody>
      </p:sp>
      <p:cxnSp>
        <p:nvCxnSpPr>
          <p:cNvPr id="22" name="Conector recto de flecha 14"/>
          <p:cNvCxnSpPr>
            <a:stCxn id="19" idx="4"/>
            <a:endCxn id="18" idx="6"/>
          </p:cNvCxnSpPr>
          <p:nvPr/>
        </p:nvCxnSpPr>
        <p:spPr>
          <a:xfrm rot="5400000">
            <a:off x="5908524" y="2761949"/>
            <a:ext cx="1154910" cy="1955270"/>
          </a:xfrm>
          <a:prstGeom prst="curvedConnector2">
            <a:avLst/>
          </a:prstGeom>
          <a:ln w="38100" cap="rnd" cmpd="sng">
            <a:solidFill>
              <a:srgbClr val="FF6600"/>
            </a:solidFill>
            <a:tailEnd type="triangle" w="lg" len="lg"/>
          </a:ln>
        </p:spPr>
        <p:style>
          <a:lnRef idx="2">
            <a:schemeClr val="dk1"/>
          </a:lnRef>
          <a:fillRef idx="0">
            <a:schemeClr val="dk1"/>
          </a:fillRef>
          <a:effectRef idx="1">
            <a:schemeClr val="dk1"/>
          </a:effectRef>
          <a:fontRef idx="minor">
            <a:schemeClr val="tx1"/>
          </a:fontRef>
        </p:style>
      </p:cxnSp>
      <p:cxnSp>
        <p:nvCxnSpPr>
          <p:cNvPr id="25" name="Conector recto de flecha 14"/>
          <p:cNvCxnSpPr>
            <a:stCxn id="18" idx="2"/>
            <a:endCxn id="20" idx="4"/>
          </p:cNvCxnSpPr>
          <p:nvPr/>
        </p:nvCxnSpPr>
        <p:spPr>
          <a:xfrm rot="10800000">
            <a:off x="1192593" y="3089135"/>
            <a:ext cx="2540548" cy="1227905"/>
          </a:xfrm>
          <a:prstGeom prst="curvedConnector2">
            <a:avLst/>
          </a:prstGeom>
          <a:ln w="38100" cap="rnd" cmpd="sng">
            <a:solidFill>
              <a:srgbClr val="660066"/>
            </a:solidFill>
            <a:tailEnd type="triangle" w="lg" len="lg"/>
          </a:ln>
        </p:spPr>
        <p:style>
          <a:lnRef idx="2">
            <a:schemeClr val="dk1"/>
          </a:lnRef>
          <a:fillRef idx="0">
            <a:schemeClr val="dk1"/>
          </a:fillRef>
          <a:effectRef idx="1">
            <a:schemeClr val="dk1"/>
          </a:effectRef>
          <a:fontRef idx="minor">
            <a:schemeClr val="tx1"/>
          </a:fontRef>
        </p:style>
      </p:cxnSp>
      <p:cxnSp>
        <p:nvCxnSpPr>
          <p:cNvPr id="29" name="Conector recto de flecha 14"/>
          <p:cNvCxnSpPr>
            <a:stCxn id="20" idx="0"/>
            <a:endCxn id="4" idx="2"/>
          </p:cNvCxnSpPr>
          <p:nvPr/>
        </p:nvCxnSpPr>
        <p:spPr>
          <a:xfrm rot="5400000" flipH="1" flipV="1">
            <a:off x="2229703" y="178146"/>
            <a:ext cx="937441" cy="3011660"/>
          </a:xfrm>
          <a:prstGeom prst="curvedConnector2">
            <a:avLst/>
          </a:prstGeom>
          <a:ln w="38100" cap="rnd" cmpd="sng">
            <a:solidFill>
              <a:srgbClr val="660066"/>
            </a:solidFill>
            <a:tailEnd type="triangle" w="lg" len="lg"/>
          </a:ln>
        </p:spPr>
        <p:style>
          <a:lnRef idx="2">
            <a:schemeClr val="dk1"/>
          </a:lnRef>
          <a:fillRef idx="0">
            <a:schemeClr val="dk1"/>
          </a:fillRef>
          <a:effectRef idx="1">
            <a:schemeClr val="dk1"/>
          </a:effectRef>
          <a:fontRef idx="minor">
            <a:schemeClr val="tx1"/>
          </a:fontRef>
        </p:style>
      </p:cxnSp>
      <p:sp>
        <p:nvSpPr>
          <p:cNvPr id="35" name="Rectángulo 34"/>
          <p:cNvSpPr/>
          <p:nvPr/>
        </p:nvSpPr>
        <p:spPr>
          <a:xfrm>
            <a:off x="399160" y="1620167"/>
            <a:ext cx="1346089" cy="382329"/>
          </a:xfrm>
          <a:prstGeom prst="rect">
            <a:avLst/>
          </a:prstGeom>
          <a:solidFill>
            <a:srgbClr val="FFCC66"/>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b="1" dirty="0" smtClean="0">
                <a:solidFill>
                  <a:srgbClr val="FF6600"/>
                </a:solidFill>
              </a:rPr>
              <a:t>Decomposition</a:t>
            </a:r>
          </a:p>
        </p:txBody>
      </p:sp>
      <p:sp>
        <p:nvSpPr>
          <p:cNvPr id="36" name="Rectángulo 35"/>
          <p:cNvSpPr/>
          <p:nvPr/>
        </p:nvSpPr>
        <p:spPr>
          <a:xfrm>
            <a:off x="119530" y="3358261"/>
            <a:ext cx="1881566" cy="534731"/>
          </a:xfrm>
          <a:prstGeom prst="rect">
            <a:avLst/>
          </a:prstGeom>
          <a:solidFill>
            <a:srgbClr val="FF00FF"/>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b="1" dirty="0">
                <a:solidFill>
                  <a:srgbClr val="F3F3FF"/>
                </a:solidFill>
              </a:rPr>
              <a:t>Assimilatory</a:t>
            </a:r>
          </a:p>
          <a:p>
            <a:pPr algn="ctr"/>
            <a:r>
              <a:rPr lang="en-GB" sz="1100" dirty="0">
                <a:solidFill>
                  <a:srgbClr val="F3F3FF"/>
                </a:solidFill>
              </a:rPr>
              <a:t>Sulphate </a:t>
            </a:r>
            <a:r>
              <a:rPr lang="en-GB" sz="1100" dirty="0" smtClean="0">
                <a:solidFill>
                  <a:srgbClr val="F3F3FF"/>
                </a:solidFill>
              </a:rPr>
              <a:t>Reduction</a:t>
            </a:r>
          </a:p>
        </p:txBody>
      </p:sp>
      <p:sp>
        <p:nvSpPr>
          <p:cNvPr id="87" name="Rectángulo 86"/>
          <p:cNvSpPr/>
          <p:nvPr/>
        </p:nvSpPr>
        <p:spPr>
          <a:xfrm>
            <a:off x="2131205" y="3358261"/>
            <a:ext cx="1439071" cy="534731"/>
          </a:xfrm>
          <a:prstGeom prst="rect">
            <a:avLst/>
          </a:prstGeom>
          <a:solidFill>
            <a:srgbClr val="FF00FF"/>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b="1" dirty="0">
                <a:solidFill>
                  <a:schemeClr val="bg1"/>
                </a:solidFill>
              </a:rPr>
              <a:t>Dessimilatory</a:t>
            </a:r>
          </a:p>
          <a:p>
            <a:pPr algn="ctr"/>
            <a:r>
              <a:rPr lang="en-GB" sz="1100" dirty="0">
                <a:solidFill>
                  <a:schemeClr val="bg1"/>
                </a:solidFill>
              </a:rPr>
              <a:t>Sulphate Reduction</a:t>
            </a:r>
          </a:p>
        </p:txBody>
      </p:sp>
      <p:sp>
        <p:nvSpPr>
          <p:cNvPr id="89" name="CuadroTexto 88"/>
          <p:cNvSpPr txBox="1"/>
          <p:nvPr/>
        </p:nvSpPr>
        <p:spPr>
          <a:xfrm>
            <a:off x="3570276" y="2478033"/>
            <a:ext cx="325730" cy="369332"/>
          </a:xfrm>
          <a:prstGeom prst="rect">
            <a:avLst/>
          </a:prstGeom>
          <a:noFill/>
        </p:spPr>
        <p:txBody>
          <a:bodyPr wrap="none" rtlCol="0">
            <a:spAutoFit/>
          </a:bodyPr>
          <a:lstStyle/>
          <a:p>
            <a:r>
              <a:rPr lang="en-GB" dirty="0" smtClean="0"/>
              <a:t>+</a:t>
            </a:r>
            <a:endParaRPr lang="en-GB" dirty="0"/>
          </a:p>
        </p:txBody>
      </p:sp>
      <p:sp>
        <p:nvSpPr>
          <p:cNvPr id="90" name="CuadroTexto 89"/>
          <p:cNvSpPr txBox="1"/>
          <p:nvPr/>
        </p:nvSpPr>
        <p:spPr>
          <a:xfrm>
            <a:off x="5719405" y="2521055"/>
            <a:ext cx="358303" cy="369332"/>
          </a:xfrm>
          <a:prstGeom prst="rect">
            <a:avLst/>
          </a:prstGeom>
          <a:noFill/>
        </p:spPr>
        <p:txBody>
          <a:bodyPr wrap="none" rtlCol="0">
            <a:spAutoFit/>
          </a:bodyPr>
          <a:lstStyle/>
          <a:p>
            <a:r>
              <a:rPr lang="en-GB" dirty="0" smtClean="0"/>
              <a:t>+</a:t>
            </a:r>
            <a:endParaRPr lang="en-GB" dirty="0"/>
          </a:p>
        </p:txBody>
      </p:sp>
      <p:sp>
        <p:nvSpPr>
          <p:cNvPr id="92" name="Elipse 91"/>
          <p:cNvSpPr/>
          <p:nvPr/>
        </p:nvSpPr>
        <p:spPr>
          <a:xfrm>
            <a:off x="5277811" y="2492896"/>
            <a:ext cx="504056" cy="432048"/>
          </a:xfrm>
          <a:prstGeom prst="ellipse">
            <a:avLst/>
          </a:prstGeom>
          <a:solidFill>
            <a:srgbClr val="DBE769"/>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000" b="1" dirty="0" smtClean="0">
                <a:solidFill>
                  <a:srgbClr val="0D0406"/>
                </a:solidFill>
              </a:rPr>
              <a:t>O</a:t>
            </a:r>
            <a:r>
              <a:rPr lang="en-GB" sz="1000" b="1" baseline="-25000" dirty="0" smtClean="0">
                <a:solidFill>
                  <a:srgbClr val="0D0406"/>
                </a:solidFill>
              </a:rPr>
              <a:t>2</a:t>
            </a:r>
            <a:endParaRPr lang="en-GB" sz="1000" b="1" baseline="-25000" dirty="0">
              <a:solidFill>
                <a:srgbClr val="0D0406"/>
              </a:solidFill>
            </a:endParaRPr>
          </a:p>
        </p:txBody>
      </p:sp>
      <p:cxnSp>
        <p:nvCxnSpPr>
          <p:cNvPr id="116" name="Conector recto de flecha 115"/>
          <p:cNvCxnSpPr/>
          <p:nvPr/>
        </p:nvCxnSpPr>
        <p:spPr>
          <a:xfrm>
            <a:off x="2204296" y="378135"/>
            <a:ext cx="5317761" cy="0"/>
          </a:xfrm>
          <a:prstGeom prst="straightConnector1">
            <a:avLst/>
          </a:prstGeom>
          <a:ln w="38100" cap="rnd" cmpd="sng">
            <a:solidFill>
              <a:srgbClr val="008000"/>
            </a:solidFill>
            <a:tailEnd type="none" w="lg" len="lg"/>
          </a:ln>
        </p:spPr>
        <p:style>
          <a:lnRef idx="2">
            <a:schemeClr val="dk1"/>
          </a:lnRef>
          <a:fillRef idx="0">
            <a:schemeClr val="dk1"/>
          </a:fillRef>
          <a:effectRef idx="1">
            <a:schemeClr val="dk1"/>
          </a:effectRef>
          <a:fontRef idx="minor">
            <a:schemeClr val="tx1"/>
          </a:fontRef>
        </p:style>
      </p:cxnSp>
      <p:sp>
        <p:nvSpPr>
          <p:cNvPr id="88" name="Rectángulo 87"/>
          <p:cNvSpPr/>
          <p:nvPr/>
        </p:nvSpPr>
        <p:spPr>
          <a:xfrm>
            <a:off x="4921161" y="154600"/>
            <a:ext cx="1551048" cy="382329"/>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b="1" dirty="0" smtClean="0">
                <a:solidFill>
                  <a:srgbClr val="008000"/>
                </a:solidFill>
              </a:rPr>
              <a:t>Oxidation </a:t>
            </a:r>
            <a:r>
              <a:rPr lang="en-GB" sz="1100" dirty="0" smtClean="0">
                <a:solidFill>
                  <a:srgbClr val="008000"/>
                </a:solidFill>
              </a:rPr>
              <a:t>within atm. Sulphur Cycle</a:t>
            </a:r>
          </a:p>
        </p:txBody>
      </p:sp>
      <p:cxnSp>
        <p:nvCxnSpPr>
          <p:cNvPr id="120" name="Conector recto de flecha 14"/>
          <p:cNvCxnSpPr/>
          <p:nvPr/>
        </p:nvCxnSpPr>
        <p:spPr>
          <a:xfrm rot="5400000" flipH="1" flipV="1">
            <a:off x="1600659" y="640880"/>
            <a:ext cx="909811" cy="384320"/>
          </a:xfrm>
          <a:prstGeom prst="curvedConnector3">
            <a:avLst>
              <a:gd name="adj1" fmla="val 99903"/>
            </a:avLst>
          </a:prstGeom>
          <a:ln w="38100" cap="rnd" cmpd="sng">
            <a:solidFill>
              <a:srgbClr val="008000"/>
            </a:solidFill>
            <a:prstDash val="sysDash"/>
            <a:tailEnd type="none" w="lg" len="lg"/>
          </a:ln>
        </p:spPr>
        <p:style>
          <a:lnRef idx="2">
            <a:schemeClr val="dk1"/>
          </a:lnRef>
          <a:fillRef idx="0">
            <a:schemeClr val="dk1"/>
          </a:fillRef>
          <a:effectRef idx="1">
            <a:schemeClr val="dk1"/>
          </a:effectRef>
          <a:fontRef idx="minor">
            <a:schemeClr val="tx1"/>
          </a:fontRef>
        </p:style>
      </p:cxnSp>
      <p:cxnSp>
        <p:nvCxnSpPr>
          <p:cNvPr id="130" name="Conector recto de flecha 14"/>
          <p:cNvCxnSpPr/>
          <p:nvPr/>
        </p:nvCxnSpPr>
        <p:spPr>
          <a:xfrm rot="5400000" flipH="1" flipV="1">
            <a:off x="2458935" y="640879"/>
            <a:ext cx="909811" cy="384320"/>
          </a:xfrm>
          <a:prstGeom prst="curvedConnector3">
            <a:avLst>
              <a:gd name="adj1" fmla="val 99554"/>
            </a:avLst>
          </a:prstGeom>
          <a:ln w="38100" cap="rnd" cmpd="sng">
            <a:solidFill>
              <a:srgbClr val="008000"/>
            </a:solidFill>
            <a:prstDash val="sysDash"/>
            <a:tailEnd type="triangle" w="lg" len="lg"/>
          </a:ln>
        </p:spPr>
        <p:style>
          <a:lnRef idx="2">
            <a:schemeClr val="dk1"/>
          </a:lnRef>
          <a:fillRef idx="0">
            <a:schemeClr val="dk1"/>
          </a:fillRef>
          <a:effectRef idx="1">
            <a:schemeClr val="dk1"/>
          </a:effectRef>
          <a:fontRef idx="minor">
            <a:schemeClr val="tx1"/>
          </a:fontRef>
        </p:style>
      </p:cxnSp>
      <p:sp>
        <p:nvSpPr>
          <p:cNvPr id="119" name="Elipse 118"/>
          <p:cNvSpPr/>
          <p:nvPr/>
        </p:nvSpPr>
        <p:spPr>
          <a:xfrm>
            <a:off x="2503266" y="1024755"/>
            <a:ext cx="510283" cy="496380"/>
          </a:xfrm>
          <a:prstGeom prst="ellipse">
            <a:avLst/>
          </a:prstGeom>
          <a:solidFill>
            <a:srgbClr val="CCFFCC"/>
          </a:solidFill>
          <a:ln>
            <a:solidFill>
              <a:srgbClr val="0080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600" b="1" dirty="0" smtClean="0">
                <a:solidFill>
                  <a:srgbClr val="008000"/>
                </a:solidFill>
              </a:rPr>
              <a:t>RSH</a:t>
            </a:r>
            <a:endParaRPr lang="en-GB" sz="600" b="1" dirty="0">
              <a:solidFill>
                <a:srgbClr val="008000"/>
              </a:solidFill>
            </a:endParaRPr>
          </a:p>
        </p:txBody>
      </p:sp>
      <p:sp>
        <p:nvSpPr>
          <p:cNvPr id="118" name="Elipse 117"/>
          <p:cNvSpPr/>
          <p:nvPr/>
        </p:nvSpPr>
        <p:spPr>
          <a:xfrm>
            <a:off x="1745249" y="1215255"/>
            <a:ext cx="510283" cy="496380"/>
          </a:xfrm>
          <a:prstGeom prst="ellipse">
            <a:avLst/>
          </a:prstGeom>
          <a:solidFill>
            <a:srgbClr val="CCFFCC"/>
          </a:solidFill>
          <a:ln>
            <a:solidFill>
              <a:srgbClr val="0080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600" b="1" dirty="0" smtClean="0">
                <a:solidFill>
                  <a:srgbClr val="008000"/>
                </a:solidFill>
              </a:rPr>
              <a:t>RSR</a:t>
            </a:r>
            <a:endParaRPr lang="en-GB" sz="600" b="1" dirty="0">
              <a:solidFill>
                <a:srgbClr val="008000"/>
              </a:solidFill>
            </a:endParaRPr>
          </a:p>
        </p:txBody>
      </p:sp>
      <p:sp>
        <p:nvSpPr>
          <p:cNvPr id="134" name="CuadroTexto 133"/>
          <p:cNvSpPr txBox="1"/>
          <p:nvPr/>
        </p:nvSpPr>
        <p:spPr>
          <a:xfrm>
            <a:off x="1866092" y="536929"/>
            <a:ext cx="180975" cy="523220"/>
          </a:xfrm>
          <a:prstGeom prst="rect">
            <a:avLst/>
          </a:prstGeom>
          <a:noFill/>
          <a:ln>
            <a:noFill/>
          </a:ln>
        </p:spPr>
        <p:txBody>
          <a:bodyPr wrap="square" rtlCol="0">
            <a:spAutoFit/>
          </a:bodyPr>
          <a:lstStyle/>
          <a:p>
            <a:r>
              <a:rPr lang="en-GB" sz="2800" dirty="0" smtClean="0">
                <a:solidFill>
                  <a:schemeClr val="accent2">
                    <a:lumMod val="50000"/>
                  </a:schemeClr>
                </a:solidFill>
                <a:effectLst>
                  <a:outerShdw blurRad="38100" dist="38100" dir="2700000" algn="tl">
                    <a:srgbClr val="000000">
                      <a:alpha val="43137"/>
                    </a:srgbClr>
                  </a:outerShdw>
                </a:effectLst>
              </a:rPr>
              <a:t>?</a:t>
            </a:r>
            <a:endParaRPr lang="en-GB" sz="2800" dirty="0">
              <a:solidFill>
                <a:schemeClr val="accent2">
                  <a:lumMod val="50000"/>
                </a:schemeClr>
              </a:solidFill>
              <a:effectLst>
                <a:outerShdw blurRad="38100" dist="38100" dir="2700000" algn="tl">
                  <a:srgbClr val="000000">
                    <a:alpha val="43137"/>
                  </a:srgbClr>
                </a:outerShdw>
              </a:effectLst>
            </a:endParaRPr>
          </a:p>
        </p:txBody>
      </p:sp>
      <p:sp>
        <p:nvSpPr>
          <p:cNvPr id="135" name="CuadroTexto 134"/>
          <p:cNvSpPr txBox="1"/>
          <p:nvPr/>
        </p:nvSpPr>
        <p:spPr>
          <a:xfrm>
            <a:off x="2799542" y="494998"/>
            <a:ext cx="180975" cy="523220"/>
          </a:xfrm>
          <a:prstGeom prst="rect">
            <a:avLst/>
          </a:prstGeom>
          <a:noFill/>
        </p:spPr>
        <p:txBody>
          <a:bodyPr wrap="square" rtlCol="0">
            <a:spAutoFit/>
          </a:bodyPr>
          <a:lstStyle/>
          <a:p>
            <a:r>
              <a:rPr lang="en-GB" sz="2800" dirty="0" smtClean="0">
                <a:solidFill>
                  <a:schemeClr val="accent2">
                    <a:lumMod val="50000"/>
                  </a:schemeClr>
                </a:solidFill>
                <a:effectLst>
                  <a:outerShdw blurRad="38100" dist="38100" dir="2700000" algn="tl">
                    <a:srgbClr val="000000">
                      <a:alpha val="43137"/>
                    </a:srgbClr>
                  </a:outerShdw>
                </a:effectLst>
              </a:rPr>
              <a:t>?</a:t>
            </a:r>
            <a:endParaRPr lang="en-GB" sz="2800" dirty="0">
              <a:solidFill>
                <a:schemeClr val="accent2">
                  <a:lumMod val="50000"/>
                </a:schemeClr>
              </a:solidFill>
              <a:effectLst>
                <a:outerShdw blurRad="38100" dist="38100" dir="2700000" algn="tl">
                  <a:srgbClr val="000000">
                    <a:alpha val="43137"/>
                  </a:srgbClr>
                </a:outerShdw>
              </a:effectLst>
            </a:endParaRPr>
          </a:p>
        </p:txBody>
      </p:sp>
      <p:sp>
        <p:nvSpPr>
          <p:cNvPr id="136" name="CuadroTexto 135"/>
          <p:cNvSpPr txBox="1"/>
          <p:nvPr/>
        </p:nvSpPr>
        <p:spPr>
          <a:xfrm>
            <a:off x="4563489" y="340035"/>
            <a:ext cx="180975" cy="523220"/>
          </a:xfrm>
          <a:prstGeom prst="rect">
            <a:avLst/>
          </a:prstGeom>
          <a:noFill/>
        </p:spPr>
        <p:txBody>
          <a:bodyPr wrap="square" rtlCol="0">
            <a:spAutoFit/>
          </a:bodyPr>
          <a:lstStyle/>
          <a:p>
            <a:r>
              <a:rPr lang="en-GB" sz="2800" dirty="0" smtClean="0">
                <a:solidFill>
                  <a:schemeClr val="accent2">
                    <a:lumMod val="50000"/>
                  </a:schemeClr>
                </a:solidFill>
                <a:effectLst>
                  <a:outerShdw blurRad="38100" dist="38100" dir="2700000" algn="tl">
                    <a:srgbClr val="000000">
                      <a:alpha val="43137"/>
                    </a:srgbClr>
                  </a:outerShdw>
                </a:effectLst>
              </a:rPr>
              <a:t>?</a:t>
            </a:r>
            <a:endParaRPr lang="en-GB" sz="2800" dirty="0">
              <a:solidFill>
                <a:schemeClr val="accent2">
                  <a:lumMod val="50000"/>
                </a:schemeClr>
              </a:solidFill>
              <a:effectLst>
                <a:outerShdw blurRad="38100" dist="38100" dir="2700000" algn="tl">
                  <a:srgbClr val="000000">
                    <a:alpha val="43137"/>
                  </a:srgbClr>
                </a:outerShdw>
              </a:effectLst>
            </a:endParaRPr>
          </a:p>
        </p:txBody>
      </p:sp>
      <p:cxnSp>
        <p:nvCxnSpPr>
          <p:cNvPr id="137" name="Conector recto de flecha 14"/>
          <p:cNvCxnSpPr/>
          <p:nvPr/>
        </p:nvCxnSpPr>
        <p:spPr>
          <a:xfrm rot="5400000" flipH="1" flipV="1">
            <a:off x="4246461" y="640879"/>
            <a:ext cx="909811" cy="384320"/>
          </a:xfrm>
          <a:prstGeom prst="curvedConnector3">
            <a:avLst>
              <a:gd name="adj1" fmla="val 99554"/>
            </a:avLst>
          </a:prstGeom>
          <a:ln w="38100" cap="rnd" cmpd="sng">
            <a:solidFill>
              <a:srgbClr val="008000"/>
            </a:solidFill>
            <a:prstDash val="sysDash"/>
            <a:tailEnd type="none" w="lg" len="lg"/>
          </a:ln>
        </p:spPr>
        <p:style>
          <a:lnRef idx="2">
            <a:schemeClr val="dk1"/>
          </a:lnRef>
          <a:fillRef idx="0">
            <a:schemeClr val="dk1"/>
          </a:fillRef>
          <a:effectRef idx="1">
            <a:schemeClr val="dk1"/>
          </a:effectRef>
          <a:fontRef idx="minor">
            <a:schemeClr val="tx1"/>
          </a:fontRef>
        </p:style>
      </p:cxnSp>
      <p:cxnSp>
        <p:nvCxnSpPr>
          <p:cNvPr id="15" name="Conector recto de flecha 14"/>
          <p:cNvCxnSpPr>
            <a:stCxn id="4" idx="6"/>
            <a:endCxn id="19" idx="0"/>
          </p:cNvCxnSpPr>
          <p:nvPr/>
        </p:nvCxnSpPr>
        <p:spPr>
          <a:xfrm>
            <a:off x="5037232" y="1215255"/>
            <a:ext cx="2426382" cy="1154910"/>
          </a:xfrm>
          <a:prstGeom prst="curvedConnector2">
            <a:avLst/>
          </a:prstGeom>
          <a:ln w="38100" cap="rnd" cmpd="sng">
            <a:solidFill>
              <a:srgbClr val="660066"/>
            </a:solidFill>
            <a:tailEnd type="triangle" w="lg" len="lg"/>
          </a:ln>
        </p:spPr>
        <p:style>
          <a:lnRef idx="2">
            <a:schemeClr val="dk1"/>
          </a:lnRef>
          <a:fillRef idx="0">
            <a:schemeClr val="dk1"/>
          </a:fillRef>
          <a:effectRef idx="1">
            <a:schemeClr val="dk1"/>
          </a:effectRef>
          <a:fontRef idx="minor">
            <a:schemeClr val="tx1"/>
          </a:fontRef>
        </p:style>
      </p:cxnSp>
      <p:sp>
        <p:nvSpPr>
          <p:cNvPr id="19" name="Elipse 18"/>
          <p:cNvSpPr/>
          <p:nvPr/>
        </p:nvSpPr>
        <p:spPr>
          <a:xfrm>
            <a:off x="7047124" y="2370165"/>
            <a:ext cx="832979" cy="791964"/>
          </a:xfrm>
          <a:prstGeom prst="ellipse">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S</a:t>
            </a:r>
            <a:r>
              <a:rPr lang="en-GB" baseline="-25000" dirty="0" smtClean="0"/>
              <a:t>0</a:t>
            </a:r>
            <a:endParaRPr lang="en-GB" baseline="-25000" dirty="0"/>
          </a:p>
        </p:txBody>
      </p:sp>
      <p:sp>
        <p:nvSpPr>
          <p:cNvPr id="32" name="Rectángulo 31"/>
          <p:cNvSpPr/>
          <p:nvPr/>
        </p:nvSpPr>
        <p:spPr>
          <a:xfrm>
            <a:off x="6414978" y="1360887"/>
            <a:ext cx="1392852" cy="382329"/>
          </a:xfrm>
          <a:prstGeom prst="rect">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b="1" i="1" dirty="0" smtClean="0"/>
              <a:t>Chromatiaceae</a:t>
            </a:r>
          </a:p>
          <a:p>
            <a:pPr algn="ctr"/>
            <a:r>
              <a:rPr lang="en-GB" sz="1100" b="1" i="1" dirty="0" smtClean="0"/>
              <a:t>Chlorobiaacea</a:t>
            </a:r>
            <a:endParaRPr lang="en-GB" sz="1100" b="1" i="1" dirty="0"/>
          </a:p>
        </p:txBody>
      </p:sp>
      <p:sp>
        <p:nvSpPr>
          <p:cNvPr id="4" name="Elipse 3"/>
          <p:cNvSpPr/>
          <p:nvPr/>
        </p:nvSpPr>
        <p:spPr>
          <a:xfrm>
            <a:off x="4204253" y="819273"/>
            <a:ext cx="832979" cy="791964"/>
          </a:xfrm>
          <a:prstGeom prst="ellipse">
            <a:avLst/>
          </a:prstGeom>
          <a:solidFill>
            <a:schemeClr val="tx1">
              <a:lumMod val="90000"/>
              <a:lumOff val="1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dirty="0" smtClean="0"/>
              <a:t>H</a:t>
            </a:r>
            <a:r>
              <a:rPr lang="en-GB" baseline="-25000" dirty="0" smtClean="0"/>
              <a:t>2</a:t>
            </a:r>
            <a:r>
              <a:rPr lang="en-GB" dirty="0" smtClean="0"/>
              <a:t>S</a:t>
            </a:r>
            <a:endParaRPr lang="en-GB" dirty="0"/>
          </a:p>
        </p:txBody>
      </p:sp>
      <p:cxnSp>
        <p:nvCxnSpPr>
          <p:cNvPr id="138" name="Conector recto de flecha 137"/>
          <p:cNvCxnSpPr/>
          <p:nvPr/>
        </p:nvCxnSpPr>
        <p:spPr>
          <a:xfrm flipV="1">
            <a:off x="8512830" y="606736"/>
            <a:ext cx="0" cy="3397249"/>
          </a:xfrm>
          <a:prstGeom prst="straightConnector1">
            <a:avLst/>
          </a:prstGeom>
          <a:ln w="38100" cap="rnd" cmpd="sng">
            <a:solidFill>
              <a:srgbClr val="008000"/>
            </a:solidFill>
            <a:headEnd type="triangle" w="lg" len="lg"/>
            <a:tailEnd type="none" w="lg" len="lg"/>
          </a:ln>
        </p:spPr>
        <p:style>
          <a:lnRef idx="2">
            <a:schemeClr val="dk1"/>
          </a:lnRef>
          <a:fillRef idx="0">
            <a:schemeClr val="dk1"/>
          </a:fillRef>
          <a:effectRef idx="1">
            <a:schemeClr val="dk1"/>
          </a:effectRef>
          <a:fontRef idx="minor">
            <a:schemeClr val="tx1"/>
          </a:fontRef>
        </p:style>
      </p:cxnSp>
      <p:cxnSp>
        <p:nvCxnSpPr>
          <p:cNvPr id="141" name="Conector curvado 140"/>
          <p:cNvCxnSpPr/>
          <p:nvPr/>
        </p:nvCxnSpPr>
        <p:spPr>
          <a:xfrm>
            <a:off x="7522057" y="378135"/>
            <a:ext cx="990773" cy="228600"/>
          </a:xfrm>
          <a:prstGeom prst="curvedConnector3">
            <a:avLst>
              <a:gd name="adj1" fmla="val 99350"/>
            </a:avLst>
          </a:prstGeom>
          <a:ln w="38100" cap="rnd" cmpd="sng">
            <a:solidFill>
              <a:srgbClr val="008000"/>
            </a:solidFill>
            <a:tailEnd type="none" w="lg" len="lg"/>
          </a:ln>
        </p:spPr>
        <p:style>
          <a:lnRef idx="2">
            <a:schemeClr val="dk1"/>
          </a:lnRef>
          <a:fillRef idx="0">
            <a:schemeClr val="dk1"/>
          </a:fillRef>
          <a:effectRef idx="1">
            <a:schemeClr val="dk1"/>
          </a:effectRef>
          <a:fontRef idx="minor">
            <a:schemeClr val="tx1"/>
          </a:fontRef>
        </p:style>
      </p:cxnSp>
      <p:cxnSp>
        <p:nvCxnSpPr>
          <p:cNvPr id="158" name="Conector recto de flecha 14"/>
          <p:cNvCxnSpPr>
            <a:stCxn id="18" idx="2"/>
            <a:endCxn id="87" idx="2"/>
          </p:cNvCxnSpPr>
          <p:nvPr/>
        </p:nvCxnSpPr>
        <p:spPr>
          <a:xfrm rot="10800000">
            <a:off x="2850741" y="3892993"/>
            <a:ext cx="882400" cy="424047"/>
          </a:xfrm>
          <a:prstGeom prst="curvedConnector2">
            <a:avLst/>
          </a:prstGeom>
          <a:ln w="38100" cap="rnd" cmpd="sng">
            <a:solidFill>
              <a:srgbClr val="660066"/>
            </a:solidFill>
            <a:tailEnd type="triangle" w="lg" len="lg"/>
          </a:ln>
        </p:spPr>
        <p:style>
          <a:lnRef idx="2">
            <a:schemeClr val="dk1"/>
          </a:lnRef>
          <a:fillRef idx="0">
            <a:schemeClr val="dk1"/>
          </a:fillRef>
          <a:effectRef idx="1">
            <a:schemeClr val="dk1"/>
          </a:effectRef>
          <a:fontRef idx="minor">
            <a:schemeClr val="tx1"/>
          </a:fontRef>
        </p:style>
      </p:cxnSp>
      <p:cxnSp>
        <p:nvCxnSpPr>
          <p:cNvPr id="162" name="Conector recto de flecha 14"/>
          <p:cNvCxnSpPr>
            <a:stCxn id="87" idx="0"/>
            <a:endCxn id="4" idx="2"/>
          </p:cNvCxnSpPr>
          <p:nvPr/>
        </p:nvCxnSpPr>
        <p:spPr>
          <a:xfrm rot="5400000" flipH="1" flipV="1">
            <a:off x="2455994" y="1610002"/>
            <a:ext cx="2143006" cy="1353512"/>
          </a:xfrm>
          <a:prstGeom prst="curvedConnector2">
            <a:avLst/>
          </a:prstGeom>
          <a:ln w="38100" cap="rnd" cmpd="sng">
            <a:solidFill>
              <a:srgbClr val="660066"/>
            </a:solidFill>
            <a:tailEnd type="triangle" w="lg" len="lg"/>
          </a:ln>
        </p:spPr>
        <p:style>
          <a:lnRef idx="2">
            <a:schemeClr val="dk1"/>
          </a:lnRef>
          <a:fillRef idx="0">
            <a:schemeClr val="dk1"/>
          </a:fillRef>
          <a:effectRef idx="1">
            <a:schemeClr val="dk1"/>
          </a:effectRef>
          <a:fontRef idx="minor">
            <a:schemeClr val="tx1"/>
          </a:fontRef>
        </p:style>
      </p:cxnSp>
      <p:sp>
        <p:nvSpPr>
          <p:cNvPr id="38" name="Rectángulo 37"/>
          <p:cNvSpPr/>
          <p:nvPr/>
        </p:nvSpPr>
        <p:spPr>
          <a:xfrm>
            <a:off x="2278841" y="2468783"/>
            <a:ext cx="1306665" cy="382329"/>
          </a:xfrm>
          <a:prstGeom prst="rect">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b="1" i="1" dirty="0" smtClean="0"/>
              <a:t>Chromatiaceae</a:t>
            </a:r>
          </a:p>
          <a:p>
            <a:pPr algn="ctr"/>
            <a:r>
              <a:rPr lang="en-GB" sz="1100" b="1" i="1" dirty="0" smtClean="0"/>
              <a:t>Chlorobiaacea</a:t>
            </a:r>
            <a:endParaRPr lang="en-GB" sz="1100" b="1" i="1" dirty="0"/>
          </a:p>
        </p:txBody>
      </p:sp>
      <p:grpSp>
        <p:nvGrpSpPr>
          <p:cNvPr id="179" name="Agrupar 178"/>
          <p:cNvGrpSpPr/>
          <p:nvPr/>
        </p:nvGrpSpPr>
        <p:grpSpPr>
          <a:xfrm>
            <a:off x="6953714" y="547378"/>
            <a:ext cx="749309" cy="686306"/>
            <a:chOff x="6953714" y="547378"/>
            <a:chExt cx="749309" cy="686306"/>
          </a:xfrm>
        </p:grpSpPr>
        <p:sp>
          <p:nvSpPr>
            <p:cNvPr id="178" name="Forma libre 177"/>
            <p:cNvSpPr/>
            <p:nvPr/>
          </p:nvSpPr>
          <p:spPr>
            <a:xfrm rot="20554208">
              <a:off x="6953714" y="694944"/>
              <a:ext cx="749309" cy="538740"/>
            </a:xfrm>
            <a:custGeom>
              <a:avLst/>
              <a:gdLst>
                <a:gd name="connsiteX0" fmla="*/ 749309 w 749309"/>
                <a:gd name="connsiteY0" fmla="*/ 113290 h 538740"/>
                <a:gd name="connsiteX1" fmla="*/ 447684 w 749309"/>
                <a:gd name="connsiteY1" fmla="*/ 5340 h 538740"/>
                <a:gd name="connsiteX2" fmla="*/ 717559 w 749309"/>
                <a:gd name="connsiteY2" fmla="*/ 262515 h 538740"/>
                <a:gd name="connsiteX3" fmla="*/ 371484 w 749309"/>
                <a:gd name="connsiteY3" fmla="*/ 141865 h 538740"/>
                <a:gd name="connsiteX4" fmla="*/ 606434 w 749309"/>
                <a:gd name="connsiteY4" fmla="*/ 405390 h 538740"/>
                <a:gd name="connsiteX5" fmla="*/ 196859 w 749309"/>
                <a:gd name="connsiteY5" fmla="*/ 265690 h 538740"/>
                <a:gd name="connsiteX6" fmla="*/ 492134 w 749309"/>
                <a:gd name="connsiteY6" fmla="*/ 478415 h 538740"/>
                <a:gd name="connsiteX7" fmla="*/ 79384 w 749309"/>
                <a:gd name="connsiteY7" fmla="*/ 345065 h 538740"/>
                <a:gd name="connsiteX8" fmla="*/ 9 w 749309"/>
                <a:gd name="connsiteY8" fmla="*/ 538740 h 53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309" h="538740">
                  <a:moveTo>
                    <a:pt x="749309" y="113290"/>
                  </a:moveTo>
                  <a:cubicBezTo>
                    <a:pt x="601142" y="46879"/>
                    <a:pt x="452976" y="-19531"/>
                    <a:pt x="447684" y="5340"/>
                  </a:cubicBezTo>
                  <a:cubicBezTo>
                    <a:pt x="442392" y="30211"/>
                    <a:pt x="730259" y="239761"/>
                    <a:pt x="717559" y="262515"/>
                  </a:cubicBezTo>
                  <a:cubicBezTo>
                    <a:pt x="704859" y="285269"/>
                    <a:pt x="390005" y="118053"/>
                    <a:pt x="371484" y="141865"/>
                  </a:cubicBezTo>
                  <a:cubicBezTo>
                    <a:pt x="352963" y="165677"/>
                    <a:pt x="635538" y="384753"/>
                    <a:pt x="606434" y="405390"/>
                  </a:cubicBezTo>
                  <a:cubicBezTo>
                    <a:pt x="577330" y="426028"/>
                    <a:pt x="215909" y="253519"/>
                    <a:pt x="196859" y="265690"/>
                  </a:cubicBezTo>
                  <a:cubicBezTo>
                    <a:pt x="177809" y="277861"/>
                    <a:pt x="511713" y="465186"/>
                    <a:pt x="492134" y="478415"/>
                  </a:cubicBezTo>
                  <a:cubicBezTo>
                    <a:pt x="472555" y="491644"/>
                    <a:pt x="161405" y="335011"/>
                    <a:pt x="79384" y="345065"/>
                  </a:cubicBezTo>
                  <a:cubicBezTo>
                    <a:pt x="-2637" y="355119"/>
                    <a:pt x="9" y="538740"/>
                    <a:pt x="9" y="538740"/>
                  </a:cubicBezTo>
                </a:path>
              </a:pathLst>
            </a:custGeom>
            <a:noFill/>
            <a:ln>
              <a:solidFill>
                <a:srgbClr val="FF66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pic>
          <p:nvPicPr>
            <p:cNvPr id="169" name="Imagen 168" descr="so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233132" y="547378"/>
              <a:ext cx="440000" cy="352000"/>
            </a:xfrm>
            <a:prstGeom prst="rect">
              <a:avLst/>
            </a:prstGeom>
          </p:spPr>
        </p:pic>
      </p:grpSp>
      <p:sp>
        <p:nvSpPr>
          <p:cNvPr id="181" name="CuadroTexto 180"/>
          <p:cNvSpPr txBox="1"/>
          <p:nvPr/>
        </p:nvSpPr>
        <p:spPr>
          <a:xfrm>
            <a:off x="1225899" y="4843091"/>
            <a:ext cx="5339424" cy="369332"/>
          </a:xfrm>
          <a:prstGeom prst="rect">
            <a:avLst/>
          </a:prstGeom>
          <a:noFill/>
        </p:spPr>
        <p:txBody>
          <a:bodyPr wrap="square" rtlCol="0">
            <a:spAutoFit/>
          </a:bodyPr>
          <a:lstStyle/>
          <a:p>
            <a:r>
              <a:rPr lang="en-GB" dirty="0" smtClean="0"/>
              <a:t>2 CO</a:t>
            </a:r>
            <a:r>
              <a:rPr lang="en-GB" baseline="-25000" dirty="0" smtClean="0"/>
              <a:t>2</a:t>
            </a:r>
            <a:r>
              <a:rPr lang="en-GB" dirty="0" smtClean="0"/>
              <a:t> + H</a:t>
            </a:r>
            <a:r>
              <a:rPr lang="en-GB" baseline="-25000" dirty="0" smtClean="0"/>
              <a:t>2</a:t>
            </a:r>
            <a:r>
              <a:rPr lang="en-GB" dirty="0" smtClean="0"/>
              <a:t>S + 2 OH</a:t>
            </a:r>
            <a:r>
              <a:rPr lang="en-GB" baseline="30000" dirty="0" smtClean="0"/>
              <a:t>-</a:t>
            </a:r>
            <a:r>
              <a:rPr lang="en-GB" dirty="0" smtClean="0"/>
              <a:t> +</a:t>
            </a:r>
            <a:r>
              <a:rPr lang="en-GB" i="1" dirty="0" smtClean="0">
                <a:solidFill>
                  <a:srgbClr val="FF6600"/>
                </a:solidFill>
              </a:rPr>
              <a:t> hv  </a:t>
            </a:r>
            <a:r>
              <a:rPr lang="en-GB" dirty="0" smtClean="0">
                <a:latin typeface="Wingdings"/>
                <a:ea typeface="Wingdings"/>
                <a:cs typeface="Wingdings"/>
                <a:sym typeface="Wingdings"/>
              </a:rPr>
              <a:t></a:t>
            </a:r>
            <a:r>
              <a:rPr lang="en-GB" dirty="0" smtClean="0"/>
              <a:t>  2 &lt; CH</a:t>
            </a:r>
            <a:r>
              <a:rPr lang="en-GB" baseline="-25000" dirty="0" smtClean="0"/>
              <a:t>2</a:t>
            </a:r>
            <a:r>
              <a:rPr lang="en-GB" dirty="0" smtClean="0"/>
              <a:t>O&gt; + SO</a:t>
            </a:r>
            <a:r>
              <a:rPr lang="en-GB" baseline="-25000" dirty="0" smtClean="0"/>
              <a:t>4</a:t>
            </a:r>
            <a:r>
              <a:rPr lang="en-GB" baseline="30000" dirty="0" smtClean="0"/>
              <a:t>2-</a:t>
            </a:r>
            <a:endParaRPr lang="en-GB" dirty="0"/>
          </a:p>
        </p:txBody>
      </p:sp>
      <p:grpSp>
        <p:nvGrpSpPr>
          <p:cNvPr id="3" name="Agrupar 2"/>
          <p:cNvGrpSpPr/>
          <p:nvPr/>
        </p:nvGrpSpPr>
        <p:grpSpPr>
          <a:xfrm>
            <a:off x="6770147" y="4750758"/>
            <a:ext cx="2057781" cy="553998"/>
            <a:chOff x="6723683" y="5277418"/>
            <a:chExt cx="2057781" cy="553998"/>
          </a:xfrm>
        </p:grpSpPr>
        <p:sp>
          <p:nvSpPr>
            <p:cNvPr id="182" name="CuadroTexto 181"/>
            <p:cNvSpPr txBox="1"/>
            <p:nvPr/>
          </p:nvSpPr>
          <p:spPr>
            <a:xfrm>
              <a:off x="6723683" y="5277418"/>
              <a:ext cx="1614094" cy="553998"/>
            </a:xfrm>
            <a:prstGeom prst="rect">
              <a:avLst/>
            </a:prstGeom>
            <a:solidFill>
              <a:srgbClr val="660066"/>
            </a:solidFill>
          </p:spPr>
          <p:txBody>
            <a:bodyPr wrap="square" rtlCol="0">
              <a:spAutoFit/>
            </a:bodyPr>
            <a:lstStyle/>
            <a:p>
              <a:pPr algn="ctr"/>
              <a:r>
                <a:rPr lang="en-GB" sz="1500" dirty="0" smtClean="0">
                  <a:solidFill>
                    <a:schemeClr val="bg1"/>
                  </a:solidFill>
                </a:rPr>
                <a:t>Anaerobic </a:t>
              </a:r>
              <a:r>
                <a:rPr lang="en-GB" sz="1500" dirty="0" smtClean="0">
                  <a:solidFill>
                    <a:schemeClr val="bg1"/>
                  </a:solidFill>
                  <a:latin typeface="+mn-lt"/>
                </a:rPr>
                <a:t>Phototropic</a:t>
              </a:r>
              <a:endParaRPr lang="en-GB" sz="1500" dirty="0">
                <a:solidFill>
                  <a:schemeClr val="bg1"/>
                </a:solidFill>
                <a:latin typeface="+mn-lt"/>
              </a:endParaRPr>
            </a:p>
          </p:txBody>
        </p:sp>
        <p:pic>
          <p:nvPicPr>
            <p:cNvPr id="183" name="Imagen 182" descr="so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341464" y="5378417"/>
              <a:ext cx="440000" cy="352000"/>
            </a:xfrm>
            <a:prstGeom prst="rect">
              <a:avLst/>
            </a:prstGeom>
          </p:spPr>
        </p:pic>
      </p:grpSp>
      <p:sp>
        <p:nvSpPr>
          <p:cNvPr id="184" name="CuadroTexto 183"/>
          <p:cNvSpPr txBox="1"/>
          <p:nvPr/>
        </p:nvSpPr>
        <p:spPr>
          <a:xfrm>
            <a:off x="2819144" y="5382824"/>
            <a:ext cx="3397004" cy="369332"/>
          </a:xfrm>
          <a:prstGeom prst="rect">
            <a:avLst/>
          </a:prstGeom>
          <a:noFill/>
        </p:spPr>
        <p:txBody>
          <a:bodyPr wrap="square" rtlCol="0">
            <a:spAutoFit/>
          </a:bodyPr>
          <a:lstStyle/>
          <a:p>
            <a:r>
              <a:rPr lang="en-GB" dirty="0" smtClean="0"/>
              <a:t>2 H</a:t>
            </a:r>
            <a:r>
              <a:rPr lang="en-GB" baseline="-25000" dirty="0" smtClean="0"/>
              <a:t>2</a:t>
            </a:r>
            <a:r>
              <a:rPr lang="en-GB" dirty="0" smtClean="0"/>
              <a:t>S + O</a:t>
            </a:r>
            <a:r>
              <a:rPr lang="en-GB" baseline="-25000" dirty="0" smtClean="0"/>
              <a:t>2</a:t>
            </a:r>
            <a:r>
              <a:rPr lang="en-GB" dirty="0" smtClean="0"/>
              <a:t> </a:t>
            </a:r>
            <a:r>
              <a:rPr lang="en-GB" dirty="0" smtClean="0">
                <a:latin typeface="Wingdings"/>
                <a:ea typeface="Wingdings"/>
                <a:cs typeface="Wingdings"/>
                <a:sym typeface="Wingdings"/>
              </a:rPr>
              <a:t></a:t>
            </a:r>
            <a:r>
              <a:rPr lang="en-GB" dirty="0" smtClean="0"/>
              <a:t>  2 H</a:t>
            </a:r>
            <a:r>
              <a:rPr lang="en-GB" baseline="-25000" dirty="0" smtClean="0"/>
              <a:t>2</a:t>
            </a:r>
            <a:r>
              <a:rPr lang="en-GB" dirty="0" smtClean="0"/>
              <a:t>O +  2 S</a:t>
            </a:r>
            <a:endParaRPr lang="en-GB" dirty="0"/>
          </a:p>
        </p:txBody>
      </p:sp>
      <p:sp>
        <p:nvSpPr>
          <p:cNvPr id="185" name="Rectángulo 184"/>
          <p:cNvSpPr/>
          <p:nvPr/>
        </p:nvSpPr>
        <p:spPr>
          <a:xfrm>
            <a:off x="7006623" y="5376326"/>
            <a:ext cx="1174365" cy="382329"/>
          </a:xfrm>
          <a:prstGeom prst="rect">
            <a:avLst/>
          </a:prstGeom>
          <a:solidFill>
            <a:srgbClr val="FFCC66"/>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00" b="1" dirty="0" smtClean="0">
                <a:solidFill>
                  <a:srgbClr val="FF6600"/>
                </a:solidFill>
              </a:rPr>
              <a:t>Aerobic</a:t>
            </a:r>
            <a:endParaRPr lang="en-GB" sz="1500" b="1" dirty="0">
              <a:solidFill>
                <a:srgbClr val="FF6600"/>
              </a:solidFill>
            </a:endParaRPr>
          </a:p>
        </p:txBody>
      </p:sp>
      <p:sp>
        <p:nvSpPr>
          <p:cNvPr id="186" name="CuadroTexto 185"/>
          <p:cNvSpPr txBox="1"/>
          <p:nvPr/>
        </p:nvSpPr>
        <p:spPr>
          <a:xfrm>
            <a:off x="2157379" y="5880121"/>
            <a:ext cx="3867224" cy="369332"/>
          </a:xfrm>
          <a:prstGeom prst="rect">
            <a:avLst/>
          </a:prstGeom>
          <a:noFill/>
        </p:spPr>
        <p:txBody>
          <a:bodyPr wrap="square" rtlCol="0">
            <a:spAutoFit/>
          </a:bodyPr>
          <a:lstStyle/>
          <a:p>
            <a:r>
              <a:rPr lang="en-GB" dirty="0" smtClean="0"/>
              <a:t>S + H</a:t>
            </a:r>
            <a:r>
              <a:rPr lang="en-GB" baseline="-25000" dirty="0" smtClean="0"/>
              <a:t>2</a:t>
            </a:r>
            <a:r>
              <a:rPr lang="en-GB" dirty="0" smtClean="0"/>
              <a:t>O + 1½ O</a:t>
            </a:r>
            <a:r>
              <a:rPr lang="en-GB" baseline="-25000" dirty="0" smtClean="0"/>
              <a:t>2</a:t>
            </a:r>
            <a:r>
              <a:rPr lang="en-GB" i="1" dirty="0" smtClean="0">
                <a:solidFill>
                  <a:srgbClr val="FF6600"/>
                </a:solidFill>
              </a:rPr>
              <a:t>  </a:t>
            </a:r>
            <a:r>
              <a:rPr lang="en-GB" dirty="0" smtClean="0">
                <a:latin typeface="Wingdings"/>
                <a:ea typeface="Wingdings"/>
                <a:cs typeface="Wingdings"/>
                <a:sym typeface="Wingdings"/>
              </a:rPr>
              <a:t></a:t>
            </a:r>
            <a:r>
              <a:rPr lang="en-GB" dirty="0" smtClean="0"/>
              <a:t>  SO</a:t>
            </a:r>
            <a:r>
              <a:rPr lang="en-GB" baseline="-25000" dirty="0" smtClean="0"/>
              <a:t>4</a:t>
            </a:r>
            <a:r>
              <a:rPr lang="en-GB" baseline="30000" dirty="0" smtClean="0"/>
              <a:t>2- </a:t>
            </a:r>
            <a:r>
              <a:rPr lang="en-GB" dirty="0" smtClean="0"/>
              <a:t> + 2 H</a:t>
            </a:r>
            <a:r>
              <a:rPr lang="en-GB" baseline="30000" dirty="0" smtClean="0"/>
              <a:t>+</a:t>
            </a:r>
            <a:endParaRPr lang="en-GB" baseline="30000" dirty="0"/>
          </a:p>
        </p:txBody>
      </p:sp>
      <p:sp>
        <p:nvSpPr>
          <p:cNvPr id="187" name="Rectángulo 186"/>
          <p:cNvSpPr/>
          <p:nvPr/>
        </p:nvSpPr>
        <p:spPr>
          <a:xfrm>
            <a:off x="7037961" y="5873623"/>
            <a:ext cx="1174365" cy="382329"/>
          </a:xfrm>
          <a:prstGeom prst="rect">
            <a:avLst/>
          </a:prstGeom>
          <a:solidFill>
            <a:srgbClr val="FFCC66"/>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00" b="1" dirty="0" smtClean="0">
                <a:solidFill>
                  <a:srgbClr val="FF6600"/>
                </a:solidFill>
              </a:rPr>
              <a:t>Aerobic</a:t>
            </a:r>
            <a:endParaRPr lang="en-GB" sz="1500" b="1" dirty="0">
              <a:solidFill>
                <a:srgbClr val="FF6600"/>
              </a:solidFill>
            </a:endParaRPr>
          </a:p>
        </p:txBody>
      </p:sp>
      <p:sp>
        <p:nvSpPr>
          <p:cNvPr id="188" name="CuadroTexto 187"/>
          <p:cNvSpPr txBox="1"/>
          <p:nvPr/>
        </p:nvSpPr>
        <p:spPr>
          <a:xfrm>
            <a:off x="2571541" y="6336307"/>
            <a:ext cx="4160109" cy="369332"/>
          </a:xfrm>
          <a:prstGeom prst="rect">
            <a:avLst/>
          </a:prstGeom>
          <a:noFill/>
        </p:spPr>
        <p:txBody>
          <a:bodyPr wrap="square" rtlCol="0">
            <a:spAutoFit/>
          </a:bodyPr>
          <a:lstStyle/>
          <a:p>
            <a:r>
              <a:rPr lang="en-GB" dirty="0" smtClean="0"/>
              <a:t>8 [H</a:t>
            </a:r>
            <a:r>
              <a:rPr lang="en-GB" baseline="30000" dirty="0" smtClean="0"/>
              <a:t>+</a:t>
            </a:r>
            <a:r>
              <a:rPr lang="en-GB" dirty="0" smtClean="0"/>
              <a:t>] + </a:t>
            </a:r>
            <a:r>
              <a:rPr lang="en-GB" dirty="0"/>
              <a:t>SO</a:t>
            </a:r>
            <a:r>
              <a:rPr lang="en-GB" baseline="-25000" dirty="0"/>
              <a:t>4</a:t>
            </a:r>
            <a:r>
              <a:rPr lang="en-GB" baseline="30000" dirty="0"/>
              <a:t>2</a:t>
            </a:r>
            <a:r>
              <a:rPr lang="en-GB" baseline="30000" dirty="0" smtClean="0"/>
              <a:t>-  </a:t>
            </a:r>
            <a:r>
              <a:rPr lang="en-GB" dirty="0" smtClean="0">
                <a:latin typeface="Wingdings"/>
                <a:ea typeface="Wingdings"/>
                <a:cs typeface="Wingdings"/>
                <a:sym typeface="Wingdings"/>
              </a:rPr>
              <a:t></a:t>
            </a:r>
            <a:r>
              <a:rPr lang="en-GB" dirty="0" smtClean="0"/>
              <a:t>  H</a:t>
            </a:r>
            <a:r>
              <a:rPr lang="en-GB" baseline="-25000" dirty="0" smtClean="0"/>
              <a:t>2</a:t>
            </a:r>
            <a:r>
              <a:rPr lang="en-GB" dirty="0" smtClean="0"/>
              <a:t>S </a:t>
            </a:r>
            <a:r>
              <a:rPr lang="en-GB" dirty="0"/>
              <a:t>+ 2 </a:t>
            </a:r>
            <a:r>
              <a:rPr lang="en-GB" dirty="0" smtClean="0"/>
              <a:t>H</a:t>
            </a:r>
            <a:r>
              <a:rPr lang="en-GB" baseline="-25000" dirty="0" smtClean="0"/>
              <a:t>2</a:t>
            </a:r>
            <a:r>
              <a:rPr lang="en-GB" dirty="0" smtClean="0"/>
              <a:t>O + 2 OH</a:t>
            </a:r>
            <a:r>
              <a:rPr lang="en-GB" baseline="30000" dirty="0" smtClean="0"/>
              <a:t>-</a:t>
            </a:r>
            <a:endParaRPr lang="en-GB" baseline="30000" dirty="0"/>
          </a:p>
        </p:txBody>
      </p:sp>
      <p:sp>
        <p:nvSpPr>
          <p:cNvPr id="189" name="CuadroTexto 188"/>
          <p:cNvSpPr txBox="1"/>
          <p:nvPr/>
        </p:nvSpPr>
        <p:spPr>
          <a:xfrm>
            <a:off x="611560" y="6359391"/>
            <a:ext cx="1614094" cy="323165"/>
          </a:xfrm>
          <a:prstGeom prst="rect">
            <a:avLst/>
          </a:prstGeom>
          <a:solidFill>
            <a:srgbClr val="660066"/>
          </a:solidFill>
        </p:spPr>
        <p:txBody>
          <a:bodyPr wrap="square" rtlCol="0">
            <a:spAutoFit/>
          </a:bodyPr>
          <a:lstStyle/>
          <a:p>
            <a:pPr algn="ctr"/>
            <a:r>
              <a:rPr lang="en-GB" sz="1500" dirty="0" smtClean="0">
                <a:solidFill>
                  <a:schemeClr val="bg1"/>
                </a:solidFill>
              </a:rPr>
              <a:t>Anaerobic</a:t>
            </a:r>
            <a:endParaRPr lang="en-GB" sz="1500" dirty="0">
              <a:solidFill>
                <a:schemeClr val="bg1"/>
              </a:solidFill>
              <a:latin typeface="+mn-lt"/>
            </a:endParaRPr>
          </a:p>
        </p:txBody>
      </p:sp>
      <p:sp>
        <p:nvSpPr>
          <p:cNvPr id="2" name="Rectángulo 1"/>
          <p:cNvSpPr/>
          <p:nvPr/>
        </p:nvSpPr>
        <p:spPr>
          <a:xfrm>
            <a:off x="611560" y="260648"/>
            <a:ext cx="3935818"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Natural </a:t>
            </a:r>
            <a:r>
              <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Sulphur </a:t>
            </a:r>
            <a:r>
              <a:rPr lang="en-GB"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Cycle</a:t>
            </a:r>
          </a:p>
        </p:txBody>
      </p:sp>
      <p:sp>
        <p:nvSpPr>
          <p:cNvPr id="34" name="Rectángulo 33"/>
          <p:cNvSpPr/>
          <p:nvPr/>
        </p:nvSpPr>
        <p:spPr>
          <a:xfrm>
            <a:off x="5931676" y="3403601"/>
            <a:ext cx="1362828" cy="483810"/>
          </a:xfrm>
          <a:prstGeom prst="rect">
            <a:avLst/>
          </a:prstGeom>
          <a:solidFill>
            <a:srgbClr val="FFCC66"/>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b="1" i="1" dirty="0" smtClean="0">
                <a:solidFill>
                  <a:srgbClr val="FF6600"/>
                </a:solidFill>
              </a:rPr>
              <a:t>Thiobacillus</a:t>
            </a:r>
          </a:p>
          <a:p>
            <a:pPr algn="ctr"/>
            <a:r>
              <a:rPr lang="en-GB" sz="1100" b="1" i="1" dirty="0" smtClean="0">
                <a:solidFill>
                  <a:srgbClr val="FF6600"/>
                </a:solidFill>
              </a:rPr>
              <a:t>Thiomicrospira </a:t>
            </a:r>
            <a:r>
              <a:rPr lang="en-GB" sz="1100" b="1" i="1" dirty="0">
                <a:solidFill>
                  <a:srgbClr val="FF6600"/>
                </a:solidFill>
              </a:rPr>
              <a:t>Thermothrix</a:t>
            </a:r>
          </a:p>
        </p:txBody>
      </p:sp>
      <p:sp>
        <p:nvSpPr>
          <p:cNvPr id="33" name="Rectángulo 32"/>
          <p:cNvSpPr/>
          <p:nvPr/>
        </p:nvSpPr>
        <p:spPr>
          <a:xfrm>
            <a:off x="6002702" y="2514638"/>
            <a:ext cx="1291802" cy="382329"/>
          </a:xfrm>
          <a:prstGeom prst="rect">
            <a:avLst/>
          </a:prstGeom>
          <a:solidFill>
            <a:srgbClr val="FFCC66"/>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b="1" i="1" dirty="0" smtClean="0">
                <a:solidFill>
                  <a:srgbClr val="FF6600"/>
                </a:solidFill>
              </a:rPr>
              <a:t>Beggiatoa</a:t>
            </a:r>
          </a:p>
          <a:p>
            <a:pPr algn="ctr"/>
            <a:r>
              <a:rPr lang="en-GB" sz="1100" b="1" i="1" dirty="0" smtClean="0">
                <a:solidFill>
                  <a:srgbClr val="FF6600"/>
                </a:solidFill>
              </a:rPr>
              <a:t>Thiothrix</a:t>
            </a:r>
          </a:p>
        </p:txBody>
      </p:sp>
    </p:spTree>
    <p:extLst>
      <p:ext uri="{BB962C8B-B14F-4D97-AF65-F5344CB8AC3E}">
        <p14:creationId xmlns:p14="http://schemas.microsoft.com/office/powerpoint/2010/main" val="19524226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1"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grpId="1"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par>
                                <p:cTn id="17" presetID="22" presetClass="entr" presetSubtype="8"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500"/>
                            </p:stCondLst>
                            <p:childTnLst>
                              <p:par>
                                <p:cTn id="30" presetID="1" presetClass="exit" presetSubtype="0" fill="hold" grpId="1" nodeType="afterEffect">
                                  <p:stCondLst>
                                    <p:cond delay="0"/>
                                  </p:stCondLst>
                                  <p:childTnLst>
                                    <p:set>
                                      <p:cBhvr>
                                        <p:cTn id="31" dur="1" fill="hold">
                                          <p:stCondLst>
                                            <p:cond delay="0"/>
                                          </p:stCondLst>
                                        </p:cTn>
                                        <p:tgtEl>
                                          <p:spTgt spid="2"/>
                                        </p:tgtEl>
                                        <p:attrNameLst>
                                          <p:attrName>style.visibility</p:attrName>
                                        </p:attrNameLst>
                                      </p:cBhvr>
                                      <p:to>
                                        <p:strVal val="hidden"/>
                                      </p:to>
                                    </p:set>
                                  </p:childTnLst>
                                </p:cTn>
                              </p:par>
                            </p:childTnLst>
                          </p:cTn>
                        </p:par>
                        <p:par>
                          <p:cTn id="32" fill="hold">
                            <p:stCondLst>
                              <p:cond delay="500"/>
                            </p:stCondLst>
                            <p:childTnLst>
                              <p:par>
                                <p:cTn id="33" presetID="55"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par>
                          <p:cTn id="38" fill="hold">
                            <p:stCondLst>
                              <p:cond delay="1500"/>
                            </p:stCondLst>
                            <p:childTnLst>
                              <p:par>
                                <p:cTn id="39" presetID="22" presetClass="entr" presetSubtype="1" fill="hold" nodeType="afterEffect">
                                  <p:stCondLst>
                                    <p:cond delay="0"/>
                                  </p:stCondLst>
                                  <p:childTnLst>
                                    <p:set>
                                      <p:cBhvr>
                                        <p:cTn id="40" dur="1" fill="hold">
                                          <p:stCondLst>
                                            <p:cond delay="0"/>
                                          </p:stCondLst>
                                        </p:cTn>
                                        <p:tgtEl>
                                          <p:spTgt spid="179"/>
                                        </p:tgtEl>
                                        <p:attrNameLst>
                                          <p:attrName>style.visibility</p:attrName>
                                        </p:attrNameLst>
                                      </p:cBhvr>
                                      <p:to>
                                        <p:strVal val="visible"/>
                                      </p:to>
                                    </p:set>
                                    <p:animEffect transition="in" filter="wipe(up)">
                                      <p:cBhvr>
                                        <p:cTn id="41" dur="500"/>
                                        <p:tgtEl>
                                          <p:spTgt spid="179"/>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strVal val="#ppt_w*0.70"/>
                                          </p:val>
                                        </p:tav>
                                        <p:tav tm="100000">
                                          <p:val>
                                            <p:strVal val="#ppt_w"/>
                                          </p:val>
                                        </p:tav>
                                      </p:tavLst>
                                    </p:anim>
                                    <p:anim calcmode="lin" valueType="num">
                                      <p:cBhvr>
                                        <p:cTn id="45" dur="1000" fill="hold"/>
                                        <p:tgtEl>
                                          <p:spTgt spid="19"/>
                                        </p:tgtEl>
                                        <p:attrNameLst>
                                          <p:attrName>ppt_h</p:attrName>
                                        </p:attrNameLst>
                                      </p:cBhvr>
                                      <p:tavLst>
                                        <p:tav tm="0">
                                          <p:val>
                                            <p:strVal val="#ppt_h"/>
                                          </p:val>
                                        </p:tav>
                                        <p:tav tm="100000">
                                          <p:val>
                                            <p:strVal val="#ppt_h"/>
                                          </p:val>
                                        </p:tav>
                                      </p:tavLst>
                                    </p:anim>
                                    <p:animEffect transition="in" filter="fade">
                                      <p:cBhvr>
                                        <p:cTn id="46" dur="1000"/>
                                        <p:tgtEl>
                                          <p:spTgt spid="19"/>
                                        </p:tgtEl>
                                      </p:cBhvr>
                                    </p:animEffect>
                                  </p:childTnLst>
                                </p:cTn>
                              </p:par>
                            </p:childTnLst>
                          </p:cTn>
                        </p:par>
                        <p:par>
                          <p:cTn id="47" fill="hold">
                            <p:stCondLst>
                              <p:cond delay="2500"/>
                            </p:stCondLst>
                            <p:childTnLst>
                              <p:par>
                                <p:cTn id="48" presetID="22" presetClass="entr" presetSubtype="2"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right)">
                                      <p:cBhvr>
                                        <p:cTn id="50" dur="500"/>
                                        <p:tgtEl>
                                          <p:spTgt spid="22"/>
                                        </p:tgtEl>
                                      </p:cBhvr>
                                    </p:animEffect>
                                  </p:childTnLst>
                                </p:cTn>
                              </p:par>
                            </p:childTnLst>
                          </p:cTn>
                        </p:par>
                        <p:par>
                          <p:cTn id="51" fill="hold">
                            <p:stCondLst>
                              <p:cond delay="3000"/>
                            </p:stCondLst>
                            <p:childTnLst>
                              <p:par>
                                <p:cTn id="52" presetID="55" presetClass="entr" presetSubtype="0"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p:cTn id="54" dur="1000" fill="hold"/>
                                        <p:tgtEl>
                                          <p:spTgt spid="34"/>
                                        </p:tgtEl>
                                        <p:attrNameLst>
                                          <p:attrName>ppt_w</p:attrName>
                                        </p:attrNameLst>
                                      </p:cBhvr>
                                      <p:tavLst>
                                        <p:tav tm="0">
                                          <p:val>
                                            <p:strVal val="#ppt_w*0.70"/>
                                          </p:val>
                                        </p:tav>
                                        <p:tav tm="100000">
                                          <p:val>
                                            <p:strVal val="#ppt_w"/>
                                          </p:val>
                                        </p:tav>
                                      </p:tavLst>
                                    </p:anim>
                                    <p:anim calcmode="lin" valueType="num">
                                      <p:cBhvr>
                                        <p:cTn id="55" dur="1000" fill="hold"/>
                                        <p:tgtEl>
                                          <p:spTgt spid="34"/>
                                        </p:tgtEl>
                                        <p:attrNameLst>
                                          <p:attrName>ppt_h</p:attrName>
                                        </p:attrNameLst>
                                      </p:cBhvr>
                                      <p:tavLst>
                                        <p:tav tm="0">
                                          <p:val>
                                            <p:strVal val="#ppt_h"/>
                                          </p:val>
                                        </p:tav>
                                        <p:tav tm="100000">
                                          <p:val>
                                            <p:strVal val="#ppt_h"/>
                                          </p:val>
                                        </p:tav>
                                      </p:tavLst>
                                    </p:anim>
                                    <p:animEffect transition="in" filter="fade">
                                      <p:cBhvr>
                                        <p:cTn id="56" dur="1000"/>
                                        <p:tgtEl>
                                          <p:spTgt spid="34"/>
                                        </p:tgtEl>
                                      </p:cBhvr>
                                    </p:animEffect>
                                  </p:childTnLst>
                                </p:cTn>
                              </p:par>
                            </p:childTnLst>
                          </p:cTn>
                        </p:par>
                        <p:par>
                          <p:cTn id="57" fill="hold">
                            <p:stCondLst>
                              <p:cond delay="4000"/>
                            </p:stCondLst>
                            <p:childTnLst>
                              <p:par>
                                <p:cTn id="58" presetID="55" presetClass="entr" presetSubtype="0"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1000" fill="hold"/>
                                        <p:tgtEl>
                                          <p:spTgt spid="18"/>
                                        </p:tgtEl>
                                        <p:attrNameLst>
                                          <p:attrName>ppt_w</p:attrName>
                                        </p:attrNameLst>
                                      </p:cBhvr>
                                      <p:tavLst>
                                        <p:tav tm="0">
                                          <p:val>
                                            <p:strVal val="#ppt_w*0.70"/>
                                          </p:val>
                                        </p:tav>
                                        <p:tav tm="100000">
                                          <p:val>
                                            <p:strVal val="#ppt_w"/>
                                          </p:val>
                                        </p:tav>
                                      </p:tavLst>
                                    </p:anim>
                                    <p:anim calcmode="lin" valueType="num">
                                      <p:cBhvr>
                                        <p:cTn id="61" dur="1000" fill="hold"/>
                                        <p:tgtEl>
                                          <p:spTgt spid="18"/>
                                        </p:tgtEl>
                                        <p:attrNameLst>
                                          <p:attrName>ppt_h</p:attrName>
                                        </p:attrNameLst>
                                      </p:cBhvr>
                                      <p:tavLst>
                                        <p:tav tm="0">
                                          <p:val>
                                            <p:strVal val="#ppt_h"/>
                                          </p:val>
                                        </p:tav>
                                        <p:tav tm="100000">
                                          <p:val>
                                            <p:strVal val="#ppt_h"/>
                                          </p:val>
                                        </p:tav>
                                      </p:tavLst>
                                    </p:anim>
                                    <p:animEffect transition="in" filter="fade">
                                      <p:cBhvr>
                                        <p:cTn id="62" dur="1000"/>
                                        <p:tgtEl>
                                          <p:spTgt spid="18"/>
                                        </p:tgtEl>
                                      </p:cBhvr>
                                    </p:animEffect>
                                  </p:childTnLst>
                                </p:cTn>
                              </p:par>
                            </p:childTnLst>
                          </p:cTn>
                        </p:par>
                        <p:par>
                          <p:cTn id="63" fill="hold">
                            <p:stCondLst>
                              <p:cond delay="5000"/>
                            </p:stCondLst>
                            <p:childTnLst>
                              <p:par>
                                <p:cTn id="64" presetID="22" presetClass="entr" presetSubtype="8" fill="hold" grpId="0" nodeType="afterEffect">
                                  <p:stCondLst>
                                    <p:cond delay="0"/>
                                  </p:stCondLst>
                                  <p:childTnLst>
                                    <p:set>
                                      <p:cBhvr>
                                        <p:cTn id="65" dur="1" fill="hold">
                                          <p:stCondLst>
                                            <p:cond delay="0"/>
                                          </p:stCondLst>
                                        </p:cTn>
                                        <p:tgtEl>
                                          <p:spTgt spid="181"/>
                                        </p:tgtEl>
                                        <p:attrNameLst>
                                          <p:attrName>style.visibility</p:attrName>
                                        </p:attrNameLst>
                                      </p:cBhvr>
                                      <p:to>
                                        <p:strVal val="visible"/>
                                      </p:to>
                                    </p:set>
                                    <p:animEffect transition="in" filter="wipe(left)">
                                      <p:cBhvr>
                                        <p:cTn id="66" dur="500"/>
                                        <p:tgtEl>
                                          <p:spTgt spid="181"/>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186"/>
                                        </p:tgtEl>
                                        <p:attrNameLst>
                                          <p:attrName>style.visibility</p:attrName>
                                        </p:attrNameLst>
                                      </p:cBhvr>
                                      <p:to>
                                        <p:strVal val="visible"/>
                                      </p:to>
                                    </p:set>
                                    <p:animEffect transition="in" filter="wipe(left)">
                                      <p:cBhvr>
                                        <p:cTn id="69" dur="500"/>
                                        <p:tgtEl>
                                          <p:spTgt spid="186"/>
                                        </p:tgtEl>
                                      </p:cBhvr>
                                    </p:animEffect>
                                  </p:childTnLst>
                                </p:cTn>
                              </p:par>
                              <p:par>
                                <p:cTn id="70" presetID="42" presetClass="entr" presetSubtype="0" fill="hold"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87"/>
                                        </p:tgtEl>
                                        <p:attrNameLst>
                                          <p:attrName>style.visibility</p:attrName>
                                        </p:attrNameLst>
                                      </p:cBhvr>
                                      <p:to>
                                        <p:strVal val="visible"/>
                                      </p:to>
                                    </p:set>
                                    <p:animEffect transition="in" filter="fade">
                                      <p:cBhvr>
                                        <p:cTn id="77" dur="1000"/>
                                        <p:tgtEl>
                                          <p:spTgt spid="187"/>
                                        </p:tgtEl>
                                      </p:cBhvr>
                                    </p:animEffect>
                                    <p:anim calcmode="lin" valueType="num">
                                      <p:cBhvr>
                                        <p:cTn id="78" dur="1000" fill="hold"/>
                                        <p:tgtEl>
                                          <p:spTgt spid="187"/>
                                        </p:tgtEl>
                                        <p:attrNameLst>
                                          <p:attrName>ppt_x</p:attrName>
                                        </p:attrNameLst>
                                      </p:cBhvr>
                                      <p:tavLst>
                                        <p:tav tm="0">
                                          <p:val>
                                            <p:strVal val="#ppt_x"/>
                                          </p:val>
                                        </p:tav>
                                        <p:tav tm="100000">
                                          <p:val>
                                            <p:strVal val="#ppt_x"/>
                                          </p:val>
                                        </p:tav>
                                      </p:tavLst>
                                    </p:anim>
                                    <p:anim calcmode="lin" valueType="num">
                                      <p:cBhvr>
                                        <p:cTn id="79" dur="1000" fill="hold"/>
                                        <p:tgtEl>
                                          <p:spTgt spid="187"/>
                                        </p:tgtEl>
                                        <p:attrNameLst>
                                          <p:attrName>ppt_y</p:attrName>
                                        </p:attrNameLst>
                                      </p:cBhvr>
                                      <p:tavLst>
                                        <p:tav tm="0">
                                          <p:val>
                                            <p:strVal val="#ppt_y+.1"/>
                                          </p:val>
                                        </p:tav>
                                        <p:tav tm="100000">
                                          <p:val>
                                            <p:strVal val="#ppt_y"/>
                                          </p:val>
                                        </p:tav>
                                      </p:tavLst>
                                    </p:anim>
                                  </p:childTnLst>
                                </p:cTn>
                              </p:par>
                            </p:childTnLst>
                          </p:cTn>
                        </p:par>
                        <p:par>
                          <p:cTn id="80" fill="hold">
                            <p:stCondLst>
                              <p:cond delay="6000"/>
                            </p:stCondLst>
                            <p:childTnLst>
                              <p:par>
                                <p:cTn id="81" presetID="22" presetClass="entr" presetSubtype="1" fill="hold" nodeType="after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wipe(up)">
                                      <p:cBhvr>
                                        <p:cTn id="83" dur="500"/>
                                        <p:tgtEl>
                                          <p:spTgt spid="39"/>
                                        </p:tgtEl>
                                      </p:cBhvr>
                                    </p:animEffect>
                                  </p:childTnLst>
                                </p:cTn>
                              </p:par>
                            </p:childTnLst>
                          </p:cTn>
                        </p:par>
                        <p:par>
                          <p:cTn id="84" fill="hold">
                            <p:stCondLst>
                              <p:cond delay="6500"/>
                            </p:stCondLst>
                            <p:childTnLst>
                              <p:par>
                                <p:cTn id="85" presetID="22" presetClass="entr" presetSubtype="2" fill="hold" grpId="0" nodeType="after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ipe(right)">
                                      <p:cBhvr>
                                        <p:cTn id="87" dur="500"/>
                                        <p:tgtEl>
                                          <p:spTgt spid="33"/>
                                        </p:tgtEl>
                                      </p:cBhvr>
                                    </p:animEffect>
                                  </p:childTnLst>
                                </p:cTn>
                              </p:par>
                            </p:childTnLst>
                          </p:cTn>
                        </p:par>
                        <p:par>
                          <p:cTn id="88" fill="hold">
                            <p:stCondLst>
                              <p:cond delay="7000"/>
                            </p:stCondLst>
                            <p:childTnLst>
                              <p:par>
                                <p:cTn id="89" presetID="22" presetClass="entr" presetSubtype="2" fill="hold" grpId="0" nodeType="afterEffect">
                                  <p:stCondLst>
                                    <p:cond delay="0"/>
                                  </p:stCondLst>
                                  <p:childTnLst>
                                    <p:set>
                                      <p:cBhvr>
                                        <p:cTn id="90" dur="1" fill="hold">
                                          <p:stCondLst>
                                            <p:cond delay="0"/>
                                          </p:stCondLst>
                                        </p:cTn>
                                        <p:tgtEl>
                                          <p:spTgt spid="90"/>
                                        </p:tgtEl>
                                        <p:attrNameLst>
                                          <p:attrName>style.visibility</p:attrName>
                                        </p:attrNameLst>
                                      </p:cBhvr>
                                      <p:to>
                                        <p:strVal val="visible"/>
                                      </p:to>
                                    </p:set>
                                    <p:animEffect transition="in" filter="wipe(right)">
                                      <p:cBhvr>
                                        <p:cTn id="91" dur="500"/>
                                        <p:tgtEl>
                                          <p:spTgt spid="90"/>
                                        </p:tgtEl>
                                      </p:cBhvr>
                                    </p:animEffect>
                                  </p:childTnLst>
                                </p:cTn>
                              </p:par>
                            </p:childTnLst>
                          </p:cTn>
                        </p:par>
                        <p:par>
                          <p:cTn id="92" fill="hold">
                            <p:stCondLst>
                              <p:cond delay="7500"/>
                            </p:stCondLst>
                            <p:childTnLst>
                              <p:par>
                                <p:cTn id="93" presetID="22" presetClass="entr" presetSubtype="2" fill="hold" grpId="0" nodeType="afterEffect">
                                  <p:stCondLst>
                                    <p:cond delay="0"/>
                                  </p:stCondLst>
                                  <p:childTnLst>
                                    <p:set>
                                      <p:cBhvr>
                                        <p:cTn id="94" dur="1" fill="hold">
                                          <p:stCondLst>
                                            <p:cond delay="0"/>
                                          </p:stCondLst>
                                        </p:cTn>
                                        <p:tgtEl>
                                          <p:spTgt spid="92"/>
                                        </p:tgtEl>
                                        <p:attrNameLst>
                                          <p:attrName>style.visibility</p:attrName>
                                        </p:attrNameLst>
                                      </p:cBhvr>
                                      <p:to>
                                        <p:strVal val="visible"/>
                                      </p:to>
                                    </p:set>
                                    <p:animEffect transition="in" filter="wipe(right)">
                                      <p:cBhvr>
                                        <p:cTn id="95" dur="500"/>
                                        <p:tgtEl>
                                          <p:spTgt spid="92"/>
                                        </p:tgtEl>
                                      </p:cBhvr>
                                    </p:animEffect>
                                  </p:childTnLst>
                                </p:cTn>
                              </p:par>
                            </p:childTnLst>
                          </p:cTn>
                        </p:par>
                        <p:par>
                          <p:cTn id="96" fill="hold">
                            <p:stCondLst>
                              <p:cond delay="8000"/>
                            </p:stCondLst>
                            <p:childTnLst>
                              <p:par>
                                <p:cTn id="97" presetID="22" presetClass="entr" presetSubtype="1" fill="hold" nodeType="after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wipe(up)">
                                      <p:cBhvr>
                                        <p:cTn id="99" dur="500"/>
                                        <p:tgtEl>
                                          <p:spTgt spid="42"/>
                                        </p:tgtEl>
                                      </p:cBhvr>
                                    </p:animEffect>
                                  </p:childTnLst>
                                </p:cTn>
                              </p:par>
                            </p:childTnLst>
                          </p:cTn>
                        </p:par>
                        <p:par>
                          <p:cTn id="100" fill="hold">
                            <p:stCondLst>
                              <p:cond delay="8500"/>
                            </p:stCondLst>
                            <p:childTnLst>
                              <p:par>
                                <p:cTn id="101" presetID="22" presetClass="entr" presetSubtype="8" fill="hold" grpId="0" nodeType="afterEffect">
                                  <p:stCondLst>
                                    <p:cond delay="0"/>
                                  </p:stCondLst>
                                  <p:childTnLst>
                                    <p:set>
                                      <p:cBhvr>
                                        <p:cTn id="102" dur="1" fill="hold">
                                          <p:stCondLst>
                                            <p:cond delay="0"/>
                                          </p:stCondLst>
                                        </p:cTn>
                                        <p:tgtEl>
                                          <p:spTgt spid="184"/>
                                        </p:tgtEl>
                                        <p:attrNameLst>
                                          <p:attrName>style.visibility</p:attrName>
                                        </p:attrNameLst>
                                      </p:cBhvr>
                                      <p:to>
                                        <p:strVal val="visible"/>
                                      </p:to>
                                    </p:set>
                                    <p:animEffect transition="in" filter="wipe(left)">
                                      <p:cBhvr>
                                        <p:cTn id="103" dur="500"/>
                                        <p:tgtEl>
                                          <p:spTgt spid="184"/>
                                        </p:tgtEl>
                                      </p:cBhvr>
                                    </p:animEffect>
                                  </p:childTnLst>
                                </p:cTn>
                              </p:par>
                              <p:par>
                                <p:cTn id="104" presetID="42" presetClass="entr" presetSubtype="0" fill="hold" grpId="0" nodeType="withEffect">
                                  <p:stCondLst>
                                    <p:cond delay="0"/>
                                  </p:stCondLst>
                                  <p:childTnLst>
                                    <p:set>
                                      <p:cBhvr>
                                        <p:cTn id="105" dur="1" fill="hold">
                                          <p:stCondLst>
                                            <p:cond delay="0"/>
                                          </p:stCondLst>
                                        </p:cTn>
                                        <p:tgtEl>
                                          <p:spTgt spid="185"/>
                                        </p:tgtEl>
                                        <p:attrNameLst>
                                          <p:attrName>style.visibility</p:attrName>
                                        </p:attrNameLst>
                                      </p:cBhvr>
                                      <p:to>
                                        <p:strVal val="visible"/>
                                      </p:to>
                                    </p:set>
                                    <p:animEffect transition="in" filter="fade">
                                      <p:cBhvr>
                                        <p:cTn id="106" dur="1000"/>
                                        <p:tgtEl>
                                          <p:spTgt spid="185"/>
                                        </p:tgtEl>
                                      </p:cBhvr>
                                    </p:animEffect>
                                    <p:anim calcmode="lin" valueType="num">
                                      <p:cBhvr>
                                        <p:cTn id="107" dur="1000" fill="hold"/>
                                        <p:tgtEl>
                                          <p:spTgt spid="185"/>
                                        </p:tgtEl>
                                        <p:attrNameLst>
                                          <p:attrName>ppt_x</p:attrName>
                                        </p:attrNameLst>
                                      </p:cBhvr>
                                      <p:tavLst>
                                        <p:tav tm="0">
                                          <p:val>
                                            <p:strVal val="#ppt_x"/>
                                          </p:val>
                                        </p:tav>
                                        <p:tav tm="100000">
                                          <p:val>
                                            <p:strVal val="#ppt_x"/>
                                          </p:val>
                                        </p:tav>
                                      </p:tavLst>
                                    </p:anim>
                                    <p:anim calcmode="lin" valueType="num">
                                      <p:cBhvr>
                                        <p:cTn id="108" dur="1000" fill="hold"/>
                                        <p:tgtEl>
                                          <p:spTgt spid="185"/>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55" presetClass="entr" presetSubtype="0" fill="hold" grpId="0" nodeType="clickEffect">
                                  <p:stCondLst>
                                    <p:cond delay="0"/>
                                  </p:stCondLst>
                                  <p:childTnLst>
                                    <p:set>
                                      <p:cBhvr>
                                        <p:cTn id="112" dur="1" fill="hold">
                                          <p:stCondLst>
                                            <p:cond delay="0"/>
                                          </p:stCondLst>
                                        </p:cTn>
                                        <p:tgtEl>
                                          <p:spTgt spid="118"/>
                                        </p:tgtEl>
                                        <p:attrNameLst>
                                          <p:attrName>style.visibility</p:attrName>
                                        </p:attrNameLst>
                                      </p:cBhvr>
                                      <p:to>
                                        <p:strVal val="visible"/>
                                      </p:to>
                                    </p:set>
                                    <p:anim calcmode="lin" valueType="num">
                                      <p:cBhvr>
                                        <p:cTn id="113" dur="1000" fill="hold"/>
                                        <p:tgtEl>
                                          <p:spTgt spid="118"/>
                                        </p:tgtEl>
                                        <p:attrNameLst>
                                          <p:attrName>ppt_w</p:attrName>
                                        </p:attrNameLst>
                                      </p:cBhvr>
                                      <p:tavLst>
                                        <p:tav tm="0">
                                          <p:val>
                                            <p:strVal val="#ppt_w*0.70"/>
                                          </p:val>
                                        </p:tav>
                                        <p:tav tm="100000">
                                          <p:val>
                                            <p:strVal val="#ppt_w"/>
                                          </p:val>
                                        </p:tav>
                                      </p:tavLst>
                                    </p:anim>
                                    <p:anim calcmode="lin" valueType="num">
                                      <p:cBhvr>
                                        <p:cTn id="114" dur="1000" fill="hold"/>
                                        <p:tgtEl>
                                          <p:spTgt spid="118"/>
                                        </p:tgtEl>
                                        <p:attrNameLst>
                                          <p:attrName>ppt_h</p:attrName>
                                        </p:attrNameLst>
                                      </p:cBhvr>
                                      <p:tavLst>
                                        <p:tav tm="0">
                                          <p:val>
                                            <p:strVal val="#ppt_h"/>
                                          </p:val>
                                        </p:tav>
                                        <p:tav tm="100000">
                                          <p:val>
                                            <p:strVal val="#ppt_h"/>
                                          </p:val>
                                        </p:tav>
                                      </p:tavLst>
                                    </p:anim>
                                    <p:animEffect transition="in" filter="fade">
                                      <p:cBhvr>
                                        <p:cTn id="115" dur="1000"/>
                                        <p:tgtEl>
                                          <p:spTgt spid="118"/>
                                        </p:tgtEl>
                                      </p:cBhvr>
                                    </p:animEffect>
                                  </p:childTnLst>
                                </p:cTn>
                              </p:par>
                              <p:par>
                                <p:cTn id="116" presetID="55" presetClass="entr" presetSubtype="0" fill="hold" grpId="0" nodeType="withEffect">
                                  <p:stCondLst>
                                    <p:cond delay="0"/>
                                  </p:stCondLst>
                                  <p:childTnLst>
                                    <p:set>
                                      <p:cBhvr>
                                        <p:cTn id="117" dur="1" fill="hold">
                                          <p:stCondLst>
                                            <p:cond delay="0"/>
                                          </p:stCondLst>
                                        </p:cTn>
                                        <p:tgtEl>
                                          <p:spTgt spid="119"/>
                                        </p:tgtEl>
                                        <p:attrNameLst>
                                          <p:attrName>style.visibility</p:attrName>
                                        </p:attrNameLst>
                                      </p:cBhvr>
                                      <p:to>
                                        <p:strVal val="visible"/>
                                      </p:to>
                                    </p:set>
                                    <p:anim calcmode="lin" valueType="num">
                                      <p:cBhvr>
                                        <p:cTn id="118" dur="1000" fill="hold"/>
                                        <p:tgtEl>
                                          <p:spTgt spid="119"/>
                                        </p:tgtEl>
                                        <p:attrNameLst>
                                          <p:attrName>ppt_w</p:attrName>
                                        </p:attrNameLst>
                                      </p:cBhvr>
                                      <p:tavLst>
                                        <p:tav tm="0">
                                          <p:val>
                                            <p:strVal val="#ppt_w*0.70"/>
                                          </p:val>
                                        </p:tav>
                                        <p:tav tm="100000">
                                          <p:val>
                                            <p:strVal val="#ppt_w"/>
                                          </p:val>
                                        </p:tav>
                                      </p:tavLst>
                                    </p:anim>
                                    <p:anim calcmode="lin" valueType="num">
                                      <p:cBhvr>
                                        <p:cTn id="119" dur="1000" fill="hold"/>
                                        <p:tgtEl>
                                          <p:spTgt spid="119"/>
                                        </p:tgtEl>
                                        <p:attrNameLst>
                                          <p:attrName>ppt_h</p:attrName>
                                        </p:attrNameLst>
                                      </p:cBhvr>
                                      <p:tavLst>
                                        <p:tav tm="0">
                                          <p:val>
                                            <p:strVal val="#ppt_h"/>
                                          </p:val>
                                        </p:tav>
                                        <p:tav tm="100000">
                                          <p:val>
                                            <p:strVal val="#ppt_h"/>
                                          </p:val>
                                        </p:tav>
                                      </p:tavLst>
                                    </p:anim>
                                    <p:animEffect transition="in" filter="fade">
                                      <p:cBhvr>
                                        <p:cTn id="120" dur="1000"/>
                                        <p:tgtEl>
                                          <p:spTgt spid="119"/>
                                        </p:tgtEl>
                                      </p:cBhvr>
                                    </p:animEffect>
                                  </p:childTnLst>
                                </p:cTn>
                              </p:par>
                            </p:childTnLst>
                          </p:cTn>
                        </p:par>
                        <p:par>
                          <p:cTn id="121" fill="hold">
                            <p:stCondLst>
                              <p:cond delay="1000"/>
                            </p:stCondLst>
                            <p:childTnLst>
                              <p:par>
                                <p:cTn id="122" presetID="22" presetClass="entr" presetSubtype="4" fill="hold" nodeType="afterEffect">
                                  <p:stCondLst>
                                    <p:cond delay="0"/>
                                  </p:stCondLst>
                                  <p:childTnLst>
                                    <p:set>
                                      <p:cBhvr>
                                        <p:cTn id="123" dur="1" fill="hold">
                                          <p:stCondLst>
                                            <p:cond delay="0"/>
                                          </p:stCondLst>
                                        </p:cTn>
                                        <p:tgtEl>
                                          <p:spTgt spid="120"/>
                                        </p:tgtEl>
                                        <p:attrNameLst>
                                          <p:attrName>style.visibility</p:attrName>
                                        </p:attrNameLst>
                                      </p:cBhvr>
                                      <p:to>
                                        <p:strVal val="visible"/>
                                      </p:to>
                                    </p:set>
                                    <p:animEffect transition="in" filter="wipe(down)">
                                      <p:cBhvr>
                                        <p:cTn id="124" dur="500"/>
                                        <p:tgtEl>
                                          <p:spTgt spid="120"/>
                                        </p:tgtEl>
                                      </p:cBhvr>
                                    </p:animEffect>
                                  </p:childTnLst>
                                </p:cTn>
                              </p:par>
                              <p:par>
                                <p:cTn id="125" presetID="22" presetClass="entr" presetSubtype="4" fill="hold" nodeType="withEffect">
                                  <p:stCondLst>
                                    <p:cond delay="0"/>
                                  </p:stCondLst>
                                  <p:childTnLst>
                                    <p:set>
                                      <p:cBhvr>
                                        <p:cTn id="126" dur="1" fill="hold">
                                          <p:stCondLst>
                                            <p:cond delay="0"/>
                                          </p:stCondLst>
                                        </p:cTn>
                                        <p:tgtEl>
                                          <p:spTgt spid="130"/>
                                        </p:tgtEl>
                                        <p:attrNameLst>
                                          <p:attrName>style.visibility</p:attrName>
                                        </p:attrNameLst>
                                      </p:cBhvr>
                                      <p:to>
                                        <p:strVal val="visible"/>
                                      </p:to>
                                    </p:set>
                                    <p:animEffect transition="in" filter="wipe(down)">
                                      <p:cBhvr>
                                        <p:cTn id="127" dur="500"/>
                                        <p:tgtEl>
                                          <p:spTgt spid="130"/>
                                        </p:tgtEl>
                                      </p:cBhvr>
                                    </p:animEffect>
                                  </p:childTnLst>
                                </p:cTn>
                              </p:par>
                              <p:par>
                                <p:cTn id="128" presetID="22" presetClass="entr" presetSubtype="4" fill="hold" nodeType="withEffect">
                                  <p:stCondLst>
                                    <p:cond delay="0"/>
                                  </p:stCondLst>
                                  <p:childTnLst>
                                    <p:set>
                                      <p:cBhvr>
                                        <p:cTn id="129" dur="1" fill="hold">
                                          <p:stCondLst>
                                            <p:cond delay="0"/>
                                          </p:stCondLst>
                                        </p:cTn>
                                        <p:tgtEl>
                                          <p:spTgt spid="137"/>
                                        </p:tgtEl>
                                        <p:attrNameLst>
                                          <p:attrName>style.visibility</p:attrName>
                                        </p:attrNameLst>
                                      </p:cBhvr>
                                      <p:to>
                                        <p:strVal val="visible"/>
                                      </p:to>
                                    </p:set>
                                    <p:animEffect transition="in" filter="wipe(down)">
                                      <p:cBhvr>
                                        <p:cTn id="130" dur="500"/>
                                        <p:tgtEl>
                                          <p:spTgt spid="137"/>
                                        </p:tgtEl>
                                      </p:cBhvr>
                                    </p:animEffect>
                                  </p:childTnLst>
                                </p:cTn>
                              </p:par>
                            </p:childTnLst>
                          </p:cTn>
                        </p:par>
                        <p:par>
                          <p:cTn id="131" fill="hold">
                            <p:stCondLst>
                              <p:cond delay="1500"/>
                            </p:stCondLst>
                            <p:childTnLst>
                              <p:par>
                                <p:cTn id="132" presetID="10" presetClass="entr" presetSubtype="0" fill="hold" grpId="0" nodeType="afterEffect">
                                  <p:stCondLst>
                                    <p:cond delay="0"/>
                                  </p:stCondLst>
                                  <p:childTnLst>
                                    <p:set>
                                      <p:cBhvr>
                                        <p:cTn id="133" dur="1" fill="hold">
                                          <p:stCondLst>
                                            <p:cond delay="0"/>
                                          </p:stCondLst>
                                        </p:cTn>
                                        <p:tgtEl>
                                          <p:spTgt spid="134"/>
                                        </p:tgtEl>
                                        <p:attrNameLst>
                                          <p:attrName>style.visibility</p:attrName>
                                        </p:attrNameLst>
                                      </p:cBhvr>
                                      <p:to>
                                        <p:strVal val="visible"/>
                                      </p:to>
                                    </p:set>
                                    <p:animEffect transition="in" filter="fade">
                                      <p:cBhvr>
                                        <p:cTn id="134" dur="500"/>
                                        <p:tgtEl>
                                          <p:spTgt spid="134"/>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35"/>
                                        </p:tgtEl>
                                        <p:attrNameLst>
                                          <p:attrName>style.visibility</p:attrName>
                                        </p:attrNameLst>
                                      </p:cBhvr>
                                      <p:to>
                                        <p:strVal val="visible"/>
                                      </p:to>
                                    </p:set>
                                    <p:animEffect transition="in" filter="fade">
                                      <p:cBhvr>
                                        <p:cTn id="137" dur="500"/>
                                        <p:tgtEl>
                                          <p:spTgt spid="135"/>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36"/>
                                        </p:tgtEl>
                                        <p:attrNameLst>
                                          <p:attrName>style.visibility</p:attrName>
                                        </p:attrNameLst>
                                      </p:cBhvr>
                                      <p:to>
                                        <p:strVal val="visible"/>
                                      </p:to>
                                    </p:set>
                                    <p:animEffect transition="in" filter="fade">
                                      <p:cBhvr>
                                        <p:cTn id="140" dur="500"/>
                                        <p:tgtEl>
                                          <p:spTgt spid="136"/>
                                        </p:tgtEl>
                                      </p:cBhvr>
                                    </p:animEffect>
                                  </p:childTnLst>
                                </p:cTn>
                              </p:par>
                            </p:childTnLst>
                          </p:cTn>
                        </p:par>
                        <p:par>
                          <p:cTn id="141" fill="hold">
                            <p:stCondLst>
                              <p:cond delay="2000"/>
                            </p:stCondLst>
                            <p:childTnLst>
                              <p:par>
                                <p:cTn id="142" presetID="22" presetClass="entr" presetSubtype="8" fill="hold" nodeType="afterEffect">
                                  <p:stCondLst>
                                    <p:cond delay="0"/>
                                  </p:stCondLst>
                                  <p:childTnLst>
                                    <p:set>
                                      <p:cBhvr>
                                        <p:cTn id="143" dur="1" fill="hold">
                                          <p:stCondLst>
                                            <p:cond delay="0"/>
                                          </p:stCondLst>
                                        </p:cTn>
                                        <p:tgtEl>
                                          <p:spTgt spid="116"/>
                                        </p:tgtEl>
                                        <p:attrNameLst>
                                          <p:attrName>style.visibility</p:attrName>
                                        </p:attrNameLst>
                                      </p:cBhvr>
                                      <p:to>
                                        <p:strVal val="visible"/>
                                      </p:to>
                                    </p:set>
                                    <p:animEffect transition="in" filter="wipe(left)">
                                      <p:cBhvr>
                                        <p:cTn id="144" dur="500"/>
                                        <p:tgtEl>
                                          <p:spTgt spid="116"/>
                                        </p:tgtEl>
                                      </p:cBhvr>
                                    </p:animEffect>
                                  </p:childTnLst>
                                </p:cTn>
                              </p:par>
                            </p:childTnLst>
                          </p:cTn>
                        </p:par>
                        <p:par>
                          <p:cTn id="145" fill="hold">
                            <p:stCondLst>
                              <p:cond delay="2500"/>
                            </p:stCondLst>
                            <p:childTnLst>
                              <p:par>
                                <p:cTn id="146" presetID="55" presetClass="entr" presetSubtype="0" fill="hold" grpId="0" nodeType="afterEffect">
                                  <p:stCondLst>
                                    <p:cond delay="0"/>
                                  </p:stCondLst>
                                  <p:childTnLst>
                                    <p:set>
                                      <p:cBhvr>
                                        <p:cTn id="147" dur="1" fill="hold">
                                          <p:stCondLst>
                                            <p:cond delay="0"/>
                                          </p:stCondLst>
                                        </p:cTn>
                                        <p:tgtEl>
                                          <p:spTgt spid="88"/>
                                        </p:tgtEl>
                                        <p:attrNameLst>
                                          <p:attrName>style.visibility</p:attrName>
                                        </p:attrNameLst>
                                      </p:cBhvr>
                                      <p:to>
                                        <p:strVal val="visible"/>
                                      </p:to>
                                    </p:set>
                                    <p:anim calcmode="lin" valueType="num">
                                      <p:cBhvr>
                                        <p:cTn id="148" dur="1000" fill="hold"/>
                                        <p:tgtEl>
                                          <p:spTgt spid="88"/>
                                        </p:tgtEl>
                                        <p:attrNameLst>
                                          <p:attrName>ppt_w</p:attrName>
                                        </p:attrNameLst>
                                      </p:cBhvr>
                                      <p:tavLst>
                                        <p:tav tm="0">
                                          <p:val>
                                            <p:strVal val="#ppt_w*0.70"/>
                                          </p:val>
                                        </p:tav>
                                        <p:tav tm="100000">
                                          <p:val>
                                            <p:strVal val="#ppt_w"/>
                                          </p:val>
                                        </p:tav>
                                      </p:tavLst>
                                    </p:anim>
                                    <p:anim calcmode="lin" valueType="num">
                                      <p:cBhvr>
                                        <p:cTn id="149" dur="1000" fill="hold"/>
                                        <p:tgtEl>
                                          <p:spTgt spid="88"/>
                                        </p:tgtEl>
                                        <p:attrNameLst>
                                          <p:attrName>ppt_h</p:attrName>
                                        </p:attrNameLst>
                                      </p:cBhvr>
                                      <p:tavLst>
                                        <p:tav tm="0">
                                          <p:val>
                                            <p:strVal val="#ppt_h"/>
                                          </p:val>
                                        </p:tav>
                                        <p:tav tm="100000">
                                          <p:val>
                                            <p:strVal val="#ppt_h"/>
                                          </p:val>
                                        </p:tav>
                                      </p:tavLst>
                                    </p:anim>
                                    <p:animEffect transition="in" filter="fade">
                                      <p:cBhvr>
                                        <p:cTn id="150" dur="1000"/>
                                        <p:tgtEl>
                                          <p:spTgt spid="88"/>
                                        </p:tgtEl>
                                      </p:cBhvr>
                                    </p:animEffect>
                                  </p:childTnLst>
                                </p:cTn>
                              </p:par>
                            </p:childTnLst>
                          </p:cTn>
                        </p:par>
                        <p:par>
                          <p:cTn id="151" fill="hold">
                            <p:stCondLst>
                              <p:cond delay="3500"/>
                            </p:stCondLst>
                            <p:childTnLst>
                              <p:par>
                                <p:cTn id="152" presetID="22" presetClass="entr" presetSubtype="8" fill="hold" nodeType="afterEffect">
                                  <p:stCondLst>
                                    <p:cond delay="0"/>
                                  </p:stCondLst>
                                  <p:childTnLst>
                                    <p:set>
                                      <p:cBhvr>
                                        <p:cTn id="153" dur="1" fill="hold">
                                          <p:stCondLst>
                                            <p:cond delay="0"/>
                                          </p:stCondLst>
                                        </p:cTn>
                                        <p:tgtEl>
                                          <p:spTgt spid="141"/>
                                        </p:tgtEl>
                                        <p:attrNameLst>
                                          <p:attrName>style.visibility</p:attrName>
                                        </p:attrNameLst>
                                      </p:cBhvr>
                                      <p:to>
                                        <p:strVal val="visible"/>
                                      </p:to>
                                    </p:set>
                                    <p:animEffect transition="in" filter="wipe(left)">
                                      <p:cBhvr>
                                        <p:cTn id="154" dur="500"/>
                                        <p:tgtEl>
                                          <p:spTgt spid="141"/>
                                        </p:tgtEl>
                                      </p:cBhvr>
                                    </p:animEffect>
                                  </p:childTnLst>
                                </p:cTn>
                              </p:par>
                            </p:childTnLst>
                          </p:cTn>
                        </p:par>
                        <p:par>
                          <p:cTn id="155" fill="hold">
                            <p:stCondLst>
                              <p:cond delay="4000"/>
                            </p:stCondLst>
                            <p:childTnLst>
                              <p:par>
                                <p:cTn id="156" presetID="22" presetClass="entr" presetSubtype="1" fill="hold" nodeType="afterEffect">
                                  <p:stCondLst>
                                    <p:cond delay="0"/>
                                  </p:stCondLst>
                                  <p:childTnLst>
                                    <p:set>
                                      <p:cBhvr>
                                        <p:cTn id="157" dur="1" fill="hold">
                                          <p:stCondLst>
                                            <p:cond delay="0"/>
                                          </p:stCondLst>
                                        </p:cTn>
                                        <p:tgtEl>
                                          <p:spTgt spid="138"/>
                                        </p:tgtEl>
                                        <p:attrNameLst>
                                          <p:attrName>style.visibility</p:attrName>
                                        </p:attrNameLst>
                                      </p:cBhvr>
                                      <p:to>
                                        <p:strVal val="visible"/>
                                      </p:to>
                                    </p:set>
                                    <p:animEffect transition="in" filter="wipe(up)">
                                      <p:cBhvr>
                                        <p:cTn id="158" dur="500"/>
                                        <p:tgtEl>
                                          <p:spTgt spid="138"/>
                                        </p:tgtEl>
                                      </p:cBhvr>
                                    </p:animEffect>
                                  </p:childTnLst>
                                </p:cTn>
                              </p:par>
                            </p:childTnLst>
                          </p:cTn>
                        </p:par>
                        <p:par>
                          <p:cTn id="159" fill="hold">
                            <p:stCondLst>
                              <p:cond delay="4500"/>
                            </p:stCondLst>
                            <p:childTnLst>
                              <p:par>
                                <p:cTn id="160" presetID="22" presetClass="entr" presetSubtype="2" fill="hold" nodeType="afterEffect">
                                  <p:stCondLst>
                                    <p:cond delay="0"/>
                                  </p:stCondLst>
                                  <p:childTnLst>
                                    <p:set>
                                      <p:cBhvr>
                                        <p:cTn id="161" dur="1" fill="hold">
                                          <p:stCondLst>
                                            <p:cond delay="0"/>
                                          </p:stCondLst>
                                        </p:cTn>
                                        <p:tgtEl>
                                          <p:spTgt spid="152"/>
                                        </p:tgtEl>
                                        <p:attrNameLst>
                                          <p:attrName>style.visibility</p:attrName>
                                        </p:attrNameLst>
                                      </p:cBhvr>
                                      <p:to>
                                        <p:strVal val="visible"/>
                                      </p:to>
                                    </p:set>
                                    <p:animEffect transition="in" filter="wipe(right)">
                                      <p:cBhvr>
                                        <p:cTn id="162" dur="500"/>
                                        <p:tgtEl>
                                          <p:spTgt spid="152"/>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4" fill="hold" nodeType="clickEffect">
                                  <p:stCondLst>
                                    <p:cond delay="0"/>
                                  </p:stCondLst>
                                  <p:childTnLst>
                                    <p:set>
                                      <p:cBhvr>
                                        <p:cTn id="166" dur="1" fill="hold">
                                          <p:stCondLst>
                                            <p:cond delay="0"/>
                                          </p:stCondLst>
                                        </p:cTn>
                                        <p:tgtEl>
                                          <p:spTgt spid="158"/>
                                        </p:tgtEl>
                                        <p:attrNameLst>
                                          <p:attrName>style.visibility</p:attrName>
                                        </p:attrNameLst>
                                      </p:cBhvr>
                                      <p:to>
                                        <p:strVal val="visible"/>
                                      </p:to>
                                    </p:set>
                                    <p:animEffect transition="in" filter="wipe(down)">
                                      <p:cBhvr>
                                        <p:cTn id="167" dur="500"/>
                                        <p:tgtEl>
                                          <p:spTgt spid="158"/>
                                        </p:tgtEl>
                                      </p:cBhvr>
                                    </p:animEffect>
                                  </p:childTnLst>
                                </p:cTn>
                              </p:par>
                            </p:childTnLst>
                          </p:cTn>
                        </p:par>
                        <p:par>
                          <p:cTn id="168" fill="hold">
                            <p:stCondLst>
                              <p:cond delay="500"/>
                            </p:stCondLst>
                            <p:childTnLst>
                              <p:par>
                                <p:cTn id="169" presetID="55" presetClass="entr" presetSubtype="0" fill="hold" grpId="0" nodeType="afterEffect">
                                  <p:stCondLst>
                                    <p:cond delay="0"/>
                                  </p:stCondLst>
                                  <p:childTnLst>
                                    <p:set>
                                      <p:cBhvr>
                                        <p:cTn id="170" dur="1" fill="hold">
                                          <p:stCondLst>
                                            <p:cond delay="0"/>
                                          </p:stCondLst>
                                        </p:cTn>
                                        <p:tgtEl>
                                          <p:spTgt spid="87"/>
                                        </p:tgtEl>
                                        <p:attrNameLst>
                                          <p:attrName>style.visibility</p:attrName>
                                        </p:attrNameLst>
                                      </p:cBhvr>
                                      <p:to>
                                        <p:strVal val="visible"/>
                                      </p:to>
                                    </p:set>
                                    <p:anim calcmode="lin" valueType="num">
                                      <p:cBhvr>
                                        <p:cTn id="171" dur="1000" fill="hold"/>
                                        <p:tgtEl>
                                          <p:spTgt spid="87"/>
                                        </p:tgtEl>
                                        <p:attrNameLst>
                                          <p:attrName>ppt_w</p:attrName>
                                        </p:attrNameLst>
                                      </p:cBhvr>
                                      <p:tavLst>
                                        <p:tav tm="0">
                                          <p:val>
                                            <p:strVal val="#ppt_w*0.70"/>
                                          </p:val>
                                        </p:tav>
                                        <p:tav tm="100000">
                                          <p:val>
                                            <p:strVal val="#ppt_w"/>
                                          </p:val>
                                        </p:tav>
                                      </p:tavLst>
                                    </p:anim>
                                    <p:anim calcmode="lin" valueType="num">
                                      <p:cBhvr>
                                        <p:cTn id="172" dur="1000" fill="hold"/>
                                        <p:tgtEl>
                                          <p:spTgt spid="87"/>
                                        </p:tgtEl>
                                        <p:attrNameLst>
                                          <p:attrName>ppt_h</p:attrName>
                                        </p:attrNameLst>
                                      </p:cBhvr>
                                      <p:tavLst>
                                        <p:tav tm="0">
                                          <p:val>
                                            <p:strVal val="#ppt_h"/>
                                          </p:val>
                                        </p:tav>
                                        <p:tav tm="100000">
                                          <p:val>
                                            <p:strVal val="#ppt_h"/>
                                          </p:val>
                                        </p:tav>
                                      </p:tavLst>
                                    </p:anim>
                                    <p:animEffect transition="in" filter="fade">
                                      <p:cBhvr>
                                        <p:cTn id="173" dur="1000"/>
                                        <p:tgtEl>
                                          <p:spTgt spid="87"/>
                                        </p:tgtEl>
                                      </p:cBhvr>
                                    </p:animEffect>
                                  </p:childTnLst>
                                </p:cTn>
                              </p:par>
                            </p:childTnLst>
                          </p:cTn>
                        </p:par>
                        <p:par>
                          <p:cTn id="174" fill="hold">
                            <p:stCondLst>
                              <p:cond delay="1500"/>
                            </p:stCondLst>
                            <p:childTnLst>
                              <p:par>
                                <p:cTn id="175" presetID="22" presetClass="entr" presetSubtype="4" fill="hold" nodeType="afterEffect">
                                  <p:stCondLst>
                                    <p:cond delay="0"/>
                                  </p:stCondLst>
                                  <p:childTnLst>
                                    <p:set>
                                      <p:cBhvr>
                                        <p:cTn id="176" dur="1" fill="hold">
                                          <p:stCondLst>
                                            <p:cond delay="0"/>
                                          </p:stCondLst>
                                        </p:cTn>
                                        <p:tgtEl>
                                          <p:spTgt spid="162"/>
                                        </p:tgtEl>
                                        <p:attrNameLst>
                                          <p:attrName>style.visibility</p:attrName>
                                        </p:attrNameLst>
                                      </p:cBhvr>
                                      <p:to>
                                        <p:strVal val="visible"/>
                                      </p:to>
                                    </p:set>
                                    <p:animEffect transition="in" filter="wipe(down)">
                                      <p:cBhvr>
                                        <p:cTn id="177" dur="500"/>
                                        <p:tgtEl>
                                          <p:spTgt spid="162"/>
                                        </p:tgtEl>
                                      </p:cBhvr>
                                    </p:animEffect>
                                  </p:childTnLst>
                                </p:cTn>
                              </p:par>
                            </p:childTnLst>
                          </p:cTn>
                        </p:par>
                        <p:par>
                          <p:cTn id="178" fill="hold">
                            <p:stCondLst>
                              <p:cond delay="2000"/>
                            </p:stCondLst>
                            <p:childTnLst>
                              <p:par>
                                <p:cTn id="179" presetID="22" presetClass="entr" presetSubtype="4" fill="hold" grpId="0" nodeType="afterEffect">
                                  <p:stCondLst>
                                    <p:cond delay="0"/>
                                  </p:stCondLst>
                                  <p:childTnLst>
                                    <p:set>
                                      <p:cBhvr>
                                        <p:cTn id="180" dur="1" fill="hold">
                                          <p:stCondLst>
                                            <p:cond delay="0"/>
                                          </p:stCondLst>
                                        </p:cTn>
                                        <p:tgtEl>
                                          <p:spTgt spid="38"/>
                                        </p:tgtEl>
                                        <p:attrNameLst>
                                          <p:attrName>style.visibility</p:attrName>
                                        </p:attrNameLst>
                                      </p:cBhvr>
                                      <p:to>
                                        <p:strVal val="visible"/>
                                      </p:to>
                                    </p:set>
                                    <p:animEffect transition="in" filter="wipe(down)">
                                      <p:cBhvr>
                                        <p:cTn id="181" dur="500"/>
                                        <p:tgtEl>
                                          <p:spTgt spid="38"/>
                                        </p:tgtEl>
                                      </p:cBhvr>
                                    </p:animEffect>
                                  </p:childTnLst>
                                </p:cTn>
                              </p:par>
                              <p:par>
                                <p:cTn id="182" presetID="22" presetClass="entr" presetSubtype="4" fill="hold" grpId="0" nodeType="withEffect">
                                  <p:stCondLst>
                                    <p:cond delay="0"/>
                                  </p:stCondLst>
                                  <p:childTnLst>
                                    <p:set>
                                      <p:cBhvr>
                                        <p:cTn id="183" dur="1" fill="hold">
                                          <p:stCondLst>
                                            <p:cond delay="0"/>
                                          </p:stCondLst>
                                        </p:cTn>
                                        <p:tgtEl>
                                          <p:spTgt spid="89"/>
                                        </p:tgtEl>
                                        <p:attrNameLst>
                                          <p:attrName>style.visibility</p:attrName>
                                        </p:attrNameLst>
                                      </p:cBhvr>
                                      <p:to>
                                        <p:strVal val="visible"/>
                                      </p:to>
                                    </p:set>
                                    <p:animEffect transition="in" filter="wipe(down)">
                                      <p:cBhvr>
                                        <p:cTn id="184" dur="500"/>
                                        <p:tgtEl>
                                          <p:spTgt spid="89"/>
                                        </p:tgtEl>
                                      </p:cBhvr>
                                    </p:animEffect>
                                  </p:childTnLst>
                                </p:cTn>
                              </p:par>
                              <p:par>
                                <p:cTn id="185" presetID="22" presetClass="entr" presetSubtype="4" fill="hold" grpId="0" nodeType="withEffect">
                                  <p:stCondLst>
                                    <p:cond delay="0"/>
                                  </p:stCondLst>
                                  <p:childTnLst>
                                    <p:set>
                                      <p:cBhvr>
                                        <p:cTn id="186" dur="1" fill="hold">
                                          <p:stCondLst>
                                            <p:cond delay="0"/>
                                          </p:stCondLst>
                                        </p:cTn>
                                        <p:tgtEl>
                                          <p:spTgt spid="91"/>
                                        </p:tgtEl>
                                        <p:attrNameLst>
                                          <p:attrName>style.visibility</p:attrName>
                                        </p:attrNameLst>
                                      </p:cBhvr>
                                      <p:to>
                                        <p:strVal val="visible"/>
                                      </p:to>
                                    </p:set>
                                    <p:animEffect transition="in" filter="wipe(down)">
                                      <p:cBhvr>
                                        <p:cTn id="187" dur="500"/>
                                        <p:tgtEl>
                                          <p:spTgt spid="91"/>
                                        </p:tgtEl>
                                      </p:cBhvr>
                                    </p:animEffect>
                                  </p:childTnLst>
                                </p:cTn>
                              </p:par>
                            </p:childTnLst>
                          </p:cTn>
                        </p:par>
                        <p:par>
                          <p:cTn id="188" fill="hold">
                            <p:stCondLst>
                              <p:cond delay="2500"/>
                            </p:stCondLst>
                            <p:childTnLst>
                              <p:par>
                                <p:cTn id="189" presetID="22" presetClass="entr" presetSubtype="8" fill="hold" grpId="0" nodeType="afterEffect">
                                  <p:stCondLst>
                                    <p:cond delay="0"/>
                                  </p:stCondLst>
                                  <p:childTnLst>
                                    <p:set>
                                      <p:cBhvr>
                                        <p:cTn id="190" dur="1" fill="hold">
                                          <p:stCondLst>
                                            <p:cond delay="0"/>
                                          </p:stCondLst>
                                        </p:cTn>
                                        <p:tgtEl>
                                          <p:spTgt spid="188"/>
                                        </p:tgtEl>
                                        <p:attrNameLst>
                                          <p:attrName>style.visibility</p:attrName>
                                        </p:attrNameLst>
                                      </p:cBhvr>
                                      <p:to>
                                        <p:strVal val="visible"/>
                                      </p:to>
                                    </p:set>
                                    <p:animEffect transition="in" filter="wipe(left)">
                                      <p:cBhvr>
                                        <p:cTn id="191" dur="500"/>
                                        <p:tgtEl>
                                          <p:spTgt spid="188"/>
                                        </p:tgtEl>
                                      </p:cBhvr>
                                    </p:animEffect>
                                  </p:childTnLst>
                                </p:cTn>
                              </p:par>
                              <p:par>
                                <p:cTn id="192" presetID="42" presetClass="entr" presetSubtype="0" fill="hold" grpId="0" nodeType="withEffect">
                                  <p:stCondLst>
                                    <p:cond delay="0"/>
                                  </p:stCondLst>
                                  <p:childTnLst>
                                    <p:set>
                                      <p:cBhvr>
                                        <p:cTn id="193" dur="1" fill="hold">
                                          <p:stCondLst>
                                            <p:cond delay="0"/>
                                          </p:stCondLst>
                                        </p:cTn>
                                        <p:tgtEl>
                                          <p:spTgt spid="189"/>
                                        </p:tgtEl>
                                        <p:attrNameLst>
                                          <p:attrName>style.visibility</p:attrName>
                                        </p:attrNameLst>
                                      </p:cBhvr>
                                      <p:to>
                                        <p:strVal val="visible"/>
                                      </p:to>
                                    </p:set>
                                    <p:animEffect transition="in" filter="fade">
                                      <p:cBhvr>
                                        <p:cTn id="194" dur="1000"/>
                                        <p:tgtEl>
                                          <p:spTgt spid="189"/>
                                        </p:tgtEl>
                                      </p:cBhvr>
                                    </p:animEffect>
                                    <p:anim calcmode="lin" valueType="num">
                                      <p:cBhvr>
                                        <p:cTn id="195" dur="1000" fill="hold"/>
                                        <p:tgtEl>
                                          <p:spTgt spid="189"/>
                                        </p:tgtEl>
                                        <p:attrNameLst>
                                          <p:attrName>ppt_x</p:attrName>
                                        </p:attrNameLst>
                                      </p:cBhvr>
                                      <p:tavLst>
                                        <p:tav tm="0">
                                          <p:val>
                                            <p:strVal val="#ppt_x"/>
                                          </p:val>
                                        </p:tav>
                                        <p:tav tm="100000">
                                          <p:val>
                                            <p:strVal val="#ppt_x"/>
                                          </p:val>
                                        </p:tav>
                                      </p:tavLst>
                                    </p:anim>
                                    <p:anim calcmode="lin" valueType="num">
                                      <p:cBhvr>
                                        <p:cTn id="196" dur="1000" fill="hold"/>
                                        <p:tgtEl>
                                          <p:spTgt spid="189"/>
                                        </p:tgtEl>
                                        <p:attrNameLst>
                                          <p:attrName>ppt_y</p:attrName>
                                        </p:attrNameLst>
                                      </p:cBhvr>
                                      <p:tavLst>
                                        <p:tav tm="0">
                                          <p:val>
                                            <p:strVal val="#ppt_y+.1"/>
                                          </p:val>
                                        </p:tav>
                                        <p:tav tm="100000">
                                          <p:val>
                                            <p:strVal val="#ppt_y"/>
                                          </p:val>
                                        </p:tav>
                                      </p:tavLst>
                                    </p:anim>
                                  </p:childTnLst>
                                </p:cTn>
                              </p:par>
                            </p:childTnLst>
                          </p:cTn>
                        </p:par>
                        <p:par>
                          <p:cTn id="197" fill="hold">
                            <p:stCondLst>
                              <p:cond delay="3500"/>
                            </p:stCondLst>
                            <p:childTnLst>
                              <p:par>
                                <p:cTn id="198" presetID="22" presetClass="entr" presetSubtype="4" fill="hold" nodeType="afterEffect">
                                  <p:stCondLst>
                                    <p:cond delay="0"/>
                                  </p:stCondLst>
                                  <p:childTnLst>
                                    <p:set>
                                      <p:cBhvr>
                                        <p:cTn id="199" dur="1" fill="hold">
                                          <p:stCondLst>
                                            <p:cond delay="0"/>
                                          </p:stCondLst>
                                        </p:cTn>
                                        <p:tgtEl>
                                          <p:spTgt spid="25"/>
                                        </p:tgtEl>
                                        <p:attrNameLst>
                                          <p:attrName>style.visibility</p:attrName>
                                        </p:attrNameLst>
                                      </p:cBhvr>
                                      <p:to>
                                        <p:strVal val="visible"/>
                                      </p:to>
                                    </p:set>
                                    <p:animEffect transition="in" filter="wipe(down)">
                                      <p:cBhvr>
                                        <p:cTn id="200" dur="500"/>
                                        <p:tgtEl>
                                          <p:spTgt spid="25"/>
                                        </p:tgtEl>
                                      </p:cBhvr>
                                    </p:animEffect>
                                  </p:childTnLst>
                                </p:cTn>
                              </p:par>
                            </p:childTnLst>
                          </p:cTn>
                        </p:par>
                        <p:par>
                          <p:cTn id="201" fill="hold">
                            <p:stCondLst>
                              <p:cond delay="4000"/>
                            </p:stCondLst>
                            <p:childTnLst>
                              <p:par>
                                <p:cTn id="202" presetID="55" presetClass="entr" presetSubtype="0" fill="hold" grpId="0" nodeType="afterEffect">
                                  <p:stCondLst>
                                    <p:cond delay="0"/>
                                  </p:stCondLst>
                                  <p:childTnLst>
                                    <p:set>
                                      <p:cBhvr>
                                        <p:cTn id="203" dur="1" fill="hold">
                                          <p:stCondLst>
                                            <p:cond delay="0"/>
                                          </p:stCondLst>
                                        </p:cTn>
                                        <p:tgtEl>
                                          <p:spTgt spid="36"/>
                                        </p:tgtEl>
                                        <p:attrNameLst>
                                          <p:attrName>style.visibility</p:attrName>
                                        </p:attrNameLst>
                                      </p:cBhvr>
                                      <p:to>
                                        <p:strVal val="visible"/>
                                      </p:to>
                                    </p:set>
                                    <p:anim calcmode="lin" valueType="num">
                                      <p:cBhvr>
                                        <p:cTn id="204" dur="1000" fill="hold"/>
                                        <p:tgtEl>
                                          <p:spTgt spid="36"/>
                                        </p:tgtEl>
                                        <p:attrNameLst>
                                          <p:attrName>ppt_w</p:attrName>
                                        </p:attrNameLst>
                                      </p:cBhvr>
                                      <p:tavLst>
                                        <p:tav tm="0">
                                          <p:val>
                                            <p:strVal val="#ppt_w*0.70"/>
                                          </p:val>
                                        </p:tav>
                                        <p:tav tm="100000">
                                          <p:val>
                                            <p:strVal val="#ppt_w"/>
                                          </p:val>
                                        </p:tav>
                                      </p:tavLst>
                                    </p:anim>
                                    <p:anim calcmode="lin" valueType="num">
                                      <p:cBhvr>
                                        <p:cTn id="205" dur="1000" fill="hold"/>
                                        <p:tgtEl>
                                          <p:spTgt spid="36"/>
                                        </p:tgtEl>
                                        <p:attrNameLst>
                                          <p:attrName>ppt_h</p:attrName>
                                        </p:attrNameLst>
                                      </p:cBhvr>
                                      <p:tavLst>
                                        <p:tav tm="0">
                                          <p:val>
                                            <p:strVal val="#ppt_h"/>
                                          </p:val>
                                        </p:tav>
                                        <p:tav tm="100000">
                                          <p:val>
                                            <p:strVal val="#ppt_h"/>
                                          </p:val>
                                        </p:tav>
                                      </p:tavLst>
                                    </p:anim>
                                    <p:animEffect transition="in" filter="fade">
                                      <p:cBhvr>
                                        <p:cTn id="206"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18" grpId="0" animBg="1"/>
      <p:bldP spid="20" grpId="1" animBg="1"/>
      <p:bldP spid="35" grpId="1" animBg="1"/>
      <p:bldP spid="36" grpId="0" animBg="1"/>
      <p:bldP spid="87" grpId="0" animBg="1"/>
      <p:bldP spid="89" grpId="0"/>
      <p:bldP spid="90" grpId="0"/>
      <p:bldP spid="92" grpId="0" animBg="1"/>
      <p:bldP spid="88" grpId="0" animBg="1"/>
      <p:bldP spid="119" grpId="0" animBg="1"/>
      <p:bldP spid="118" grpId="0" animBg="1"/>
      <p:bldP spid="134" grpId="0"/>
      <p:bldP spid="135" grpId="0"/>
      <p:bldP spid="136" grpId="0"/>
      <p:bldP spid="19" grpId="0" animBg="1"/>
      <p:bldP spid="32" grpId="0" animBg="1"/>
      <p:bldP spid="4" grpId="0" animBg="1"/>
      <p:bldP spid="38" grpId="0" animBg="1"/>
      <p:bldP spid="181" grpId="0"/>
      <p:bldP spid="184" grpId="0"/>
      <p:bldP spid="185" grpId="0" animBg="1"/>
      <p:bldP spid="186" grpId="0"/>
      <p:bldP spid="187" grpId="0" animBg="1"/>
      <p:bldP spid="188" grpId="0"/>
      <p:bldP spid="189" grpId="0" animBg="1"/>
      <p:bldP spid="2" grpId="0"/>
      <p:bldP spid="2" grpId="1"/>
      <p:bldP spid="34"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3006" y="2171463"/>
            <a:ext cx="7989253" cy="3720106"/>
          </a:xfrm>
          <a:prstGeom prst="rect">
            <a:avLst/>
          </a:prstGeom>
        </p:spPr>
      </p:pic>
      <p:sp>
        <p:nvSpPr>
          <p:cNvPr id="8" name="Título 7"/>
          <p:cNvSpPr>
            <a:spLocks noGrp="1"/>
          </p:cNvSpPr>
          <p:nvPr>
            <p:ph type="title"/>
          </p:nvPr>
        </p:nvSpPr>
        <p:spPr/>
        <p:txBody>
          <a:bodyPr/>
          <a:lstStyle/>
          <a:p>
            <a:r>
              <a:rPr lang="en-GB" dirty="0" smtClean="0"/>
              <a:t>Aerobic vs. Anaerobic</a:t>
            </a:r>
            <a:endParaRPr lang="en-GB" dirty="0"/>
          </a:p>
        </p:txBody>
      </p:sp>
      <p:sp>
        <p:nvSpPr>
          <p:cNvPr id="2" name="CuadroTexto 1"/>
          <p:cNvSpPr txBox="1"/>
          <p:nvPr/>
        </p:nvSpPr>
        <p:spPr>
          <a:xfrm>
            <a:off x="-2825614" y="1141514"/>
            <a:ext cx="184666"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00343970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H</a:t>
            </a:r>
            <a:r>
              <a:rPr lang="en-GB" baseline="-25000" dirty="0" smtClean="0"/>
              <a:t>2</a:t>
            </a:r>
            <a:r>
              <a:rPr lang="en-GB" dirty="0" smtClean="0"/>
              <a:t>S Properties</a:t>
            </a:r>
            <a:endParaRPr lang="en-GB" dirty="0"/>
          </a:p>
        </p:txBody>
      </p:sp>
      <p:sp>
        <p:nvSpPr>
          <p:cNvPr id="11" name="Rectángulo 10"/>
          <p:cNvSpPr/>
          <p:nvPr/>
        </p:nvSpPr>
        <p:spPr>
          <a:xfrm>
            <a:off x="539552" y="1628800"/>
            <a:ext cx="8291052"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Gas very soluble in water: ≈ 80 mM (37ºC)</a:t>
            </a:r>
          </a:p>
        </p:txBody>
      </p:sp>
      <p:grpSp>
        <p:nvGrpSpPr>
          <p:cNvPr id="4" name="Agrupar 3"/>
          <p:cNvGrpSpPr/>
          <p:nvPr/>
        </p:nvGrpSpPr>
        <p:grpSpPr>
          <a:xfrm>
            <a:off x="323528" y="2645624"/>
            <a:ext cx="8352928" cy="1152128"/>
            <a:chOff x="323528" y="1988840"/>
            <a:chExt cx="8352928" cy="1152128"/>
          </a:xfrm>
        </p:grpSpPr>
        <p:sp>
          <p:nvSpPr>
            <p:cNvPr id="5" name="Marcador de contenido 3"/>
            <p:cNvSpPr txBox="1">
              <a:spLocks/>
            </p:cNvSpPr>
            <p:nvPr/>
          </p:nvSpPr>
          <p:spPr bwMode="auto">
            <a:xfrm>
              <a:off x="323528" y="1988840"/>
              <a:ext cx="8352928" cy="115212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marL="342870" indent="-342870" algn="l" rtl="0" fontAlgn="base">
                <a:spcBef>
                  <a:spcPct val="20000"/>
                </a:spcBef>
                <a:spcAft>
                  <a:spcPct val="0"/>
                </a:spcAft>
                <a:buClr>
                  <a:schemeClr val="bg2"/>
                </a:buClr>
                <a:buSzPct val="75000"/>
                <a:buFont typeface="Wingdings" pitchFamily="2" charset="2"/>
                <a:buChar char="n"/>
                <a:defRPr sz="32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defRPr>
              </a:lvl1pPr>
              <a:lvl2pPr marL="742889" indent="-285728" algn="l" rtl="0" fontAlgn="base">
                <a:spcBef>
                  <a:spcPct val="20000"/>
                </a:spcBef>
                <a:spcAft>
                  <a:spcPct val="0"/>
                </a:spcAft>
                <a:buClr>
                  <a:schemeClr val="folHlink"/>
                </a:buClr>
                <a:buSzPct val="70000"/>
                <a:buFont typeface="Wingdings" pitchFamily="2" charset="2"/>
                <a:buChar char="¨"/>
                <a:defRPr sz="28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2pPr>
              <a:lvl3pPr marL="1142904" indent="-228582" algn="l" rtl="0" fontAlgn="base">
                <a:spcBef>
                  <a:spcPct val="20000"/>
                </a:spcBef>
                <a:spcAft>
                  <a:spcPct val="0"/>
                </a:spcAft>
                <a:buClr>
                  <a:schemeClr val="hlink"/>
                </a:buClr>
                <a:buSzPct val="75000"/>
                <a:buFont typeface="Wingdings" pitchFamily="2" charset="2"/>
                <a:buChar char="n"/>
                <a:defRPr sz="28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3pPr>
              <a:lvl4pPr marL="1600065" indent="-228582" algn="l" rtl="0" fontAlgn="base">
                <a:spcBef>
                  <a:spcPct val="20000"/>
                </a:spcBef>
                <a:spcAft>
                  <a:spcPct val="0"/>
                </a:spcAft>
                <a:buClr>
                  <a:schemeClr val="accent2"/>
                </a:buClr>
                <a:buSzPct val="75000"/>
                <a:buFont typeface="Wingdings" pitchFamily="2" charset="2"/>
                <a:buChar char="o"/>
                <a:defRPr sz="2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4pPr>
              <a:lvl5pPr marL="2057229" indent="-228582" algn="l" rtl="0" fontAlgn="base">
                <a:spcBef>
                  <a:spcPct val="20000"/>
                </a:spcBef>
                <a:spcAft>
                  <a:spcPct val="0"/>
                </a:spcAft>
                <a:buClr>
                  <a:schemeClr val="accent1"/>
                </a:buClr>
                <a:buSzPct val="75000"/>
                <a:buFont typeface="Wingdings" pitchFamily="2" charset="2"/>
                <a:buChar char="n"/>
                <a:defRPr sz="2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5pPr>
              <a:lvl6pPr marL="2514390" indent="-228582" algn="l" rtl="0" fontAlgn="base">
                <a:spcBef>
                  <a:spcPct val="20000"/>
                </a:spcBef>
                <a:spcAft>
                  <a:spcPct val="0"/>
                </a:spcAft>
                <a:buClr>
                  <a:schemeClr val="accent1"/>
                </a:buClr>
                <a:buSzPct val="75000"/>
                <a:buFont typeface="Wingdings" pitchFamily="2" charset="2"/>
                <a:buChar char="n"/>
                <a:defRPr sz="2400">
                  <a:solidFill>
                    <a:schemeClr val="tx1"/>
                  </a:solidFill>
                  <a:latin typeface="+mn-lt"/>
                </a:defRPr>
              </a:lvl6pPr>
              <a:lvl7pPr marL="2971551" indent="-228582" algn="l" rtl="0" fontAlgn="base">
                <a:spcBef>
                  <a:spcPct val="20000"/>
                </a:spcBef>
                <a:spcAft>
                  <a:spcPct val="0"/>
                </a:spcAft>
                <a:buClr>
                  <a:schemeClr val="accent1"/>
                </a:buClr>
                <a:buSzPct val="75000"/>
                <a:buFont typeface="Wingdings" pitchFamily="2" charset="2"/>
                <a:buChar char="n"/>
                <a:defRPr sz="2400">
                  <a:solidFill>
                    <a:schemeClr val="tx1"/>
                  </a:solidFill>
                  <a:latin typeface="+mn-lt"/>
                </a:defRPr>
              </a:lvl7pPr>
              <a:lvl8pPr marL="3428716" indent="-228582" algn="l" rtl="0" fontAlgn="base">
                <a:spcBef>
                  <a:spcPct val="20000"/>
                </a:spcBef>
                <a:spcAft>
                  <a:spcPct val="0"/>
                </a:spcAft>
                <a:buClr>
                  <a:schemeClr val="accent1"/>
                </a:buClr>
                <a:buSzPct val="75000"/>
                <a:buFont typeface="Wingdings" pitchFamily="2" charset="2"/>
                <a:buChar char="n"/>
                <a:defRPr sz="2400">
                  <a:solidFill>
                    <a:schemeClr val="tx1"/>
                  </a:solidFill>
                  <a:latin typeface="+mn-lt"/>
                </a:defRPr>
              </a:lvl8pPr>
              <a:lvl9pPr marL="3885876" indent="-228582" algn="l" rtl="0" fontAlgn="base">
                <a:spcBef>
                  <a:spcPct val="20000"/>
                </a:spcBef>
                <a:spcAft>
                  <a:spcPct val="0"/>
                </a:spcAft>
                <a:buClr>
                  <a:schemeClr val="accent1"/>
                </a:buClr>
                <a:buSzPct val="75000"/>
                <a:buFont typeface="Wingdings" pitchFamily="2" charset="2"/>
                <a:buChar char="n"/>
                <a:defRPr sz="2400">
                  <a:solidFill>
                    <a:schemeClr val="tx1"/>
                  </a:solidFill>
                  <a:latin typeface="+mn-lt"/>
                </a:defRPr>
              </a:lvl9pPr>
            </a:lstStyle>
            <a:p>
              <a:pPr marL="0" indent="0">
                <a:buFont typeface="Wingdings" pitchFamily="2" charset="2"/>
                <a:buNone/>
              </a:pPr>
              <a:endParaRPr lang="es-ES" sz="1400" dirty="0" smtClean="0"/>
            </a:p>
            <a:p>
              <a:pPr marL="0" indent="0">
                <a:buNone/>
              </a:pPr>
              <a:r>
                <a:rPr lang="es-ES" dirty="0" smtClean="0"/>
                <a:t>	  H</a:t>
              </a:r>
              <a:r>
                <a:rPr lang="es-ES" baseline="-25000" dirty="0" smtClean="0"/>
                <a:t>2</a:t>
              </a:r>
              <a:r>
                <a:rPr lang="es-ES" dirty="0" smtClean="0"/>
                <a:t>S                   HS</a:t>
              </a:r>
              <a:r>
                <a:rPr lang="es-ES" baseline="30000" dirty="0" smtClean="0"/>
                <a:t>-                       </a:t>
              </a:r>
              <a:r>
                <a:rPr lang="es-ES" dirty="0" smtClean="0"/>
                <a:t>    S</a:t>
              </a:r>
              <a:r>
                <a:rPr lang="es-ES" baseline="30000" dirty="0" smtClean="0"/>
                <a:t>2-</a:t>
              </a:r>
              <a:r>
                <a:rPr lang="es-ES" dirty="0" smtClean="0"/>
                <a:t> 	   	</a:t>
              </a:r>
              <a:endParaRPr lang="en-GB" dirty="0" smtClean="0"/>
            </a:p>
          </p:txBody>
        </p:sp>
        <p:sp>
          <p:nvSpPr>
            <p:cNvPr id="7" name="Llamada de flecha izquierda y derecha 6"/>
            <p:cNvSpPr/>
            <p:nvPr/>
          </p:nvSpPr>
          <p:spPr>
            <a:xfrm>
              <a:off x="2483768" y="2204864"/>
              <a:ext cx="1872208" cy="720080"/>
            </a:xfrm>
            <a:prstGeom prst="leftRightArrowCallout">
              <a:avLst>
                <a:gd name="adj1" fmla="val 34380"/>
                <a:gd name="adj2" fmla="val 38103"/>
                <a:gd name="adj3" fmla="val 27520"/>
                <a:gd name="adj4" fmla="val 48123"/>
              </a:avLst>
            </a:prstGeom>
            <a:solidFill>
              <a:srgbClr val="FF66FF"/>
            </a:solidFill>
          </p:spPr>
          <p:style>
            <a:lnRef idx="0">
              <a:schemeClr val="accent6"/>
            </a:lnRef>
            <a:fillRef idx="3">
              <a:schemeClr val="accent6"/>
            </a:fillRef>
            <a:effectRef idx="3">
              <a:schemeClr val="accent6"/>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b="1" dirty="0" smtClean="0">
                  <a:ln w="11430"/>
                  <a:solidFill>
                    <a:schemeClr val="tx1"/>
                  </a:solidFill>
                  <a:effectLst>
                    <a:outerShdw blurRad="50800" dist="39000" dir="5460000" algn="tl">
                      <a:srgbClr val="000000">
                        <a:alpha val="38000"/>
                      </a:srgbClr>
                    </a:outerShdw>
                  </a:effectLst>
                  <a:sym typeface="Wingdings"/>
                </a:rPr>
                <a:t>pKa</a:t>
              </a:r>
              <a:r>
                <a:rPr lang="es-ES" b="1" dirty="0">
                  <a:ln w="11430"/>
                  <a:solidFill>
                    <a:schemeClr val="tx1"/>
                  </a:solidFill>
                  <a:effectLst>
                    <a:outerShdw blurRad="50800" dist="39000" dir="5460000" algn="tl">
                      <a:srgbClr val="000000">
                        <a:alpha val="38000"/>
                      </a:srgbClr>
                    </a:outerShdw>
                  </a:effectLst>
                  <a:sym typeface="Wingdings"/>
                </a:rPr>
                <a:t> </a:t>
              </a:r>
              <a:r>
                <a:rPr lang="es-ES" b="1" dirty="0" smtClean="0">
                  <a:ln w="11430"/>
                  <a:solidFill>
                    <a:schemeClr val="tx1"/>
                  </a:solidFill>
                  <a:effectLst>
                    <a:outerShdw blurRad="50800" dist="39000" dir="5460000" algn="tl">
                      <a:srgbClr val="000000">
                        <a:alpha val="38000"/>
                      </a:srgbClr>
                    </a:outerShdw>
                  </a:effectLst>
                  <a:sym typeface="Wingdings"/>
                </a:rPr>
                <a:t>7.04</a:t>
              </a:r>
              <a:endParaRPr lang="en-GB" b="1" dirty="0">
                <a:ln w="11430"/>
                <a:solidFill>
                  <a:schemeClr val="tx1"/>
                </a:solidFill>
                <a:effectLst>
                  <a:outerShdw blurRad="50800" dist="39000" dir="5460000" algn="tl">
                    <a:srgbClr val="000000">
                      <a:alpha val="38000"/>
                    </a:srgbClr>
                  </a:outerShdw>
                </a:effectLst>
              </a:endParaRPr>
            </a:p>
          </p:txBody>
        </p:sp>
        <p:sp>
          <p:nvSpPr>
            <p:cNvPr id="8" name="Llamada de flecha izquierda y derecha 7"/>
            <p:cNvSpPr/>
            <p:nvPr/>
          </p:nvSpPr>
          <p:spPr>
            <a:xfrm>
              <a:off x="5220072" y="2204864"/>
              <a:ext cx="1872208" cy="720080"/>
            </a:xfrm>
            <a:prstGeom prst="leftRightArrowCallout">
              <a:avLst>
                <a:gd name="adj1" fmla="val 34380"/>
                <a:gd name="adj2" fmla="val 38103"/>
                <a:gd name="adj3" fmla="val 27520"/>
                <a:gd name="adj4" fmla="val 48123"/>
              </a:avLst>
            </a:prstGeom>
            <a:solidFill>
              <a:srgbClr val="FF66FF"/>
            </a:solidFill>
          </p:spPr>
          <p:style>
            <a:lnRef idx="0">
              <a:schemeClr val="accent6"/>
            </a:lnRef>
            <a:fillRef idx="3">
              <a:schemeClr val="accent6"/>
            </a:fillRef>
            <a:effectRef idx="3">
              <a:schemeClr val="accent6"/>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b="1" dirty="0" smtClean="0">
                  <a:ln w="11430"/>
                  <a:solidFill>
                    <a:srgbClr val="00004B"/>
                  </a:solidFill>
                  <a:effectLst>
                    <a:outerShdw blurRad="50800" dist="39000" dir="5460000" algn="tl">
                      <a:srgbClr val="000000">
                        <a:alpha val="38000"/>
                      </a:srgbClr>
                    </a:outerShdw>
                  </a:effectLst>
                  <a:sym typeface="Wingdings"/>
                </a:rPr>
                <a:t>pKa</a:t>
              </a:r>
              <a:r>
                <a:rPr lang="es-ES" b="1" dirty="0">
                  <a:ln w="11430"/>
                  <a:solidFill>
                    <a:srgbClr val="00004B"/>
                  </a:solidFill>
                  <a:effectLst>
                    <a:outerShdw blurRad="50800" dist="39000" dir="5460000" algn="tl">
                      <a:srgbClr val="000000">
                        <a:alpha val="38000"/>
                      </a:srgbClr>
                    </a:outerShdw>
                  </a:effectLst>
                  <a:sym typeface="Wingdings"/>
                </a:rPr>
                <a:t> </a:t>
              </a:r>
              <a:r>
                <a:rPr lang="es-ES" b="1" dirty="0" smtClean="0">
                  <a:ln w="11430"/>
                  <a:solidFill>
                    <a:srgbClr val="00004B"/>
                  </a:solidFill>
                  <a:effectLst>
                    <a:outerShdw blurRad="50800" dist="39000" dir="5460000" algn="tl">
                      <a:srgbClr val="000000">
                        <a:alpha val="38000"/>
                      </a:srgbClr>
                    </a:outerShdw>
                  </a:effectLst>
                  <a:sym typeface="Wingdings"/>
                </a:rPr>
                <a:t>11.96</a:t>
              </a:r>
              <a:endParaRPr lang="en-GB" b="1" dirty="0">
                <a:ln w="11430"/>
                <a:solidFill>
                  <a:srgbClr val="00004B"/>
                </a:solidFill>
                <a:effectLst>
                  <a:outerShdw blurRad="50800" dist="39000" dir="5460000" algn="tl">
                    <a:srgbClr val="000000">
                      <a:alpha val="38000"/>
                    </a:srgbClr>
                  </a:outerShdw>
                </a:effectLst>
              </a:endParaRPr>
            </a:p>
          </p:txBody>
        </p:sp>
      </p:grpSp>
      <p:sp>
        <p:nvSpPr>
          <p:cNvPr id="12" name="Rectángulo 11"/>
          <p:cNvSpPr/>
          <p:nvPr/>
        </p:nvSpPr>
        <p:spPr>
          <a:xfrm>
            <a:off x="971600" y="3725744"/>
            <a:ext cx="8280920" cy="584776"/>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Physiological pH (7.4)</a:t>
            </a:r>
            <a:r>
              <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r>
              <a:rPr lang="en-GB" sz="28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r>
              <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 / HS</a:t>
            </a:r>
            <a:r>
              <a:rPr lang="en-GB" sz="2800" b="1" baseline="30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GB"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 ≈ </a:t>
            </a:r>
            <a:r>
              <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r>
              <a:rPr lang="en-GB"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p>
        </p:txBody>
      </p:sp>
      <p:grpSp>
        <p:nvGrpSpPr>
          <p:cNvPr id="6" name="Agrupar 5"/>
          <p:cNvGrpSpPr/>
          <p:nvPr/>
        </p:nvGrpSpPr>
        <p:grpSpPr>
          <a:xfrm>
            <a:off x="467544" y="2276872"/>
            <a:ext cx="1235747" cy="606712"/>
            <a:chOff x="467544" y="2484184"/>
            <a:chExt cx="1235747" cy="606712"/>
          </a:xfrm>
        </p:grpSpPr>
        <p:sp>
          <p:nvSpPr>
            <p:cNvPr id="3" name="CuadroTexto 2"/>
            <p:cNvSpPr txBox="1"/>
            <p:nvPr/>
          </p:nvSpPr>
          <p:spPr>
            <a:xfrm>
              <a:off x="971600" y="2484184"/>
              <a:ext cx="731691" cy="58477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pH</a:t>
              </a:r>
              <a:endParaRPr lang="en-GB"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Flecha derecha 12"/>
            <p:cNvSpPr/>
            <p:nvPr/>
          </p:nvSpPr>
          <p:spPr>
            <a:xfrm>
              <a:off x="467544" y="2606264"/>
              <a:ext cx="432048" cy="484632"/>
            </a:xfrm>
            <a:prstGeom prst="rightArrow">
              <a:avLst/>
            </a:prstGeom>
            <a:solidFill>
              <a:srgbClr val="005D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p>
          </p:txBody>
        </p:sp>
      </p:grpSp>
      <p:grpSp>
        <p:nvGrpSpPr>
          <p:cNvPr id="19" name="Agrupar 18"/>
          <p:cNvGrpSpPr/>
          <p:nvPr/>
        </p:nvGrpSpPr>
        <p:grpSpPr>
          <a:xfrm>
            <a:off x="481349" y="4592742"/>
            <a:ext cx="8627155" cy="1077218"/>
            <a:chOff x="121309" y="4653136"/>
            <a:chExt cx="8627155" cy="1077218"/>
          </a:xfrm>
        </p:grpSpPr>
        <p:sp>
          <p:nvSpPr>
            <p:cNvPr id="14" name="Rectángulo 13"/>
            <p:cNvSpPr/>
            <p:nvPr/>
          </p:nvSpPr>
          <p:spPr>
            <a:xfrm>
              <a:off x="611560" y="4653136"/>
              <a:ext cx="8136904" cy="107721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Temperature</a:t>
              </a:r>
            </a:p>
            <a:p>
              <a:r>
                <a:rPr lang="en-GB"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t>
              </a:r>
              <a:r>
                <a:rPr lang="en-GB"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37ºC </a:t>
              </a:r>
              <a:r>
                <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Wingdings"/>
                  <a:ea typeface="Wingdings"/>
                  <a:cs typeface="Wingdings"/>
                  <a:sym typeface="Wingdings"/>
                </a:rPr>
                <a:t></a:t>
              </a:r>
              <a:r>
                <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GB"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20% </a:t>
              </a:r>
              <a:r>
                <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r>
                <a:rPr lang="en-GB" sz="28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r>
                <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    </a:t>
              </a:r>
              <a:r>
                <a:rPr lang="en-GB"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25ºC </a:t>
              </a:r>
              <a:r>
                <a:rPr lang="en-GB"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Wingdings"/>
                  <a:ea typeface="Wingdings"/>
                  <a:cs typeface="Wingdings"/>
                  <a:sym typeface="Wingdings"/>
                </a:rPr>
                <a:t></a:t>
              </a:r>
              <a:r>
                <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GB"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40% </a:t>
              </a:r>
              <a:r>
                <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r>
                <a:rPr lang="en-GB" sz="28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r>
                <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t>
              </a:r>
              <a:endParaRPr lang="en-GB"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Flecha derecha 14"/>
            <p:cNvSpPr/>
            <p:nvPr/>
          </p:nvSpPr>
          <p:spPr>
            <a:xfrm>
              <a:off x="121309" y="4730762"/>
              <a:ext cx="432048" cy="484632"/>
            </a:xfrm>
            <a:prstGeom prst="rightArrow">
              <a:avLst/>
            </a:prstGeom>
            <a:solidFill>
              <a:srgbClr val="005D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p>
          </p:txBody>
        </p:sp>
      </p:grpSp>
      <p:grpSp>
        <p:nvGrpSpPr>
          <p:cNvPr id="20" name="Agrupar 19"/>
          <p:cNvGrpSpPr/>
          <p:nvPr/>
        </p:nvGrpSpPr>
        <p:grpSpPr>
          <a:xfrm>
            <a:off x="495154" y="5957992"/>
            <a:ext cx="4993628" cy="584776"/>
            <a:chOff x="135114" y="6165304"/>
            <a:chExt cx="4993628" cy="584776"/>
          </a:xfrm>
        </p:grpSpPr>
        <p:sp>
          <p:nvSpPr>
            <p:cNvPr id="16" name="Rectángulo 15"/>
            <p:cNvSpPr/>
            <p:nvPr/>
          </p:nvSpPr>
          <p:spPr>
            <a:xfrm>
              <a:off x="611560" y="6165304"/>
              <a:ext cx="4517182"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Oxygen concentration</a:t>
              </a:r>
            </a:p>
          </p:txBody>
        </p:sp>
        <p:sp>
          <p:nvSpPr>
            <p:cNvPr id="17" name="Flecha derecha 16"/>
            <p:cNvSpPr/>
            <p:nvPr/>
          </p:nvSpPr>
          <p:spPr>
            <a:xfrm>
              <a:off x="135114" y="6237312"/>
              <a:ext cx="432048" cy="484632"/>
            </a:xfrm>
            <a:prstGeom prst="rightArrow">
              <a:avLst/>
            </a:prstGeom>
            <a:solidFill>
              <a:srgbClr val="005D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83480627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0.70"/>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GB" dirty="0" smtClean="0"/>
              <a:t>Skin Water absorption</a:t>
            </a:r>
            <a:endParaRPr lang="en-GB" dirty="0"/>
          </a:p>
        </p:txBody>
      </p:sp>
      <p:sp>
        <p:nvSpPr>
          <p:cNvPr id="6" name="Marcador de contenido 5"/>
          <p:cNvSpPr>
            <a:spLocks noGrp="1"/>
          </p:cNvSpPr>
          <p:nvPr>
            <p:ph idx="1"/>
          </p:nvPr>
        </p:nvSpPr>
        <p:spPr>
          <a:xfrm>
            <a:off x="380877" y="1556792"/>
            <a:ext cx="8583611" cy="4981576"/>
          </a:xfrm>
        </p:spPr>
        <p:txBody>
          <a:bodyPr/>
          <a:lstStyle/>
          <a:p>
            <a:r>
              <a:rPr lang="en-GB" dirty="0">
                <a:effectLst/>
              </a:rPr>
              <a:t>Tritium</a:t>
            </a:r>
            <a:r>
              <a:rPr lang="en-GB" dirty="0" smtClean="0">
                <a:effectLst/>
              </a:rPr>
              <a:t>-labelled </a:t>
            </a:r>
            <a:r>
              <a:rPr lang="en-GB" dirty="0">
                <a:effectLst/>
              </a:rPr>
              <a:t>water is absorbed through the </a:t>
            </a:r>
            <a:r>
              <a:rPr lang="en-GB" dirty="0" smtClean="0">
                <a:effectLst/>
              </a:rPr>
              <a:t>skin. </a:t>
            </a:r>
            <a:r>
              <a:rPr lang="en-GB" sz="2000" b="0" i="1" dirty="0" smtClean="0">
                <a:effectLst/>
              </a:rPr>
              <a:t>Pinson (1942, 1952) </a:t>
            </a:r>
            <a:endParaRPr lang="en-GB" sz="2400" b="0" i="1" dirty="0" smtClean="0">
              <a:effectLst/>
            </a:endParaRPr>
          </a:p>
          <a:p>
            <a:r>
              <a:rPr lang="en-GB" dirty="0">
                <a:effectLst/>
              </a:rPr>
              <a:t>At 10 to 15 minutes into the bath, is detected in blood and urine. </a:t>
            </a:r>
            <a:r>
              <a:rPr lang="en-GB" sz="2000" b="0" i="1" dirty="0" smtClean="0">
                <a:effectLst/>
              </a:rPr>
              <a:t>(Amelung </a:t>
            </a:r>
            <a:r>
              <a:rPr lang="en-GB" sz="2000" b="0" i="1" dirty="0">
                <a:effectLst/>
              </a:rPr>
              <a:t>&amp;</a:t>
            </a:r>
            <a:r>
              <a:rPr lang="en-GB" sz="2000" b="0" i="1" dirty="0" smtClean="0">
                <a:effectLst/>
              </a:rPr>
              <a:t> Hildebrant, 1985)</a:t>
            </a:r>
            <a:endParaRPr lang="en-GB" b="0" dirty="0">
              <a:effectLst/>
            </a:endParaRPr>
          </a:p>
          <a:p>
            <a:pPr marL="342870" lvl="1" indent="-342870">
              <a:buClr>
                <a:schemeClr val="bg2"/>
              </a:buClr>
              <a:buSzPct val="75000"/>
              <a:buFont typeface="Wingdings" pitchFamily="2" charset="2"/>
              <a:buChar char="n"/>
            </a:pPr>
            <a:r>
              <a:rPr lang="en-GB" sz="3200" dirty="0">
                <a:effectLst/>
              </a:rPr>
              <a:t>Skin Absorption: </a:t>
            </a:r>
            <a:r>
              <a:rPr lang="en-GB" sz="2000" b="0" i="1" dirty="0">
                <a:effectLst/>
              </a:rPr>
              <a:t>(San Martín &amp; Arango, 1989)</a:t>
            </a:r>
            <a:endParaRPr lang="en-GB" sz="2400" b="0" i="1" dirty="0">
              <a:effectLst/>
            </a:endParaRPr>
          </a:p>
          <a:p>
            <a:pPr lvl="1"/>
            <a:r>
              <a:rPr lang="en-GB" dirty="0">
                <a:effectLst/>
              </a:rPr>
              <a:t>2-4 μL/cm</a:t>
            </a:r>
            <a:r>
              <a:rPr lang="en-GB" baseline="30000" dirty="0">
                <a:effectLst/>
              </a:rPr>
              <a:t>2</a:t>
            </a:r>
            <a:r>
              <a:rPr lang="en-GB" dirty="0">
                <a:effectLst/>
              </a:rPr>
              <a:t>/h of water</a:t>
            </a:r>
          </a:p>
          <a:p>
            <a:pPr lvl="1"/>
            <a:r>
              <a:rPr lang="en-GB" dirty="0">
                <a:effectLst/>
              </a:rPr>
              <a:t>1.2-1.5 times the weight of the </a:t>
            </a:r>
            <a:r>
              <a:rPr lang="en-GB" dirty="0" smtClean="0">
                <a:effectLst/>
              </a:rPr>
              <a:t>SC</a:t>
            </a:r>
            <a:endParaRPr lang="en-GB" dirty="0"/>
          </a:p>
        </p:txBody>
      </p:sp>
    </p:spTree>
    <p:extLst>
      <p:ext uri="{BB962C8B-B14F-4D97-AF65-F5344CB8AC3E}">
        <p14:creationId xmlns:p14="http://schemas.microsoft.com/office/powerpoint/2010/main" val="219124127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p:cNvGraphicFramePr>
          <p:nvPr>
            <p:extLst>
              <p:ext uri="{D42A27DB-BD31-4B8C-83A1-F6EECF244321}">
                <p14:modId xmlns:p14="http://schemas.microsoft.com/office/powerpoint/2010/main" val="989491449"/>
              </p:ext>
            </p:extLst>
          </p:nvPr>
        </p:nvGraphicFramePr>
        <p:xfrm>
          <a:off x="-70555" y="691441"/>
          <a:ext cx="9143999" cy="6138333"/>
        </p:xfrm>
        <a:graphic>
          <a:graphicData uri="http://schemas.openxmlformats.org/drawingml/2006/chart">
            <c:chart xmlns:c="http://schemas.openxmlformats.org/drawingml/2006/chart" xmlns:r="http://schemas.openxmlformats.org/officeDocument/2006/relationships" r:id="rId3"/>
          </a:graphicData>
        </a:graphic>
      </p:graphicFrame>
      <p:sp>
        <p:nvSpPr>
          <p:cNvPr id="6" name="CuadroTexto 5"/>
          <p:cNvSpPr txBox="1"/>
          <p:nvPr/>
        </p:nvSpPr>
        <p:spPr>
          <a:xfrm>
            <a:off x="1640321" y="1898148"/>
            <a:ext cx="1677321" cy="101566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FF8000"/>
              </a:contourClr>
            </a:sp3d>
          </a:bodyPr>
          <a:lstStyle/>
          <a:p>
            <a:r>
              <a:rPr lang="en-GB" sz="6000" b="1" dirty="0" smtClean="0">
                <a:ln w="11430"/>
                <a:solidFill>
                  <a:srgbClr val="FF8000"/>
                </a:solidFill>
                <a:effectLst>
                  <a:outerShdw blurRad="50800" dist="39000" dir="5460000" algn="tl">
                    <a:srgbClr val="000000">
                      <a:alpha val="38000"/>
                    </a:srgbClr>
                  </a:outerShdw>
                </a:effectLst>
              </a:rPr>
              <a:t>H</a:t>
            </a:r>
            <a:r>
              <a:rPr lang="en-GB" sz="6000" b="1" baseline="-25000" dirty="0" smtClean="0">
                <a:ln w="11430"/>
                <a:solidFill>
                  <a:srgbClr val="FF8000"/>
                </a:solidFill>
                <a:effectLst>
                  <a:outerShdw blurRad="50800" dist="39000" dir="5460000" algn="tl">
                    <a:srgbClr val="000000">
                      <a:alpha val="38000"/>
                    </a:srgbClr>
                  </a:outerShdw>
                </a:effectLst>
              </a:rPr>
              <a:t>2</a:t>
            </a:r>
            <a:r>
              <a:rPr lang="en-GB" sz="6000" b="1" dirty="0" smtClean="0">
                <a:ln w="11430"/>
                <a:solidFill>
                  <a:srgbClr val="FF8000"/>
                </a:solidFill>
                <a:effectLst>
                  <a:outerShdw blurRad="50800" dist="39000" dir="5460000" algn="tl">
                    <a:srgbClr val="000000">
                      <a:alpha val="38000"/>
                    </a:srgbClr>
                  </a:outerShdw>
                </a:effectLst>
              </a:rPr>
              <a:t>S</a:t>
            </a:r>
            <a:endParaRPr lang="en-GB" sz="6000" b="1" dirty="0">
              <a:ln w="11430"/>
              <a:solidFill>
                <a:srgbClr val="FF8000"/>
              </a:solidFill>
              <a:effectLst>
                <a:outerShdw blurRad="50800" dist="39000" dir="5460000" algn="tl">
                  <a:srgbClr val="000000">
                    <a:alpha val="38000"/>
                  </a:srgbClr>
                </a:outerShdw>
              </a:effectLst>
            </a:endParaRPr>
          </a:p>
        </p:txBody>
      </p:sp>
      <p:sp>
        <p:nvSpPr>
          <p:cNvPr id="7" name="CuadroTexto 6"/>
          <p:cNvSpPr txBox="1"/>
          <p:nvPr/>
        </p:nvSpPr>
        <p:spPr>
          <a:xfrm>
            <a:off x="5391055" y="1898148"/>
            <a:ext cx="1677321" cy="101566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FFCC66"/>
              </a:contourClr>
            </a:sp3d>
          </a:bodyPr>
          <a:lstStyle/>
          <a:p>
            <a:r>
              <a:rPr lang="en-GB" sz="6000" b="1" dirty="0" smtClean="0">
                <a:ln w="11430"/>
                <a:solidFill>
                  <a:srgbClr val="FFCC66"/>
                </a:solidFill>
                <a:effectLst>
                  <a:outerShdw blurRad="50800" dist="39000" dir="5460000" algn="tl">
                    <a:srgbClr val="000000">
                      <a:alpha val="38000"/>
                    </a:srgbClr>
                  </a:outerShdw>
                </a:effectLst>
              </a:rPr>
              <a:t>HS</a:t>
            </a:r>
            <a:r>
              <a:rPr lang="en-GB" sz="6000" b="1" baseline="30000" dirty="0" smtClean="0">
                <a:ln w="11430"/>
                <a:solidFill>
                  <a:srgbClr val="FFCC66"/>
                </a:solidFill>
                <a:effectLst>
                  <a:outerShdw blurRad="50800" dist="39000" dir="5460000" algn="tl">
                    <a:srgbClr val="000000">
                      <a:alpha val="38000"/>
                    </a:srgbClr>
                  </a:outerShdw>
                </a:effectLst>
              </a:rPr>
              <a:t>-</a:t>
            </a:r>
            <a:endParaRPr lang="en-GB" sz="6000" b="1" baseline="30000" dirty="0">
              <a:ln w="11430"/>
              <a:solidFill>
                <a:srgbClr val="FFCC66"/>
              </a:solidFill>
              <a:effectLst>
                <a:outerShdw blurRad="50800" dist="39000" dir="5460000" algn="tl">
                  <a:srgbClr val="000000">
                    <a:alpha val="38000"/>
                  </a:srgbClr>
                </a:outerShdw>
              </a:effectLst>
            </a:endParaRPr>
          </a:p>
        </p:txBody>
      </p:sp>
      <p:sp>
        <p:nvSpPr>
          <p:cNvPr id="8" name="CuadroTexto 7"/>
          <p:cNvSpPr txBox="1"/>
          <p:nvPr/>
        </p:nvSpPr>
        <p:spPr>
          <a:xfrm>
            <a:off x="7795585" y="1895327"/>
            <a:ext cx="1677321" cy="101566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FFFF00"/>
              </a:contourClr>
            </a:sp3d>
          </a:bodyPr>
          <a:lstStyle/>
          <a:p>
            <a:r>
              <a:rPr lang="en-GB" sz="6000" b="1" dirty="0" smtClean="0">
                <a:ln w="11430"/>
                <a:solidFill>
                  <a:srgbClr val="FFFF00"/>
                </a:solidFill>
                <a:effectLst>
                  <a:outerShdw blurRad="50800" dist="39000" dir="5460000" algn="tl">
                    <a:srgbClr val="000000">
                      <a:alpha val="38000"/>
                    </a:srgbClr>
                  </a:outerShdw>
                </a:effectLst>
              </a:rPr>
              <a:t>S</a:t>
            </a:r>
            <a:r>
              <a:rPr lang="en-GB" sz="6000" b="1" baseline="30000" dirty="0" smtClean="0">
                <a:ln w="11430"/>
                <a:solidFill>
                  <a:srgbClr val="FFFF00"/>
                </a:solidFill>
                <a:effectLst>
                  <a:outerShdw blurRad="50800" dist="39000" dir="5460000" algn="tl">
                    <a:srgbClr val="000000">
                      <a:alpha val="38000"/>
                    </a:srgbClr>
                  </a:outerShdw>
                </a:effectLst>
              </a:rPr>
              <a:t>2-</a:t>
            </a:r>
            <a:endParaRPr lang="en-GB" sz="6000" b="1" baseline="30000" dirty="0">
              <a:ln w="11430"/>
              <a:solidFill>
                <a:srgbClr val="FFFF00"/>
              </a:solidFill>
              <a:effectLst>
                <a:outerShdw blurRad="50800" dist="39000" dir="5460000" algn="tl">
                  <a:srgbClr val="000000">
                    <a:alpha val="38000"/>
                  </a:srgbClr>
                </a:outerShdw>
              </a:effectLst>
            </a:endParaRPr>
          </a:p>
        </p:txBody>
      </p:sp>
      <p:sp>
        <p:nvSpPr>
          <p:cNvPr id="10" name="Llamada rectangular 9"/>
          <p:cNvSpPr/>
          <p:nvPr/>
        </p:nvSpPr>
        <p:spPr>
          <a:xfrm>
            <a:off x="6875499" y="4807599"/>
            <a:ext cx="739606" cy="603667"/>
          </a:xfrm>
          <a:prstGeom prst="wedgeRectCallout">
            <a:avLst>
              <a:gd name="adj1" fmla="val 21347"/>
              <a:gd name="adj2" fmla="val 13425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dirty="0" smtClean="0"/>
              <a:t>11.96</a:t>
            </a:r>
            <a:endParaRPr lang="en-GB" dirty="0"/>
          </a:p>
        </p:txBody>
      </p:sp>
      <p:sp>
        <p:nvSpPr>
          <p:cNvPr id="14" name="Llamada de nube 13"/>
          <p:cNvSpPr/>
          <p:nvPr/>
        </p:nvSpPr>
        <p:spPr>
          <a:xfrm>
            <a:off x="1917346" y="1062436"/>
            <a:ext cx="1173414" cy="835712"/>
          </a:xfrm>
          <a:prstGeom prst="cloudCallout">
            <a:avLst>
              <a:gd name="adj1" fmla="val -10245"/>
              <a:gd name="adj2" fmla="val 97191"/>
            </a:avLst>
          </a:prstGeom>
          <a:solidFill>
            <a:srgbClr val="FF8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Gas</a:t>
            </a:r>
            <a:endParaRPr lang="en-GB" sz="2400" dirty="0"/>
          </a:p>
        </p:txBody>
      </p:sp>
      <p:sp>
        <p:nvSpPr>
          <p:cNvPr id="15" name="Cubo 14"/>
          <p:cNvSpPr/>
          <p:nvPr/>
        </p:nvSpPr>
        <p:spPr>
          <a:xfrm>
            <a:off x="5658465" y="2941957"/>
            <a:ext cx="704049" cy="800732"/>
          </a:xfrm>
          <a:prstGeom prst="cube">
            <a:avLst/>
          </a:prstGeom>
          <a:solidFill>
            <a:srgbClr val="FFCC66"/>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600" dirty="0" smtClean="0">
                <a:solidFill>
                  <a:srgbClr val="000000"/>
                </a:solidFill>
              </a:rPr>
              <a:t>Salt</a:t>
            </a:r>
            <a:endParaRPr lang="en-GB" sz="1600" dirty="0">
              <a:solidFill>
                <a:srgbClr val="000000"/>
              </a:solidFill>
            </a:endParaRPr>
          </a:p>
        </p:txBody>
      </p:sp>
      <p:sp>
        <p:nvSpPr>
          <p:cNvPr id="17" name="Cubo 16"/>
          <p:cNvSpPr/>
          <p:nvPr/>
        </p:nvSpPr>
        <p:spPr>
          <a:xfrm>
            <a:off x="7878415" y="2941957"/>
            <a:ext cx="704049" cy="800732"/>
          </a:xfrm>
          <a:prstGeom prst="cube">
            <a:avLst/>
          </a:prstGeom>
          <a:solidFill>
            <a:srgbClr val="FFFF00"/>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600" dirty="0" smtClean="0">
                <a:solidFill>
                  <a:srgbClr val="000000"/>
                </a:solidFill>
              </a:rPr>
              <a:t>Salt</a:t>
            </a:r>
            <a:endParaRPr lang="en-GB" sz="1600" dirty="0">
              <a:solidFill>
                <a:srgbClr val="000000"/>
              </a:solidFill>
            </a:endParaRPr>
          </a:p>
        </p:txBody>
      </p:sp>
      <p:sp>
        <p:nvSpPr>
          <p:cNvPr id="20" name="Llamada rectangular 19"/>
          <p:cNvSpPr/>
          <p:nvPr/>
        </p:nvSpPr>
        <p:spPr>
          <a:xfrm>
            <a:off x="5566464" y="4814598"/>
            <a:ext cx="739606" cy="603667"/>
          </a:xfrm>
          <a:prstGeom prst="wedgeRectCallout">
            <a:avLst>
              <a:gd name="adj1" fmla="val 21347"/>
              <a:gd name="adj2" fmla="val 13425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dirty="0" smtClean="0"/>
              <a:t>9.5</a:t>
            </a:r>
          </a:p>
        </p:txBody>
      </p:sp>
      <p:grpSp>
        <p:nvGrpSpPr>
          <p:cNvPr id="31" name="Agrupar 30"/>
          <p:cNvGrpSpPr/>
          <p:nvPr/>
        </p:nvGrpSpPr>
        <p:grpSpPr>
          <a:xfrm>
            <a:off x="4860516" y="381000"/>
            <a:ext cx="2180929" cy="5531556"/>
            <a:chOff x="4860516" y="381000"/>
            <a:chExt cx="2180929" cy="5531556"/>
          </a:xfrm>
        </p:grpSpPr>
        <p:cxnSp>
          <p:nvCxnSpPr>
            <p:cNvPr id="22" name="Conector recto de flecha 21"/>
            <p:cNvCxnSpPr/>
            <p:nvPr/>
          </p:nvCxnSpPr>
          <p:spPr>
            <a:xfrm>
              <a:off x="4987515" y="691441"/>
              <a:ext cx="0" cy="5221115"/>
            </a:xfrm>
            <a:prstGeom prst="straightConnector1">
              <a:avLst/>
            </a:prstGeom>
            <a:ln w="762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4" name="CuadroTexto 23"/>
            <p:cNvSpPr txBox="1"/>
            <p:nvPr/>
          </p:nvSpPr>
          <p:spPr>
            <a:xfrm>
              <a:off x="4860516" y="381000"/>
              <a:ext cx="2180929"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FF0000"/>
                </a:contourClr>
              </a:sp3d>
            </a:bodyPr>
            <a:lstStyle/>
            <a:p>
              <a:r>
                <a:rPr lang="en-GB" b="1" dirty="0" smtClean="0">
                  <a:ln w="11430"/>
                  <a:solidFill>
                    <a:srgbClr val="FF0000"/>
                  </a:solidFill>
                  <a:effectLst>
                    <a:outerShdw blurRad="50800" dist="39000" dir="5460000" algn="tl">
                      <a:srgbClr val="000000">
                        <a:alpha val="38000"/>
                      </a:srgbClr>
                    </a:outerShdw>
                  </a:effectLst>
                </a:rPr>
                <a:t>Physiological pH </a:t>
              </a:r>
              <a:endParaRPr lang="en-GB" b="1" dirty="0">
                <a:ln w="11430"/>
                <a:solidFill>
                  <a:srgbClr val="FF0000"/>
                </a:solidFill>
                <a:effectLst>
                  <a:outerShdw blurRad="50800" dist="39000" dir="5460000" algn="tl">
                    <a:srgbClr val="000000">
                      <a:alpha val="38000"/>
                    </a:srgbClr>
                  </a:outerShdw>
                </a:effectLst>
              </a:endParaRPr>
            </a:p>
          </p:txBody>
        </p:sp>
      </p:grpSp>
      <p:grpSp>
        <p:nvGrpSpPr>
          <p:cNvPr id="33" name="Agrupar 32"/>
          <p:cNvGrpSpPr/>
          <p:nvPr/>
        </p:nvGrpSpPr>
        <p:grpSpPr>
          <a:xfrm>
            <a:off x="3343202" y="364056"/>
            <a:ext cx="2180929" cy="5559790"/>
            <a:chOff x="3343202" y="364056"/>
            <a:chExt cx="2180929" cy="5559790"/>
          </a:xfrm>
        </p:grpSpPr>
        <p:cxnSp>
          <p:nvCxnSpPr>
            <p:cNvPr id="23" name="Conector recto de flecha 22"/>
            <p:cNvCxnSpPr/>
            <p:nvPr/>
          </p:nvCxnSpPr>
          <p:spPr>
            <a:xfrm>
              <a:off x="3503039" y="691441"/>
              <a:ext cx="0" cy="5232405"/>
            </a:xfrm>
            <a:prstGeom prst="straightConnector1">
              <a:avLst/>
            </a:prstGeom>
            <a:ln w="76200" cmpd="sng">
              <a:solidFill>
                <a:srgbClr val="804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2" name="CuadroTexto 31"/>
            <p:cNvSpPr txBox="1"/>
            <p:nvPr/>
          </p:nvSpPr>
          <p:spPr>
            <a:xfrm>
              <a:off x="3343202" y="364056"/>
              <a:ext cx="2180929"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804000"/>
                </a:contourClr>
              </a:sp3d>
            </a:bodyPr>
            <a:lstStyle/>
            <a:p>
              <a:r>
                <a:rPr lang="en-GB" b="1" dirty="0" smtClean="0">
                  <a:ln w="11430"/>
                  <a:solidFill>
                    <a:srgbClr val="804000"/>
                  </a:solidFill>
                  <a:effectLst>
                    <a:outerShdw blurRad="50800" dist="39000" dir="5460000" algn="tl">
                      <a:srgbClr val="000000">
                        <a:alpha val="38000"/>
                      </a:srgbClr>
                    </a:outerShdw>
                  </a:effectLst>
                </a:rPr>
                <a:t>Skin pH </a:t>
              </a:r>
              <a:endParaRPr lang="en-GB" b="1" dirty="0">
                <a:ln w="11430"/>
                <a:solidFill>
                  <a:srgbClr val="804000"/>
                </a:solidFill>
                <a:effectLst>
                  <a:outerShdw blurRad="50800" dist="39000" dir="5460000" algn="tl">
                    <a:srgbClr val="000000">
                      <a:alpha val="38000"/>
                    </a:srgbClr>
                  </a:outerShdw>
                </a:effectLst>
              </a:endParaRPr>
            </a:p>
          </p:txBody>
        </p:sp>
      </p:grpSp>
      <p:sp>
        <p:nvSpPr>
          <p:cNvPr id="9" name="Llamada rectangular 8"/>
          <p:cNvSpPr/>
          <p:nvPr/>
        </p:nvSpPr>
        <p:spPr>
          <a:xfrm>
            <a:off x="4247909" y="4807599"/>
            <a:ext cx="739606" cy="603667"/>
          </a:xfrm>
          <a:prstGeom prst="wedgeRectCallout">
            <a:avLst>
              <a:gd name="adj1" fmla="val 21347"/>
              <a:gd name="adj2" fmla="val 13425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dirty="0" smtClean="0"/>
              <a:t>7.04</a:t>
            </a:r>
            <a:endParaRPr lang="en-GB" dirty="0"/>
          </a:p>
        </p:txBody>
      </p:sp>
    </p:spTree>
    <p:extLst>
      <p:ext uri="{BB962C8B-B14F-4D97-AF65-F5344CB8AC3E}">
        <p14:creationId xmlns:p14="http://schemas.microsoft.com/office/powerpoint/2010/main" val="211243503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2" dur="500"/>
                                        <p:tgtEl>
                                          <p:spTgt spid="4">
                                            <p:graphicEl>
                                              <a:chart seriesIdx="0" categoryIdx="-4" bldStep="series"/>
                                            </p:graphic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strVal val="#ppt_w*0.70"/>
                                          </p:val>
                                        </p:tav>
                                        <p:tav tm="100000">
                                          <p:val>
                                            <p:strVal val="#ppt_w"/>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Effect transition="in" filter="fade">
                                      <p:cBhvr>
                                        <p:cTn id="22" dur="1000"/>
                                        <p:tgtEl>
                                          <p:spTgt spid="9"/>
                                        </p:tgtEl>
                                      </p:cBhvr>
                                    </p:animEffect>
                                  </p:childTnLst>
                                </p:cTn>
                              </p:par>
                            </p:childTnLst>
                          </p:cTn>
                        </p:par>
                        <p:par>
                          <p:cTn id="23" fill="hold">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1000" fill="hold"/>
                                        <p:tgtEl>
                                          <p:spTgt spid="20"/>
                                        </p:tgtEl>
                                        <p:attrNameLst>
                                          <p:attrName>ppt_w</p:attrName>
                                        </p:attrNameLst>
                                      </p:cBhvr>
                                      <p:tavLst>
                                        <p:tav tm="0">
                                          <p:val>
                                            <p:strVal val="#ppt_w*0.70"/>
                                          </p:val>
                                        </p:tav>
                                        <p:tav tm="100000">
                                          <p:val>
                                            <p:strVal val="#ppt_w"/>
                                          </p:val>
                                        </p:tav>
                                      </p:tavLst>
                                    </p:anim>
                                    <p:anim calcmode="lin" valueType="num">
                                      <p:cBhvr>
                                        <p:cTn id="27" dur="1000" fill="hold"/>
                                        <p:tgtEl>
                                          <p:spTgt spid="20"/>
                                        </p:tgtEl>
                                        <p:attrNameLst>
                                          <p:attrName>ppt_h</p:attrName>
                                        </p:attrNameLst>
                                      </p:cBhvr>
                                      <p:tavLst>
                                        <p:tav tm="0">
                                          <p:val>
                                            <p:strVal val="#ppt_h"/>
                                          </p:val>
                                        </p:tav>
                                        <p:tav tm="100000">
                                          <p:val>
                                            <p:strVal val="#ppt_h"/>
                                          </p:val>
                                        </p:tav>
                                      </p:tavLst>
                                    </p:anim>
                                    <p:animEffect transition="in" filter="fade">
                                      <p:cBhvr>
                                        <p:cTn id="28" dur="1000"/>
                                        <p:tgtEl>
                                          <p:spTgt spid="20"/>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32" dur="500"/>
                                        <p:tgtEl>
                                          <p:spTgt spid="4">
                                            <p:graphicEl>
                                              <a:chart seriesIdx="1" categoryIdx="-4" bldStep="series"/>
                                            </p:graphicEl>
                                          </p:spTgt>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left)">
                                      <p:cBhvr>
                                        <p:cTn id="41" dur="500"/>
                                        <p:tgtEl>
                                          <p:spTgt spid="4">
                                            <p:graphicEl>
                                              <a:chart seriesIdx="2" categoryIdx="-4" bldStep="series"/>
                                            </p:graphicEl>
                                          </p:spTgt>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1000"/>
                            </p:stCondLst>
                            <p:childTnLst>
                              <p:par>
                                <p:cTn id="47" presetID="55"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strVal val="#ppt_w*0.70"/>
                                          </p:val>
                                        </p:tav>
                                        <p:tav tm="100000">
                                          <p:val>
                                            <p:strVal val="#ppt_w"/>
                                          </p:val>
                                        </p:tav>
                                      </p:tavLst>
                                    </p:anim>
                                    <p:anim calcmode="lin" valueType="num">
                                      <p:cBhvr>
                                        <p:cTn id="50" dur="1000" fill="hold"/>
                                        <p:tgtEl>
                                          <p:spTgt spid="10"/>
                                        </p:tgtEl>
                                        <p:attrNameLst>
                                          <p:attrName>ppt_h</p:attrName>
                                        </p:attrNameLst>
                                      </p:cBhvr>
                                      <p:tavLst>
                                        <p:tav tm="0">
                                          <p:val>
                                            <p:strVal val="#ppt_h"/>
                                          </p:val>
                                        </p:tav>
                                        <p:tav tm="100000">
                                          <p:val>
                                            <p:strVal val="#ppt_h"/>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1"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additive="base">
                                        <p:cTn id="56" dur="500" fill="hold"/>
                                        <p:tgtEl>
                                          <p:spTgt spid="31"/>
                                        </p:tgtEl>
                                        <p:attrNameLst>
                                          <p:attrName>ppt_x</p:attrName>
                                        </p:attrNameLst>
                                      </p:cBhvr>
                                      <p:tavLst>
                                        <p:tav tm="0">
                                          <p:val>
                                            <p:strVal val="#ppt_x"/>
                                          </p:val>
                                        </p:tav>
                                        <p:tav tm="100000">
                                          <p:val>
                                            <p:strVal val="#ppt_x"/>
                                          </p:val>
                                        </p:tav>
                                      </p:tavLst>
                                    </p:anim>
                                    <p:anim calcmode="lin" valueType="num">
                                      <p:cBhvr additive="base">
                                        <p:cTn id="57"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1"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00"/>
                                        <p:tgtEl>
                                          <p:spTgt spid="14"/>
                                        </p:tgtEl>
                                      </p:cBhvr>
                                    </p:animEffect>
                                  </p:childTnLst>
                                </p:cTn>
                              </p:par>
                            </p:childTnLst>
                          </p:cTn>
                        </p:par>
                        <p:par>
                          <p:cTn id="69" fill="hold">
                            <p:stCondLst>
                              <p:cond delay="500"/>
                            </p:stCondLst>
                            <p:childTnLst>
                              <p:par>
                                <p:cTn id="70" presetID="22" presetClass="entr" presetSubtype="1"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wipe(up)">
                                      <p:cBhvr>
                                        <p:cTn id="72" dur="500"/>
                                        <p:tgtEl>
                                          <p:spTgt spid="15"/>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up)">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6" grpId="0"/>
      <p:bldP spid="7" grpId="0"/>
      <p:bldP spid="8" grpId="0"/>
      <p:bldP spid="10" grpId="0" animBg="1"/>
      <p:bldP spid="14" grpId="0" animBg="1"/>
      <p:bldP spid="15" grpId="0" animBg="1"/>
      <p:bldP spid="17" grpId="0" animBg="1"/>
      <p:bldP spid="20"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n-GB" dirty="0" smtClean="0"/>
              <a:t>Properties</a:t>
            </a:r>
            <a:endParaRPr lang="en-GB" dirty="0"/>
          </a:p>
        </p:txBody>
      </p:sp>
      <p:sp>
        <p:nvSpPr>
          <p:cNvPr id="5" name="Marcador de contenido 4"/>
          <p:cNvSpPr>
            <a:spLocks noGrp="1"/>
          </p:cNvSpPr>
          <p:nvPr>
            <p:ph sz="half" idx="1"/>
          </p:nvPr>
        </p:nvSpPr>
        <p:spPr/>
        <p:txBody>
          <a:bodyPr/>
          <a:lstStyle/>
          <a:p>
            <a:pPr marL="342870" lvl="1" indent="-342870">
              <a:lnSpc>
                <a:spcPct val="120000"/>
              </a:lnSpc>
              <a:buClr>
                <a:schemeClr val="bg2"/>
              </a:buClr>
              <a:buSzPct val="75000"/>
              <a:buFont typeface="Wingdings" pitchFamily="2" charset="2"/>
              <a:buChar char="n"/>
            </a:pPr>
            <a:r>
              <a:rPr lang="en-GB" dirty="0">
                <a:effectLst/>
              </a:rPr>
              <a:t>In vivo coexist both: gas and anions</a:t>
            </a:r>
          </a:p>
          <a:p>
            <a:pPr marL="342870" lvl="1" indent="-342870">
              <a:lnSpc>
                <a:spcPct val="120000"/>
              </a:lnSpc>
              <a:buClr>
                <a:schemeClr val="bg2"/>
              </a:buClr>
              <a:buSzPct val="75000"/>
              <a:buFont typeface="Wingdings" pitchFamily="2" charset="2"/>
              <a:buChar char="n"/>
            </a:pPr>
            <a:r>
              <a:rPr lang="en-GB" dirty="0">
                <a:effectLst/>
              </a:rPr>
              <a:t>R</a:t>
            </a:r>
            <a:r>
              <a:rPr lang="en-GB" dirty="0" smtClean="0">
                <a:effectLst/>
              </a:rPr>
              <a:t>eactivity </a:t>
            </a:r>
            <a:r>
              <a:rPr lang="en-GB" dirty="0">
                <a:effectLst/>
              </a:rPr>
              <a:t>of dissociated HS</a:t>
            </a:r>
            <a:r>
              <a:rPr lang="en-GB" baseline="30000" dirty="0">
                <a:effectLst/>
              </a:rPr>
              <a:t>-</a:t>
            </a:r>
            <a:r>
              <a:rPr lang="en-GB" dirty="0">
                <a:effectLst/>
              </a:rPr>
              <a:t>􏰀 is </a:t>
            </a:r>
            <a:r>
              <a:rPr lang="en-GB" dirty="0" smtClean="0">
                <a:effectLst/>
              </a:rPr>
              <a:t>higher than H</a:t>
            </a:r>
            <a:r>
              <a:rPr lang="en-GB" baseline="-25000" dirty="0" smtClean="0">
                <a:effectLst/>
              </a:rPr>
              <a:t>2</a:t>
            </a:r>
            <a:r>
              <a:rPr lang="en-GB" dirty="0" smtClean="0">
                <a:effectLst/>
              </a:rPr>
              <a:t>S</a:t>
            </a:r>
            <a:endParaRPr lang="en-GB" dirty="0" smtClean="0"/>
          </a:p>
          <a:p>
            <a:pPr marL="342870" lvl="1" indent="-342870">
              <a:lnSpc>
                <a:spcPct val="120000"/>
              </a:lnSpc>
              <a:buClr>
                <a:schemeClr val="bg2"/>
              </a:buClr>
              <a:buSzPct val="75000"/>
              <a:buFont typeface="Wingdings" pitchFamily="2" charset="2"/>
              <a:buChar char="n"/>
            </a:pPr>
            <a:r>
              <a:rPr lang="en-GB" dirty="0" smtClean="0"/>
              <a:t>At </a:t>
            </a:r>
            <a:r>
              <a:rPr lang="en-GB" dirty="0"/>
              <a:t>pH ≈ 9.5 </a:t>
            </a:r>
            <a:r>
              <a:rPr lang="en-GB" dirty="0" smtClean="0">
                <a:effectLst/>
              </a:rPr>
              <a:t>mainly </a:t>
            </a:r>
            <a:r>
              <a:rPr lang="en-GB" dirty="0">
                <a:effectLst/>
              </a:rPr>
              <a:t>exists as </a:t>
            </a:r>
            <a:r>
              <a:rPr lang="en-GB" dirty="0" smtClean="0">
                <a:effectLst/>
              </a:rPr>
              <a:t>HS􏰀</a:t>
            </a:r>
            <a:r>
              <a:rPr lang="en-GB" baseline="30000" dirty="0" smtClean="0">
                <a:effectLst/>
              </a:rPr>
              <a:t>-</a:t>
            </a:r>
          </a:p>
          <a:p>
            <a:pPr marL="342870" lvl="1" indent="-342870">
              <a:lnSpc>
                <a:spcPct val="120000"/>
              </a:lnSpc>
              <a:buClr>
                <a:schemeClr val="bg2"/>
              </a:buClr>
              <a:buSzPct val="75000"/>
              <a:buFont typeface="Wingdings" pitchFamily="2" charset="2"/>
              <a:buChar char="n"/>
            </a:pPr>
            <a:r>
              <a:rPr lang="en-GB" dirty="0" smtClean="0">
                <a:effectLst/>
              </a:rPr>
              <a:t> Oxygen </a:t>
            </a:r>
            <a:r>
              <a:rPr lang="en-GB" dirty="0">
                <a:effectLst/>
              </a:rPr>
              <a:t>influences the production and availability of </a:t>
            </a:r>
            <a:r>
              <a:rPr lang="en-GB" dirty="0" smtClean="0">
                <a:effectLst/>
              </a:rPr>
              <a:t>sulphides</a:t>
            </a:r>
            <a:endParaRPr lang="en-GB" dirty="0"/>
          </a:p>
        </p:txBody>
      </p:sp>
      <p:graphicFrame>
        <p:nvGraphicFramePr>
          <p:cNvPr id="8" name="Marcador de contenido 4"/>
          <p:cNvGraphicFramePr>
            <a:graphicFrameLocks noGrp="1"/>
          </p:cNvGraphicFramePr>
          <p:nvPr>
            <p:ph sz="half" idx="2"/>
            <p:extLst>
              <p:ext uri="{D42A27DB-BD31-4B8C-83A1-F6EECF244321}">
                <p14:modId xmlns:p14="http://schemas.microsoft.com/office/powerpoint/2010/main" val="1855332232"/>
              </p:ext>
            </p:extLst>
          </p:nvPr>
        </p:nvGraphicFramePr>
        <p:xfrm>
          <a:off x="4835525" y="2132856"/>
          <a:ext cx="4216400" cy="4621957"/>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Agrupar 10"/>
          <p:cNvGrpSpPr/>
          <p:nvPr/>
        </p:nvGrpSpPr>
        <p:grpSpPr>
          <a:xfrm>
            <a:off x="6459122" y="416781"/>
            <a:ext cx="1008112" cy="2652179"/>
            <a:chOff x="6459122" y="416781"/>
            <a:chExt cx="1008112" cy="2652179"/>
          </a:xfrm>
        </p:grpSpPr>
        <p:sp>
          <p:nvSpPr>
            <p:cNvPr id="2" name="Flecha a la derecha con bandas 1"/>
            <p:cNvSpPr/>
            <p:nvPr/>
          </p:nvSpPr>
          <p:spPr>
            <a:xfrm rot="5400000">
              <a:off x="5696518" y="1916832"/>
              <a:ext cx="2016224" cy="288032"/>
            </a:xfrm>
            <a:prstGeom prst="striped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3" name="CuadroTexto 2"/>
            <p:cNvSpPr txBox="1"/>
            <p:nvPr/>
          </p:nvSpPr>
          <p:spPr>
            <a:xfrm rot="18932935">
              <a:off x="6459122" y="416781"/>
              <a:ext cx="1008112" cy="369332"/>
            </a:xfrm>
            <a:prstGeom prst="rect">
              <a:avLst/>
            </a:prstGeom>
            <a:noFill/>
          </p:spPr>
          <p:txBody>
            <a:bodyPr wrap="square" rtlCol="0">
              <a:spAutoFit/>
            </a:bodyPr>
            <a:lstStyle/>
            <a:p>
              <a:r>
                <a:rPr lang="en-GB" dirty="0" smtClean="0"/>
                <a:t>pH: 7.4</a:t>
              </a:r>
              <a:endParaRPr lang="en-GB" dirty="0"/>
            </a:p>
          </p:txBody>
        </p:sp>
      </p:grpSp>
      <p:grpSp>
        <p:nvGrpSpPr>
          <p:cNvPr id="12" name="Agrupar 11"/>
          <p:cNvGrpSpPr/>
          <p:nvPr/>
        </p:nvGrpSpPr>
        <p:grpSpPr>
          <a:xfrm>
            <a:off x="7179202" y="416781"/>
            <a:ext cx="1008112" cy="2652179"/>
            <a:chOff x="7179202" y="416781"/>
            <a:chExt cx="1008112" cy="2652179"/>
          </a:xfrm>
        </p:grpSpPr>
        <p:sp>
          <p:nvSpPr>
            <p:cNvPr id="6" name="Flecha a la derecha con bandas 5"/>
            <p:cNvSpPr/>
            <p:nvPr/>
          </p:nvSpPr>
          <p:spPr>
            <a:xfrm rot="5400000">
              <a:off x="6444208" y="1916832"/>
              <a:ext cx="2016224" cy="288032"/>
            </a:xfrm>
            <a:prstGeom prst="stripedRightArrow">
              <a:avLst/>
            </a:prstGeom>
            <a:solidFill>
              <a:srgbClr val="AB00AB"/>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9" name="CuadroTexto 8"/>
            <p:cNvSpPr txBox="1"/>
            <p:nvPr/>
          </p:nvSpPr>
          <p:spPr>
            <a:xfrm rot="18932935">
              <a:off x="7179202" y="416781"/>
              <a:ext cx="1008112" cy="369332"/>
            </a:xfrm>
            <a:prstGeom prst="rect">
              <a:avLst/>
            </a:prstGeom>
            <a:noFill/>
          </p:spPr>
          <p:txBody>
            <a:bodyPr wrap="square" rtlCol="0">
              <a:spAutoFit/>
            </a:bodyPr>
            <a:lstStyle/>
            <a:p>
              <a:r>
                <a:rPr lang="en-GB" dirty="0" smtClean="0"/>
                <a:t>pH: 9.5</a:t>
              </a:r>
              <a:endParaRPr lang="en-GB" dirty="0"/>
            </a:p>
          </p:txBody>
        </p:sp>
      </p:grpSp>
      <p:grpSp>
        <p:nvGrpSpPr>
          <p:cNvPr id="13" name="Agrupar 12"/>
          <p:cNvGrpSpPr/>
          <p:nvPr/>
        </p:nvGrpSpPr>
        <p:grpSpPr>
          <a:xfrm>
            <a:off x="7666095" y="334475"/>
            <a:ext cx="1243173" cy="2734485"/>
            <a:chOff x="7619798" y="334475"/>
            <a:chExt cx="1243173" cy="2734485"/>
          </a:xfrm>
        </p:grpSpPr>
        <p:sp>
          <p:nvSpPr>
            <p:cNvPr id="7" name="Flecha a la derecha con bandas 6"/>
            <p:cNvSpPr/>
            <p:nvPr/>
          </p:nvSpPr>
          <p:spPr>
            <a:xfrm rot="5400000">
              <a:off x="6948264" y="1916832"/>
              <a:ext cx="2016224" cy="288032"/>
            </a:xfrm>
            <a:prstGeom prst="stripedRightArrow">
              <a:avLst/>
            </a:prstGeom>
            <a:solidFill>
              <a:srgbClr val="AB00AB"/>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0" name="CuadroTexto 9"/>
            <p:cNvSpPr txBox="1"/>
            <p:nvPr/>
          </p:nvSpPr>
          <p:spPr>
            <a:xfrm rot="18932935">
              <a:off x="7619798" y="334475"/>
              <a:ext cx="1243173" cy="369332"/>
            </a:xfrm>
            <a:prstGeom prst="rect">
              <a:avLst/>
            </a:prstGeom>
            <a:noFill/>
          </p:spPr>
          <p:txBody>
            <a:bodyPr wrap="square" rtlCol="0">
              <a:spAutoFit/>
            </a:bodyPr>
            <a:lstStyle/>
            <a:p>
              <a:r>
                <a:rPr lang="en-GB" dirty="0" smtClean="0"/>
                <a:t>pH: 11.0</a:t>
              </a:r>
              <a:endParaRPr lang="en-GB" dirty="0"/>
            </a:p>
          </p:txBody>
        </p:sp>
      </p:grpSp>
    </p:spTree>
    <p:extLst>
      <p:ext uri="{BB962C8B-B14F-4D97-AF65-F5344CB8AC3E}">
        <p14:creationId xmlns:p14="http://schemas.microsoft.com/office/powerpoint/2010/main" val="46927490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n-GB" dirty="0" smtClean="0"/>
              <a:t>Crenotherapy activity on skin</a:t>
            </a:r>
            <a:br>
              <a:rPr lang="en-GB" dirty="0" smtClean="0"/>
            </a:br>
            <a:r>
              <a:rPr lang="en-GB" sz="3200" dirty="0" smtClean="0"/>
              <a:t>(Sulphurous waters)</a:t>
            </a:r>
            <a:endParaRPr lang="en-GB" sz="3200" dirty="0"/>
          </a:p>
        </p:txBody>
      </p:sp>
      <p:sp>
        <p:nvSpPr>
          <p:cNvPr id="4" name="Marcador de contenido 3"/>
          <p:cNvSpPr>
            <a:spLocks noGrp="1"/>
          </p:cNvSpPr>
          <p:nvPr>
            <p:ph idx="1"/>
          </p:nvPr>
        </p:nvSpPr>
        <p:spPr/>
        <p:txBody>
          <a:bodyPr/>
          <a:lstStyle/>
          <a:p>
            <a:pPr marL="0" indent="0">
              <a:buNone/>
            </a:pPr>
            <a:endParaRPr lang="es-ES" sz="1400" dirty="0" smtClean="0"/>
          </a:p>
          <a:p>
            <a:pPr marL="0" indent="0">
              <a:buNone/>
            </a:pPr>
            <a:r>
              <a:rPr lang="es-ES" dirty="0" smtClean="0"/>
              <a:t>	H</a:t>
            </a:r>
            <a:r>
              <a:rPr lang="es-ES" baseline="-25000" dirty="0" smtClean="0"/>
              <a:t>2</a:t>
            </a:r>
            <a:r>
              <a:rPr lang="es-ES" dirty="0" smtClean="0"/>
              <a:t>S </a:t>
            </a:r>
            <a:r>
              <a:rPr lang="es-ES" dirty="0">
                <a:sym typeface="Wingdings"/>
              </a:rPr>
              <a:t></a:t>
            </a:r>
            <a:r>
              <a:rPr lang="es-ES" dirty="0"/>
              <a:t> HS</a:t>
            </a:r>
            <a:r>
              <a:rPr lang="es-ES" baseline="30000" dirty="0"/>
              <a:t>-</a:t>
            </a:r>
            <a:r>
              <a:rPr lang="es-ES" dirty="0"/>
              <a:t> </a:t>
            </a:r>
            <a:r>
              <a:rPr lang="es-ES" dirty="0" smtClean="0"/>
              <a:t>+ </a:t>
            </a:r>
            <a:r>
              <a:rPr lang="es-ES" dirty="0"/>
              <a:t>H</a:t>
            </a:r>
            <a:r>
              <a:rPr lang="es-ES" baseline="30000" dirty="0"/>
              <a:t>+ </a:t>
            </a:r>
            <a:endParaRPr lang="es-ES" dirty="0"/>
          </a:p>
          <a:p>
            <a:pPr marL="0" indent="0">
              <a:buNone/>
            </a:pPr>
            <a:r>
              <a:rPr lang="es-ES" dirty="0"/>
              <a:t>	</a:t>
            </a:r>
            <a:r>
              <a:rPr lang="es-ES" dirty="0" smtClean="0"/>
              <a:t>   	    HS</a:t>
            </a:r>
            <a:r>
              <a:rPr lang="es-ES" baseline="30000" dirty="0"/>
              <a:t>-</a:t>
            </a:r>
            <a:r>
              <a:rPr lang="es-ES" dirty="0"/>
              <a:t> </a:t>
            </a:r>
            <a:r>
              <a:rPr lang="es-ES" dirty="0">
                <a:sym typeface="Wingdings"/>
              </a:rPr>
              <a:t></a:t>
            </a:r>
            <a:r>
              <a:rPr lang="es-ES" dirty="0"/>
              <a:t> S</a:t>
            </a:r>
            <a:r>
              <a:rPr lang="es-ES" baseline="30000" dirty="0"/>
              <a:t>2-</a:t>
            </a:r>
            <a:r>
              <a:rPr lang="es-ES" dirty="0"/>
              <a:t> + 2 H</a:t>
            </a:r>
            <a:r>
              <a:rPr lang="es-ES" baseline="30000" dirty="0"/>
              <a:t>+ </a:t>
            </a:r>
          </a:p>
          <a:p>
            <a:pPr marL="0" indent="0">
              <a:buNone/>
            </a:pPr>
            <a:r>
              <a:rPr lang="es-ES" baseline="30000" dirty="0" smtClean="0"/>
              <a:t>		</a:t>
            </a:r>
            <a:r>
              <a:rPr lang="es-ES" dirty="0" smtClean="0"/>
              <a:t>        	        S</a:t>
            </a:r>
            <a:r>
              <a:rPr lang="es-ES" baseline="30000" dirty="0" smtClean="0"/>
              <a:t>2- </a:t>
            </a:r>
            <a:r>
              <a:rPr lang="es-ES" dirty="0" smtClean="0">
                <a:sym typeface="Wingdings"/>
              </a:rPr>
              <a:t></a:t>
            </a:r>
            <a:r>
              <a:rPr lang="es-ES" dirty="0" smtClean="0"/>
              <a:t> </a:t>
            </a:r>
            <a:r>
              <a:rPr lang="es-ES" dirty="0"/>
              <a:t>S + </a:t>
            </a:r>
            <a:r>
              <a:rPr lang="es-ES" dirty="0" smtClean="0"/>
              <a:t>H</a:t>
            </a:r>
            <a:r>
              <a:rPr lang="es-ES" baseline="-25000" dirty="0" smtClean="0"/>
              <a:t>2</a:t>
            </a:r>
            <a:endParaRPr lang="en-GB" dirty="0" smtClean="0"/>
          </a:p>
          <a:p>
            <a:endParaRPr lang="en-GB" dirty="0" smtClean="0"/>
          </a:p>
          <a:p>
            <a:r>
              <a:rPr lang="en-GB" dirty="0" smtClean="0"/>
              <a:t>Keratolytic/keratoplastic properties</a:t>
            </a:r>
          </a:p>
          <a:p>
            <a:pPr lvl="1"/>
            <a:r>
              <a:rPr lang="en-GB" dirty="0" smtClean="0"/>
              <a:t>Reductive/oxidative capacity</a:t>
            </a:r>
          </a:p>
          <a:p>
            <a:r>
              <a:rPr lang="en-GB" dirty="0" smtClean="0"/>
              <a:t>Antifungal activity</a:t>
            </a:r>
          </a:p>
          <a:p>
            <a:pPr lvl="1"/>
            <a:r>
              <a:rPr lang="en-GB" dirty="0"/>
              <a:t>C</a:t>
            </a:r>
            <a:r>
              <a:rPr lang="en-GB" dirty="0" smtClean="0"/>
              <a:t>onversion in Pentatonic Acid </a:t>
            </a:r>
            <a:r>
              <a:rPr lang="es-ES" dirty="0"/>
              <a:t>(</a:t>
            </a:r>
            <a:r>
              <a:rPr lang="es-ES" dirty="0" smtClean="0"/>
              <a:t>H</a:t>
            </a:r>
            <a:r>
              <a:rPr lang="es-ES" baseline="-25000" dirty="0" smtClean="0"/>
              <a:t>2</a:t>
            </a:r>
            <a:r>
              <a:rPr lang="es-ES" dirty="0" smtClean="0"/>
              <a:t>S</a:t>
            </a:r>
            <a:r>
              <a:rPr lang="es-ES" baseline="-25000" dirty="0" smtClean="0"/>
              <a:t>5</a:t>
            </a:r>
            <a:r>
              <a:rPr lang="es-ES" dirty="0" smtClean="0"/>
              <a:t>O</a:t>
            </a:r>
            <a:r>
              <a:rPr lang="es-ES" baseline="-25000" dirty="0" smtClean="0"/>
              <a:t>6</a:t>
            </a:r>
            <a:r>
              <a:rPr lang="es-ES" dirty="0"/>
              <a:t>)</a:t>
            </a:r>
            <a:endParaRPr lang="es-ES" dirty="0" smtClean="0"/>
          </a:p>
        </p:txBody>
      </p:sp>
      <p:sp>
        <p:nvSpPr>
          <p:cNvPr id="12" name="Flecha curva 11"/>
          <p:cNvSpPr/>
          <p:nvPr/>
        </p:nvSpPr>
        <p:spPr>
          <a:xfrm flipV="1">
            <a:off x="1763688" y="2634688"/>
            <a:ext cx="2376264" cy="1082343"/>
          </a:xfrm>
          <a:prstGeom prst="bentArrow">
            <a:avLst>
              <a:gd name="adj1" fmla="val 16055"/>
              <a:gd name="adj2" fmla="val 29473"/>
              <a:gd name="adj3" fmla="val 25000"/>
              <a:gd name="adj4" fmla="val 40769"/>
            </a:avLst>
          </a:prstGeom>
          <a:solidFill>
            <a:srgbClr val="005D00"/>
          </a:solidFill>
          <a:ln>
            <a:solidFill>
              <a:srgbClr val="0067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tx1"/>
              </a:solidFill>
            </a:endParaRPr>
          </a:p>
        </p:txBody>
      </p:sp>
      <p:sp>
        <p:nvSpPr>
          <p:cNvPr id="14" name="Elipse 13"/>
          <p:cNvSpPr/>
          <p:nvPr/>
        </p:nvSpPr>
        <p:spPr>
          <a:xfrm>
            <a:off x="5004048" y="2996952"/>
            <a:ext cx="936104" cy="864096"/>
          </a:xfrm>
          <a:prstGeom prst="ellipse">
            <a:avLst/>
          </a:prstGeom>
          <a:noFill/>
          <a:ln w="76200" cmpd="sng">
            <a:solidFill>
              <a:srgbClr val="0067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Elipse 14"/>
          <p:cNvSpPr/>
          <p:nvPr/>
        </p:nvSpPr>
        <p:spPr>
          <a:xfrm>
            <a:off x="1373505" y="1772816"/>
            <a:ext cx="936104" cy="864096"/>
          </a:xfrm>
          <a:prstGeom prst="ellipse">
            <a:avLst/>
          </a:prstGeom>
          <a:noFill/>
          <a:ln w="76200" cmpd="sng">
            <a:solidFill>
              <a:srgbClr val="0067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657211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39 CuadroTexto"/>
          <p:cNvSpPr txBox="1"/>
          <p:nvPr/>
        </p:nvSpPr>
        <p:spPr>
          <a:xfrm rot="8773904">
            <a:off x="1051364" y="2696860"/>
            <a:ext cx="1357322" cy="1200329"/>
          </a:xfrm>
          <a:prstGeom prst="rect">
            <a:avLst/>
          </a:prstGeom>
          <a:noFill/>
        </p:spPr>
        <p:txBody>
          <a:bodyPr wrap="square" rtlCol="0">
            <a:spAutoFit/>
          </a:bodyPr>
          <a:lstStyle/>
          <a:p>
            <a:r>
              <a:rPr lang="es-ES" sz="7200" dirty="0" smtClean="0">
                <a:sym typeface="Wingdings"/>
              </a:rPr>
              <a:t></a:t>
            </a:r>
            <a:endParaRPr lang="es-ES" sz="7200" dirty="0"/>
          </a:p>
        </p:txBody>
      </p:sp>
      <p:sp>
        <p:nvSpPr>
          <p:cNvPr id="38" name="Rectangle 26"/>
          <p:cNvSpPr>
            <a:spLocks noChangeArrowheads="1"/>
          </p:cNvSpPr>
          <p:nvPr/>
        </p:nvSpPr>
        <p:spPr bwMode="auto">
          <a:xfrm>
            <a:off x="3343600" y="5594380"/>
            <a:ext cx="2389650" cy="647725"/>
          </a:xfrm>
          <a:prstGeom prst="rect">
            <a:avLst/>
          </a:prstGeom>
          <a:solidFill>
            <a:schemeClr val="bg1">
              <a:alpha val="0"/>
            </a:schemeClr>
          </a:solidFill>
          <a:ln w="12700">
            <a:noFill/>
            <a:miter lim="800000"/>
            <a:headEnd/>
            <a:tailEnd/>
          </a:ln>
          <a:effectLst>
            <a:outerShdw dist="17961" dir="2700000" algn="ctr" rotWithShape="0">
              <a:srgbClr val="000000">
                <a:alpha val="50000"/>
              </a:srgbClr>
            </a:outerShdw>
          </a:effectLst>
        </p:spPr>
        <p:txBody>
          <a:bodyPr wrap="none" lIns="92075" tIns="46038" rIns="92075" bIns="46038" anchor="ctr">
            <a:spAutoFit/>
            <a:scene3d>
              <a:camera prst="orthographicFront"/>
              <a:lightRig rig="flat" dir="tl">
                <a:rot lat="0" lon="0" rev="6600000"/>
              </a:lightRig>
            </a:scene3d>
            <a:sp3d extrusionH="25400" contourW="8890">
              <a:bevelT w="38100" h="31750"/>
              <a:contourClr>
                <a:srgbClr val="FF6600"/>
              </a:contourClr>
            </a:sp3d>
          </a:bodyPr>
          <a:lstStyle/>
          <a:p>
            <a:r>
              <a:rPr lang="es-ES" sz="3600" b="1" dirty="0" smtClean="0">
                <a:ln w="11430"/>
                <a:solidFill>
                  <a:srgbClr val="FF6600"/>
                </a:solidFill>
                <a:effectLst>
                  <a:outerShdw blurRad="50800" dist="39000" dir="5460000" algn="tl">
                    <a:srgbClr val="000000">
                      <a:alpha val="38000"/>
                    </a:srgbClr>
                  </a:outerShdw>
                </a:effectLst>
                <a:sym typeface="Wingdings"/>
              </a:rPr>
              <a:t>S </a:t>
            </a:r>
            <a:r>
              <a:rPr lang="es-ES" sz="3600" b="1" dirty="0" smtClean="0">
                <a:ln w="11430"/>
                <a:solidFill>
                  <a:srgbClr val="FF6600"/>
                </a:solidFill>
                <a:effectLst>
                  <a:outerShdw blurRad="50800" dist="39000" dir="5460000" algn="tl">
                    <a:srgbClr val="000000">
                      <a:alpha val="38000"/>
                    </a:srgbClr>
                  </a:outerShdw>
                </a:effectLst>
                <a:latin typeface="Wingdings"/>
                <a:ea typeface="Wingdings"/>
                <a:cs typeface="Wingdings"/>
                <a:sym typeface="Wingdings"/>
              </a:rPr>
              <a:t> </a:t>
            </a:r>
            <a:r>
              <a:rPr lang="en-GB" sz="3600" b="1" dirty="0" smtClean="0">
                <a:ln w="11430"/>
                <a:solidFill>
                  <a:srgbClr val="008000"/>
                </a:solidFill>
                <a:effectLst>
                  <a:outerShdw blurRad="50800" dist="39000" dir="5460000" algn="tl">
                    <a:srgbClr val="000000">
                      <a:alpha val="38000"/>
                    </a:srgbClr>
                  </a:outerShdw>
                </a:effectLst>
                <a:sym typeface="Wingdings"/>
              </a:rPr>
              <a:t>SH</a:t>
            </a:r>
            <a:r>
              <a:rPr lang="en-GB" sz="3600" b="1" baseline="-25000" dirty="0" smtClean="0">
                <a:ln w="11430"/>
                <a:solidFill>
                  <a:srgbClr val="008000"/>
                </a:solidFill>
                <a:effectLst>
                  <a:outerShdw blurRad="50800" dist="39000" dir="5460000" algn="tl">
                    <a:srgbClr val="000000">
                      <a:alpha val="38000"/>
                    </a:srgbClr>
                  </a:outerShdw>
                </a:effectLst>
                <a:sym typeface="Wingdings"/>
              </a:rPr>
              <a:t>2</a:t>
            </a:r>
            <a:endParaRPr lang="en-GB" sz="3600" baseline="-25000" dirty="0">
              <a:solidFill>
                <a:srgbClr val="008000"/>
              </a:solidFill>
            </a:endParaRPr>
          </a:p>
        </p:txBody>
      </p:sp>
      <p:sp>
        <p:nvSpPr>
          <p:cNvPr id="52" name="Rectángulo 51"/>
          <p:cNvSpPr/>
          <p:nvPr/>
        </p:nvSpPr>
        <p:spPr>
          <a:xfrm>
            <a:off x="899592" y="2881474"/>
            <a:ext cx="792088" cy="1008112"/>
          </a:xfrm>
          <a:prstGeom prst="rect">
            <a:avLst/>
          </a:prstGeom>
          <a:noFill/>
          <a:ln w="38100" cmpd="sng">
            <a:solidFill>
              <a:srgbClr val="FF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grpSp>
        <p:nvGrpSpPr>
          <p:cNvPr id="62" name="Agrupar 61"/>
          <p:cNvGrpSpPr/>
          <p:nvPr/>
        </p:nvGrpSpPr>
        <p:grpSpPr>
          <a:xfrm>
            <a:off x="6660232" y="44624"/>
            <a:ext cx="3096344" cy="6696744"/>
            <a:chOff x="6660232" y="44624"/>
            <a:chExt cx="3096344" cy="6696744"/>
          </a:xfrm>
        </p:grpSpPr>
        <p:grpSp>
          <p:nvGrpSpPr>
            <p:cNvPr id="43" name="Agrupar 42"/>
            <p:cNvGrpSpPr/>
            <p:nvPr/>
          </p:nvGrpSpPr>
          <p:grpSpPr>
            <a:xfrm>
              <a:off x="6660232" y="44624"/>
              <a:ext cx="2286000" cy="1895475"/>
              <a:chOff x="197768" y="-4117"/>
              <a:chExt cx="2286000" cy="1895475"/>
            </a:xfrm>
          </p:grpSpPr>
          <p:sp>
            <p:nvSpPr>
              <p:cNvPr id="44" name="AutoShape 7"/>
              <p:cNvSpPr>
                <a:spLocks noChangeArrowheads="1"/>
              </p:cNvSpPr>
              <p:nvPr/>
            </p:nvSpPr>
            <p:spPr bwMode="auto">
              <a:xfrm>
                <a:off x="197768" y="-4117"/>
                <a:ext cx="2286000" cy="1895475"/>
              </a:xfrm>
              <a:prstGeom prst="roundRect">
                <a:avLst>
                  <a:gd name="adj" fmla="val 3583"/>
                </a:avLst>
              </a:prstGeom>
              <a:blipFill dpi="0" rotWithShape="0">
                <a:blip r:embed="rId3" cstate="print"/>
                <a:srcRect/>
                <a:tile tx="0" ty="0" sx="100000" sy="100000" flip="none" algn="tl"/>
              </a:blipFill>
              <a:ln w="12700">
                <a:solidFill>
                  <a:srgbClr val="663300"/>
                </a:solidFill>
                <a:round/>
                <a:headEnd/>
                <a:tailEnd/>
              </a:ln>
              <a:effectLst>
                <a:outerShdw dist="35921" dir="2700000" algn="ctr" rotWithShape="0">
                  <a:srgbClr val="000000"/>
                </a:outerShdw>
              </a:effectLst>
            </p:spPr>
            <p:txBody>
              <a:bodyPr wrap="none" anchor="ctr"/>
              <a:lstStyle/>
              <a:p>
                <a:endParaRPr lang="es-ES" dirty="0"/>
              </a:p>
            </p:txBody>
          </p:sp>
          <p:sp>
            <p:nvSpPr>
              <p:cNvPr id="45" name="Rectangle 11"/>
              <p:cNvSpPr>
                <a:spLocks noChangeArrowheads="1"/>
              </p:cNvSpPr>
              <p:nvPr/>
            </p:nvSpPr>
            <p:spPr bwMode="auto">
              <a:xfrm>
                <a:off x="252423" y="941772"/>
                <a:ext cx="2176690" cy="389210"/>
              </a:xfrm>
              <a:prstGeom prst="rect">
                <a:avLst/>
              </a:prstGeom>
              <a:noFill/>
              <a:ln w="9525">
                <a:noFill/>
                <a:miter lim="800000"/>
                <a:headEnd/>
                <a:tailEnd/>
              </a:ln>
              <a:effectLst/>
            </p:spPr>
            <p:txBody>
              <a:bodyPr wrap="none" lIns="92075" tIns="46038" rIns="92075" bIns="46038" anchor="ctr">
                <a:spAutoFit/>
                <a:scene3d>
                  <a:camera prst="orthographicFront"/>
                  <a:lightRig rig="flat" dir="tl">
                    <a:rot lat="0" lon="0" rev="6600000"/>
                  </a:lightRig>
                </a:scene3d>
                <a:sp3d extrusionH="25400" contourW="8890">
                  <a:bevelT w="38100" h="31750"/>
                  <a:contourClr>
                    <a:srgbClr val="000000"/>
                  </a:contourClr>
                </a:sp3d>
              </a:bodyPr>
              <a:lstStyle/>
              <a:p>
                <a:pPr defTabSz="762000">
                  <a:lnSpc>
                    <a:spcPct val="85000"/>
                  </a:lnSpc>
                  <a:spcBef>
                    <a:spcPct val="30000"/>
                  </a:spcBef>
                </a:pPr>
                <a:r>
                  <a:rPr lang="es-ES" sz="2200" b="1" i="0" dirty="0" smtClean="0">
                    <a:ln w="11430"/>
                    <a:solidFill>
                      <a:srgbClr val="FFFF00"/>
                    </a:solidFill>
                    <a:effectLst>
                      <a:outerShdw blurRad="50800" dist="39000" dir="5460000" algn="tl">
                        <a:srgbClr val="000000">
                          <a:alpha val="38000"/>
                        </a:srgbClr>
                      </a:outerShdw>
                    </a:effectLst>
                  </a:rPr>
                  <a:t>CORNEOCYTE</a:t>
                </a:r>
                <a:endParaRPr lang="es-ES" sz="2200" b="1" i="0" dirty="0">
                  <a:ln w="11430"/>
                  <a:solidFill>
                    <a:srgbClr val="FFFF00"/>
                  </a:solidFill>
                  <a:effectLst>
                    <a:outerShdw blurRad="50800" dist="39000" dir="5460000" algn="tl">
                      <a:srgbClr val="000000">
                        <a:alpha val="38000"/>
                      </a:srgbClr>
                    </a:outerShdw>
                  </a:effectLst>
                </a:endParaRPr>
              </a:p>
            </p:txBody>
          </p:sp>
        </p:grpSp>
        <p:grpSp>
          <p:nvGrpSpPr>
            <p:cNvPr id="49" name="Agrupar 48"/>
            <p:cNvGrpSpPr/>
            <p:nvPr/>
          </p:nvGrpSpPr>
          <p:grpSpPr>
            <a:xfrm>
              <a:off x="6660232" y="4845893"/>
              <a:ext cx="2286000" cy="1895475"/>
              <a:chOff x="197768" y="381397"/>
              <a:chExt cx="2286000" cy="1895475"/>
            </a:xfrm>
          </p:grpSpPr>
          <p:sp>
            <p:nvSpPr>
              <p:cNvPr id="50" name="AutoShape 7"/>
              <p:cNvSpPr>
                <a:spLocks noChangeArrowheads="1"/>
              </p:cNvSpPr>
              <p:nvPr/>
            </p:nvSpPr>
            <p:spPr bwMode="auto">
              <a:xfrm>
                <a:off x="197768" y="381397"/>
                <a:ext cx="2286000" cy="1895475"/>
              </a:xfrm>
              <a:prstGeom prst="roundRect">
                <a:avLst>
                  <a:gd name="adj" fmla="val 3583"/>
                </a:avLst>
              </a:prstGeom>
              <a:blipFill dpi="0" rotWithShape="0">
                <a:blip r:embed="rId3" cstate="print"/>
                <a:srcRect/>
                <a:tile tx="0" ty="0" sx="100000" sy="100000" flip="none" algn="tl"/>
              </a:blipFill>
              <a:ln w="12700">
                <a:solidFill>
                  <a:srgbClr val="663300"/>
                </a:solidFill>
                <a:round/>
                <a:headEnd/>
                <a:tailEnd/>
              </a:ln>
              <a:effectLst>
                <a:outerShdw dist="35921" dir="2700000" algn="ctr" rotWithShape="0">
                  <a:srgbClr val="000000"/>
                </a:outerShdw>
              </a:effectLst>
            </p:spPr>
            <p:txBody>
              <a:bodyPr wrap="none" anchor="ctr"/>
              <a:lstStyle/>
              <a:p>
                <a:endParaRPr lang="es-ES" dirty="0"/>
              </a:p>
            </p:txBody>
          </p:sp>
          <p:sp>
            <p:nvSpPr>
              <p:cNvPr id="51" name="Rectangle 11"/>
              <p:cNvSpPr>
                <a:spLocks noChangeArrowheads="1"/>
              </p:cNvSpPr>
              <p:nvPr/>
            </p:nvSpPr>
            <p:spPr bwMode="auto">
              <a:xfrm>
                <a:off x="252423" y="941772"/>
                <a:ext cx="2176690" cy="389210"/>
              </a:xfrm>
              <a:prstGeom prst="rect">
                <a:avLst/>
              </a:prstGeom>
              <a:noFill/>
              <a:ln w="9525">
                <a:noFill/>
                <a:miter lim="800000"/>
                <a:headEnd/>
                <a:tailEnd/>
              </a:ln>
              <a:effectLst/>
            </p:spPr>
            <p:txBody>
              <a:bodyPr wrap="none" lIns="92075" tIns="46038" rIns="92075" bIns="46038" anchor="ctr">
                <a:spAutoFit/>
                <a:scene3d>
                  <a:camera prst="orthographicFront"/>
                  <a:lightRig rig="flat" dir="tl">
                    <a:rot lat="0" lon="0" rev="6600000"/>
                  </a:lightRig>
                </a:scene3d>
                <a:sp3d extrusionH="25400" contourW="8890">
                  <a:bevelT w="38100" h="31750"/>
                  <a:contourClr>
                    <a:srgbClr val="000000"/>
                  </a:contourClr>
                </a:sp3d>
              </a:bodyPr>
              <a:lstStyle/>
              <a:p>
                <a:pPr defTabSz="762000">
                  <a:lnSpc>
                    <a:spcPct val="85000"/>
                  </a:lnSpc>
                  <a:spcBef>
                    <a:spcPct val="30000"/>
                  </a:spcBef>
                </a:pPr>
                <a:r>
                  <a:rPr lang="es-ES" sz="2200" b="1" i="0" dirty="0" smtClean="0">
                    <a:ln w="11430"/>
                    <a:solidFill>
                      <a:srgbClr val="FFFF00"/>
                    </a:solidFill>
                    <a:effectLst>
                      <a:outerShdw blurRad="50800" dist="39000" dir="5460000" algn="tl">
                        <a:srgbClr val="000000">
                          <a:alpha val="38000"/>
                        </a:srgbClr>
                      </a:outerShdw>
                    </a:effectLst>
                  </a:rPr>
                  <a:t>CORNEOCYTE</a:t>
                </a:r>
                <a:endParaRPr lang="es-ES" sz="2200" b="1" i="0" dirty="0">
                  <a:ln w="11430"/>
                  <a:solidFill>
                    <a:srgbClr val="FFFF00"/>
                  </a:solidFill>
                  <a:effectLst>
                    <a:outerShdw blurRad="50800" dist="39000" dir="5460000" algn="tl">
                      <a:srgbClr val="000000">
                        <a:alpha val="38000"/>
                      </a:srgbClr>
                    </a:outerShdw>
                  </a:effectLst>
                </a:endParaRPr>
              </a:p>
            </p:txBody>
          </p:sp>
        </p:grpSp>
        <p:sp>
          <p:nvSpPr>
            <p:cNvPr id="53" name="CuadroTexto 52"/>
            <p:cNvSpPr txBox="1"/>
            <p:nvPr/>
          </p:nvSpPr>
          <p:spPr>
            <a:xfrm>
              <a:off x="6840760" y="1302433"/>
              <a:ext cx="2915816" cy="4862871"/>
            </a:xfrm>
            <a:prstGeom prst="rect">
              <a:avLst/>
            </a:prstGeom>
            <a:noFill/>
          </p:spPr>
          <p:txBody>
            <a:bodyPr wrap="square" rtlCol="0">
              <a:spAutoFit/>
            </a:bodyPr>
            <a:lstStyle/>
            <a:p>
              <a:pPr marL="342900" indent="-342900">
                <a:buFontTx/>
                <a:buChar char="-"/>
              </a:pPr>
              <a:endParaRPr lang="es-ES" dirty="0" smtClean="0"/>
            </a:p>
            <a:p>
              <a:r>
                <a:rPr lang="es-ES" dirty="0" smtClean="0"/>
                <a:t>  - CO - CH- NH -</a:t>
              </a:r>
            </a:p>
            <a:p>
              <a:r>
                <a:rPr lang="es-ES" dirty="0" smtClean="0"/>
                <a:t>              Ι</a:t>
              </a:r>
            </a:p>
            <a:p>
              <a:r>
                <a:rPr lang="es-ES" dirty="0"/>
                <a:t> </a:t>
              </a:r>
              <a:r>
                <a:rPr lang="es-ES" dirty="0" smtClean="0"/>
                <a:t>            CH</a:t>
              </a:r>
              <a:r>
                <a:rPr lang="es-ES" baseline="-25000" dirty="0" smtClean="0"/>
                <a:t>2</a:t>
              </a:r>
            </a:p>
            <a:p>
              <a:r>
                <a:rPr lang="es-ES" dirty="0"/>
                <a:t> </a:t>
              </a:r>
              <a:r>
                <a:rPr lang="es-ES" dirty="0" smtClean="0"/>
                <a:t>             Ι</a:t>
              </a:r>
            </a:p>
            <a:p>
              <a:r>
                <a:rPr lang="es-ES" dirty="0"/>
                <a:t> </a:t>
              </a:r>
              <a:r>
                <a:rPr lang="es-ES" dirty="0" smtClean="0"/>
                <a:t>            SH</a:t>
              </a:r>
            </a:p>
            <a:p>
              <a:endParaRPr lang="es-ES" dirty="0" smtClean="0"/>
            </a:p>
            <a:p>
              <a:r>
                <a:rPr lang="es-ES" dirty="0" smtClean="0"/>
                <a:t> </a:t>
              </a:r>
              <a:r>
                <a:rPr lang="es-ES" dirty="0"/>
                <a:t> </a:t>
              </a:r>
              <a:r>
                <a:rPr lang="es-ES" dirty="0" smtClean="0"/>
                <a:t>            </a:t>
              </a:r>
            </a:p>
            <a:p>
              <a:endParaRPr lang="es-ES" dirty="0"/>
            </a:p>
            <a:p>
              <a:r>
                <a:rPr lang="es-ES" dirty="0"/>
                <a:t>             </a:t>
              </a:r>
              <a:r>
                <a:rPr lang="es-ES" dirty="0" smtClean="0"/>
                <a:t>SH</a:t>
              </a:r>
            </a:p>
            <a:p>
              <a:r>
                <a:rPr lang="es-ES" dirty="0"/>
                <a:t> </a:t>
              </a:r>
              <a:r>
                <a:rPr lang="es-ES" dirty="0" smtClean="0"/>
                <a:t>             Ι</a:t>
              </a:r>
              <a:endParaRPr lang="es-ES" dirty="0"/>
            </a:p>
            <a:p>
              <a:r>
                <a:rPr lang="es-ES" dirty="0"/>
                <a:t>             </a:t>
              </a:r>
              <a:r>
                <a:rPr lang="es-ES" dirty="0" smtClean="0"/>
                <a:t>CH</a:t>
              </a:r>
              <a:r>
                <a:rPr lang="es-ES" baseline="-25000" dirty="0" smtClean="0"/>
                <a:t>2</a:t>
              </a:r>
            </a:p>
            <a:p>
              <a:r>
                <a:rPr lang="es-ES" dirty="0"/>
                <a:t> </a:t>
              </a:r>
              <a:r>
                <a:rPr lang="es-ES" dirty="0" smtClean="0"/>
                <a:t>             Ι</a:t>
              </a:r>
              <a:endParaRPr lang="es-ES" dirty="0"/>
            </a:p>
            <a:p>
              <a:r>
                <a:rPr lang="es-ES" dirty="0" smtClean="0"/>
                <a:t>  - </a:t>
              </a:r>
              <a:r>
                <a:rPr lang="es-ES" dirty="0"/>
                <a:t>CO - CH- NH -</a:t>
              </a:r>
            </a:p>
            <a:p>
              <a:endParaRPr lang="es-ES" dirty="0"/>
            </a:p>
            <a:p>
              <a:endParaRPr lang="es-ES" dirty="0"/>
            </a:p>
            <a:p>
              <a:endParaRPr lang="es-ES" sz="2200" b="1" dirty="0">
                <a:ln w="11430"/>
                <a:solidFill>
                  <a:srgbClr val="FFFF00"/>
                </a:solidFill>
                <a:effectLst>
                  <a:outerShdw blurRad="50800" dist="39000" dir="5460000" algn="tl">
                    <a:srgbClr val="000000">
                      <a:alpha val="38000"/>
                    </a:srgbClr>
                  </a:outerShdw>
                </a:effectLst>
              </a:endParaRPr>
            </a:p>
          </p:txBody>
        </p:sp>
      </p:grpSp>
      <p:grpSp>
        <p:nvGrpSpPr>
          <p:cNvPr id="61" name="Agrupar 60"/>
          <p:cNvGrpSpPr/>
          <p:nvPr/>
        </p:nvGrpSpPr>
        <p:grpSpPr>
          <a:xfrm>
            <a:off x="197768" y="237381"/>
            <a:ext cx="3006080" cy="6311230"/>
            <a:chOff x="197768" y="237381"/>
            <a:chExt cx="3006080" cy="6311230"/>
          </a:xfrm>
        </p:grpSpPr>
        <p:grpSp>
          <p:nvGrpSpPr>
            <p:cNvPr id="42" name="Agrupar 41"/>
            <p:cNvGrpSpPr/>
            <p:nvPr/>
          </p:nvGrpSpPr>
          <p:grpSpPr>
            <a:xfrm>
              <a:off x="197768" y="237381"/>
              <a:ext cx="2286000" cy="1895475"/>
              <a:chOff x="197768" y="188640"/>
              <a:chExt cx="2286000" cy="1895475"/>
            </a:xfrm>
          </p:grpSpPr>
          <p:sp>
            <p:nvSpPr>
              <p:cNvPr id="3" name="AutoShape 7"/>
              <p:cNvSpPr>
                <a:spLocks noChangeArrowheads="1"/>
              </p:cNvSpPr>
              <p:nvPr/>
            </p:nvSpPr>
            <p:spPr bwMode="auto">
              <a:xfrm>
                <a:off x="197768" y="188640"/>
                <a:ext cx="2286000" cy="1895475"/>
              </a:xfrm>
              <a:prstGeom prst="roundRect">
                <a:avLst>
                  <a:gd name="adj" fmla="val 3583"/>
                </a:avLst>
              </a:prstGeom>
              <a:blipFill dpi="0" rotWithShape="0">
                <a:blip r:embed="rId3" cstate="print"/>
                <a:srcRect/>
                <a:tile tx="0" ty="0" sx="100000" sy="100000" flip="none" algn="tl"/>
              </a:blipFill>
              <a:ln w="12700">
                <a:solidFill>
                  <a:srgbClr val="663300"/>
                </a:solidFill>
                <a:round/>
                <a:headEnd/>
                <a:tailEnd/>
              </a:ln>
              <a:effectLst>
                <a:outerShdw dist="35921" dir="2700000" algn="ctr" rotWithShape="0">
                  <a:srgbClr val="000000"/>
                </a:outerShdw>
              </a:effectLst>
            </p:spPr>
            <p:txBody>
              <a:bodyPr wrap="none" anchor="ctr"/>
              <a:lstStyle/>
              <a:p>
                <a:endParaRPr lang="es-ES" dirty="0"/>
              </a:p>
            </p:txBody>
          </p:sp>
          <p:sp>
            <p:nvSpPr>
              <p:cNvPr id="5" name="Rectangle 11"/>
              <p:cNvSpPr>
                <a:spLocks noChangeArrowheads="1"/>
              </p:cNvSpPr>
              <p:nvPr/>
            </p:nvSpPr>
            <p:spPr bwMode="auto">
              <a:xfrm>
                <a:off x="252423" y="941772"/>
                <a:ext cx="2176690" cy="389210"/>
              </a:xfrm>
              <a:prstGeom prst="rect">
                <a:avLst/>
              </a:prstGeom>
              <a:noFill/>
              <a:ln w="9525">
                <a:noFill/>
                <a:miter lim="800000"/>
                <a:headEnd/>
                <a:tailEnd/>
              </a:ln>
              <a:effectLst/>
            </p:spPr>
            <p:txBody>
              <a:bodyPr wrap="none" lIns="92075" tIns="46038" rIns="92075" bIns="46038" anchor="ctr">
                <a:spAutoFit/>
                <a:scene3d>
                  <a:camera prst="orthographicFront"/>
                  <a:lightRig rig="flat" dir="tl">
                    <a:rot lat="0" lon="0" rev="6600000"/>
                  </a:lightRig>
                </a:scene3d>
                <a:sp3d extrusionH="25400" contourW="8890">
                  <a:bevelT w="38100" h="31750"/>
                  <a:contourClr>
                    <a:srgbClr val="000000"/>
                  </a:contourClr>
                </a:sp3d>
              </a:bodyPr>
              <a:lstStyle/>
              <a:p>
                <a:pPr defTabSz="762000">
                  <a:lnSpc>
                    <a:spcPct val="85000"/>
                  </a:lnSpc>
                  <a:spcBef>
                    <a:spcPct val="30000"/>
                  </a:spcBef>
                </a:pPr>
                <a:r>
                  <a:rPr lang="es-ES" sz="2200" b="1" i="0" dirty="0" smtClean="0">
                    <a:ln w="11430"/>
                    <a:solidFill>
                      <a:srgbClr val="FFFF00"/>
                    </a:solidFill>
                    <a:effectLst>
                      <a:outerShdw blurRad="50800" dist="39000" dir="5460000" algn="tl">
                        <a:srgbClr val="000000">
                          <a:alpha val="38000"/>
                        </a:srgbClr>
                      </a:outerShdw>
                    </a:effectLst>
                  </a:rPr>
                  <a:t>CORNEOCYTE</a:t>
                </a:r>
                <a:endParaRPr lang="es-ES" sz="2200" b="1" i="0" dirty="0">
                  <a:ln w="11430"/>
                  <a:solidFill>
                    <a:srgbClr val="FFFF00"/>
                  </a:solidFill>
                  <a:effectLst>
                    <a:outerShdw blurRad="50800" dist="39000" dir="5460000" algn="tl">
                      <a:srgbClr val="000000">
                        <a:alpha val="38000"/>
                      </a:srgbClr>
                    </a:outerShdw>
                  </a:effectLst>
                </a:endParaRPr>
              </a:p>
            </p:txBody>
          </p:sp>
        </p:grpSp>
        <p:grpSp>
          <p:nvGrpSpPr>
            <p:cNvPr id="46" name="Agrupar 45"/>
            <p:cNvGrpSpPr/>
            <p:nvPr/>
          </p:nvGrpSpPr>
          <p:grpSpPr>
            <a:xfrm>
              <a:off x="251520" y="4653136"/>
              <a:ext cx="2286000" cy="1895475"/>
              <a:chOff x="197768" y="188640"/>
              <a:chExt cx="2286000" cy="1895475"/>
            </a:xfrm>
          </p:grpSpPr>
          <p:sp>
            <p:nvSpPr>
              <p:cNvPr id="47" name="AutoShape 7"/>
              <p:cNvSpPr>
                <a:spLocks noChangeArrowheads="1"/>
              </p:cNvSpPr>
              <p:nvPr/>
            </p:nvSpPr>
            <p:spPr bwMode="auto">
              <a:xfrm>
                <a:off x="197768" y="188640"/>
                <a:ext cx="2286000" cy="1895475"/>
              </a:xfrm>
              <a:prstGeom prst="roundRect">
                <a:avLst>
                  <a:gd name="adj" fmla="val 3583"/>
                </a:avLst>
              </a:prstGeom>
              <a:blipFill dpi="0" rotWithShape="0">
                <a:blip r:embed="rId3" cstate="print"/>
                <a:srcRect/>
                <a:tile tx="0" ty="0" sx="100000" sy="100000" flip="none" algn="tl"/>
              </a:blipFill>
              <a:ln w="12700">
                <a:solidFill>
                  <a:srgbClr val="663300"/>
                </a:solidFill>
                <a:round/>
                <a:headEnd/>
                <a:tailEnd/>
              </a:ln>
              <a:effectLst>
                <a:outerShdw dist="35921" dir="2700000" algn="ctr" rotWithShape="0">
                  <a:srgbClr val="000000"/>
                </a:outerShdw>
              </a:effectLst>
            </p:spPr>
            <p:txBody>
              <a:bodyPr wrap="none" anchor="ctr"/>
              <a:lstStyle/>
              <a:p>
                <a:endParaRPr lang="es-ES" dirty="0"/>
              </a:p>
            </p:txBody>
          </p:sp>
          <p:sp>
            <p:nvSpPr>
              <p:cNvPr id="48" name="Rectangle 11"/>
              <p:cNvSpPr>
                <a:spLocks noChangeArrowheads="1"/>
              </p:cNvSpPr>
              <p:nvPr/>
            </p:nvSpPr>
            <p:spPr bwMode="auto">
              <a:xfrm>
                <a:off x="252423" y="941772"/>
                <a:ext cx="2176690" cy="389210"/>
              </a:xfrm>
              <a:prstGeom prst="rect">
                <a:avLst/>
              </a:prstGeom>
              <a:noFill/>
              <a:ln w="9525">
                <a:noFill/>
                <a:miter lim="800000"/>
                <a:headEnd/>
                <a:tailEnd/>
              </a:ln>
              <a:effectLst/>
            </p:spPr>
            <p:txBody>
              <a:bodyPr wrap="none" lIns="92075" tIns="46038" rIns="92075" bIns="46038" anchor="ctr">
                <a:spAutoFit/>
                <a:scene3d>
                  <a:camera prst="orthographicFront"/>
                  <a:lightRig rig="flat" dir="tl">
                    <a:rot lat="0" lon="0" rev="6600000"/>
                  </a:lightRig>
                </a:scene3d>
                <a:sp3d extrusionH="25400" contourW="8890">
                  <a:bevelT w="38100" h="31750"/>
                  <a:contourClr>
                    <a:srgbClr val="000000"/>
                  </a:contourClr>
                </a:sp3d>
              </a:bodyPr>
              <a:lstStyle/>
              <a:p>
                <a:pPr defTabSz="762000">
                  <a:lnSpc>
                    <a:spcPct val="85000"/>
                  </a:lnSpc>
                  <a:spcBef>
                    <a:spcPct val="30000"/>
                  </a:spcBef>
                </a:pPr>
                <a:r>
                  <a:rPr lang="es-ES" sz="2200" b="1" dirty="0">
                    <a:ln w="11430"/>
                    <a:solidFill>
                      <a:srgbClr val="FFFF00"/>
                    </a:solidFill>
                    <a:effectLst>
                      <a:outerShdw blurRad="50800" dist="39000" dir="5460000" algn="tl">
                        <a:srgbClr val="000000">
                          <a:alpha val="38000"/>
                        </a:srgbClr>
                      </a:outerShdw>
                    </a:effectLst>
                  </a:rPr>
                  <a:t>CORNEOCYTE</a:t>
                </a:r>
              </a:p>
            </p:txBody>
          </p:sp>
        </p:grpSp>
        <p:sp>
          <p:nvSpPr>
            <p:cNvPr id="36" name="CuadroTexto 35"/>
            <p:cNvSpPr txBox="1"/>
            <p:nvPr/>
          </p:nvSpPr>
          <p:spPr>
            <a:xfrm>
              <a:off x="288032" y="1557947"/>
              <a:ext cx="2915816" cy="4247317"/>
            </a:xfrm>
            <a:prstGeom prst="rect">
              <a:avLst/>
            </a:prstGeom>
            <a:noFill/>
          </p:spPr>
          <p:txBody>
            <a:bodyPr wrap="square" rtlCol="0">
              <a:spAutoFit/>
            </a:bodyPr>
            <a:lstStyle/>
            <a:p>
              <a:pPr marL="342900" indent="-342900">
                <a:buFontTx/>
                <a:buChar char="-"/>
              </a:pPr>
              <a:endParaRPr lang="es-ES" dirty="0" smtClean="0"/>
            </a:p>
            <a:p>
              <a:r>
                <a:rPr lang="es-ES" dirty="0" smtClean="0"/>
                <a:t>  - CO - CH- NH -</a:t>
              </a:r>
            </a:p>
            <a:p>
              <a:r>
                <a:rPr lang="es-ES" dirty="0" smtClean="0"/>
                <a:t>              Ι</a:t>
              </a:r>
            </a:p>
            <a:p>
              <a:r>
                <a:rPr lang="es-ES" dirty="0"/>
                <a:t> </a:t>
              </a:r>
              <a:r>
                <a:rPr lang="es-ES" dirty="0" smtClean="0"/>
                <a:t>            CH</a:t>
              </a:r>
              <a:r>
                <a:rPr lang="es-ES" baseline="-25000" dirty="0" smtClean="0"/>
                <a:t>2</a:t>
              </a:r>
            </a:p>
            <a:p>
              <a:r>
                <a:rPr lang="es-ES" dirty="0"/>
                <a:t> </a:t>
              </a:r>
              <a:r>
                <a:rPr lang="es-ES" dirty="0" smtClean="0"/>
                <a:t>             Ι</a:t>
              </a:r>
            </a:p>
            <a:p>
              <a:r>
                <a:rPr lang="es-ES" dirty="0"/>
                <a:t> </a:t>
              </a:r>
              <a:r>
                <a:rPr lang="es-ES" dirty="0" smtClean="0"/>
                <a:t>            S</a:t>
              </a:r>
            </a:p>
            <a:p>
              <a:r>
                <a:rPr lang="es-ES" dirty="0" smtClean="0"/>
                <a:t> </a:t>
              </a:r>
              <a:r>
                <a:rPr lang="es-ES" dirty="0"/>
                <a:t> </a:t>
              </a:r>
              <a:r>
                <a:rPr lang="es-ES" dirty="0" smtClean="0"/>
                <a:t>            Ι</a:t>
              </a:r>
              <a:endParaRPr lang="es-ES" dirty="0"/>
            </a:p>
            <a:p>
              <a:r>
                <a:rPr lang="es-ES" dirty="0"/>
                <a:t>             </a:t>
              </a:r>
              <a:r>
                <a:rPr lang="es-ES" dirty="0" smtClean="0"/>
                <a:t>S</a:t>
              </a:r>
            </a:p>
            <a:p>
              <a:r>
                <a:rPr lang="es-ES" dirty="0"/>
                <a:t> </a:t>
              </a:r>
              <a:r>
                <a:rPr lang="es-ES" dirty="0" smtClean="0"/>
                <a:t>             Ι</a:t>
              </a:r>
              <a:endParaRPr lang="es-ES" dirty="0"/>
            </a:p>
            <a:p>
              <a:r>
                <a:rPr lang="es-ES" dirty="0"/>
                <a:t>             </a:t>
              </a:r>
              <a:r>
                <a:rPr lang="es-ES" dirty="0" smtClean="0"/>
                <a:t>CH</a:t>
              </a:r>
              <a:r>
                <a:rPr lang="es-ES" baseline="-25000" dirty="0" smtClean="0"/>
                <a:t>2</a:t>
              </a:r>
            </a:p>
            <a:p>
              <a:r>
                <a:rPr lang="es-ES" dirty="0"/>
                <a:t> </a:t>
              </a:r>
              <a:r>
                <a:rPr lang="es-ES" dirty="0" smtClean="0"/>
                <a:t>             Ι</a:t>
              </a:r>
              <a:endParaRPr lang="es-ES" dirty="0"/>
            </a:p>
            <a:p>
              <a:r>
                <a:rPr lang="es-ES" dirty="0" smtClean="0"/>
                <a:t>  - </a:t>
              </a:r>
              <a:r>
                <a:rPr lang="es-ES" dirty="0"/>
                <a:t>CO - CH- NH -</a:t>
              </a:r>
            </a:p>
            <a:p>
              <a:endParaRPr lang="es-ES" dirty="0"/>
            </a:p>
            <a:p>
              <a:endParaRPr lang="es-ES" dirty="0"/>
            </a:p>
            <a:p>
              <a:endParaRPr lang="es-ES" dirty="0"/>
            </a:p>
          </p:txBody>
        </p:sp>
      </p:grpSp>
      <p:sp>
        <p:nvSpPr>
          <p:cNvPr id="55" name="CuadroTexto 54"/>
          <p:cNvSpPr txBox="1"/>
          <p:nvPr/>
        </p:nvSpPr>
        <p:spPr>
          <a:xfrm>
            <a:off x="2079942" y="4091183"/>
            <a:ext cx="4916967"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Cystine + 2H</a:t>
            </a:r>
            <a:r>
              <a:rPr lang="es-ES" sz="2400" b="1" baseline="30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s-E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+ 2e</a:t>
            </a:r>
            <a:r>
              <a:rPr lang="es-ES" sz="2400" b="1" baseline="30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s-E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s-E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sym typeface="Wingdings"/>
              </a:rPr>
              <a:t></a:t>
            </a:r>
            <a:r>
              <a:rPr lang="es-E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Cysteine</a:t>
            </a:r>
            <a:endParaRPr lang="es-E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64" name="Agrupar 63"/>
          <p:cNvGrpSpPr/>
          <p:nvPr/>
        </p:nvGrpSpPr>
        <p:grpSpPr>
          <a:xfrm>
            <a:off x="3131840" y="692696"/>
            <a:ext cx="2664296" cy="576064"/>
            <a:chOff x="3131840" y="692696"/>
            <a:chExt cx="2664296" cy="576064"/>
          </a:xfrm>
        </p:grpSpPr>
        <p:cxnSp>
          <p:nvCxnSpPr>
            <p:cNvPr id="57" name="Conector recto de flecha 56"/>
            <p:cNvCxnSpPr/>
            <p:nvPr/>
          </p:nvCxnSpPr>
          <p:spPr>
            <a:xfrm flipH="1">
              <a:off x="3131840" y="1268760"/>
              <a:ext cx="2664296" cy="0"/>
            </a:xfrm>
            <a:prstGeom prst="straightConnector1">
              <a:avLst/>
            </a:prstGeom>
            <a:ln>
              <a:solidFill>
                <a:srgbClr val="FF0000"/>
              </a:solidFill>
              <a:tailEnd type="arrow"/>
            </a:ln>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59" name="CuadroTexto 58"/>
            <p:cNvSpPr txBox="1"/>
            <p:nvPr/>
          </p:nvSpPr>
          <p:spPr>
            <a:xfrm>
              <a:off x="3419872" y="692696"/>
              <a:ext cx="2016224"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800000"/>
                </a:contourClr>
              </a:sp3d>
            </a:bodyPr>
            <a:lstStyle/>
            <a:p>
              <a:pPr algn="ctr"/>
              <a:r>
                <a:rPr lang="es-ES" sz="2000" b="1" dirty="0">
                  <a:ln w="11430"/>
                  <a:solidFill>
                    <a:srgbClr val="FF0000"/>
                  </a:solidFill>
                  <a:effectLst>
                    <a:outerShdw blurRad="50800" dist="39000" dir="5460000" algn="tl">
                      <a:srgbClr val="000000">
                        <a:alpha val="38000"/>
                      </a:srgbClr>
                    </a:outerShdw>
                  </a:effectLst>
                </a:rPr>
                <a:t>Oxidation</a:t>
              </a:r>
            </a:p>
          </p:txBody>
        </p:sp>
      </p:grpSp>
      <p:grpSp>
        <p:nvGrpSpPr>
          <p:cNvPr id="63" name="Agrupar 62"/>
          <p:cNvGrpSpPr/>
          <p:nvPr/>
        </p:nvGrpSpPr>
        <p:grpSpPr>
          <a:xfrm>
            <a:off x="3206277" y="4880798"/>
            <a:ext cx="2664296" cy="576064"/>
            <a:chOff x="3131840" y="5085184"/>
            <a:chExt cx="2664296" cy="576064"/>
          </a:xfrm>
        </p:grpSpPr>
        <p:cxnSp>
          <p:nvCxnSpPr>
            <p:cNvPr id="58" name="Conector recto de flecha 57"/>
            <p:cNvCxnSpPr/>
            <p:nvPr/>
          </p:nvCxnSpPr>
          <p:spPr>
            <a:xfrm>
              <a:off x="3131840" y="5661248"/>
              <a:ext cx="2664296" cy="0"/>
            </a:xfrm>
            <a:prstGeom prst="straightConnector1">
              <a:avLst/>
            </a:prstGeom>
            <a:ln>
              <a:solidFill>
                <a:srgbClr val="008901"/>
              </a:solidFill>
              <a:tailEnd type="arrow"/>
            </a:ln>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60" name="CuadroTexto 59"/>
            <p:cNvSpPr txBox="1"/>
            <p:nvPr/>
          </p:nvSpPr>
          <p:spPr>
            <a:xfrm>
              <a:off x="3419872" y="5085184"/>
              <a:ext cx="2016224"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5D00"/>
                </a:contourClr>
              </a:sp3d>
            </a:bodyPr>
            <a:lstStyle>
              <a:defPPr>
                <a:defRPr lang="es-ES"/>
              </a:defPPr>
              <a:lvl1pPr algn="ctr">
                <a:defRPr sz="2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lvl1pPr>
            </a:lstStyle>
            <a:p>
              <a:r>
                <a:rPr lang="es-ES" sz="2000" dirty="0" smtClean="0">
                  <a:solidFill>
                    <a:srgbClr val="006700"/>
                  </a:solidFill>
                </a:rPr>
                <a:t>Reduction</a:t>
              </a:r>
              <a:endParaRPr lang="es-ES" sz="2000" dirty="0">
                <a:solidFill>
                  <a:srgbClr val="006700"/>
                </a:solidFill>
              </a:endParaRPr>
            </a:p>
          </p:txBody>
        </p:sp>
      </p:grpSp>
      <p:sp>
        <p:nvSpPr>
          <p:cNvPr id="30" name="Rectangle 26"/>
          <p:cNvSpPr>
            <a:spLocks noChangeArrowheads="1"/>
          </p:cNvSpPr>
          <p:nvPr/>
        </p:nvSpPr>
        <p:spPr bwMode="auto">
          <a:xfrm>
            <a:off x="3275856" y="1413152"/>
            <a:ext cx="2808312" cy="646973"/>
          </a:xfrm>
          <a:prstGeom prst="rect">
            <a:avLst/>
          </a:prstGeom>
          <a:solidFill>
            <a:schemeClr val="bg1">
              <a:alpha val="0"/>
            </a:schemeClr>
          </a:solidFill>
          <a:ln w="12700">
            <a:noFill/>
            <a:miter lim="800000"/>
            <a:headEnd/>
            <a:tailEnd/>
          </a:ln>
          <a:effectLst>
            <a:outerShdw dist="17961" dir="2700000" algn="ctr" rotWithShape="0">
              <a:srgbClr val="000000">
                <a:alpha val="50000"/>
              </a:srgbClr>
            </a:outerShdw>
          </a:effectLst>
        </p:spPr>
        <p:txBody>
          <a:bodyPr wrap="square" lIns="92075" tIns="46038" rIns="92075" bIns="46038" anchor="ctr">
            <a:spAutoFit/>
            <a:scene3d>
              <a:camera prst="orthographicFront"/>
              <a:lightRig rig="flat" dir="tl">
                <a:rot lat="0" lon="0" rev="6600000"/>
              </a:lightRig>
            </a:scene3d>
            <a:sp3d extrusionH="25400" contourW="8890">
              <a:bevelT w="38100" h="31750"/>
              <a:contourClr>
                <a:srgbClr val="FF6600"/>
              </a:contourClr>
            </a:sp3d>
          </a:bodyPr>
          <a:lstStyle/>
          <a:p>
            <a:r>
              <a:rPr lang="es-ES" sz="3600" b="1" dirty="0" smtClean="0">
                <a:ln w="11430"/>
                <a:solidFill>
                  <a:srgbClr val="FF6600"/>
                </a:solidFill>
                <a:effectLst>
                  <a:outerShdw blurRad="38100" dist="38100" dir="2700000" algn="tl">
                    <a:srgbClr val="000000">
                      <a:alpha val="43137"/>
                    </a:srgbClr>
                  </a:outerShdw>
                </a:effectLst>
                <a:sym typeface="Wingdings"/>
              </a:rPr>
              <a:t>S  </a:t>
            </a:r>
            <a:r>
              <a:rPr lang="es-ES" sz="3600" b="1" dirty="0" smtClean="0">
                <a:ln w="11430"/>
                <a:solidFill>
                  <a:srgbClr val="FF6600"/>
                </a:solidFill>
                <a:effectLst>
                  <a:outerShdw blurRad="38100" dist="38100" dir="2700000" algn="tl">
                    <a:srgbClr val="000000">
                      <a:alpha val="43137"/>
                    </a:srgbClr>
                  </a:outerShdw>
                </a:effectLst>
                <a:latin typeface="Wingdings"/>
                <a:ea typeface="Wingdings"/>
                <a:cs typeface="Wingdings"/>
                <a:sym typeface="Wingdings"/>
              </a:rPr>
              <a:t> </a:t>
            </a:r>
            <a:r>
              <a:rPr lang="en-GB" sz="3600" b="1" dirty="0" smtClean="0">
                <a:ln w="11430"/>
                <a:solidFill>
                  <a:srgbClr val="008000"/>
                </a:solidFill>
                <a:effectLst>
                  <a:outerShdw blurRad="38100" dist="38100" dir="2700000" algn="tl">
                    <a:srgbClr val="000000">
                      <a:alpha val="43137"/>
                    </a:srgbClr>
                  </a:outerShdw>
                </a:effectLst>
                <a:sym typeface="Wingdings"/>
              </a:rPr>
              <a:t>SH</a:t>
            </a:r>
            <a:r>
              <a:rPr lang="en-GB" sz="3600" b="1" baseline="-25000" dirty="0" smtClean="0">
                <a:ln w="11430"/>
                <a:solidFill>
                  <a:srgbClr val="008000"/>
                </a:solidFill>
                <a:effectLst>
                  <a:outerShdw blurRad="38100" dist="38100" dir="2700000" algn="tl">
                    <a:srgbClr val="000000">
                      <a:alpha val="43137"/>
                    </a:srgbClr>
                  </a:outerShdw>
                </a:effectLst>
                <a:sym typeface="Wingdings"/>
              </a:rPr>
              <a:t>2</a:t>
            </a:r>
            <a:endParaRPr lang="en-GB" sz="3600" baseline="-25000" dirty="0">
              <a:solidFill>
                <a:srgbClr val="008000"/>
              </a:solidFill>
              <a:effectLst>
                <a:outerShdw blurRad="38100" dist="38100" dir="2700000" algn="tl">
                  <a:srgbClr val="000000">
                    <a:alpha val="43137"/>
                  </a:srgbClr>
                </a:outerShdw>
              </a:effectLst>
            </a:endParaRPr>
          </a:p>
        </p:txBody>
      </p:sp>
      <p:sp>
        <p:nvSpPr>
          <p:cNvPr id="4" name="CuadroTexto 3"/>
          <p:cNvSpPr txBox="1"/>
          <p:nvPr/>
        </p:nvSpPr>
        <p:spPr>
          <a:xfrm>
            <a:off x="2589578" y="6345340"/>
            <a:ext cx="4212976" cy="369332"/>
          </a:xfrm>
          <a:prstGeom prst="rect">
            <a:avLst/>
          </a:prstGeom>
          <a:noFill/>
        </p:spPr>
        <p:txBody>
          <a:bodyPr wrap="square" rtlCol="0">
            <a:spAutoFit/>
          </a:bodyPr>
          <a:lstStyle/>
          <a:p>
            <a:pPr defTabSz="457200" fontAlgn="auto">
              <a:spcBef>
                <a:spcPts val="0"/>
              </a:spcBef>
              <a:spcAft>
                <a:spcPts val="0"/>
              </a:spcAft>
              <a:defRPr/>
            </a:pPr>
            <a:r>
              <a:rPr lang="en-AU" sz="900" dirty="0" smtClean="0">
                <a:latin typeface="Bookman Old Style"/>
                <a:cs typeface="Bookman Old Style"/>
              </a:rPr>
              <a:t>Lin </a:t>
            </a:r>
            <a:r>
              <a:rPr lang="en-AU" sz="900" dirty="0">
                <a:latin typeface="Bookman Old Style"/>
                <a:cs typeface="Bookman Old Style"/>
              </a:rPr>
              <a:t>AN, Reimer RJ, Carter DM. Sulfur revisited. J Am Acad Dermatol 1988; 18(3): 553-</a:t>
            </a:r>
            <a:r>
              <a:rPr lang="en-AU" sz="900" dirty="0" smtClean="0">
                <a:latin typeface="Bookman Old Style"/>
                <a:cs typeface="Bookman Old Style"/>
              </a:rPr>
              <a:t>8</a:t>
            </a:r>
            <a:endParaRPr lang="en-AU" sz="900" dirty="0">
              <a:latin typeface="Bookman Old Style"/>
              <a:cs typeface="Bookman Old Style"/>
            </a:endParaRPr>
          </a:p>
        </p:txBody>
      </p:sp>
      <p:sp>
        <p:nvSpPr>
          <p:cNvPr id="6" name="CuadroTexto 5"/>
          <p:cNvSpPr txBox="1"/>
          <p:nvPr/>
        </p:nvSpPr>
        <p:spPr>
          <a:xfrm>
            <a:off x="2561356" y="-38439"/>
            <a:ext cx="4155320" cy="646331"/>
          </a:xfrm>
          <a:prstGeom prst="rect">
            <a:avLst/>
          </a:prstGeom>
          <a:noFill/>
        </p:spPr>
        <p:txBody>
          <a:bodyPr wrap="square" rtlCol="0">
            <a:spAutoFit/>
          </a:bodyPr>
          <a:lstStyle/>
          <a:p>
            <a:r>
              <a:rPr lang="en-GB" sz="900" dirty="0">
                <a:latin typeface="Bookman Old Style"/>
                <a:cs typeface="Bookman Old Style"/>
              </a:rPr>
              <a:t>Wani R, Nagata A and Murray BW. Protein redox chemistry: post-translational cysteine modifications that regulate signal transduction and drug pharmacology. Front. Pharmacol. 2014; 5: 224. doi: 10.3389/fphar.2014.00224</a:t>
            </a:r>
            <a:r>
              <a:rPr lang="es-ES" sz="900" dirty="0">
                <a:latin typeface="Bookman Old Style"/>
                <a:cs typeface="Bookman Old Style"/>
              </a:rPr>
              <a:t> </a:t>
            </a:r>
            <a:endParaRPr lang="en-GB" sz="900" dirty="0">
              <a:latin typeface="Bookman Old Style"/>
              <a:cs typeface="Bookman Old Style"/>
            </a:endParaRPr>
          </a:p>
        </p:txBody>
      </p:sp>
      <p:sp>
        <p:nvSpPr>
          <p:cNvPr id="34" name="Rectangle 26"/>
          <p:cNvSpPr>
            <a:spLocks noChangeArrowheads="1"/>
          </p:cNvSpPr>
          <p:nvPr/>
        </p:nvSpPr>
        <p:spPr bwMode="auto">
          <a:xfrm>
            <a:off x="2867035" y="2881474"/>
            <a:ext cx="3889987" cy="646973"/>
          </a:xfrm>
          <a:prstGeom prst="rect">
            <a:avLst/>
          </a:prstGeom>
          <a:solidFill>
            <a:srgbClr val="6666FF">
              <a:alpha val="0"/>
            </a:srgbClr>
          </a:solidFill>
          <a:ln w="12700">
            <a:noFill/>
            <a:miter lim="800000"/>
            <a:headEnd/>
            <a:tailEnd/>
          </a:ln>
          <a:effectLst>
            <a:outerShdw dist="17961" dir="2700000" algn="ctr" rotWithShape="0">
              <a:srgbClr val="000000">
                <a:alpha val="50000"/>
              </a:srgbClr>
            </a:outerShdw>
          </a:effectLst>
        </p:spPr>
        <p:txBody>
          <a:bodyPr wrap="none" lIns="92075" tIns="46038" rIns="92075" bIns="46038" anchor="ctr">
            <a:spAutoFit/>
            <a:scene3d>
              <a:camera prst="orthographicFront"/>
              <a:lightRig rig="flat" dir="tl">
                <a:rot lat="0" lon="0" rev="6600000"/>
              </a:lightRig>
            </a:scene3d>
            <a:sp3d extrusionH="25400" contourW="8890">
              <a:bevelT w="38100" h="31750"/>
              <a:contourClr>
                <a:srgbClr val="999999"/>
              </a:contourClr>
            </a:sp3d>
          </a:bodyPr>
          <a:lstStyle/>
          <a:p>
            <a:r>
              <a:rPr lang="es-ES" sz="3600" b="1" kern="0" dirty="0" smtClean="0">
                <a:ln w="11430"/>
                <a:solidFill>
                  <a:srgbClr val="FF0000"/>
                </a:solidFill>
                <a:effectLst>
                  <a:outerShdw blurRad="50800" dist="39000" dir="5460000" algn="tl">
                    <a:srgbClr val="000000">
                      <a:alpha val="38000"/>
                    </a:srgbClr>
                  </a:outerShdw>
                </a:effectLst>
                <a:latin typeface="Arial"/>
              </a:rPr>
              <a:t>H</a:t>
            </a:r>
            <a:r>
              <a:rPr lang="es-ES" sz="3600" b="1" kern="0" baseline="-25000" dirty="0" smtClean="0">
                <a:ln w="11430"/>
                <a:solidFill>
                  <a:srgbClr val="FF0000"/>
                </a:solidFill>
                <a:effectLst>
                  <a:outerShdw blurRad="50800" dist="39000" dir="5460000" algn="tl">
                    <a:srgbClr val="000000">
                      <a:alpha val="38000"/>
                    </a:srgbClr>
                  </a:outerShdw>
                </a:effectLst>
                <a:latin typeface="Arial"/>
              </a:rPr>
              <a:t>2</a:t>
            </a:r>
            <a:r>
              <a:rPr lang="es-ES" sz="3600" b="1" kern="0" dirty="0" smtClean="0">
                <a:ln w="11430"/>
                <a:solidFill>
                  <a:srgbClr val="FF0000"/>
                </a:solidFill>
                <a:effectLst>
                  <a:outerShdw blurRad="50800" dist="39000" dir="5460000" algn="tl">
                    <a:srgbClr val="000000">
                      <a:alpha val="38000"/>
                    </a:srgbClr>
                  </a:outerShdw>
                </a:effectLst>
                <a:latin typeface="Arial"/>
              </a:rPr>
              <a:t>S</a:t>
            </a:r>
            <a:r>
              <a:rPr lang="es-ES" sz="3600" b="1" kern="0" baseline="-25000" dirty="0" smtClean="0">
                <a:ln w="11430"/>
                <a:solidFill>
                  <a:srgbClr val="FF0000"/>
                </a:solidFill>
                <a:effectLst>
                  <a:outerShdw blurRad="50800" dist="39000" dir="5460000" algn="tl">
                    <a:srgbClr val="000000">
                      <a:alpha val="38000"/>
                    </a:srgbClr>
                  </a:outerShdw>
                </a:effectLst>
                <a:latin typeface="Arial"/>
              </a:rPr>
              <a:t>5</a:t>
            </a:r>
            <a:r>
              <a:rPr lang="es-ES" sz="3600" b="1" kern="0" dirty="0" smtClean="0">
                <a:ln w="11430"/>
                <a:solidFill>
                  <a:srgbClr val="FF0000"/>
                </a:solidFill>
                <a:effectLst>
                  <a:outerShdw blurRad="50800" dist="39000" dir="5460000" algn="tl">
                    <a:srgbClr val="000000">
                      <a:alpha val="38000"/>
                    </a:srgbClr>
                  </a:outerShdw>
                </a:effectLst>
                <a:latin typeface="Arial"/>
              </a:rPr>
              <a:t>O</a:t>
            </a:r>
            <a:r>
              <a:rPr lang="es-ES" sz="3600" b="1" kern="0" baseline="-25000" dirty="0" smtClean="0">
                <a:ln w="11430"/>
                <a:solidFill>
                  <a:srgbClr val="FF0000"/>
                </a:solidFill>
                <a:effectLst>
                  <a:outerShdw blurRad="50800" dist="39000" dir="5460000" algn="tl">
                    <a:srgbClr val="000000">
                      <a:alpha val="38000"/>
                    </a:srgbClr>
                  </a:outerShdw>
                </a:effectLst>
                <a:latin typeface="Arial"/>
              </a:rPr>
              <a:t>6</a:t>
            </a:r>
            <a:r>
              <a:rPr lang="es-ES" sz="3600" b="1" dirty="0">
                <a:ln w="11430"/>
                <a:solidFill>
                  <a:schemeClr val="accent6"/>
                </a:solidFill>
                <a:effectLst>
                  <a:outerShdw blurRad="38100" dist="38100" dir="2700000" algn="tl">
                    <a:srgbClr val="000000">
                      <a:alpha val="43137"/>
                    </a:srgbClr>
                  </a:outerShdw>
                </a:effectLst>
                <a:latin typeface="Wingdings"/>
                <a:ea typeface="Wingdings"/>
                <a:cs typeface="Wingdings"/>
                <a:sym typeface="Wingdings"/>
              </a:rPr>
              <a:t></a:t>
            </a:r>
            <a:r>
              <a:rPr lang="es-ES" sz="3600" b="1" kern="0" baseline="-25000" dirty="0" smtClean="0">
                <a:ln w="11430"/>
                <a:solidFill>
                  <a:srgbClr val="FF0000"/>
                </a:solidFill>
                <a:effectLst>
                  <a:outerShdw blurRad="50800" dist="39000" dir="5460000" algn="tl">
                    <a:srgbClr val="000000">
                      <a:alpha val="38000"/>
                    </a:srgbClr>
                  </a:outerShdw>
                </a:effectLst>
                <a:latin typeface="Arial"/>
              </a:rPr>
              <a:t>  </a:t>
            </a:r>
            <a:r>
              <a:rPr lang="es-ES" sz="3600" b="1" dirty="0" smtClean="0">
                <a:ln w="11430"/>
                <a:solidFill>
                  <a:srgbClr val="FF6FCF"/>
                </a:solidFill>
                <a:effectLst>
                  <a:outerShdw blurRad="50800" dist="39000" dir="5460000" algn="tl">
                    <a:srgbClr val="000000">
                      <a:alpha val="38000"/>
                    </a:srgbClr>
                  </a:outerShdw>
                </a:effectLst>
                <a:sym typeface="Wingdings"/>
              </a:rPr>
              <a:t>O</a:t>
            </a:r>
            <a:r>
              <a:rPr lang="es-ES" sz="3600" b="1" baseline="30000" dirty="0" smtClean="0">
                <a:ln w="11430"/>
                <a:solidFill>
                  <a:srgbClr val="FF6FCF"/>
                </a:solidFill>
                <a:effectLst>
                  <a:outerShdw blurRad="50800" dist="39000" dir="5460000" algn="tl">
                    <a:srgbClr val="000000">
                      <a:alpha val="38000"/>
                    </a:srgbClr>
                  </a:outerShdw>
                </a:effectLst>
                <a:sym typeface="Wingdings"/>
              </a:rPr>
              <a:t>-</a:t>
            </a:r>
            <a:r>
              <a:rPr lang="es-ES" sz="3600" b="1" baseline="-25000" dirty="0" smtClean="0">
                <a:ln w="11430"/>
                <a:solidFill>
                  <a:srgbClr val="FF6FCF"/>
                </a:solidFill>
                <a:effectLst>
                  <a:outerShdw blurRad="50800" dist="39000" dir="5460000" algn="tl">
                    <a:srgbClr val="000000">
                      <a:alpha val="38000"/>
                    </a:srgbClr>
                  </a:outerShdw>
                </a:effectLst>
                <a:sym typeface="Wingdings"/>
              </a:rPr>
              <a:t>2</a:t>
            </a:r>
            <a:r>
              <a:rPr lang="es-ES" sz="4800" b="1" baseline="30000" dirty="0" smtClean="0">
                <a:ln w="11430"/>
                <a:solidFill>
                  <a:srgbClr val="800000"/>
                </a:solidFill>
                <a:effectLst>
                  <a:outerShdw blurRad="50800" dist="39000" dir="5460000" algn="tl">
                    <a:srgbClr val="000000">
                      <a:alpha val="38000"/>
                    </a:srgbClr>
                  </a:outerShdw>
                </a:effectLst>
                <a:latin typeface="Wingdings"/>
                <a:ea typeface="Wingdings"/>
                <a:cs typeface="Wingdings"/>
                <a:sym typeface="Wingdings"/>
              </a:rPr>
              <a:t></a:t>
            </a:r>
            <a:r>
              <a:rPr lang="es-E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sym typeface="Wingdings"/>
              </a:rPr>
              <a:t>+ </a:t>
            </a:r>
            <a:r>
              <a:rPr lang="es-ES" sz="3600" b="1" dirty="0" smtClean="0">
                <a:ln w="11430"/>
                <a:solidFill>
                  <a:srgbClr val="FF8000"/>
                </a:solidFill>
                <a:effectLst>
                  <a:outerShdw blurRad="50800" dist="39000" dir="5460000" algn="tl">
                    <a:srgbClr val="000000">
                      <a:alpha val="38000"/>
                    </a:srgbClr>
                  </a:outerShdw>
                </a:effectLst>
                <a:sym typeface="Wingdings"/>
              </a:rPr>
              <a:t>S</a:t>
            </a:r>
            <a:endParaRPr lang="en-GB" sz="3600" b="1" baseline="-25000"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57501447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0-#ppt_w/2"/>
                                          </p:val>
                                        </p:tav>
                                        <p:tav tm="100000">
                                          <p:val>
                                            <p:strVal val="#ppt_x"/>
                                          </p:val>
                                        </p:tav>
                                      </p:tavLst>
                                    </p:anim>
                                    <p:anim calcmode="lin" valueType="num">
                                      <p:cBhvr additive="base">
                                        <p:cTn id="8" dur="500" fill="hold"/>
                                        <p:tgtEl>
                                          <p:spTgt spid="6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2"/>
                                        </p:tgtEl>
                                        <p:attrNameLst>
                                          <p:attrName>style.visibility</p:attrName>
                                        </p:attrNameLst>
                                      </p:cBhvr>
                                      <p:to>
                                        <p:strVal val="visible"/>
                                      </p:to>
                                    </p:set>
                                  </p:childTnLst>
                                </p:cTn>
                              </p:par>
                            </p:childTnLst>
                          </p:cTn>
                        </p:par>
                        <p:par>
                          <p:cTn id="12" fill="hold">
                            <p:stCondLst>
                              <p:cond delay="500"/>
                            </p:stCondLst>
                            <p:childTnLst>
                              <p:par>
                                <p:cTn id="13" presetID="52" presetClass="entr" presetSubtype="0" fill="hold" grpId="0" nodeType="afterEffect">
                                  <p:stCondLst>
                                    <p:cond delay="1000"/>
                                  </p:stCondLst>
                                  <p:childTnLst>
                                    <p:set>
                                      <p:cBhvr>
                                        <p:cTn id="14" dur="1" fill="hold">
                                          <p:stCondLst>
                                            <p:cond delay="0"/>
                                          </p:stCondLst>
                                        </p:cTn>
                                        <p:tgtEl>
                                          <p:spTgt spid="40"/>
                                        </p:tgtEl>
                                        <p:attrNameLst>
                                          <p:attrName>style.visibility</p:attrName>
                                        </p:attrNameLst>
                                      </p:cBhvr>
                                      <p:to>
                                        <p:strVal val="visible"/>
                                      </p:to>
                                    </p:set>
                                    <p:animScale>
                                      <p:cBhvr>
                                        <p:cTn id="15" dur="1000" decel="50000" fill="hold">
                                          <p:stCondLst>
                                            <p:cond delay="0"/>
                                          </p:stCondLst>
                                        </p:cTn>
                                        <p:tgtEl>
                                          <p:spTgt spid="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40"/>
                                        </p:tgtEl>
                                        <p:attrNameLst>
                                          <p:attrName>ppt_x</p:attrName>
                                          <p:attrName>ppt_y</p:attrName>
                                        </p:attrNameLst>
                                      </p:cBhvr>
                                    </p:animMotion>
                                    <p:animEffect transition="in" filter="fade">
                                      <p:cBhvr>
                                        <p:cTn id="17" dur="1000"/>
                                        <p:tgtEl>
                                          <p:spTgt spid="40"/>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left)">
                                      <p:cBhvr>
                                        <p:cTn id="21" dur="1000"/>
                                        <p:tgtEl>
                                          <p:spTgt spid="5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1000"/>
                                        <p:tgtEl>
                                          <p:spTgt spid="38"/>
                                        </p:tgtEl>
                                      </p:cBhvr>
                                    </p:animEffect>
                                  </p:childTnLst>
                                </p:cTn>
                              </p:par>
                              <p:par>
                                <p:cTn id="25" presetID="22" presetClass="entr" presetSubtype="8"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wipe(left)">
                                      <p:cBhvr>
                                        <p:cTn id="27" dur="1000"/>
                                        <p:tgtEl>
                                          <p:spTgt spid="63"/>
                                        </p:tgtEl>
                                      </p:cBhvr>
                                    </p:animEffect>
                                  </p:childTnLst>
                                </p:cTn>
                              </p:par>
                            </p:childTnLst>
                          </p:cTn>
                        </p:par>
                        <p:par>
                          <p:cTn id="28" fill="hold">
                            <p:stCondLst>
                              <p:cond delay="3500"/>
                            </p:stCondLst>
                            <p:childTnLst>
                              <p:par>
                                <p:cTn id="29" presetID="16" presetClass="entr" presetSubtype="42" fill="hold" nodeType="after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barn(outHorizontal)">
                                      <p:cBhvr>
                                        <p:cTn id="31" dur="500"/>
                                        <p:tgtEl>
                                          <p:spTgt spid="62"/>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40"/>
                                        </p:tgtEl>
                                      </p:cBhvr>
                                    </p:animEffect>
                                    <p:set>
                                      <p:cBhvr>
                                        <p:cTn id="40" dur="1" fill="hold">
                                          <p:stCondLst>
                                            <p:cond delay="499"/>
                                          </p:stCondLst>
                                        </p:cTn>
                                        <p:tgtEl>
                                          <p:spTgt spid="40"/>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childTnLst>
                          </p:cTn>
                        </p:par>
                        <p:par>
                          <p:cTn id="44" fill="hold">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right)">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childTnLst>
                          </p:cTn>
                        </p:par>
                        <p:par>
                          <p:cTn id="53" fill="hold">
                            <p:stCondLst>
                              <p:cond delay="500"/>
                            </p:stCondLst>
                            <p:childTnLst>
                              <p:par>
                                <p:cTn id="54" presetID="22" presetClass="entr" presetSubtype="2" fill="hold" nodeType="after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wipe(right)">
                                      <p:cBhvr>
                                        <p:cTn id="56" dur="1000"/>
                                        <p:tgtEl>
                                          <p:spTgt spid="64"/>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right)">
                                      <p:cBhvr>
                                        <p:cTn id="59" dur="1000"/>
                                        <p:tgtEl>
                                          <p:spTgt spid="30"/>
                                        </p:tgtEl>
                                      </p:cBhvr>
                                    </p:animEffect>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38" grpId="0" animBg="1"/>
      <p:bldP spid="52" grpId="0" animBg="1"/>
      <p:bldP spid="52" grpId="1" animBg="1"/>
      <p:bldP spid="55" grpId="0"/>
      <p:bldP spid="30" grpId="0" animBg="1"/>
      <p:bldP spid="4" grpId="0"/>
      <p:bldP spid="6" grpId="0"/>
      <p:bldP spid="34" grpId="0" animBg="1"/>
      <p:bldP spid="3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304800"/>
            <a:ext cx="9145588" cy="6553200"/>
            <a:chOff x="0" y="192"/>
            <a:chExt cx="5761" cy="4128"/>
          </a:xfrm>
        </p:grpSpPr>
        <p:sp>
          <p:nvSpPr>
            <p:cNvPr id="5" name="Freeform 3" descr="MADCLARC"/>
            <p:cNvSpPr>
              <a:spLocks/>
            </p:cNvSpPr>
            <p:nvPr/>
          </p:nvSpPr>
          <p:spPr bwMode="auto">
            <a:xfrm>
              <a:off x="0" y="1244"/>
              <a:ext cx="5760" cy="3076"/>
            </a:xfrm>
            <a:custGeom>
              <a:avLst/>
              <a:gdLst/>
              <a:ahLst/>
              <a:cxnLst>
                <a:cxn ang="0">
                  <a:pos x="228" y="333"/>
                </a:cxn>
                <a:cxn ang="0">
                  <a:pos x="405" y="300"/>
                </a:cxn>
                <a:cxn ang="0">
                  <a:pos x="597" y="233"/>
                </a:cxn>
                <a:cxn ang="0">
                  <a:pos x="761" y="133"/>
                </a:cxn>
                <a:cxn ang="0">
                  <a:pos x="968" y="133"/>
                </a:cxn>
                <a:cxn ang="0">
                  <a:pos x="1220" y="116"/>
                </a:cxn>
                <a:cxn ang="0">
                  <a:pos x="1398" y="133"/>
                </a:cxn>
                <a:cxn ang="0">
                  <a:pos x="1650" y="83"/>
                </a:cxn>
                <a:cxn ang="0">
                  <a:pos x="1813" y="16"/>
                </a:cxn>
                <a:cxn ang="0">
                  <a:pos x="2065" y="33"/>
                </a:cxn>
                <a:cxn ang="0">
                  <a:pos x="2376" y="150"/>
                </a:cxn>
                <a:cxn ang="0">
                  <a:pos x="2628" y="283"/>
                </a:cxn>
                <a:cxn ang="0">
                  <a:pos x="2806" y="383"/>
                </a:cxn>
                <a:cxn ang="0">
                  <a:pos x="2984" y="366"/>
                </a:cxn>
                <a:cxn ang="0">
                  <a:pos x="3162" y="250"/>
                </a:cxn>
                <a:cxn ang="0">
                  <a:pos x="3340" y="200"/>
                </a:cxn>
                <a:cxn ang="0">
                  <a:pos x="3621" y="266"/>
                </a:cxn>
                <a:cxn ang="0">
                  <a:pos x="3799" y="266"/>
                </a:cxn>
                <a:cxn ang="0">
                  <a:pos x="3991" y="200"/>
                </a:cxn>
                <a:cxn ang="0">
                  <a:pos x="4259" y="183"/>
                </a:cxn>
                <a:cxn ang="0">
                  <a:pos x="4525" y="300"/>
                </a:cxn>
                <a:cxn ang="0">
                  <a:pos x="4703" y="433"/>
                </a:cxn>
                <a:cxn ang="0">
                  <a:pos x="4881" y="450"/>
                </a:cxn>
                <a:cxn ang="0">
                  <a:pos x="5132" y="466"/>
                </a:cxn>
                <a:cxn ang="0">
                  <a:pos x="5281" y="316"/>
                </a:cxn>
                <a:cxn ang="0">
                  <a:pos x="5340" y="116"/>
                </a:cxn>
                <a:cxn ang="0">
                  <a:pos x="5459" y="0"/>
                </a:cxn>
                <a:cxn ang="0">
                  <a:pos x="5652" y="166"/>
                </a:cxn>
                <a:cxn ang="0">
                  <a:pos x="5759" y="400"/>
                </a:cxn>
                <a:cxn ang="0">
                  <a:pos x="5759" y="483"/>
                </a:cxn>
                <a:cxn ang="0">
                  <a:pos x="5759" y="649"/>
                </a:cxn>
                <a:cxn ang="0">
                  <a:pos x="5759" y="966"/>
                </a:cxn>
                <a:cxn ang="0">
                  <a:pos x="5759" y="1149"/>
                </a:cxn>
                <a:cxn ang="0">
                  <a:pos x="5759" y="1782"/>
                </a:cxn>
                <a:cxn ang="0">
                  <a:pos x="5759" y="2482"/>
                </a:cxn>
                <a:cxn ang="0">
                  <a:pos x="5759" y="3075"/>
                </a:cxn>
                <a:cxn ang="0">
                  <a:pos x="5028" y="3075"/>
                </a:cxn>
                <a:cxn ang="0">
                  <a:pos x="4080" y="3075"/>
                </a:cxn>
                <a:cxn ang="0">
                  <a:pos x="3073" y="3075"/>
                </a:cxn>
                <a:cxn ang="0">
                  <a:pos x="2183" y="3075"/>
                </a:cxn>
                <a:cxn ang="0">
                  <a:pos x="1412" y="3075"/>
                </a:cxn>
                <a:cxn ang="0">
                  <a:pos x="761" y="3075"/>
                </a:cxn>
                <a:cxn ang="0">
                  <a:pos x="108" y="3075"/>
                </a:cxn>
                <a:cxn ang="0">
                  <a:pos x="0" y="2615"/>
                </a:cxn>
                <a:cxn ang="0">
                  <a:pos x="0" y="2415"/>
                </a:cxn>
                <a:cxn ang="0">
                  <a:pos x="0" y="1982"/>
                </a:cxn>
                <a:cxn ang="0">
                  <a:pos x="0" y="1716"/>
                </a:cxn>
                <a:cxn ang="0">
                  <a:pos x="0" y="1449"/>
                </a:cxn>
                <a:cxn ang="0">
                  <a:pos x="0" y="1116"/>
                </a:cxn>
                <a:cxn ang="0">
                  <a:pos x="0" y="1033"/>
                </a:cxn>
                <a:cxn ang="0">
                  <a:pos x="0" y="916"/>
                </a:cxn>
                <a:cxn ang="0">
                  <a:pos x="0" y="716"/>
                </a:cxn>
                <a:cxn ang="0">
                  <a:pos x="0" y="649"/>
                </a:cxn>
                <a:cxn ang="0">
                  <a:pos x="0" y="566"/>
                </a:cxn>
                <a:cxn ang="0">
                  <a:pos x="0" y="388"/>
                </a:cxn>
              </a:cxnLst>
              <a:rect l="0" t="0" r="r" b="b"/>
              <a:pathLst>
                <a:path w="5760" h="3076">
                  <a:moveTo>
                    <a:pt x="0" y="388"/>
                  </a:moveTo>
                  <a:lnTo>
                    <a:pt x="79" y="366"/>
                  </a:lnTo>
                  <a:lnTo>
                    <a:pt x="168" y="350"/>
                  </a:lnTo>
                  <a:lnTo>
                    <a:pt x="228" y="333"/>
                  </a:lnTo>
                  <a:lnTo>
                    <a:pt x="286" y="316"/>
                  </a:lnTo>
                  <a:lnTo>
                    <a:pt x="316" y="316"/>
                  </a:lnTo>
                  <a:lnTo>
                    <a:pt x="375" y="316"/>
                  </a:lnTo>
                  <a:lnTo>
                    <a:pt x="405" y="300"/>
                  </a:lnTo>
                  <a:lnTo>
                    <a:pt x="464" y="300"/>
                  </a:lnTo>
                  <a:lnTo>
                    <a:pt x="494" y="283"/>
                  </a:lnTo>
                  <a:lnTo>
                    <a:pt x="553" y="266"/>
                  </a:lnTo>
                  <a:lnTo>
                    <a:pt x="597" y="233"/>
                  </a:lnTo>
                  <a:lnTo>
                    <a:pt x="642" y="200"/>
                  </a:lnTo>
                  <a:lnTo>
                    <a:pt x="672" y="183"/>
                  </a:lnTo>
                  <a:lnTo>
                    <a:pt x="716" y="150"/>
                  </a:lnTo>
                  <a:lnTo>
                    <a:pt x="761" y="133"/>
                  </a:lnTo>
                  <a:lnTo>
                    <a:pt x="820" y="133"/>
                  </a:lnTo>
                  <a:lnTo>
                    <a:pt x="879" y="133"/>
                  </a:lnTo>
                  <a:lnTo>
                    <a:pt x="909" y="133"/>
                  </a:lnTo>
                  <a:lnTo>
                    <a:pt x="968" y="133"/>
                  </a:lnTo>
                  <a:lnTo>
                    <a:pt x="998" y="133"/>
                  </a:lnTo>
                  <a:lnTo>
                    <a:pt x="1116" y="133"/>
                  </a:lnTo>
                  <a:lnTo>
                    <a:pt x="1161" y="133"/>
                  </a:lnTo>
                  <a:lnTo>
                    <a:pt x="1220" y="116"/>
                  </a:lnTo>
                  <a:lnTo>
                    <a:pt x="1279" y="116"/>
                  </a:lnTo>
                  <a:lnTo>
                    <a:pt x="1309" y="133"/>
                  </a:lnTo>
                  <a:lnTo>
                    <a:pt x="1368" y="133"/>
                  </a:lnTo>
                  <a:lnTo>
                    <a:pt x="1398" y="133"/>
                  </a:lnTo>
                  <a:lnTo>
                    <a:pt x="1516" y="133"/>
                  </a:lnTo>
                  <a:lnTo>
                    <a:pt x="1561" y="116"/>
                  </a:lnTo>
                  <a:lnTo>
                    <a:pt x="1591" y="116"/>
                  </a:lnTo>
                  <a:lnTo>
                    <a:pt x="1650" y="83"/>
                  </a:lnTo>
                  <a:lnTo>
                    <a:pt x="1680" y="66"/>
                  </a:lnTo>
                  <a:lnTo>
                    <a:pt x="1739" y="50"/>
                  </a:lnTo>
                  <a:lnTo>
                    <a:pt x="1769" y="33"/>
                  </a:lnTo>
                  <a:lnTo>
                    <a:pt x="1813" y="16"/>
                  </a:lnTo>
                  <a:lnTo>
                    <a:pt x="1858" y="16"/>
                  </a:lnTo>
                  <a:lnTo>
                    <a:pt x="1916" y="0"/>
                  </a:lnTo>
                  <a:lnTo>
                    <a:pt x="1947" y="0"/>
                  </a:lnTo>
                  <a:lnTo>
                    <a:pt x="2065" y="33"/>
                  </a:lnTo>
                  <a:lnTo>
                    <a:pt x="2183" y="66"/>
                  </a:lnTo>
                  <a:lnTo>
                    <a:pt x="2213" y="83"/>
                  </a:lnTo>
                  <a:lnTo>
                    <a:pt x="2332" y="133"/>
                  </a:lnTo>
                  <a:lnTo>
                    <a:pt x="2376" y="150"/>
                  </a:lnTo>
                  <a:lnTo>
                    <a:pt x="2495" y="183"/>
                  </a:lnTo>
                  <a:lnTo>
                    <a:pt x="2540" y="216"/>
                  </a:lnTo>
                  <a:lnTo>
                    <a:pt x="2569" y="250"/>
                  </a:lnTo>
                  <a:lnTo>
                    <a:pt x="2628" y="283"/>
                  </a:lnTo>
                  <a:lnTo>
                    <a:pt x="2673" y="316"/>
                  </a:lnTo>
                  <a:lnTo>
                    <a:pt x="2717" y="333"/>
                  </a:lnTo>
                  <a:lnTo>
                    <a:pt x="2776" y="366"/>
                  </a:lnTo>
                  <a:lnTo>
                    <a:pt x="2806" y="383"/>
                  </a:lnTo>
                  <a:lnTo>
                    <a:pt x="2865" y="383"/>
                  </a:lnTo>
                  <a:lnTo>
                    <a:pt x="2895" y="383"/>
                  </a:lnTo>
                  <a:lnTo>
                    <a:pt x="2954" y="383"/>
                  </a:lnTo>
                  <a:lnTo>
                    <a:pt x="2984" y="366"/>
                  </a:lnTo>
                  <a:lnTo>
                    <a:pt x="3043" y="333"/>
                  </a:lnTo>
                  <a:lnTo>
                    <a:pt x="3073" y="316"/>
                  </a:lnTo>
                  <a:lnTo>
                    <a:pt x="3132" y="266"/>
                  </a:lnTo>
                  <a:lnTo>
                    <a:pt x="3162" y="250"/>
                  </a:lnTo>
                  <a:lnTo>
                    <a:pt x="3220" y="216"/>
                  </a:lnTo>
                  <a:lnTo>
                    <a:pt x="3251" y="200"/>
                  </a:lnTo>
                  <a:lnTo>
                    <a:pt x="3295" y="200"/>
                  </a:lnTo>
                  <a:lnTo>
                    <a:pt x="3340" y="200"/>
                  </a:lnTo>
                  <a:lnTo>
                    <a:pt x="3428" y="200"/>
                  </a:lnTo>
                  <a:lnTo>
                    <a:pt x="3473" y="233"/>
                  </a:lnTo>
                  <a:lnTo>
                    <a:pt x="3591" y="250"/>
                  </a:lnTo>
                  <a:lnTo>
                    <a:pt x="3621" y="266"/>
                  </a:lnTo>
                  <a:lnTo>
                    <a:pt x="3666" y="266"/>
                  </a:lnTo>
                  <a:lnTo>
                    <a:pt x="3724" y="266"/>
                  </a:lnTo>
                  <a:lnTo>
                    <a:pt x="3755" y="266"/>
                  </a:lnTo>
                  <a:lnTo>
                    <a:pt x="3799" y="266"/>
                  </a:lnTo>
                  <a:lnTo>
                    <a:pt x="3844" y="250"/>
                  </a:lnTo>
                  <a:lnTo>
                    <a:pt x="3902" y="233"/>
                  </a:lnTo>
                  <a:lnTo>
                    <a:pt x="3932" y="216"/>
                  </a:lnTo>
                  <a:lnTo>
                    <a:pt x="3991" y="200"/>
                  </a:lnTo>
                  <a:lnTo>
                    <a:pt x="4021" y="183"/>
                  </a:lnTo>
                  <a:lnTo>
                    <a:pt x="4080" y="183"/>
                  </a:lnTo>
                  <a:lnTo>
                    <a:pt x="4110" y="183"/>
                  </a:lnTo>
                  <a:lnTo>
                    <a:pt x="4259" y="183"/>
                  </a:lnTo>
                  <a:lnTo>
                    <a:pt x="4317" y="200"/>
                  </a:lnTo>
                  <a:lnTo>
                    <a:pt x="4406" y="233"/>
                  </a:lnTo>
                  <a:lnTo>
                    <a:pt x="4436" y="266"/>
                  </a:lnTo>
                  <a:lnTo>
                    <a:pt x="4525" y="300"/>
                  </a:lnTo>
                  <a:lnTo>
                    <a:pt x="4570" y="350"/>
                  </a:lnTo>
                  <a:lnTo>
                    <a:pt x="4614" y="383"/>
                  </a:lnTo>
                  <a:lnTo>
                    <a:pt x="4673" y="416"/>
                  </a:lnTo>
                  <a:lnTo>
                    <a:pt x="4703" y="433"/>
                  </a:lnTo>
                  <a:lnTo>
                    <a:pt x="4762" y="433"/>
                  </a:lnTo>
                  <a:lnTo>
                    <a:pt x="4792" y="450"/>
                  </a:lnTo>
                  <a:lnTo>
                    <a:pt x="4836" y="450"/>
                  </a:lnTo>
                  <a:lnTo>
                    <a:pt x="4881" y="450"/>
                  </a:lnTo>
                  <a:lnTo>
                    <a:pt x="4925" y="450"/>
                  </a:lnTo>
                  <a:lnTo>
                    <a:pt x="5028" y="466"/>
                  </a:lnTo>
                  <a:lnTo>
                    <a:pt x="5074" y="466"/>
                  </a:lnTo>
                  <a:lnTo>
                    <a:pt x="5132" y="466"/>
                  </a:lnTo>
                  <a:lnTo>
                    <a:pt x="5163" y="450"/>
                  </a:lnTo>
                  <a:lnTo>
                    <a:pt x="5207" y="416"/>
                  </a:lnTo>
                  <a:lnTo>
                    <a:pt x="5252" y="366"/>
                  </a:lnTo>
                  <a:lnTo>
                    <a:pt x="5281" y="316"/>
                  </a:lnTo>
                  <a:lnTo>
                    <a:pt x="5281" y="266"/>
                  </a:lnTo>
                  <a:lnTo>
                    <a:pt x="5310" y="200"/>
                  </a:lnTo>
                  <a:lnTo>
                    <a:pt x="5325" y="166"/>
                  </a:lnTo>
                  <a:lnTo>
                    <a:pt x="5340" y="116"/>
                  </a:lnTo>
                  <a:lnTo>
                    <a:pt x="5355" y="66"/>
                  </a:lnTo>
                  <a:lnTo>
                    <a:pt x="5370" y="16"/>
                  </a:lnTo>
                  <a:lnTo>
                    <a:pt x="5414" y="0"/>
                  </a:lnTo>
                  <a:lnTo>
                    <a:pt x="5459" y="0"/>
                  </a:lnTo>
                  <a:lnTo>
                    <a:pt x="5503" y="0"/>
                  </a:lnTo>
                  <a:lnTo>
                    <a:pt x="5548" y="50"/>
                  </a:lnTo>
                  <a:lnTo>
                    <a:pt x="5607" y="100"/>
                  </a:lnTo>
                  <a:lnTo>
                    <a:pt x="5652" y="166"/>
                  </a:lnTo>
                  <a:lnTo>
                    <a:pt x="5696" y="200"/>
                  </a:lnTo>
                  <a:lnTo>
                    <a:pt x="5725" y="300"/>
                  </a:lnTo>
                  <a:lnTo>
                    <a:pt x="5759" y="366"/>
                  </a:lnTo>
                  <a:lnTo>
                    <a:pt x="5759" y="400"/>
                  </a:lnTo>
                  <a:lnTo>
                    <a:pt x="5759" y="433"/>
                  </a:lnTo>
                  <a:lnTo>
                    <a:pt x="5759" y="450"/>
                  </a:lnTo>
                  <a:lnTo>
                    <a:pt x="5759" y="466"/>
                  </a:lnTo>
                  <a:lnTo>
                    <a:pt x="5759" y="483"/>
                  </a:lnTo>
                  <a:lnTo>
                    <a:pt x="5759" y="500"/>
                  </a:lnTo>
                  <a:lnTo>
                    <a:pt x="5759" y="516"/>
                  </a:lnTo>
                  <a:lnTo>
                    <a:pt x="5759" y="550"/>
                  </a:lnTo>
                  <a:lnTo>
                    <a:pt x="5759" y="649"/>
                  </a:lnTo>
                  <a:lnTo>
                    <a:pt x="5759" y="749"/>
                  </a:lnTo>
                  <a:lnTo>
                    <a:pt x="5759" y="849"/>
                  </a:lnTo>
                  <a:lnTo>
                    <a:pt x="5759" y="949"/>
                  </a:lnTo>
                  <a:lnTo>
                    <a:pt x="5759" y="966"/>
                  </a:lnTo>
                  <a:lnTo>
                    <a:pt x="5759" y="983"/>
                  </a:lnTo>
                  <a:lnTo>
                    <a:pt x="5759" y="1016"/>
                  </a:lnTo>
                  <a:lnTo>
                    <a:pt x="5759" y="1049"/>
                  </a:lnTo>
                  <a:lnTo>
                    <a:pt x="5759" y="1149"/>
                  </a:lnTo>
                  <a:lnTo>
                    <a:pt x="5759" y="1282"/>
                  </a:lnTo>
                  <a:lnTo>
                    <a:pt x="5759" y="1416"/>
                  </a:lnTo>
                  <a:lnTo>
                    <a:pt x="5759" y="1616"/>
                  </a:lnTo>
                  <a:lnTo>
                    <a:pt x="5759" y="1782"/>
                  </a:lnTo>
                  <a:lnTo>
                    <a:pt x="5759" y="1949"/>
                  </a:lnTo>
                  <a:lnTo>
                    <a:pt x="5759" y="2115"/>
                  </a:lnTo>
                  <a:lnTo>
                    <a:pt x="5759" y="2315"/>
                  </a:lnTo>
                  <a:lnTo>
                    <a:pt x="5759" y="2482"/>
                  </a:lnTo>
                  <a:lnTo>
                    <a:pt x="5759" y="2648"/>
                  </a:lnTo>
                  <a:lnTo>
                    <a:pt x="5759" y="2815"/>
                  </a:lnTo>
                  <a:lnTo>
                    <a:pt x="5759" y="2948"/>
                  </a:lnTo>
                  <a:lnTo>
                    <a:pt x="5759" y="3075"/>
                  </a:lnTo>
                  <a:lnTo>
                    <a:pt x="5740" y="3075"/>
                  </a:lnTo>
                  <a:lnTo>
                    <a:pt x="5563" y="3075"/>
                  </a:lnTo>
                  <a:lnTo>
                    <a:pt x="5325" y="3075"/>
                  </a:lnTo>
                  <a:lnTo>
                    <a:pt x="5028" y="3075"/>
                  </a:lnTo>
                  <a:lnTo>
                    <a:pt x="4732" y="3075"/>
                  </a:lnTo>
                  <a:lnTo>
                    <a:pt x="4525" y="3075"/>
                  </a:lnTo>
                  <a:lnTo>
                    <a:pt x="4317" y="3075"/>
                  </a:lnTo>
                  <a:lnTo>
                    <a:pt x="4080" y="3075"/>
                  </a:lnTo>
                  <a:lnTo>
                    <a:pt x="3844" y="3075"/>
                  </a:lnTo>
                  <a:lnTo>
                    <a:pt x="3577" y="3075"/>
                  </a:lnTo>
                  <a:lnTo>
                    <a:pt x="3309" y="3075"/>
                  </a:lnTo>
                  <a:lnTo>
                    <a:pt x="3073" y="3075"/>
                  </a:lnTo>
                  <a:lnTo>
                    <a:pt x="2836" y="3075"/>
                  </a:lnTo>
                  <a:lnTo>
                    <a:pt x="2628" y="3075"/>
                  </a:lnTo>
                  <a:lnTo>
                    <a:pt x="2420" y="3075"/>
                  </a:lnTo>
                  <a:lnTo>
                    <a:pt x="2183" y="3075"/>
                  </a:lnTo>
                  <a:lnTo>
                    <a:pt x="1947" y="3075"/>
                  </a:lnTo>
                  <a:lnTo>
                    <a:pt x="1709" y="3075"/>
                  </a:lnTo>
                  <a:lnTo>
                    <a:pt x="1532" y="3075"/>
                  </a:lnTo>
                  <a:lnTo>
                    <a:pt x="1412" y="3075"/>
                  </a:lnTo>
                  <a:lnTo>
                    <a:pt x="1294" y="3075"/>
                  </a:lnTo>
                  <a:lnTo>
                    <a:pt x="1116" y="3075"/>
                  </a:lnTo>
                  <a:lnTo>
                    <a:pt x="939" y="3075"/>
                  </a:lnTo>
                  <a:lnTo>
                    <a:pt x="761" y="3075"/>
                  </a:lnTo>
                  <a:lnTo>
                    <a:pt x="612" y="3075"/>
                  </a:lnTo>
                  <a:lnTo>
                    <a:pt x="464" y="3075"/>
                  </a:lnTo>
                  <a:lnTo>
                    <a:pt x="286" y="3075"/>
                  </a:lnTo>
                  <a:lnTo>
                    <a:pt x="108" y="3075"/>
                  </a:lnTo>
                  <a:lnTo>
                    <a:pt x="0" y="3075"/>
                  </a:lnTo>
                  <a:lnTo>
                    <a:pt x="0" y="2948"/>
                  </a:lnTo>
                  <a:lnTo>
                    <a:pt x="0" y="2782"/>
                  </a:lnTo>
                  <a:lnTo>
                    <a:pt x="0" y="2615"/>
                  </a:lnTo>
                  <a:lnTo>
                    <a:pt x="0" y="2515"/>
                  </a:lnTo>
                  <a:lnTo>
                    <a:pt x="0" y="2482"/>
                  </a:lnTo>
                  <a:lnTo>
                    <a:pt x="0" y="2449"/>
                  </a:lnTo>
                  <a:lnTo>
                    <a:pt x="0" y="2415"/>
                  </a:lnTo>
                  <a:lnTo>
                    <a:pt x="0" y="2315"/>
                  </a:lnTo>
                  <a:lnTo>
                    <a:pt x="0" y="2215"/>
                  </a:lnTo>
                  <a:lnTo>
                    <a:pt x="0" y="2082"/>
                  </a:lnTo>
                  <a:lnTo>
                    <a:pt x="0" y="1982"/>
                  </a:lnTo>
                  <a:lnTo>
                    <a:pt x="0" y="1949"/>
                  </a:lnTo>
                  <a:lnTo>
                    <a:pt x="0" y="1915"/>
                  </a:lnTo>
                  <a:lnTo>
                    <a:pt x="0" y="1816"/>
                  </a:lnTo>
                  <a:lnTo>
                    <a:pt x="0" y="1716"/>
                  </a:lnTo>
                  <a:lnTo>
                    <a:pt x="0" y="1682"/>
                  </a:lnTo>
                  <a:lnTo>
                    <a:pt x="0" y="1582"/>
                  </a:lnTo>
                  <a:lnTo>
                    <a:pt x="0" y="1549"/>
                  </a:lnTo>
                  <a:lnTo>
                    <a:pt x="0" y="1449"/>
                  </a:lnTo>
                  <a:lnTo>
                    <a:pt x="0" y="1349"/>
                  </a:lnTo>
                  <a:lnTo>
                    <a:pt x="0" y="1316"/>
                  </a:lnTo>
                  <a:lnTo>
                    <a:pt x="0" y="1216"/>
                  </a:lnTo>
                  <a:lnTo>
                    <a:pt x="0" y="1116"/>
                  </a:lnTo>
                  <a:lnTo>
                    <a:pt x="0" y="1099"/>
                  </a:lnTo>
                  <a:lnTo>
                    <a:pt x="0" y="1083"/>
                  </a:lnTo>
                  <a:lnTo>
                    <a:pt x="0" y="1049"/>
                  </a:lnTo>
                  <a:lnTo>
                    <a:pt x="0" y="1033"/>
                  </a:lnTo>
                  <a:lnTo>
                    <a:pt x="0" y="999"/>
                  </a:lnTo>
                  <a:lnTo>
                    <a:pt x="0" y="983"/>
                  </a:lnTo>
                  <a:lnTo>
                    <a:pt x="0" y="949"/>
                  </a:lnTo>
                  <a:lnTo>
                    <a:pt x="0" y="916"/>
                  </a:lnTo>
                  <a:lnTo>
                    <a:pt x="0" y="816"/>
                  </a:lnTo>
                  <a:lnTo>
                    <a:pt x="0" y="783"/>
                  </a:lnTo>
                  <a:lnTo>
                    <a:pt x="0" y="749"/>
                  </a:lnTo>
                  <a:lnTo>
                    <a:pt x="0" y="716"/>
                  </a:lnTo>
                  <a:lnTo>
                    <a:pt x="0" y="699"/>
                  </a:lnTo>
                  <a:lnTo>
                    <a:pt x="0" y="683"/>
                  </a:lnTo>
                  <a:lnTo>
                    <a:pt x="0" y="666"/>
                  </a:lnTo>
                  <a:lnTo>
                    <a:pt x="0" y="649"/>
                  </a:lnTo>
                  <a:lnTo>
                    <a:pt x="0" y="633"/>
                  </a:lnTo>
                  <a:lnTo>
                    <a:pt x="0" y="616"/>
                  </a:lnTo>
                  <a:lnTo>
                    <a:pt x="0" y="599"/>
                  </a:lnTo>
                  <a:lnTo>
                    <a:pt x="0" y="566"/>
                  </a:lnTo>
                  <a:lnTo>
                    <a:pt x="0" y="533"/>
                  </a:lnTo>
                  <a:lnTo>
                    <a:pt x="0" y="500"/>
                  </a:lnTo>
                  <a:lnTo>
                    <a:pt x="0" y="466"/>
                  </a:lnTo>
                  <a:lnTo>
                    <a:pt x="0" y="388"/>
                  </a:lnTo>
                </a:path>
              </a:pathLst>
            </a:custGeom>
            <a:blipFill dpi="0" rotWithShape="0">
              <a:blip r:embed="rId3" cstate="print"/>
              <a:srcRect/>
              <a:tile tx="0" ty="0" sx="100000" sy="100000" flip="none" algn="tl"/>
            </a:blipFill>
            <a:ln w="9525" cap="rnd">
              <a:noFill/>
              <a:round/>
              <a:headEnd type="none" w="sm" len="sm"/>
              <a:tailEnd type="none" w="sm" len="sm"/>
            </a:ln>
            <a:effectLst>
              <a:outerShdw dist="17961" dir="2700000" algn="ctr" rotWithShape="0">
                <a:schemeClr val="bg2"/>
              </a:outerShdw>
            </a:effectLst>
          </p:spPr>
          <p:txBody>
            <a:bodyPr/>
            <a:lstStyle/>
            <a:p>
              <a:endParaRPr lang="es-ES" dirty="0"/>
            </a:p>
          </p:txBody>
        </p:sp>
        <p:sp>
          <p:nvSpPr>
            <p:cNvPr id="6" name="Freeform 4" descr="MADCLARC"/>
            <p:cNvSpPr>
              <a:spLocks/>
            </p:cNvSpPr>
            <p:nvPr/>
          </p:nvSpPr>
          <p:spPr bwMode="auto">
            <a:xfrm>
              <a:off x="1132" y="624"/>
              <a:ext cx="623" cy="488"/>
            </a:xfrm>
            <a:custGeom>
              <a:avLst/>
              <a:gdLst/>
              <a:ahLst/>
              <a:cxnLst>
                <a:cxn ang="0">
                  <a:pos x="170" y="0"/>
                </a:cxn>
                <a:cxn ang="0">
                  <a:pos x="148" y="70"/>
                </a:cxn>
                <a:cxn ang="0">
                  <a:pos x="133" y="120"/>
                </a:cxn>
                <a:cxn ang="0">
                  <a:pos x="118" y="170"/>
                </a:cxn>
                <a:cxn ang="0">
                  <a:pos x="89" y="220"/>
                </a:cxn>
                <a:cxn ang="0">
                  <a:pos x="59" y="270"/>
                </a:cxn>
                <a:cxn ang="0">
                  <a:pos x="29" y="320"/>
                </a:cxn>
                <a:cxn ang="0">
                  <a:pos x="14" y="370"/>
                </a:cxn>
                <a:cxn ang="0">
                  <a:pos x="0" y="420"/>
                </a:cxn>
                <a:cxn ang="0">
                  <a:pos x="44" y="437"/>
                </a:cxn>
                <a:cxn ang="0">
                  <a:pos x="103" y="453"/>
                </a:cxn>
                <a:cxn ang="0">
                  <a:pos x="133" y="453"/>
                </a:cxn>
                <a:cxn ang="0">
                  <a:pos x="192" y="470"/>
                </a:cxn>
                <a:cxn ang="0">
                  <a:pos x="281" y="470"/>
                </a:cxn>
                <a:cxn ang="0">
                  <a:pos x="311" y="487"/>
                </a:cxn>
                <a:cxn ang="0">
                  <a:pos x="355" y="487"/>
                </a:cxn>
                <a:cxn ang="0">
                  <a:pos x="414" y="487"/>
                </a:cxn>
                <a:cxn ang="0">
                  <a:pos x="444" y="487"/>
                </a:cxn>
                <a:cxn ang="0">
                  <a:pos x="489" y="487"/>
                </a:cxn>
                <a:cxn ang="0">
                  <a:pos x="533" y="487"/>
                </a:cxn>
                <a:cxn ang="0">
                  <a:pos x="578" y="453"/>
                </a:cxn>
                <a:cxn ang="0">
                  <a:pos x="622" y="420"/>
                </a:cxn>
                <a:cxn ang="0">
                  <a:pos x="622" y="370"/>
                </a:cxn>
                <a:cxn ang="0">
                  <a:pos x="578" y="320"/>
                </a:cxn>
                <a:cxn ang="0">
                  <a:pos x="518" y="270"/>
                </a:cxn>
                <a:cxn ang="0">
                  <a:pos x="474" y="253"/>
                </a:cxn>
                <a:cxn ang="0">
                  <a:pos x="429" y="220"/>
                </a:cxn>
                <a:cxn ang="0">
                  <a:pos x="385" y="187"/>
                </a:cxn>
                <a:cxn ang="0">
                  <a:pos x="340" y="153"/>
                </a:cxn>
                <a:cxn ang="0">
                  <a:pos x="296" y="120"/>
                </a:cxn>
                <a:cxn ang="0">
                  <a:pos x="252" y="87"/>
                </a:cxn>
                <a:cxn ang="0">
                  <a:pos x="170" y="0"/>
                </a:cxn>
              </a:cxnLst>
              <a:rect l="0" t="0" r="r" b="b"/>
              <a:pathLst>
                <a:path w="623" h="488">
                  <a:moveTo>
                    <a:pt x="170" y="0"/>
                  </a:moveTo>
                  <a:lnTo>
                    <a:pt x="148" y="70"/>
                  </a:lnTo>
                  <a:lnTo>
                    <a:pt x="133" y="120"/>
                  </a:lnTo>
                  <a:lnTo>
                    <a:pt x="118" y="170"/>
                  </a:lnTo>
                  <a:lnTo>
                    <a:pt x="89" y="220"/>
                  </a:lnTo>
                  <a:lnTo>
                    <a:pt x="59" y="270"/>
                  </a:lnTo>
                  <a:lnTo>
                    <a:pt x="29" y="320"/>
                  </a:lnTo>
                  <a:lnTo>
                    <a:pt x="14" y="370"/>
                  </a:lnTo>
                  <a:lnTo>
                    <a:pt x="0" y="420"/>
                  </a:lnTo>
                  <a:lnTo>
                    <a:pt x="44" y="437"/>
                  </a:lnTo>
                  <a:lnTo>
                    <a:pt x="103" y="453"/>
                  </a:lnTo>
                  <a:lnTo>
                    <a:pt x="133" y="453"/>
                  </a:lnTo>
                  <a:lnTo>
                    <a:pt x="192" y="470"/>
                  </a:lnTo>
                  <a:lnTo>
                    <a:pt x="281" y="470"/>
                  </a:lnTo>
                  <a:lnTo>
                    <a:pt x="311" y="487"/>
                  </a:lnTo>
                  <a:lnTo>
                    <a:pt x="355" y="487"/>
                  </a:lnTo>
                  <a:lnTo>
                    <a:pt x="414" y="487"/>
                  </a:lnTo>
                  <a:lnTo>
                    <a:pt x="444" y="487"/>
                  </a:lnTo>
                  <a:lnTo>
                    <a:pt x="489" y="487"/>
                  </a:lnTo>
                  <a:lnTo>
                    <a:pt x="533" y="487"/>
                  </a:lnTo>
                  <a:lnTo>
                    <a:pt x="578" y="453"/>
                  </a:lnTo>
                  <a:lnTo>
                    <a:pt x="622" y="420"/>
                  </a:lnTo>
                  <a:lnTo>
                    <a:pt x="622" y="370"/>
                  </a:lnTo>
                  <a:lnTo>
                    <a:pt x="578" y="320"/>
                  </a:lnTo>
                  <a:lnTo>
                    <a:pt x="518" y="270"/>
                  </a:lnTo>
                  <a:lnTo>
                    <a:pt x="474" y="253"/>
                  </a:lnTo>
                  <a:lnTo>
                    <a:pt x="429" y="220"/>
                  </a:lnTo>
                  <a:lnTo>
                    <a:pt x="385" y="187"/>
                  </a:lnTo>
                  <a:lnTo>
                    <a:pt x="340" y="153"/>
                  </a:lnTo>
                  <a:lnTo>
                    <a:pt x="296" y="120"/>
                  </a:lnTo>
                  <a:lnTo>
                    <a:pt x="252" y="87"/>
                  </a:lnTo>
                  <a:lnTo>
                    <a:pt x="170" y="0"/>
                  </a:lnTo>
                </a:path>
              </a:pathLst>
            </a:custGeom>
            <a:blipFill dpi="0" rotWithShape="0">
              <a:blip r:embed="rId3" cstate="print"/>
              <a:srcRect/>
              <a:tile tx="0" ty="0" sx="100000" sy="100000" flip="none" algn="tl"/>
            </a:blipFill>
            <a:ln w="9525" cap="rnd">
              <a:noFill/>
              <a:round/>
              <a:headEnd type="none" w="sm" len="sm"/>
              <a:tailEnd type="none" w="sm" len="sm"/>
            </a:ln>
            <a:effectLst>
              <a:outerShdw dist="17961" dir="2700000" algn="ctr" rotWithShape="0">
                <a:schemeClr val="bg2"/>
              </a:outerShdw>
            </a:effectLst>
          </p:spPr>
          <p:txBody>
            <a:bodyPr/>
            <a:lstStyle/>
            <a:p>
              <a:endParaRPr lang="es-ES" dirty="0"/>
            </a:p>
          </p:txBody>
        </p:sp>
        <p:sp>
          <p:nvSpPr>
            <p:cNvPr id="7" name="Freeform 5" descr="MADCLARC"/>
            <p:cNvSpPr>
              <a:spLocks/>
            </p:cNvSpPr>
            <p:nvPr/>
          </p:nvSpPr>
          <p:spPr bwMode="auto">
            <a:xfrm>
              <a:off x="2569" y="672"/>
              <a:ext cx="460" cy="539"/>
            </a:xfrm>
            <a:custGeom>
              <a:avLst/>
              <a:gdLst/>
              <a:ahLst/>
              <a:cxnLst>
                <a:cxn ang="0">
                  <a:pos x="12" y="0"/>
                </a:cxn>
                <a:cxn ang="0">
                  <a:pos x="0" y="122"/>
                </a:cxn>
                <a:cxn ang="0">
                  <a:pos x="0" y="222"/>
                </a:cxn>
                <a:cxn ang="0">
                  <a:pos x="0" y="272"/>
                </a:cxn>
                <a:cxn ang="0">
                  <a:pos x="0" y="339"/>
                </a:cxn>
                <a:cxn ang="0">
                  <a:pos x="15" y="405"/>
                </a:cxn>
                <a:cxn ang="0">
                  <a:pos x="15" y="439"/>
                </a:cxn>
                <a:cxn ang="0">
                  <a:pos x="74" y="472"/>
                </a:cxn>
                <a:cxn ang="0">
                  <a:pos x="104" y="505"/>
                </a:cxn>
                <a:cxn ang="0">
                  <a:pos x="163" y="522"/>
                </a:cxn>
                <a:cxn ang="0">
                  <a:pos x="193" y="522"/>
                </a:cxn>
                <a:cxn ang="0">
                  <a:pos x="237" y="538"/>
                </a:cxn>
                <a:cxn ang="0">
                  <a:pos x="282" y="538"/>
                </a:cxn>
                <a:cxn ang="0">
                  <a:pos x="340" y="538"/>
                </a:cxn>
                <a:cxn ang="0">
                  <a:pos x="370" y="538"/>
                </a:cxn>
                <a:cxn ang="0">
                  <a:pos x="415" y="522"/>
                </a:cxn>
                <a:cxn ang="0">
                  <a:pos x="459" y="455"/>
                </a:cxn>
                <a:cxn ang="0">
                  <a:pos x="444" y="405"/>
                </a:cxn>
                <a:cxn ang="0">
                  <a:pos x="400" y="355"/>
                </a:cxn>
                <a:cxn ang="0">
                  <a:pos x="355" y="322"/>
                </a:cxn>
                <a:cxn ang="0">
                  <a:pos x="311" y="305"/>
                </a:cxn>
                <a:cxn ang="0">
                  <a:pos x="266" y="289"/>
                </a:cxn>
                <a:cxn ang="0">
                  <a:pos x="251" y="255"/>
                </a:cxn>
                <a:cxn ang="0">
                  <a:pos x="207" y="239"/>
                </a:cxn>
                <a:cxn ang="0">
                  <a:pos x="178" y="205"/>
                </a:cxn>
                <a:cxn ang="0">
                  <a:pos x="133" y="155"/>
                </a:cxn>
                <a:cxn ang="0">
                  <a:pos x="89" y="105"/>
                </a:cxn>
                <a:cxn ang="0">
                  <a:pos x="12" y="0"/>
                </a:cxn>
              </a:cxnLst>
              <a:rect l="0" t="0" r="r" b="b"/>
              <a:pathLst>
                <a:path w="460" h="539">
                  <a:moveTo>
                    <a:pt x="12" y="0"/>
                  </a:moveTo>
                  <a:lnTo>
                    <a:pt x="0" y="122"/>
                  </a:lnTo>
                  <a:lnTo>
                    <a:pt x="0" y="222"/>
                  </a:lnTo>
                  <a:lnTo>
                    <a:pt x="0" y="272"/>
                  </a:lnTo>
                  <a:lnTo>
                    <a:pt x="0" y="339"/>
                  </a:lnTo>
                  <a:lnTo>
                    <a:pt x="15" y="405"/>
                  </a:lnTo>
                  <a:lnTo>
                    <a:pt x="15" y="439"/>
                  </a:lnTo>
                  <a:lnTo>
                    <a:pt x="74" y="472"/>
                  </a:lnTo>
                  <a:lnTo>
                    <a:pt x="104" y="505"/>
                  </a:lnTo>
                  <a:lnTo>
                    <a:pt x="163" y="522"/>
                  </a:lnTo>
                  <a:lnTo>
                    <a:pt x="193" y="522"/>
                  </a:lnTo>
                  <a:lnTo>
                    <a:pt x="237" y="538"/>
                  </a:lnTo>
                  <a:lnTo>
                    <a:pt x="282" y="538"/>
                  </a:lnTo>
                  <a:lnTo>
                    <a:pt x="340" y="538"/>
                  </a:lnTo>
                  <a:lnTo>
                    <a:pt x="370" y="538"/>
                  </a:lnTo>
                  <a:lnTo>
                    <a:pt x="415" y="522"/>
                  </a:lnTo>
                  <a:lnTo>
                    <a:pt x="459" y="455"/>
                  </a:lnTo>
                  <a:lnTo>
                    <a:pt x="444" y="405"/>
                  </a:lnTo>
                  <a:lnTo>
                    <a:pt x="400" y="355"/>
                  </a:lnTo>
                  <a:lnTo>
                    <a:pt x="355" y="322"/>
                  </a:lnTo>
                  <a:lnTo>
                    <a:pt x="311" y="305"/>
                  </a:lnTo>
                  <a:lnTo>
                    <a:pt x="266" y="289"/>
                  </a:lnTo>
                  <a:lnTo>
                    <a:pt x="251" y="255"/>
                  </a:lnTo>
                  <a:lnTo>
                    <a:pt x="207" y="239"/>
                  </a:lnTo>
                  <a:lnTo>
                    <a:pt x="178" y="205"/>
                  </a:lnTo>
                  <a:lnTo>
                    <a:pt x="133" y="155"/>
                  </a:lnTo>
                  <a:lnTo>
                    <a:pt x="89" y="105"/>
                  </a:lnTo>
                  <a:lnTo>
                    <a:pt x="12" y="0"/>
                  </a:lnTo>
                </a:path>
              </a:pathLst>
            </a:custGeom>
            <a:blipFill dpi="0" rotWithShape="0">
              <a:blip r:embed="rId3" cstate="print"/>
              <a:srcRect/>
              <a:tile tx="0" ty="0" sx="100000" sy="100000" flip="none" algn="tl"/>
            </a:blipFill>
            <a:ln w="9525" cap="rnd">
              <a:noFill/>
              <a:round/>
              <a:headEnd type="none" w="sm" len="sm"/>
              <a:tailEnd type="none" w="sm" len="sm"/>
            </a:ln>
            <a:effectLst>
              <a:outerShdw dist="17961" dir="2700000" algn="ctr" rotWithShape="0">
                <a:schemeClr val="bg2"/>
              </a:outerShdw>
            </a:effectLst>
          </p:spPr>
          <p:txBody>
            <a:bodyPr/>
            <a:lstStyle/>
            <a:p>
              <a:endParaRPr lang="es-ES" dirty="0"/>
            </a:p>
          </p:txBody>
        </p:sp>
        <p:sp>
          <p:nvSpPr>
            <p:cNvPr id="8" name="Freeform 6" descr="MADCLARC"/>
            <p:cNvSpPr>
              <a:spLocks/>
            </p:cNvSpPr>
            <p:nvPr/>
          </p:nvSpPr>
          <p:spPr bwMode="auto">
            <a:xfrm>
              <a:off x="3989" y="1056"/>
              <a:ext cx="315" cy="372"/>
            </a:xfrm>
            <a:custGeom>
              <a:avLst/>
              <a:gdLst/>
              <a:ahLst/>
              <a:cxnLst>
                <a:cxn ang="0">
                  <a:pos x="0" y="0"/>
                </a:cxn>
                <a:cxn ang="0">
                  <a:pos x="2" y="88"/>
                </a:cxn>
                <a:cxn ang="0">
                  <a:pos x="2" y="138"/>
                </a:cxn>
                <a:cxn ang="0">
                  <a:pos x="17" y="188"/>
                </a:cxn>
                <a:cxn ang="0">
                  <a:pos x="46" y="238"/>
                </a:cxn>
                <a:cxn ang="0">
                  <a:pos x="77" y="288"/>
                </a:cxn>
                <a:cxn ang="0">
                  <a:pos x="121" y="338"/>
                </a:cxn>
                <a:cxn ang="0">
                  <a:pos x="166" y="371"/>
                </a:cxn>
                <a:cxn ang="0">
                  <a:pos x="225" y="371"/>
                </a:cxn>
                <a:cxn ang="0">
                  <a:pos x="270" y="338"/>
                </a:cxn>
                <a:cxn ang="0">
                  <a:pos x="299" y="304"/>
                </a:cxn>
                <a:cxn ang="0">
                  <a:pos x="314" y="254"/>
                </a:cxn>
                <a:cxn ang="0">
                  <a:pos x="314" y="204"/>
                </a:cxn>
                <a:cxn ang="0">
                  <a:pos x="284" y="188"/>
                </a:cxn>
                <a:cxn ang="0">
                  <a:pos x="239" y="171"/>
                </a:cxn>
                <a:cxn ang="0">
                  <a:pos x="195" y="171"/>
                </a:cxn>
                <a:cxn ang="0">
                  <a:pos x="150" y="171"/>
                </a:cxn>
                <a:cxn ang="0">
                  <a:pos x="91" y="154"/>
                </a:cxn>
                <a:cxn ang="0">
                  <a:pos x="46" y="121"/>
                </a:cxn>
                <a:cxn ang="0">
                  <a:pos x="17" y="71"/>
                </a:cxn>
              </a:cxnLst>
              <a:rect l="0" t="0" r="r" b="b"/>
              <a:pathLst>
                <a:path w="315" h="372">
                  <a:moveTo>
                    <a:pt x="0" y="0"/>
                  </a:moveTo>
                  <a:lnTo>
                    <a:pt x="2" y="88"/>
                  </a:lnTo>
                  <a:lnTo>
                    <a:pt x="2" y="138"/>
                  </a:lnTo>
                  <a:lnTo>
                    <a:pt x="17" y="188"/>
                  </a:lnTo>
                  <a:lnTo>
                    <a:pt x="46" y="238"/>
                  </a:lnTo>
                  <a:lnTo>
                    <a:pt x="77" y="288"/>
                  </a:lnTo>
                  <a:lnTo>
                    <a:pt x="121" y="338"/>
                  </a:lnTo>
                  <a:lnTo>
                    <a:pt x="166" y="371"/>
                  </a:lnTo>
                  <a:lnTo>
                    <a:pt x="225" y="371"/>
                  </a:lnTo>
                  <a:lnTo>
                    <a:pt x="270" y="338"/>
                  </a:lnTo>
                  <a:lnTo>
                    <a:pt x="299" y="304"/>
                  </a:lnTo>
                  <a:lnTo>
                    <a:pt x="314" y="254"/>
                  </a:lnTo>
                  <a:lnTo>
                    <a:pt x="314" y="204"/>
                  </a:lnTo>
                  <a:lnTo>
                    <a:pt x="284" y="188"/>
                  </a:lnTo>
                  <a:lnTo>
                    <a:pt x="239" y="171"/>
                  </a:lnTo>
                  <a:lnTo>
                    <a:pt x="195" y="171"/>
                  </a:lnTo>
                  <a:lnTo>
                    <a:pt x="150" y="171"/>
                  </a:lnTo>
                  <a:lnTo>
                    <a:pt x="91" y="154"/>
                  </a:lnTo>
                  <a:lnTo>
                    <a:pt x="46" y="121"/>
                  </a:lnTo>
                  <a:lnTo>
                    <a:pt x="17" y="71"/>
                  </a:lnTo>
                </a:path>
              </a:pathLst>
            </a:custGeom>
            <a:blipFill dpi="0" rotWithShape="0">
              <a:blip r:embed="rId3" cstate="print"/>
              <a:srcRect/>
              <a:tile tx="0" ty="0" sx="100000" sy="100000" flip="none" algn="tl"/>
            </a:blipFill>
            <a:ln w="9525" cap="rnd">
              <a:noFill/>
              <a:round/>
              <a:headEnd type="none" w="sm" len="sm"/>
              <a:tailEnd type="none" w="sm" len="sm"/>
            </a:ln>
            <a:effectLst>
              <a:outerShdw dist="17961" dir="2700000" algn="ctr" rotWithShape="0">
                <a:schemeClr val="bg2"/>
              </a:outerShdw>
            </a:effectLst>
          </p:spPr>
          <p:txBody>
            <a:bodyPr/>
            <a:lstStyle/>
            <a:p>
              <a:endParaRPr lang="es-ES" dirty="0"/>
            </a:p>
          </p:txBody>
        </p:sp>
        <p:sp>
          <p:nvSpPr>
            <p:cNvPr id="9" name="Freeform 7" descr="MADCLARC"/>
            <p:cNvSpPr>
              <a:spLocks/>
            </p:cNvSpPr>
            <p:nvPr/>
          </p:nvSpPr>
          <p:spPr bwMode="auto">
            <a:xfrm>
              <a:off x="5088" y="1008"/>
              <a:ext cx="387" cy="487"/>
            </a:xfrm>
            <a:custGeom>
              <a:avLst/>
              <a:gdLst/>
              <a:ahLst/>
              <a:cxnLst>
                <a:cxn ang="0">
                  <a:pos x="224" y="0"/>
                </a:cxn>
                <a:cxn ang="0">
                  <a:pos x="222" y="69"/>
                </a:cxn>
                <a:cxn ang="0">
                  <a:pos x="193" y="103"/>
                </a:cxn>
                <a:cxn ang="0">
                  <a:pos x="133" y="136"/>
                </a:cxn>
                <a:cxn ang="0">
                  <a:pos x="89" y="186"/>
                </a:cxn>
                <a:cxn ang="0">
                  <a:pos x="44" y="236"/>
                </a:cxn>
                <a:cxn ang="0">
                  <a:pos x="15" y="286"/>
                </a:cxn>
                <a:cxn ang="0">
                  <a:pos x="0" y="336"/>
                </a:cxn>
                <a:cxn ang="0">
                  <a:pos x="0" y="402"/>
                </a:cxn>
                <a:cxn ang="0">
                  <a:pos x="15" y="436"/>
                </a:cxn>
                <a:cxn ang="0">
                  <a:pos x="60" y="469"/>
                </a:cxn>
                <a:cxn ang="0">
                  <a:pos x="119" y="486"/>
                </a:cxn>
                <a:cxn ang="0">
                  <a:pos x="178" y="486"/>
                </a:cxn>
                <a:cxn ang="0">
                  <a:pos x="208" y="469"/>
                </a:cxn>
                <a:cxn ang="0">
                  <a:pos x="253" y="436"/>
                </a:cxn>
                <a:cxn ang="0">
                  <a:pos x="282" y="402"/>
                </a:cxn>
                <a:cxn ang="0">
                  <a:pos x="327" y="352"/>
                </a:cxn>
                <a:cxn ang="0">
                  <a:pos x="371" y="302"/>
                </a:cxn>
                <a:cxn ang="0">
                  <a:pos x="386" y="252"/>
                </a:cxn>
                <a:cxn ang="0">
                  <a:pos x="386" y="186"/>
                </a:cxn>
                <a:cxn ang="0">
                  <a:pos x="386" y="136"/>
                </a:cxn>
                <a:cxn ang="0">
                  <a:pos x="371" y="69"/>
                </a:cxn>
                <a:cxn ang="0">
                  <a:pos x="311" y="36"/>
                </a:cxn>
                <a:cxn ang="0">
                  <a:pos x="224" y="0"/>
                </a:cxn>
              </a:cxnLst>
              <a:rect l="0" t="0" r="r" b="b"/>
              <a:pathLst>
                <a:path w="387" h="487">
                  <a:moveTo>
                    <a:pt x="224" y="0"/>
                  </a:moveTo>
                  <a:lnTo>
                    <a:pt x="222" y="69"/>
                  </a:lnTo>
                  <a:lnTo>
                    <a:pt x="193" y="103"/>
                  </a:lnTo>
                  <a:lnTo>
                    <a:pt x="133" y="136"/>
                  </a:lnTo>
                  <a:lnTo>
                    <a:pt x="89" y="186"/>
                  </a:lnTo>
                  <a:lnTo>
                    <a:pt x="44" y="236"/>
                  </a:lnTo>
                  <a:lnTo>
                    <a:pt x="15" y="286"/>
                  </a:lnTo>
                  <a:lnTo>
                    <a:pt x="0" y="336"/>
                  </a:lnTo>
                  <a:lnTo>
                    <a:pt x="0" y="402"/>
                  </a:lnTo>
                  <a:lnTo>
                    <a:pt x="15" y="436"/>
                  </a:lnTo>
                  <a:lnTo>
                    <a:pt x="60" y="469"/>
                  </a:lnTo>
                  <a:lnTo>
                    <a:pt x="119" y="486"/>
                  </a:lnTo>
                  <a:lnTo>
                    <a:pt x="178" y="486"/>
                  </a:lnTo>
                  <a:lnTo>
                    <a:pt x="208" y="469"/>
                  </a:lnTo>
                  <a:lnTo>
                    <a:pt x="253" y="436"/>
                  </a:lnTo>
                  <a:lnTo>
                    <a:pt x="282" y="402"/>
                  </a:lnTo>
                  <a:lnTo>
                    <a:pt x="327" y="352"/>
                  </a:lnTo>
                  <a:lnTo>
                    <a:pt x="371" y="302"/>
                  </a:lnTo>
                  <a:lnTo>
                    <a:pt x="386" y="252"/>
                  </a:lnTo>
                  <a:lnTo>
                    <a:pt x="386" y="186"/>
                  </a:lnTo>
                  <a:lnTo>
                    <a:pt x="386" y="136"/>
                  </a:lnTo>
                  <a:lnTo>
                    <a:pt x="371" y="69"/>
                  </a:lnTo>
                  <a:lnTo>
                    <a:pt x="311" y="36"/>
                  </a:lnTo>
                  <a:lnTo>
                    <a:pt x="224" y="0"/>
                  </a:lnTo>
                </a:path>
              </a:pathLst>
            </a:custGeom>
            <a:blipFill dpi="0" rotWithShape="0">
              <a:blip r:embed="rId3" cstate="print"/>
              <a:srcRect/>
              <a:tile tx="0" ty="0" sx="100000" sy="100000" flip="none" algn="tl"/>
            </a:blipFill>
            <a:ln w="9525" cap="rnd">
              <a:noFill/>
              <a:round/>
              <a:headEnd type="none" w="sm" len="sm"/>
              <a:tailEnd type="none" w="sm" len="sm"/>
            </a:ln>
            <a:effectLst>
              <a:outerShdw dist="17961" dir="2700000" algn="ctr" rotWithShape="0">
                <a:schemeClr val="bg2"/>
              </a:outerShdw>
            </a:effectLst>
          </p:spPr>
          <p:txBody>
            <a:bodyPr/>
            <a:lstStyle/>
            <a:p>
              <a:endParaRPr lang="es-ES" dirty="0"/>
            </a:p>
          </p:txBody>
        </p:sp>
        <p:grpSp>
          <p:nvGrpSpPr>
            <p:cNvPr id="3" name="Group 8"/>
            <p:cNvGrpSpPr>
              <a:grpSpLocks/>
            </p:cNvGrpSpPr>
            <p:nvPr/>
          </p:nvGrpSpPr>
          <p:grpSpPr bwMode="auto">
            <a:xfrm>
              <a:off x="103" y="1296"/>
              <a:ext cx="5651" cy="2934"/>
              <a:chOff x="103" y="1296"/>
              <a:chExt cx="5651" cy="2934"/>
            </a:xfrm>
          </p:grpSpPr>
          <p:grpSp>
            <p:nvGrpSpPr>
              <p:cNvPr id="4" name="Group 9"/>
              <p:cNvGrpSpPr>
                <a:grpSpLocks/>
              </p:cNvGrpSpPr>
              <p:nvPr/>
            </p:nvGrpSpPr>
            <p:grpSpPr bwMode="auto">
              <a:xfrm>
                <a:off x="149" y="2160"/>
                <a:ext cx="5477" cy="481"/>
                <a:chOff x="149" y="2160"/>
                <a:chExt cx="5477" cy="481"/>
              </a:xfrm>
            </p:grpSpPr>
            <p:sp>
              <p:nvSpPr>
                <p:cNvPr id="307" name="Freeform 10"/>
                <p:cNvSpPr>
                  <a:spLocks/>
                </p:cNvSpPr>
                <p:nvPr/>
              </p:nvSpPr>
              <p:spPr bwMode="auto">
                <a:xfrm>
                  <a:off x="149" y="2208"/>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08" name="Freeform 11"/>
                <p:cNvSpPr>
                  <a:spLocks/>
                </p:cNvSpPr>
                <p:nvPr/>
              </p:nvSpPr>
              <p:spPr bwMode="auto">
                <a:xfrm>
                  <a:off x="832" y="2208"/>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09" name="Freeform 12"/>
                <p:cNvSpPr>
                  <a:spLocks/>
                </p:cNvSpPr>
                <p:nvPr/>
              </p:nvSpPr>
              <p:spPr bwMode="auto">
                <a:xfrm>
                  <a:off x="1258" y="2160"/>
                  <a:ext cx="16" cy="337"/>
                </a:xfrm>
                <a:custGeom>
                  <a:avLst/>
                  <a:gdLst/>
                  <a:ahLst/>
                  <a:cxnLst>
                    <a:cxn ang="0">
                      <a:pos x="10" y="336"/>
                    </a:cxn>
                    <a:cxn ang="0">
                      <a:pos x="10" y="228"/>
                    </a:cxn>
                    <a:cxn ang="0">
                      <a:pos x="5" y="209"/>
                    </a:cxn>
                    <a:cxn ang="0">
                      <a:pos x="5" y="190"/>
                    </a:cxn>
                    <a:cxn ang="0">
                      <a:pos x="5" y="171"/>
                    </a:cxn>
                    <a:cxn ang="0">
                      <a:pos x="5" y="152"/>
                    </a:cxn>
                    <a:cxn ang="0">
                      <a:pos x="0" y="133"/>
                    </a:cxn>
                    <a:cxn ang="0">
                      <a:pos x="0" y="114"/>
                    </a:cxn>
                    <a:cxn ang="0">
                      <a:pos x="0" y="95"/>
                    </a:cxn>
                    <a:cxn ang="0">
                      <a:pos x="0" y="76"/>
                    </a:cxn>
                    <a:cxn ang="0">
                      <a:pos x="0" y="57"/>
                    </a:cxn>
                    <a:cxn ang="0">
                      <a:pos x="10" y="38"/>
                    </a:cxn>
                    <a:cxn ang="0">
                      <a:pos x="10" y="19"/>
                    </a:cxn>
                    <a:cxn ang="0">
                      <a:pos x="15" y="0"/>
                    </a:cxn>
                  </a:cxnLst>
                  <a:rect l="0" t="0" r="r" b="b"/>
                  <a:pathLst>
                    <a:path w="16" h="337">
                      <a:moveTo>
                        <a:pt x="10" y="336"/>
                      </a:moveTo>
                      <a:lnTo>
                        <a:pt x="10" y="228"/>
                      </a:lnTo>
                      <a:lnTo>
                        <a:pt x="5" y="209"/>
                      </a:lnTo>
                      <a:lnTo>
                        <a:pt x="5" y="190"/>
                      </a:lnTo>
                      <a:lnTo>
                        <a:pt x="5" y="171"/>
                      </a:lnTo>
                      <a:lnTo>
                        <a:pt x="5" y="152"/>
                      </a:lnTo>
                      <a:lnTo>
                        <a:pt x="0" y="133"/>
                      </a:lnTo>
                      <a:lnTo>
                        <a:pt x="0" y="114"/>
                      </a:lnTo>
                      <a:lnTo>
                        <a:pt x="0" y="95"/>
                      </a:lnTo>
                      <a:lnTo>
                        <a:pt x="0" y="76"/>
                      </a:lnTo>
                      <a:lnTo>
                        <a:pt x="0" y="57"/>
                      </a:lnTo>
                      <a:lnTo>
                        <a:pt x="10" y="38"/>
                      </a:lnTo>
                      <a:lnTo>
                        <a:pt x="10" y="19"/>
                      </a:lnTo>
                      <a:lnTo>
                        <a:pt x="15"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10" name="Freeform 13"/>
                <p:cNvSpPr>
                  <a:spLocks/>
                </p:cNvSpPr>
                <p:nvPr/>
              </p:nvSpPr>
              <p:spPr bwMode="auto">
                <a:xfrm>
                  <a:off x="1899" y="2256"/>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11" name="Freeform 14"/>
                <p:cNvSpPr>
                  <a:spLocks/>
                </p:cNvSpPr>
                <p:nvPr/>
              </p:nvSpPr>
              <p:spPr bwMode="auto">
                <a:xfrm>
                  <a:off x="2411" y="2208"/>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12" name="Freeform 15"/>
                <p:cNvSpPr>
                  <a:spLocks/>
                </p:cNvSpPr>
                <p:nvPr/>
              </p:nvSpPr>
              <p:spPr bwMode="auto">
                <a:xfrm>
                  <a:off x="2880" y="2160"/>
                  <a:ext cx="15" cy="433"/>
                </a:xfrm>
                <a:custGeom>
                  <a:avLst/>
                  <a:gdLst/>
                  <a:ahLst/>
                  <a:cxnLst>
                    <a:cxn ang="0">
                      <a:pos x="10" y="432"/>
                    </a:cxn>
                    <a:cxn ang="0">
                      <a:pos x="10" y="293"/>
                    </a:cxn>
                    <a:cxn ang="0">
                      <a:pos x="4" y="268"/>
                    </a:cxn>
                    <a:cxn ang="0">
                      <a:pos x="4" y="244"/>
                    </a:cxn>
                    <a:cxn ang="0">
                      <a:pos x="4" y="220"/>
                    </a:cxn>
                    <a:cxn ang="0">
                      <a:pos x="4" y="195"/>
                    </a:cxn>
                    <a:cxn ang="0">
                      <a:pos x="0" y="171"/>
                    </a:cxn>
                    <a:cxn ang="0">
                      <a:pos x="0" y="146"/>
                    </a:cxn>
                    <a:cxn ang="0">
                      <a:pos x="0" y="122"/>
                    </a:cxn>
                    <a:cxn ang="0">
                      <a:pos x="0" y="97"/>
                    </a:cxn>
                    <a:cxn ang="0">
                      <a:pos x="0" y="73"/>
                    </a:cxn>
                    <a:cxn ang="0">
                      <a:pos x="10" y="48"/>
                    </a:cxn>
                    <a:cxn ang="0">
                      <a:pos x="10" y="24"/>
                    </a:cxn>
                    <a:cxn ang="0">
                      <a:pos x="14" y="0"/>
                    </a:cxn>
                  </a:cxnLst>
                  <a:rect l="0" t="0" r="r" b="b"/>
                  <a:pathLst>
                    <a:path w="15" h="433">
                      <a:moveTo>
                        <a:pt x="10" y="432"/>
                      </a:moveTo>
                      <a:lnTo>
                        <a:pt x="10" y="293"/>
                      </a:lnTo>
                      <a:lnTo>
                        <a:pt x="4" y="268"/>
                      </a:lnTo>
                      <a:lnTo>
                        <a:pt x="4" y="244"/>
                      </a:lnTo>
                      <a:lnTo>
                        <a:pt x="4" y="220"/>
                      </a:lnTo>
                      <a:lnTo>
                        <a:pt x="4" y="195"/>
                      </a:lnTo>
                      <a:lnTo>
                        <a:pt x="0" y="171"/>
                      </a:lnTo>
                      <a:lnTo>
                        <a:pt x="0" y="146"/>
                      </a:lnTo>
                      <a:lnTo>
                        <a:pt x="0" y="122"/>
                      </a:lnTo>
                      <a:lnTo>
                        <a:pt x="0" y="97"/>
                      </a:lnTo>
                      <a:lnTo>
                        <a:pt x="0" y="73"/>
                      </a:lnTo>
                      <a:lnTo>
                        <a:pt x="10" y="48"/>
                      </a:lnTo>
                      <a:lnTo>
                        <a:pt x="10" y="2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13" name="Freeform 16"/>
                <p:cNvSpPr>
                  <a:spLocks/>
                </p:cNvSpPr>
                <p:nvPr/>
              </p:nvSpPr>
              <p:spPr bwMode="auto">
                <a:xfrm>
                  <a:off x="3392" y="2160"/>
                  <a:ext cx="15" cy="433"/>
                </a:xfrm>
                <a:custGeom>
                  <a:avLst/>
                  <a:gdLst/>
                  <a:ahLst/>
                  <a:cxnLst>
                    <a:cxn ang="0">
                      <a:pos x="10" y="432"/>
                    </a:cxn>
                    <a:cxn ang="0">
                      <a:pos x="10" y="293"/>
                    </a:cxn>
                    <a:cxn ang="0">
                      <a:pos x="4" y="268"/>
                    </a:cxn>
                    <a:cxn ang="0">
                      <a:pos x="4" y="244"/>
                    </a:cxn>
                    <a:cxn ang="0">
                      <a:pos x="4" y="220"/>
                    </a:cxn>
                    <a:cxn ang="0">
                      <a:pos x="4" y="195"/>
                    </a:cxn>
                    <a:cxn ang="0">
                      <a:pos x="0" y="171"/>
                    </a:cxn>
                    <a:cxn ang="0">
                      <a:pos x="0" y="146"/>
                    </a:cxn>
                    <a:cxn ang="0">
                      <a:pos x="0" y="122"/>
                    </a:cxn>
                    <a:cxn ang="0">
                      <a:pos x="0" y="97"/>
                    </a:cxn>
                    <a:cxn ang="0">
                      <a:pos x="0" y="73"/>
                    </a:cxn>
                    <a:cxn ang="0">
                      <a:pos x="10" y="48"/>
                    </a:cxn>
                    <a:cxn ang="0">
                      <a:pos x="10" y="24"/>
                    </a:cxn>
                    <a:cxn ang="0">
                      <a:pos x="14" y="0"/>
                    </a:cxn>
                  </a:cxnLst>
                  <a:rect l="0" t="0" r="r" b="b"/>
                  <a:pathLst>
                    <a:path w="15" h="433">
                      <a:moveTo>
                        <a:pt x="10" y="432"/>
                      </a:moveTo>
                      <a:lnTo>
                        <a:pt x="10" y="293"/>
                      </a:lnTo>
                      <a:lnTo>
                        <a:pt x="4" y="268"/>
                      </a:lnTo>
                      <a:lnTo>
                        <a:pt x="4" y="244"/>
                      </a:lnTo>
                      <a:lnTo>
                        <a:pt x="4" y="220"/>
                      </a:lnTo>
                      <a:lnTo>
                        <a:pt x="4" y="195"/>
                      </a:lnTo>
                      <a:lnTo>
                        <a:pt x="0" y="171"/>
                      </a:lnTo>
                      <a:lnTo>
                        <a:pt x="0" y="146"/>
                      </a:lnTo>
                      <a:lnTo>
                        <a:pt x="0" y="122"/>
                      </a:lnTo>
                      <a:lnTo>
                        <a:pt x="0" y="97"/>
                      </a:lnTo>
                      <a:lnTo>
                        <a:pt x="0" y="73"/>
                      </a:lnTo>
                      <a:lnTo>
                        <a:pt x="10" y="48"/>
                      </a:lnTo>
                      <a:lnTo>
                        <a:pt x="10" y="2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14" name="Freeform 17"/>
                <p:cNvSpPr>
                  <a:spLocks/>
                </p:cNvSpPr>
                <p:nvPr/>
              </p:nvSpPr>
              <p:spPr bwMode="auto">
                <a:xfrm>
                  <a:off x="3819" y="2208"/>
                  <a:ext cx="15" cy="433"/>
                </a:xfrm>
                <a:custGeom>
                  <a:avLst/>
                  <a:gdLst/>
                  <a:ahLst/>
                  <a:cxnLst>
                    <a:cxn ang="0">
                      <a:pos x="10" y="432"/>
                    </a:cxn>
                    <a:cxn ang="0">
                      <a:pos x="10" y="293"/>
                    </a:cxn>
                    <a:cxn ang="0">
                      <a:pos x="4" y="268"/>
                    </a:cxn>
                    <a:cxn ang="0">
                      <a:pos x="4" y="244"/>
                    </a:cxn>
                    <a:cxn ang="0">
                      <a:pos x="4" y="220"/>
                    </a:cxn>
                    <a:cxn ang="0">
                      <a:pos x="4" y="195"/>
                    </a:cxn>
                    <a:cxn ang="0">
                      <a:pos x="0" y="171"/>
                    </a:cxn>
                    <a:cxn ang="0">
                      <a:pos x="0" y="146"/>
                    </a:cxn>
                    <a:cxn ang="0">
                      <a:pos x="0" y="122"/>
                    </a:cxn>
                    <a:cxn ang="0">
                      <a:pos x="0" y="97"/>
                    </a:cxn>
                    <a:cxn ang="0">
                      <a:pos x="0" y="73"/>
                    </a:cxn>
                    <a:cxn ang="0">
                      <a:pos x="10" y="48"/>
                    </a:cxn>
                    <a:cxn ang="0">
                      <a:pos x="10" y="24"/>
                    </a:cxn>
                    <a:cxn ang="0">
                      <a:pos x="14" y="0"/>
                    </a:cxn>
                  </a:cxnLst>
                  <a:rect l="0" t="0" r="r" b="b"/>
                  <a:pathLst>
                    <a:path w="15" h="433">
                      <a:moveTo>
                        <a:pt x="10" y="432"/>
                      </a:moveTo>
                      <a:lnTo>
                        <a:pt x="10" y="293"/>
                      </a:lnTo>
                      <a:lnTo>
                        <a:pt x="4" y="268"/>
                      </a:lnTo>
                      <a:lnTo>
                        <a:pt x="4" y="244"/>
                      </a:lnTo>
                      <a:lnTo>
                        <a:pt x="4" y="220"/>
                      </a:lnTo>
                      <a:lnTo>
                        <a:pt x="4" y="195"/>
                      </a:lnTo>
                      <a:lnTo>
                        <a:pt x="0" y="171"/>
                      </a:lnTo>
                      <a:lnTo>
                        <a:pt x="0" y="146"/>
                      </a:lnTo>
                      <a:lnTo>
                        <a:pt x="0" y="122"/>
                      </a:lnTo>
                      <a:lnTo>
                        <a:pt x="0" y="97"/>
                      </a:lnTo>
                      <a:lnTo>
                        <a:pt x="0" y="73"/>
                      </a:lnTo>
                      <a:lnTo>
                        <a:pt x="10" y="48"/>
                      </a:lnTo>
                      <a:lnTo>
                        <a:pt x="10" y="2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15" name="Freeform 18"/>
                <p:cNvSpPr>
                  <a:spLocks/>
                </p:cNvSpPr>
                <p:nvPr/>
              </p:nvSpPr>
              <p:spPr bwMode="auto">
                <a:xfrm>
                  <a:off x="4117" y="2208"/>
                  <a:ext cx="16" cy="433"/>
                </a:xfrm>
                <a:custGeom>
                  <a:avLst/>
                  <a:gdLst/>
                  <a:ahLst/>
                  <a:cxnLst>
                    <a:cxn ang="0">
                      <a:pos x="10" y="432"/>
                    </a:cxn>
                    <a:cxn ang="0">
                      <a:pos x="10" y="293"/>
                    </a:cxn>
                    <a:cxn ang="0">
                      <a:pos x="5" y="268"/>
                    </a:cxn>
                    <a:cxn ang="0">
                      <a:pos x="5" y="244"/>
                    </a:cxn>
                    <a:cxn ang="0">
                      <a:pos x="5" y="220"/>
                    </a:cxn>
                    <a:cxn ang="0">
                      <a:pos x="5" y="195"/>
                    </a:cxn>
                    <a:cxn ang="0">
                      <a:pos x="0" y="171"/>
                    </a:cxn>
                    <a:cxn ang="0">
                      <a:pos x="0" y="146"/>
                    </a:cxn>
                    <a:cxn ang="0">
                      <a:pos x="0" y="122"/>
                    </a:cxn>
                    <a:cxn ang="0">
                      <a:pos x="0" y="97"/>
                    </a:cxn>
                    <a:cxn ang="0">
                      <a:pos x="0" y="73"/>
                    </a:cxn>
                    <a:cxn ang="0">
                      <a:pos x="10" y="48"/>
                    </a:cxn>
                    <a:cxn ang="0">
                      <a:pos x="10" y="24"/>
                    </a:cxn>
                    <a:cxn ang="0">
                      <a:pos x="15" y="0"/>
                    </a:cxn>
                  </a:cxnLst>
                  <a:rect l="0" t="0" r="r" b="b"/>
                  <a:pathLst>
                    <a:path w="16" h="433">
                      <a:moveTo>
                        <a:pt x="10" y="432"/>
                      </a:moveTo>
                      <a:lnTo>
                        <a:pt x="10" y="293"/>
                      </a:lnTo>
                      <a:lnTo>
                        <a:pt x="5" y="268"/>
                      </a:lnTo>
                      <a:lnTo>
                        <a:pt x="5" y="244"/>
                      </a:lnTo>
                      <a:lnTo>
                        <a:pt x="5" y="220"/>
                      </a:lnTo>
                      <a:lnTo>
                        <a:pt x="5" y="195"/>
                      </a:lnTo>
                      <a:lnTo>
                        <a:pt x="0" y="171"/>
                      </a:lnTo>
                      <a:lnTo>
                        <a:pt x="0" y="146"/>
                      </a:lnTo>
                      <a:lnTo>
                        <a:pt x="0" y="122"/>
                      </a:lnTo>
                      <a:lnTo>
                        <a:pt x="0" y="97"/>
                      </a:lnTo>
                      <a:lnTo>
                        <a:pt x="0" y="73"/>
                      </a:lnTo>
                      <a:lnTo>
                        <a:pt x="10" y="48"/>
                      </a:lnTo>
                      <a:lnTo>
                        <a:pt x="10" y="24"/>
                      </a:lnTo>
                      <a:lnTo>
                        <a:pt x="15"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16" name="Freeform 19"/>
                <p:cNvSpPr>
                  <a:spLocks/>
                </p:cNvSpPr>
                <p:nvPr/>
              </p:nvSpPr>
              <p:spPr bwMode="auto">
                <a:xfrm>
                  <a:off x="4501" y="2208"/>
                  <a:ext cx="16" cy="433"/>
                </a:xfrm>
                <a:custGeom>
                  <a:avLst/>
                  <a:gdLst/>
                  <a:ahLst/>
                  <a:cxnLst>
                    <a:cxn ang="0">
                      <a:pos x="10" y="432"/>
                    </a:cxn>
                    <a:cxn ang="0">
                      <a:pos x="10" y="293"/>
                    </a:cxn>
                    <a:cxn ang="0">
                      <a:pos x="5" y="268"/>
                    </a:cxn>
                    <a:cxn ang="0">
                      <a:pos x="5" y="244"/>
                    </a:cxn>
                    <a:cxn ang="0">
                      <a:pos x="5" y="220"/>
                    </a:cxn>
                    <a:cxn ang="0">
                      <a:pos x="5" y="195"/>
                    </a:cxn>
                    <a:cxn ang="0">
                      <a:pos x="0" y="171"/>
                    </a:cxn>
                    <a:cxn ang="0">
                      <a:pos x="0" y="146"/>
                    </a:cxn>
                    <a:cxn ang="0">
                      <a:pos x="0" y="122"/>
                    </a:cxn>
                    <a:cxn ang="0">
                      <a:pos x="0" y="97"/>
                    </a:cxn>
                    <a:cxn ang="0">
                      <a:pos x="0" y="73"/>
                    </a:cxn>
                    <a:cxn ang="0">
                      <a:pos x="10" y="48"/>
                    </a:cxn>
                    <a:cxn ang="0">
                      <a:pos x="10" y="24"/>
                    </a:cxn>
                    <a:cxn ang="0">
                      <a:pos x="15" y="0"/>
                    </a:cxn>
                  </a:cxnLst>
                  <a:rect l="0" t="0" r="r" b="b"/>
                  <a:pathLst>
                    <a:path w="16" h="433">
                      <a:moveTo>
                        <a:pt x="10" y="432"/>
                      </a:moveTo>
                      <a:lnTo>
                        <a:pt x="10" y="293"/>
                      </a:lnTo>
                      <a:lnTo>
                        <a:pt x="5" y="268"/>
                      </a:lnTo>
                      <a:lnTo>
                        <a:pt x="5" y="244"/>
                      </a:lnTo>
                      <a:lnTo>
                        <a:pt x="5" y="220"/>
                      </a:lnTo>
                      <a:lnTo>
                        <a:pt x="5" y="195"/>
                      </a:lnTo>
                      <a:lnTo>
                        <a:pt x="0" y="171"/>
                      </a:lnTo>
                      <a:lnTo>
                        <a:pt x="0" y="146"/>
                      </a:lnTo>
                      <a:lnTo>
                        <a:pt x="0" y="122"/>
                      </a:lnTo>
                      <a:lnTo>
                        <a:pt x="0" y="97"/>
                      </a:lnTo>
                      <a:lnTo>
                        <a:pt x="0" y="73"/>
                      </a:lnTo>
                      <a:lnTo>
                        <a:pt x="10" y="48"/>
                      </a:lnTo>
                      <a:lnTo>
                        <a:pt x="10" y="24"/>
                      </a:lnTo>
                      <a:lnTo>
                        <a:pt x="15"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17" name="Freeform 20"/>
                <p:cNvSpPr>
                  <a:spLocks/>
                </p:cNvSpPr>
                <p:nvPr/>
              </p:nvSpPr>
              <p:spPr bwMode="auto">
                <a:xfrm>
                  <a:off x="4928" y="2160"/>
                  <a:ext cx="15" cy="433"/>
                </a:xfrm>
                <a:custGeom>
                  <a:avLst/>
                  <a:gdLst/>
                  <a:ahLst/>
                  <a:cxnLst>
                    <a:cxn ang="0">
                      <a:pos x="10" y="432"/>
                    </a:cxn>
                    <a:cxn ang="0">
                      <a:pos x="10" y="293"/>
                    </a:cxn>
                    <a:cxn ang="0">
                      <a:pos x="4" y="268"/>
                    </a:cxn>
                    <a:cxn ang="0">
                      <a:pos x="4" y="244"/>
                    </a:cxn>
                    <a:cxn ang="0">
                      <a:pos x="4" y="220"/>
                    </a:cxn>
                    <a:cxn ang="0">
                      <a:pos x="4" y="195"/>
                    </a:cxn>
                    <a:cxn ang="0">
                      <a:pos x="0" y="171"/>
                    </a:cxn>
                    <a:cxn ang="0">
                      <a:pos x="0" y="146"/>
                    </a:cxn>
                    <a:cxn ang="0">
                      <a:pos x="0" y="122"/>
                    </a:cxn>
                    <a:cxn ang="0">
                      <a:pos x="0" y="97"/>
                    </a:cxn>
                    <a:cxn ang="0">
                      <a:pos x="0" y="73"/>
                    </a:cxn>
                    <a:cxn ang="0">
                      <a:pos x="10" y="48"/>
                    </a:cxn>
                    <a:cxn ang="0">
                      <a:pos x="10" y="24"/>
                    </a:cxn>
                    <a:cxn ang="0">
                      <a:pos x="14" y="0"/>
                    </a:cxn>
                  </a:cxnLst>
                  <a:rect l="0" t="0" r="r" b="b"/>
                  <a:pathLst>
                    <a:path w="15" h="433">
                      <a:moveTo>
                        <a:pt x="10" y="432"/>
                      </a:moveTo>
                      <a:lnTo>
                        <a:pt x="10" y="293"/>
                      </a:lnTo>
                      <a:lnTo>
                        <a:pt x="4" y="268"/>
                      </a:lnTo>
                      <a:lnTo>
                        <a:pt x="4" y="244"/>
                      </a:lnTo>
                      <a:lnTo>
                        <a:pt x="4" y="220"/>
                      </a:lnTo>
                      <a:lnTo>
                        <a:pt x="4" y="195"/>
                      </a:lnTo>
                      <a:lnTo>
                        <a:pt x="0" y="171"/>
                      </a:lnTo>
                      <a:lnTo>
                        <a:pt x="0" y="146"/>
                      </a:lnTo>
                      <a:lnTo>
                        <a:pt x="0" y="122"/>
                      </a:lnTo>
                      <a:lnTo>
                        <a:pt x="0" y="97"/>
                      </a:lnTo>
                      <a:lnTo>
                        <a:pt x="0" y="73"/>
                      </a:lnTo>
                      <a:lnTo>
                        <a:pt x="10" y="48"/>
                      </a:lnTo>
                      <a:lnTo>
                        <a:pt x="10" y="2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18" name="Freeform 21"/>
                <p:cNvSpPr>
                  <a:spLocks/>
                </p:cNvSpPr>
                <p:nvPr/>
              </p:nvSpPr>
              <p:spPr bwMode="auto">
                <a:xfrm>
                  <a:off x="5611" y="2208"/>
                  <a:ext cx="15" cy="433"/>
                </a:xfrm>
                <a:custGeom>
                  <a:avLst/>
                  <a:gdLst/>
                  <a:ahLst/>
                  <a:cxnLst>
                    <a:cxn ang="0">
                      <a:pos x="10" y="432"/>
                    </a:cxn>
                    <a:cxn ang="0">
                      <a:pos x="10" y="293"/>
                    </a:cxn>
                    <a:cxn ang="0">
                      <a:pos x="4" y="268"/>
                    </a:cxn>
                    <a:cxn ang="0">
                      <a:pos x="4" y="244"/>
                    </a:cxn>
                    <a:cxn ang="0">
                      <a:pos x="4" y="220"/>
                    </a:cxn>
                    <a:cxn ang="0">
                      <a:pos x="4" y="195"/>
                    </a:cxn>
                    <a:cxn ang="0">
                      <a:pos x="0" y="171"/>
                    </a:cxn>
                    <a:cxn ang="0">
                      <a:pos x="0" y="146"/>
                    </a:cxn>
                    <a:cxn ang="0">
                      <a:pos x="0" y="122"/>
                    </a:cxn>
                    <a:cxn ang="0">
                      <a:pos x="0" y="97"/>
                    </a:cxn>
                    <a:cxn ang="0">
                      <a:pos x="0" y="73"/>
                    </a:cxn>
                    <a:cxn ang="0">
                      <a:pos x="10" y="48"/>
                    </a:cxn>
                    <a:cxn ang="0">
                      <a:pos x="10" y="24"/>
                    </a:cxn>
                    <a:cxn ang="0">
                      <a:pos x="14" y="0"/>
                    </a:cxn>
                  </a:cxnLst>
                  <a:rect l="0" t="0" r="r" b="b"/>
                  <a:pathLst>
                    <a:path w="15" h="433">
                      <a:moveTo>
                        <a:pt x="10" y="432"/>
                      </a:moveTo>
                      <a:lnTo>
                        <a:pt x="10" y="293"/>
                      </a:lnTo>
                      <a:lnTo>
                        <a:pt x="4" y="268"/>
                      </a:lnTo>
                      <a:lnTo>
                        <a:pt x="4" y="244"/>
                      </a:lnTo>
                      <a:lnTo>
                        <a:pt x="4" y="220"/>
                      </a:lnTo>
                      <a:lnTo>
                        <a:pt x="4" y="195"/>
                      </a:lnTo>
                      <a:lnTo>
                        <a:pt x="0" y="171"/>
                      </a:lnTo>
                      <a:lnTo>
                        <a:pt x="0" y="146"/>
                      </a:lnTo>
                      <a:lnTo>
                        <a:pt x="0" y="122"/>
                      </a:lnTo>
                      <a:lnTo>
                        <a:pt x="0" y="97"/>
                      </a:lnTo>
                      <a:lnTo>
                        <a:pt x="0" y="73"/>
                      </a:lnTo>
                      <a:lnTo>
                        <a:pt x="10" y="48"/>
                      </a:lnTo>
                      <a:lnTo>
                        <a:pt x="10" y="2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0" name="Group 22"/>
              <p:cNvGrpSpPr>
                <a:grpSpLocks/>
              </p:cNvGrpSpPr>
              <p:nvPr/>
            </p:nvGrpSpPr>
            <p:grpSpPr bwMode="auto">
              <a:xfrm>
                <a:off x="107" y="2448"/>
                <a:ext cx="5388" cy="529"/>
                <a:chOff x="107" y="2448"/>
                <a:chExt cx="5388" cy="529"/>
              </a:xfrm>
            </p:grpSpPr>
            <p:grpSp>
              <p:nvGrpSpPr>
                <p:cNvPr id="11" name="Group 23"/>
                <p:cNvGrpSpPr>
                  <a:grpSpLocks/>
                </p:cNvGrpSpPr>
                <p:nvPr/>
              </p:nvGrpSpPr>
              <p:grpSpPr bwMode="auto">
                <a:xfrm>
                  <a:off x="107" y="2507"/>
                  <a:ext cx="55" cy="411"/>
                  <a:chOff x="107" y="2507"/>
                  <a:chExt cx="55" cy="411"/>
                </a:xfrm>
              </p:grpSpPr>
              <p:sp>
                <p:nvSpPr>
                  <p:cNvPr id="305" name="Freeform 24"/>
                  <p:cNvSpPr>
                    <a:spLocks/>
                  </p:cNvSpPr>
                  <p:nvPr/>
                </p:nvSpPr>
                <p:spPr bwMode="auto">
                  <a:xfrm>
                    <a:off x="107" y="2507"/>
                    <a:ext cx="15" cy="411"/>
                  </a:xfrm>
                  <a:custGeom>
                    <a:avLst/>
                    <a:gdLst/>
                    <a:ahLst/>
                    <a:cxnLst>
                      <a:cxn ang="0">
                        <a:pos x="9" y="0"/>
                      </a:cxn>
                      <a:cxn ang="0">
                        <a:pos x="9" y="131"/>
                      </a:cxn>
                      <a:cxn ang="0">
                        <a:pos x="4" y="154"/>
                      </a:cxn>
                      <a:cxn ang="0">
                        <a:pos x="4" y="177"/>
                      </a:cxn>
                      <a:cxn ang="0">
                        <a:pos x="4" y="201"/>
                      </a:cxn>
                      <a:cxn ang="0">
                        <a:pos x="4" y="224"/>
                      </a:cxn>
                      <a:cxn ang="0">
                        <a:pos x="0" y="247"/>
                      </a:cxn>
                      <a:cxn ang="0">
                        <a:pos x="0" y="270"/>
                      </a:cxn>
                      <a:cxn ang="0">
                        <a:pos x="0" y="293"/>
                      </a:cxn>
                      <a:cxn ang="0">
                        <a:pos x="0" y="317"/>
                      </a:cxn>
                      <a:cxn ang="0">
                        <a:pos x="0" y="340"/>
                      </a:cxn>
                      <a:cxn ang="0">
                        <a:pos x="9" y="363"/>
                      </a:cxn>
                      <a:cxn ang="0">
                        <a:pos x="9" y="386"/>
                      </a:cxn>
                      <a:cxn ang="0">
                        <a:pos x="14" y="410"/>
                      </a:cxn>
                    </a:cxnLst>
                    <a:rect l="0" t="0" r="r" b="b"/>
                    <a:pathLst>
                      <a:path w="15" h="411">
                        <a:moveTo>
                          <a:pt x="9" y="0"/>
                        </a:moveTo>
                        <a:lnTo>
                          <a:pt x="9" y="131"/>
                        </a:lnTo>
                        <a:lnTo>
                          <a:pt x="4" y="154"/>
                        </a:lnTo>
                        <a:lnTo>
                          <a:pt x="4" y="177"/>
                        </a:lnTo>
                        <a:lnTo>
                          <a:pt x="4" y="201"/>
                        </a:lnTo>
                        <a:lnTo>
                          <a:pt x="4" y="224"/>
                        </a:lnTo>
                        <a:lnTo>
                          <a:pt x="0" y="247"/>
                        </a:lnTo>
                        <a:lnTo>
                          <a:pt x="0" y="270"/>
                        </a:lnTo>
                        <a:lnTo>
                          <a:pt x="0" y="293"/>
                        </a:lnTo>
                        <a:lnTo>
                          <a:pt x="0" y="317"/>
                        </a:lnTo>
                        <a:lnTo>
                          <a:pt x="0" y="340"/>
                        </a:lnTo>
                        <a:lnTo>
                          <a:pt x="9" y="363"/>
                        </a:lnTo>
                        <a:lnTo>
                          <a:pt x="9" y="386"/>
                        </a:lnTo>
                        <a:lnTo>
                          <a:pt x="14" y="41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06" name="Freeform 25"/>
                  <p:cNvSpPr>
                    <a:spLocks/>
                  </p:cNvSpPr>
                  <p:nvPr/>
                </p:nvSpPr>
                <p:spPr bwMode="auto">
                  <a:xfrm>
                    <a:off x="147" y="2507"/>
                    <a:ext cx="15" cy="411"/>
                  </a:xfrm>
                  <a:custGeom>
                    <a:avLst/>
                    <a:gdLst/>
                    <a:ahLst/>
                    <a:cxnLst>
                      <a:cxn ang="0">
                        <a:pos x="4" y="410"/>
                      </a:cxn>
                      <a:cxn ang="0">
                        <a:pos x="4" y="278"/>
                      </a:cxn>
                      <a:cxn ang="0">
                        <a:pos x="10" y="255"/>
                      </a:cxn>
                      <a:cxn ang="0">
                        <a:pos x="10" y="232"/>
                      </a:cxn>
                      <a:cxn ang="0">
                        <a:pos x="10" y="208"/>
                      </a:cxn>
                      <a:cxn ang="0">
                        <a:pos x="10" y="185"/>
                      </a:cxn>
                      <a:cxn ang="0">
                        <a:pos x="14" y="162"/>
                      </a:cxn>
                      <a:cxn ang="0">
                        <a:pos x="14" y="139"/>
                      </a:cxn>
                      <a:cxn ang="0">
                        <a:pos x="14" y="116"/>
                      </a:cxn>
                      <a:cxn ang="0">
                        <a:pos x="14" y="92"/>
                      </a:cxn>
                      <a:cxn ang="0">
                        <a:pos x="14" y="69"/>
                      </a:cxn>
                      <a:cxn ang="0">
                        <a:pos x="4" y="46"/>
                      </a:cxn>
                      <a:cxn ang="0">
                        <a:pos x="4" y="23"/>
                      </a:cxn>
                      <a:cxn ang="0">
                        <a:pos x="0" y="0"/>
                      </a:cxn>
                    </a:cxnLst>
                    <a:rect l="0" t="0" r="r" b="b"/>
                    <a:pathLst>
                      <a:path w="15" h="411">
                        <a:moveTo>
                          <a:pt x="4" y="410"/>
                        </a:moveTo>
                        <a:lnTo>
                          <a:pt x="4" y="278"/>
                        </a:lnTo>
                        <a:lnTo>
                          <a:pt x="10" y="255"/>
                        </a:lnTo>
                        <a:lnTo>
                          <a:pt x="10" y="232"/>
                        </a:lnTo>
                        <a:lnTo>
                          <a:pt x="10" y="208"/>
                        </a:lnTo>
                        <a:lnTo>
                          <a:pt x="10" y="185"/>
                        </a:lnTo>
                        <a:lnTo>
                          <a:pt x="14" y="162"/>
                        </a:lnTo>
                        <a:lnTo>
                          <a:pt x="14" y="139"/>
                        </a:lnTo>
                        <a:lnTo>
                          <a:pt x="14" y="116"/>
                        </a:lnTo>
                        <a:lnTo>
                          <a:pt x="14" y="92"/>
                        </a:lnTo>
                        <a:lnTo>
                          <a:pt x="14" y="69"/>
                        </a:lnTo>
                        <a:lnTo>
                          <a:pt x="4" y="46"/>
                        </a:lnTo>
                        <a:lnTo>
                          <a:pt x="4" y="23"/>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77" name="Group 26"/>
                <p:cNvGrpSpPr>
                  <a:grpSpLocks/>
                </p:cNvGrpSpPr>
                <p:nvPr/>
              </p:nvGrpSpPr>
              <p:grpSpPr bwMode="auto">
                <a:xfrm>
                  <a:off x="491" y="2507"/>
                  <a:ext cx="55" cy="411"/>
                  <a:chOff x="491" y="2507"/>
                  <a:chExt cx="55" cy="411"/>
                </a:xfrm>
              </p:grpSpPr>
              <p:sp>
                <p:nvSpPr>
                  <p:cNvPr id="303" name="Freeform 27"/>
                  <p:cNvSpPr>
                    <a:spLocks/>
                  </p:cNvSpPr>
                  <p:nvPr/>
                </p:nvSpPr>
                <p:spPr bwMode="auto">
                  <a:xfrm>
                    <a:off x="491" y="2507"/>
                    <a:ext cx="15" cy="411"/>
                  </a:xfrm>
                  <a:custGeom>
                    <a:avLst/>
                    <a:gdLst/>
                    <a:ahLst/>
                    <a:cxnLst>
                      <a:cxn ang="0">
                        <a:pos x="9" y="0"/>
                      </a:cxn>
                      <a:cxn ang="0">
                        <a:pos x="9" y="131"/>
                      </a:cxn>
                      <a:cxn ang="0">
                        <a:pos x="4" y="154"/>
                      </a:cxn>
                      <a:cxn ang="0">
                        <a:pos x="4" y="177"/>
                      </a:cxn>
                      <a:cxn ang="0">
                        <a:pos x="4" y="201"/>
                      </a:cxn>
                      <a:cxn ang="0">
                        <a:pos x="4" y="224"/>
                      </a:cxn>
                      <a:cxn ang="0">
                        <a:pos x="0" y="247"/>
                      </a:cxn>
                      <a:cxn ang="0">
                        <a:pos x="0" y="270"/>
                      </a:cxn>
                      <a:cxn ang="0">
                        <a:pos x="0" y="293"/>
                      </a:cxn>
                      <a:cxn ang="0">
                        <a:pos x="0" y="317"/>
                      </a:cxn>
                      <a:cxn ang="0">
                        <a:pos x="0" y="340"/>
                      </a:cxn>
                      <a:cxn ang="0">
                        <a:pos x="9" y="363"/>
                      </a:cxn>
                      <a:cxn ang="0">
                        <a:pos x="9" y="386"/>
                      </a:cxn>
                      <a:cxn ang="0">
                        <a:pos x="14" y="410"/>
                      </a:cxn>
                    </a:cxnLst>
                    <a:rect l="0" t="0" r="r" b="b"/>
                    <a:pathLst>
                      <a:path w="15" h="411">
                        <a:moveTo>
                          <a:pt x="9" y="0"/>
                        </a:moveTo>
                        <a:lnTo>
                          <a:pt x="9" y="131"/>
                        </a:lnTo>
                        <a:lnTo>
                          <a:pt x="4" y="154"/>
                        </a:lnTo>
                        <a:lnTo>
                          <a:pt x="4" y="177"/>
                        </a:lnTo>
                        <a:lnTo>
                          <a:pt x="4" y="201"/>
                        </a:lnTo>
                        <a:lnTo>
                          <a:pt x="4" y="224"/>
                        </a:lnTo>
                        <a:lnTo>
                          <a:pt x="0" y="247"/>
                        </a:lnTo>
                        <a:lnTo>
                          <a:pt x="0" y="270"/>
                        </a:lnTo>
                        <a:lnTo>
                          <a:pt x="0" y="293"/>
                        </a:lnTo>
                        <a:lnTo>
                          <a:pt x="0" y="317"/>
                        </a:lnTo>
                        <a:lnTo>
                          <a:pt x="0" y="340"/>
                        </a:lnTo>
                        <a:lnTo>
                          <a:pt x="9" y="363"/>
                        </a:lnTo>
                        <a:lnTo>
                          <a:pt x="9" y="386"/>
                        </a:lnTo>
                        <a:lnTo>
                          <a:pt x="14" y="41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04" name="Freeform 28"/>
                  <p:cNvSpPr>
                    <a:spLocks/>
                  </p:cNvSpPr>
                  <p:nvPr/>
                </p:nvSpPr>
                <p:spPr bwMode="auto">
                  <a:xfrm>
                    <a:off x="531" y="2507"/>
                    <a:ext cx="15" cy="411"/>
                  </a:xfrm>
                  <a:custGeom>
                    <a:avLst/>
                    <a:gdLst/>
                    <a:ahLst/>
                    <a:cxnLst>
                      <a:cxn ang="0">
                        <a:pos x="4" y="410"/>
                      </a:cxn>
                      <a:cxn ang="0">
                        <a:pos x="4" y="278"/>
                      </a:cxn>
                      <a:cxn ang="0">
                        <a:pos x="10" y="255"/>
                      </a:cxn>
                      <a:cxn ang="0">
                        <a:pos x="10" y="232"/>
                      </a:cxn>
                      <a:cxn ang="0">
                        <a:pos x="10" y="208"/>
                      </a:cxn>
                      <a:cxn ang="0">
                        <a:pos x="10" y="185"/>
                      </a:cxn>
                      <a:cxn ang="0">
                        <a:pos x="14" y="162"/>
                      </a:cxn>
                      <a:cxn ang="0">
                        <a:pos x="14" y="139"/>
                      </a:cxn>
                      <a:cxn ang="0">
                        <a:pos x="14" y="116"/>
                      </a:cxn>
                      <a:cxn ang="0">
                        <a:pos x="14" y="92"/>
                      </a:cxn>
                      <a:cxn ang="0">
                        <a:pos x="14" y="69"/>
                      </a:cxn>
                      <a:cxn ang="0">
                        <a:pos x="4" y="46"/>
                      </a:cxn>
                      <a:cxn ang="0">
                        <a:pos x="4" y="23"/>
                      </a:cxn>
                      <a:cxn ang="0">
                        <a:pos x="0" y="0"/>
                      </a:cxn>
                    </a:cxnLst>
                    <a:rect l="0" t="0" r="r" b="b"/>
                    <a:pathLst>
                      <a:path w="15" h="411">
                        <a:moveTo>
                          <a:pt x="4" y="410"/>
                        </a:moveTo>
                        <a:lnTo>
                          <a:pt x="4" y="278"/>
                        </a:lnTo>
                        <a:lnTo>
                          <a:pt x="10" y="255"/>
                        </a:lnTo>
                        <a:lnTo>
                          <a:pt x="10" y="232"/>
                        </a:lnTo>
                        <a:lnTo>
                          <a:pt x="10" y="208"/>
                        </a:lnTo>
                        <a:lnTo>
                          <a:pt x="10" y="185"/>
                        </a:lnTo>
                        <a:lnTo>
                          <a:pt x="14" y="162"/>
                        </a:lnTo>
                        <a:lnTo>
                          <a:pt x="14" y="139"/>
                        </a:lnTo>
                        <a:lnTo>
                          <a:pt x="14" y="116"/>
                        </a:lnTo>
                        <a:lnTo>
                          <a:pt x="14" y="92"/>
                        </a:lnTo>
                        <a:lnTo>
                          <a:pt x="14" y="69"/>
                        </a:lnTo>
                        <a:lnTo>
                          <a:pt x="4" y="46"/>
                        </a:lnTo>
                        <a:lnTo>
                          <a:pt x="4" y="23"/>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78" name="Group 29"/>
                <p:cNvGrpSpPr>
                  <a:grpSpLocks/>
                </p:cNvGrpSpPr>
                <p:nvPr/>
              </p:nvGrpSpPr>
              <p:grpSpPr bwMode="auto">
                <a:xfrm>
                  <a:off x="1131" y="2507"/>
                  <a:ext cx="55" cy="411"/>
                  <a:chOff x="1131" y="2507"/>
                  <a:chExt cx="55" cy="411"/>
                </a:xfrm>
              </p:grpSpPr>
              <p:sp>
                <p:nvSpPr>
                  <p:cNvPr id="301" name="Freeform 30"/>
                  <p:cNvSpPr>
                    <a:spLocks/>
                  </p:cNvSpPr>
                  <p:nvPr/>
                </p:nvSpPr>
                <p:spPr bwMode="auto">
                  <a:xfrm>
                    <a:off x="1131" y="2507"/>
                    <a:ext cx="15" cy="411"/>
                  </a:xfrm>
                  <a:custGeom>
                    <a:avLst/>
                    <a:gdLst/>
                    <a:ahLst/>
                    <a:cxnLst>
                      <a:cxn ang="0">
                        <a:pos x="9" y="0"/>
                      </a:cxn>
                      <a:cxn ang="0">
                        <a:pos x="9" y="131"/>
                      </a:cxn>
                      <a:cxn ang="0">
                        <a:pos x="4" y="154"/>
                      </a:cxn>
                      <a:cxn ang="0">
                        <a:pos x="4" y="177"/>
                      </a:cxn>
                      <a:cxn ang="0">
                        <a:pos x="4" y="201"/>
                      </a:cxn>
                      <a:cxn ang="0">
                        <a:pos x="4" y="224"/>
                      </a:cxn>
                      <a:cxn ang="0">
                        <a:pos x="0" y="247"/>
                      </a:cxn>
                      <a:cxn ang="0">
                        <a:pos x="0" y="270"/>
                      </a:cxn>
                      <a:cxn ang="0">
                        <a:pos x="0" y="293"/>
                      </a:cxn>
                      <a:cxn ang="0">
                        <a:pos x="0" y="317"/>
                      </a:cxn>
                      <a:cxn ang="0">
                        <a:pos x="0" y="340"/>
                      </a:cxn>
                      <a:cxn ang="0">
                        <a:pos x="9" y="363"/>
                      </a:cxn>
                      <a:cxn ang="0">
                        <a:pos x="9" y="386"/>
                      </a:cxn>
                      <a:cxn ang="0">
                        <a:pos x="14" y="410"/>
                      </a:cxn>
                    </a:cxnLst>
                    <a:rect l="0" t="0" r="r" b="b"/>
                    <a:pathLst>
                      <a:path w="15" h="411">
                        <a:moveTo>
                          <a:pt x="9" y="0"/>
                        </a:moveTo>
                        <a:lnTo>
                          <a:pt x="9" y="131"/>
                        </a:lnTo>
                        <a:lnTo>
                          <a:pt x="4" y="154"/>
                        </a:lnTo>
                        <a:lnTo>
                          <a:pt x="4" y="177"/>
                        </a:lnTo>
                        <a:lnTo>
                          <a:pt x="4" y="201"/>
                        </a:lnTo>
                        <a:lnTo>
                          <a:pt x="4" y="224"/>
                        </a:lnTo>
                        <a:lnTo>
                          <a:pt x="0" y="247"/>
                        </a:lnTo>
                        <a:lnTo>
                          <a:pt x="0" y="270"/>
                        </a:lnTo>
                        <a:lnTo>
                          <a:pt x="0" y="293"/>
                        </a:lnTo>
                        <a:lnTo>
                          <a:pt x="0" y="317"/>
                        </a:lnTo>
                        <a:lnTo>
                          <a:pt x="0" y="340"/>
                        </a:lnTo>
                        <a:lnTo>
                          <a:pt x="9" y="363"/>
                        </a:lnTo>
                        <a:lnTo>
                          <a:pt x="9" y="386"/>
                        </a:lnTo>
                        <a:lnTo>
                          <a:pt x="14" y="41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02" name="Freeform 31"/>
                  <p:cNvSpPr>
                    <a:spLocks/>
                  </p:cNvSpPr>
                  <p:nvPr/>
                </p:nvSpPr>
                <p:spPr bwMode="auto">
                  <a:xfrm>
                    <a:off x="1171" y="2507"/>
                    <a:ext cx="15" cy="411"/>
                  </a:xfrm>
                  <a:custGeom>
                    <a:avLst/>
                    <a:gdLst/>
                    <a:ahLst/>
                    <a:cxnLst>
                      <a:cxn ang="0">
                        <a:pos x="4" y="410"/>
                      </a:cxn>
                      <a:cxn ang="0">
                        <a:pos x="4" y="278"/>
                      </a:cxn>
                      <a:cxn ang="0">
                        <a:pos x="10" y="255"/>
                      </a:cxn>
                      <a:cxn ang="0">
                        <a:pos x="10" y="232"/>
                      </a:cxn>
                      <a:cxn ang="0">
                        <a:pos x="10" y="208"/>
                      </a:cxn>
                      <a:cxn ang="0">
                        <a:pos x="10" y="185"/>
                      </a:cxn>
                      <a:cxn ang="0">
                        <a:pos x="14" y="162"/>
                      </a:cxn>
                      <a:cxn ang="0">
                        <a:pos x="14" y="139"/>
                      </a:cxn>
                      <a:cxn ang="0">
                        <a:pos x="14" y="116"/>
                      </a:cxn>
                      <a:cxn ang="0">
                        <a:pos x="14" y="92"/>
                      </a:cxn>
                      <a:cxn ang="0">
                        <a:pos x="14" y="69"/>
                      </a:cxn>
                      <a:cxn ang="0">
                        <a:pos x="4" y="46"/>
                      </a:cxn>
                      <a:cxn ang="0">
                        <a:pos x="4" y="23"/>
                      </a:cxn>
                      <a:cxn ang="0">
                        <a:pos x="0" y="0"/>
                      </a:cxn>
                    </a:cxnLst>
                    <a:rect l="0" t="0" r="r" b="b"/>
                    <a:pathLst>
                      <a:path w="15" h="411">
                        <a:moveTo>
                          <a:pt x="4" y="410"/>
                        </a:moveTo>
                        <a:lnTo>
                          <a:pt x="4" y="278"/>
                        </a:lnTo>
                        <a:lnTo>
                          <a:pt x="10" y="255"/>
                        </a:lnTo>
                        <a:lnTo>
                          <a:pt x="10" y="232"/>
                        </a:lnTo>
                        <a:lnTo>
                          <a:pt x="10" y="208"/>
                        </a:lnTo>
                        <a:lnTo>
                          <a:pt x="10" y="185"/>
                        </a:lnTo>
                        <a:lnTo>
                          <a:pt x="14" y="162"/>
                        </a:lnTo>
                        <a:lnTo>
                          <a:pt x="14" y="139"/>
                        </a:lnTo>
                        <a:lnTo>
                          <a:pt x="14" y="116"/>
                        </a:lnTo>
                        <a:lnTo>
                          <a:pt x="14" y="92"/>
                        </a:lnTo>
                        <a:lnTo>
                          <a:pt x="14" y="69"/>
                        </a:lnTo>
                        <a:lnTo>
                          <a:pt x="4" y="46"/>
                        </a:lnTo>
                        <a:lnTo>
                          <a:pt x="4" y="23"/>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79" name="Group 32"/>
                <p:cNvGrpSpPr>
                  <a:grpSpLocks/>
                </p:cNvGrpSpPr>
                <p:nvPr/>
              </p:nvGrpSpPr>
              <p:grpSpPr bwMode="auto">
                <a:xfrm>
                  <a:off x="1600" y="2507"/>
                  <a:ext cx="55" cy="411"/>
                  <a:chOff x="1600" y="2507"/>
                  <a:chExt cx="55" cy="411"/>
                </a:xfrm>
              </p:grpSpPr>
              <p:sp>
                <p:nvSpPr>
                  <p:cNvPr id="299" name="Freeform 33"/>
                  <p:cNvSpPr>
                    <a:spLocks/>
                  </p:cNvSpPr>
                  <p:nvPr/>
                </p:nvSpPr>
                <p:spPr bwMode="auto">
                  <a:xfrm>
                    <a:off x="1600" y="2507"/>
                    <a:ext cx="15" cy="411"/>
                  </a:xfrm>
                  <a:custGeom>
                    <a:avLst/>
                    <a:gdLst/>
                    <a:ahLst/>
                    <a:cxnLst>
                      <a:cxn ang="0">
                        <a:pos x="9" y="0"/>
                      </a:cxn>
                      <a:cxn ang="0">
                        <a:pos x="9" y="131"/>
                      </a:cxn>
                      <a:cxn ang="0">
                        <a:pos x="4" y="154"/>
                      </a:cxn>
                      <a:cxn ang="0">
                        <a:pos x="4" y="177"/>
                      </a:cxn>
                      <a:cxn ang="0">
                        <a:pos x="4" y="201"/>
                      </a:cxn>
                      <a:cxn ang="0">
                        <a:pos x="4" y="224"/>
                      </a:cxn>
                      <a:cxn ang="0">
                        <a:pos x="0" y="247"/>
                      </a:cxn>
                      <a:cxn ang="0">
                        <a:pos x="0" y="270"/>
                      </a:cxn>
                      <a:cxn ang="0">
                        <a:pos x="0" y="293"/>
                      </a:cxn>
                      <a:cxn ang="0">
                        <a:pos x="0" y="317"/>
                      </a:cxn>
                      <a:cxn ang="0">
                        <a:pos x="0" y="340"/>
                      </a:cxn>
                      <a:cxn ang="0">
                        <a:pos x="9" y="363"/>
                      </a:cxn>
                      <a:cxn ang="0">
                        <a:pos x="9" y="386"/>
                      </a:cxn>
                      <a:cxn ang="0">
                        <a:pos x="14" y="410"/>
                      </a:cxn>
                    </a:cxnLst>
                    <a:rect l="0" t="0" r="r" b="b"/>
                    <a:pathLst>
                      <a:path w="15" h="411">
                        <a:moveTo>
                          <a:pt x="9" y="0"/>
                        </a:moveTo>
                        <a:lnTo>
                          <a:pt x="9" y="131"/>
                        </a:lnTo>
                        <a:lnTo>
                          <a:pt x="4" y="154"/>
                        </a:lnTo>
                        <a:lnTo>
                          <a:pt x="4" y="177"/>
                        </a:lnTo>
                        <a:lnTo>
                          <a:pt x="4" y="201"/>
                        </a:lnTo>
                        <a:lnTo>
                          <a:pt x="4" y="224"/>
                        </a:lnTo>
                        <a:lnTo>
                          <a:pt x="0" y="247"/>
                        </a:lnTo>
                        <a:lnTo>
                          <a:pt x="0" y="270"/>
                        </a:lnTo>
                        <a:lnTo>
                          <a:pt x="0" y="293"/>
                        </a:lnTo>
                        <a:lnTo>
                          <a:pt x="0" y="317"/>
                        </a:lnTo>
                        <a:lnTo>
                          <a:pt x="0" y="340"/>
                        </a:lnTo>
                        <a:lnTo>
                          <a:pt x="9" y="363"/>
                        </a:lnTo>
                        <a:lnTo>
                          <a:pt x="9" y="386"/>
                        </a:lnTo>
                        <a:lnTo>
                          <a:pt x="14" y="41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00" name="Freeform 34"/>
                  <p:cNvSpPr>
                    <a:spLocks/>
                  </p:cNvSpPr>
                  <p:nvPr/>
                </p:nvSpPr>
                <p:spPr bwMode="auto">
                  <a:xfrm>
                    <a:off x="1640" y="2507"/>
                    <a:ext cx="15" cy="411"/>
                  </a:xfrm>
                  <a:custGeom>
                    <a:avLst/>
                    <a:gdLst/>
                    <a:ahLst/>
                    <a:cxnLst>
                      <a:cxn ang="0">
                        <a:pos x="4" y="410"/>
                      </a:cxn>
                      <a:cxn ang="0">
                        <a:pos x="4" y="278"/>
                      </a:cxn>
                      <a:cxn ang="0">
                        <a:pos x="10" y="255"/>
                      </a:cxn>
                      <a:cxn ang="0">
                        <a:pos x="10" y="232"/>
                      </a:cxn>
                      <a:cxn ang="0">
                        <a:pos x="10" y="208"/>
                      </a:cxn>
                      <a:cxn ang="0">
                        <a:pos x="10" y="185"/>
                      </a:cxn>
                      <a:cxn ang="0">
                        <a:pos x="14" y="162"/>
                      </a:cxn>
                      <a:cxn ang="0">
                        <a:pos x="14" y="139"/>
                      </a:cxn>
                      <a:cxn ang="0">
                        <a:pos x="14" y="116"/>
                      </a:cxn>
                      <a:cxn ang="0">
                        <a:pos x="14" y="92"/>
                      </a:cxn>
                      <a:cxn ang="0">
                        <a:pos x="14" y="69"/>
                      </a:cxn>
                      <a:cxn ang="0">
                        <a:pos x="4" y="46"/>
                      </a:cxn>
                      <a:cxn ang="0">
                        <a:pos x="4" y="23"/>
                      </a:cxn>
                      <a:cxn ang="0">
                        <a:pos x="0" y="0"/>
                      </a:cxn>
                    </a:cxnLst>
                    <a:rect l="0" t="0" r="r" b="b"/>
                    <a:pathLst>
                      <a:path w="15" h="411">
                        <a:moveTo>
                          <a:pt x="4" y="410"/>
                        </a:moveTo>
                        <a:lnTo>
                          <a:pt x="4" y="278"/>
                        </a:lnTo>
                        <a:lnTo>
                          <a:pt x="10" y="255"/>
                        </a:lnTo>
                        <a:lnTo>
                          <a:pt x="10" y="232"/>
                        </a:lnTo>
                        <a:lnTo>
                          <a:pt x="10" y="208"/>
                        </a:lnTo>
                        <a:lnTo>
                          <a:pt x="10" y="185"/>
                        </a:lnTo>
                        <a:lnTo>
                          <a:pt x="14" y="162"/>
                        </a:lnTo>
                        <a:lnTo>
                          <a:pt x="14" y="139"/>
                        </a:lnTo>
                        <a:lnTo>
                          <a:pt x="14" y="116"/>
                        </a:lnTo>
                        <a:lnTo>
                          <a:pt x="14" y="92"/>
                        </a:lnTo>
                        <a:lnTo>
                          <a:pt x="14" y="69"/>
                        </a:lnTo>
                        <a:lnTo>
                          <a:pt x="4" y="46"/>
                        </a:lnTo>
                        <a:lnTo>
                          <a:pt x="4" y="23"/>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80" name="Group 35"/>
                <p:cNvGrpSpPr>
                  <a:grpSpLocks/>
                </p:cNvGrpSpPr>
                <p:nvPr/>
              </p:nvGrpSpPr>
              <p:grpSpPr bwMode="auto">
                <a:xfrm>
                  <a:off x="2283" y="2565"/>
                  <a:ext cx="55" cy="412"/>
                  <a:chOff x="2283" y="2565"/>
                  <a:chExt cx="55" cy="412"/>
                </a:xfrm>
              </p:grpSpPr>
              <p:sp>
                <p:nvSpPr>
                  <p:cNvPr id="297" name="Freeform 36"/>
                  <p:cNvSpPr>
                    <a:spLocks/>
                  </p:cNvSpPr>
                  <p:nvPr/>
                </p:nvSpPr>
                <p:spPr bwMode="auto">
                  <a:xfrm>
                    <a:off x="2283" y="2565"/>
                    <a:ext cx="15" cy="412"/>
                  </a:xfrm>
                  <a:custGeom>
                    <a:avLst/>
                    <a:gdLst/>
                    <a:ahLst/>
                    <a:cxnLst>
                      <a:cxn ang="0">
                        <a:pos x="9" y="0"/>
                      </a:cxn>
                      <a:cxn ang="0">
                        <a:pos x="9" y="131"/>
                      </a:cxn>
                      <a:cxn ang="0">
                        <a:pos x="4" y="155"/>
                      </a:cxn>
                      <a:cxn ang="0">
                        <a:pos x="4" y="178"/>
                      </a:cxn>
                      <a:cxn ang="0">
                        <a:pos x="4" y="201"/>
                      </a:cxn>
                      <a:cxn ang="0">
                        <a:pos x="4" y="224"/>
                      </a:cxn>
                      <a:cxn ang="0">
                        <a:pos x="0" y="248"/>
                      </a:cxn>
                      <a:cxn ang="0">
                        <a:pos x="0" y="271"/>
                      </a:cxn>
                      <a:cxn ang="0">
                        <a:pos x="0" y="294"/>
                      </a:cxn>
                      <a:cxn ang="0">
                        <a:pos x="0" y="317"/>
                      </a:cxn>
                      <a:cxn ang="0">
                        <a:pos x="0" y="341"/>
                      </a:cxn>
                      <a:cxn ang="0">
                        <a:pos x="9" y="364"/>
                      </a:cxn>
                      <a:cxn ang="0">
                        <a:pos x="9" y="387"/>
                      </a:cxn>
                      <a:cxn ang="0">
                        <a:pos x="14" y="411"/>
                      </a:cxn>
                    </a:cxnLst>
                    <a:rect l="0" t="0" r="r" b="b"/>
                    <a:pathLst>
                      <a:path w="15" h="412">
                        <a:moveTo>
                          <a:pt x="9" y="0"/>
                        </a:moveTo>
                        <a:lnTo>
                          <a:pt x="9" y="131"/>
                        </a:lnTo>
                        <a:lnTo>
                          <a:pt x="4" y="155"/>
                        </a:lnTo>
                        <a:lnTo>
                          <a:pt x="4" y="178"/>
                        </a:lnTo>
                        <a:lnTo>
                          <a:pt x="4" y="201"/>
                        </a:lnTo>
                        <a:lnTo>
                          <a:pt x="4" y="224"/>
                        </a:lnTo>
                        <a:lnTo>
                          <a:pt x="0" y="248"/>
                        </a:lnTo>
                        <a:lnTo>
                          <a:pt x="0" y="271"/>
                        </a:lnTo>
                        <a:lnTo>
                          <a:pt x="0" y="294"/>
                        </a:lnTo>
                        <a:lnTo>
                          <a:pt x="0" y="317"/>
                        </a:lnTo>
                        <a:lnTo>
                          <a:pt x="0" y="341"/>
                        </a:lnTo>
                        <a:lnTo>
                          <a:pt x="9" y="364"/>
                        </a:lnTo>
                        <a:lnTo>
                          <a:pt x="9" y="387"/>
                        </a:lnTo>
                        <a:lnTo>
                          <a:pt x="14" y="411"/>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98" name="Freeform 37"/>
                  <p:cNvSpPr>
                    <a:spLocks/>
                  </p:cNvSpPr>
                  <p:nvPr/>
                </p:nvSpPr>
                <p:spPr bwMode="auto">
                  <a:xfrm>
                    <a:off x="2323" y="2565"/>
                    <a:ext cx="15" cy="412"/>
                  </a:xfrm>
                  <a:custGeom>
                    <a:avLst/>
                    <a:gdLst/>
                    <a:ahLst/>
                    <a:cxnLst>
                      <a:cxn ang="0">
                        <a:pos x="4" y="411"/>
                      </a:cxn>
                      <a:cxn ang="0">
                        <a:pos x="4" y="279"/>
                      </a:cxn>
                      <a:cxn ang="0">
                        <a:pos x="10" y="255"/>
                      </a:cxn>
                      <a:cxn ang="0">
                        <a:pos x="10" y="232"/>
                      </a:cxn>
                      <a:cxn ang="0">
                        <a:pos x="10" y="209"/>
                      </a:cxn>
                      <a:cxn ang="0">
                        <a:pos x="10" y="186"/>
                      </a:cxn>
                      <a:cxn ang="0">
                        <a:pos x="14" y="162"/>
                      </a:cxn>
                      <a:cxn ang="0">
                        <a:pos x="14" y="139"/>
                      </a:cxn>
                      <a:cxn ang="0">
                        <a:pos x="14" y="116"/>
                      </a:cxn>
                      <a:cxn ang="0">
                        <a:pos x="14" y="93"/>
                      </a:cxn>
                      <a:cxn ang="0">
                        <a:pos x="14" y="69"/>
                      </a:cxn>
                      <a:cxn ang="0">
                        <a:pos x="4" y="46"/>
                      </a:cxn>
                      <a:cxn ang="0">
                        <a:pos x="4" y="23"/>
                      </a:cxn>
                      <a:cxn ang="0">
                        <a:pos x="0" y="0"/>
                      </a:cxn>
                    </a:cxnLst>
                    <a:rect l="0" t="0" r="r" b="b"/>
                    <a:pathLst>
                      <a:path w="15" h="412">
                        <a:moveTo>
                          <a:pt x="4" y="411"/>
                        </a:moveTo>
                        <a:lnTo>
                          <a:pt x="4" y="279"/>
                        </a:lnTo>
                        <a:lnTo>
                          <a:pt x="10" y="255"/>
                        </a:lnTo>
                        <a:lnTo>
                          <a:pt x="10" y="232"/>
                        </a:lnTo>
                        <a:lnTo>
                          <a:pt x="10" y="209"/>
                        </a:lnTo>
                        <a:lnTo>
                          <a:pt x="10" y="186"/>
                        </a:lnTo>
                        <a:lnTo>
                          <a:pt x="14" y="162"/>
                        </a:lnTo>
                        <a:lnTo>
                          <a:pt x="14" y="139"/>
                        </a:lnTo>
                        <a:lnTo>
                          <a:pt x="14" y="116"/>
                        </a:lnTo>
                        <a:lnTo>
                          <a:pt x="14" y="93"/>
                        </a:lnTo>
                        <a:lnTo>
                          <a:pt x="14" y="69"/>
                        </a:lnTo>
                        <a:lnTo>
                          <a:pt x="4" y="46"/>
                        </a:lnTo>
                        <a:lnTo>
                          <a:pt x="4" y="23"/>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81" name="Group 38"/>
                <p:cNvGrpSpPr>
                  <a:grpSpLocks/>
                </p:cNvGrpSpPr>
                <p:nvPr/>
              </p:nvGrpSpPr>
              <p:grpSpPr bwMode="auto">
                <a:xfrm>
                  <a:off x="2752" y="2507"/>
                  <a:ext cx="55" cy="411"/>
                  <a:chOff x="2752" y="2507"/>
                  <a:chExt cx="55" cy="411"/>
                </a:xfrm>
              </p:grpSpPr>
              <p:sp>
                <p:nvSpPr>
                  <p:cNvPr id="295" name="Freeform 39"/>
                  <p:cNvSpPr>
                    <a:spLocks/>
                  </p:cNvSpPr>
                  <p:nvPr/>
                </p:nvSpPr>
                <p:spPr bwMode="auto">
                  <a:xfrm>
                    <a:off x="2752" y="2507"/>
                    <a:ext cx="15" cy="411"/>
                  </a:xfrm>
                  <a:custGeom>
                    <a:avLst/>
                    <a:gdLst/>
                    <a:ahLst/>
                    <a:cxnLst>
                      <a:cxn ang="0">
                        <a:pos x="9" y="0"/>
                      </a:cxn>
                      <a:cxn ang="0">
                        <a:pos x="9" y="131"/>
                      </a:cxn>
                      <a:cxn ang="0">
                        <a:pos x="4" y="154"/>
                      </a:cxn>
                      <a:cxn ang="0">
                        <a:pos x="4" y="177"/>
                      </a:cxn>
                      <a:cxn ang="0">
                        <a:pos x="4" y="201"/>
                      </a:cxn>
                      <a:cxn ang="0">
                        <a:pos x="4" y="224"/>
                      </a:cxn>
                      <a:cxn ang="0">
                        <a:pos x="0" y="247"/>
                      </a:cxn>
                      <a:cxn ang="0">
                        <a:pos x="0" y="270"/>
                      </a:cxn>
                      <a:cxn ang="0">
                        <a:pos x="0" y="293"/>
                      </a:cxn>
                      <a:cxn ang="0">
                        <a:pos x="0" y="317"/>
                      </a:cxn>
                      <a:cxn ang="0">
                        <a:pos x="0" y="340"/>
                      </a:cxn>
                      <a:cxn ang="0">
                        <a:pos x="9" y="363"/>
                      </a:cxn>
                      <a:cxn ang="0">
                        <a:pos x="9" y="386"/>
                      </a:cxn>
                      <a:cxn ang="0">
                        <a:pos x="14" y="410"/>
                      </a:cxn>
                    </a:cxnLst>
                    <a:rect l="0" t="0" r="r" b="b"/>
                    <a:pathLst>
                      <a:path w="15" h="411">
                        <a:moveTo>
                          <a:pt x="9" y="0"/>
                        </a:moveTo>
                        <a:lnTo>
                          <a:pt x="9" y="131"/>
                        </a:lnTo>
                        <a:lnTo>
                          <a:pt x="4" y="154"/>
                        </a:lnTo>
                        <a:lnTo>
                          <a:pt x="4" y="177"/>
                        </a:lnTo>
                        <a:lnTo>
                          <a:pt x="4" y="201"/>
                        </a:lnTo>
                        <a:lnTo>
                          <a:pt x="4" y="224"/>
                        </a:lnTo>
                        <a:lnTo>
                          <a:pt x="0" y="247"/>
                        </a:lnTo>
                        <a:lnTo>
                          <a:pt x="0" y="270"/>
                        </a:lnTo>
                        <a:lnTo>
                          <a:pt x="0" y="293"/>
                        </a:lnTo>
                        <a:lnTo>
                          <a:pt x="0" y="317"/>
                        </a:lnTo>
                        <a:lnTo>
                          <a:pt x="0" y="340"/>
                        </a:lnTo>
                        <a:lnTo>
                          <a:pt x="9" y="363"/>
                        </a:lnTo>
                        <a:lnTo>
                          <a:pt x="9" y="386"/>
                        </a:lnTo>
                        <a:lnTo>
                          <a:pt x="14" y="41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96" name="Freeform 40"/>
                  <p:cNvSpPr>
                    <a:spLocks/>
                  </p:cNvSpPr>
                  <p:nvPr/>
                </p:nvSpPr>
                <p:spPr bwMode="auto">
                  <a:xfrm>
                    <a:off x="2792" y="2507"/>
                    <a:ext cx="15" cy="411"/>
                  </a:xfrm>
                  <a:custGeom>
                    <a:avLst/>
                    <a:gdLst/>
                    <a:ahLst/>
                    <a:cxnLst>
                      <a:cxn ang="0">
                        <a:pos x="4" y="410"/>
                      </a:cxn>
                      <a:cxn ang="0">
                        <a:pos x="4" y="278"/>
                      </a:cxn>
                      <a:cxn ang="0">
                        <a:pos x="10" y="255"/>
                      </a:cxn>
                      <a:cxn ang="0">
                        <a:pos x="10" y="232"/>
                      </a:cxn>
                      <a:cxn ang="0">
                        <a:pos x="10" y="208"/>
                      </a:cxn>
                      <a:cxn ang="0">
                        <a:pos x="10" y="185"/>
                      </a:cxn>
                      <a:cxn ang="0">
                        <a:pos x="14" y="162"/>
                      </a:cxn>
                      <a:cxn ang="0">
                        <a:pos x="14" y="139"/>
                      </a:cxn>
                      <a:cxn ang="0">
                        <a:pos x="14" y="116"/>
                      </a:cxn>
                      <a:cxn ang="0">
                        <a:pos x="14" y="92"/>
                      </a:cxn>
                      <a:cxn ang="0">
                        <a:pos x="14" y="69"/>
                      </a:cxn>
                      <a:cxn ang="0">
                        <a:pos x="4" y="46"/>
                      </a:cxn>
                      <a:cxn ang="0">
                        <a:pos x="4" y="23"/>
                      </a:cxn>
                      <a:cxn ang="0">
                        <a:pos x="0" y="0"/>
                      </a:cxn>
                    </a:cxnLst>
                    <a:rect l="0" t="0" r="r" b="b"/>
                    <a:pathLst>
                      <a:path w="15" h="411">
                        <a:moveTo>
                          <a:pt x="4" y="410"/>
                        </a:moveTo>
                        <a:lnTo>
                          <a:pt x="4" y="278"/>
                        </a:lnTo>
                        <a:lnTo>
                          <a:pt x="10" y="255"/>
                        </a:lnTo>
                        <a:lnTo>
                          <a:pt x="10" y="232"/>
                        </a:lnTo>
                        <a:lnTo>
                          <a:pt x="10" y="208"/>
                        </a:lnTo>
                        <a:lnTo>
                          <a:pt x="10" y="185"/>
                        </a:lnTo>
                        <a:lnTo>
                          <a:pt x="14" y="162"/>
                        </a:lnTo>
                        <a:lnTo>
                          <a:pt x="14" y="139"/>
                        </a:lnTo>
                        <a:lnTo>
                          <a:pt x="14" y="116"/>
                        </a:lnTo>
                        <a:lnTo>
                          <a:pt x="14" y="92"/>
                        </a:lnTo>
                        <a:lnTo>
                          <a:pt x="14" y="69"/>
                        </a:lnTo>
                        <a:lnTo>
                          <a:pt x="4" y="46"/>
                        </a:lnTo>
                        <a:lnTo>
                          <a:pt x="4" y="23"/>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82" name="Group 41"/>
                <p:cNvGrpSpPr>
                  <a:grpSpLocks/>
                </p:cNvGrpSpPr>
                <p:nvPr/>
              </p:nvGrpSpPr>
              <p:grpSpPr bwMode="auto">
                <a:xfrm>
                  <a:off x="3264" y="2507"/>
                  <a:ext cx="55" cy="411"/>
                  <a:chOff x="3264" y="2507"/>
                  <a:chExt cx="55" cy="411"/>
                </a:xfrm>
              </p:grpSpPr>
              <p:sp>
                <p:nvSpPr>
                  <p:cNvPr id="293" name="Freeform 42"/>
                  <p:cNvSpPr>
                    <a:spLocks/>
                  </p:cNvSpPr>
                  <p:nvPr/>
                </p:nvSpPr>
                <p:spPr bwMode="auto">
                  <a:xfrm>
                    <a:off x="3264" y="2507"/>
                    <a:ext cx="15" cy="411"/>
                  </a:xfrm>
                  <a:custGeom>
                    <a:avLst/>
                    <a:gdLst/>
                    <a:ahLst/>
                    <a:cxnLst>
                      <a:cxn ang="0">
                        <a:pos x="9" y="0"/>
                      </a:cxn>
                      <a:cxn ang="0">
                        <a:pos x="9" y="131"/>
                      </a:cxn>
                      <a:cxn ang="0">
                        <a:pos x="4" y="154"/>
                      </a:cxn>
                      <a:cxn ang="0">
                        <a:pos x="4" y="177"/>
                      </a:cxn>
                      <a:cxn ang="0">
                        <a:pos x="4" y="201"/>
                      </a:cxn>
                      <a:cxn ang="0">
                        <a:pos x="4" y="224"/>
                      </a:cxn>
                      <a:cxn ang="0">
                        <a:pos x="0" y="247"/>
                      </a:cxn>
                      <a:cxn ang="0">
                        <a:pos x="0" y="270"/>
                      </a:cxn>
                      <a:cxn ang="0">
                        <a:pos x="0" y="293"/>
                      </a:cxn>
                      <a:cxn ang="0">
                        <a:pos x="0" y="317"/>
                      </a:cxn>
                      <a:cxn ang="0">
                        <a:pos x="0" y="340"/>
                      </a:cxn>
                      <a:cxn ang="0">
                        <a:pos x="9" y="363"/>
                      </a:cxn>
                      <a:cxn ang="0">
                        <a:pos x="9" y="386"/>
                      </a:cxn>
                      <a:cxn ang="0">
                        <a:pos x="14" y="410"/>
                      </a:cxn>
                    </a:cxnLst>
                    <a:rect l="0" t="0" r="r" b="b"/>
                    <a:pathLst>
                      <a:path w="15" h="411">
                        <a:moveTo>
                          <a:pt x="9" y="0"/>
                        </a:moveTo>
                        <a:lnTo>
                          <a:pt x="9" y="131"/>
                        </a:lnTo>
                        <a:lnTo>
                          <a:pt x="4" y="154"/>
                        </a:lnTo>
                        <a:lnTo>
                          <a:pt x="4" y="177"/>
                        </a:lnTo>
                        <a:lnTo>
                          <a:pt x="4" y="201"/>
                        </a:lnTo>
                        <a:lnTo>
                          <a:pt x="4" y="224"/>
                        </a:lnTo>
                        <a:lnTo>
                          <a:pt x="0" y="247"/>
                        </a:lnTo>
                        <a:lnTo>
                          <a:pt x="0" y="270"/>
                        </a:lnTo>
                        <a:lnTo>
                          <a:pt x="0" y="293"/>
                        </a:lnTo>
                        <a:lnTo>
                          <a:pt x="0" y="317"/>
                        </a:lnTo>
                        <a:lnTo>
                          <a:pt x="0" y="340"/>
                        </a:lnTo>
                        <a:lnTo>
                          <a:pt x="9" y="363"/>
                        </a:lnTo>
                        <a:lnTo>
                          <a:pt x="9" y="386"/>
                        </a:lnTo>
                        <a:lnTo>
                          <a:pt x="14" y="41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94" name="Freeform 43"/>
                  <p:cNvSpPr>
                    <a:spLocks/>
                  </p:cNvSpPr>
                  <p:nvPr/>
                </p:nvSpPr>
                <p:spPr bwMode="auto">
                  <a:xfrm>
                    <a:off x="3304" y="2507"/>
                    <a:ext cx="15" cy="411"/>
                  </a:xfrm>
                  <a:custGeom>
                    <a:avLst/>
                    <a:gdLst/>
                    <a:ahLst/>
                    <a:cxnLst>
                      <a:cxn ang="0">
                        <a:pos x="4" y="410"/>
                      </a:cxn>
                      <a:cxn ang="0">
                        <a:pos x="4" y="278"/>
                      </a:cxn>
                      <a:cxn ang="0">
                        <a:pos x="10" y="255"/>
                      </a:cxn>
                      <a:cxn ang="0">
                        <a:pos x="10" y="232"/>
                      </a:cxn>
                      <a:cxn ang="0">
                        <a:pos x="10" y="208"/>
                      </a:cxn>
                      <a:cxn ang="0">
                        <a:pos x="10" y="185"/>
                      </a:cxn>
                      <a:cxn ang="0">
                        <a:pos x="14" y="162"/>
                      </a:cxn>
                      <a:cxn ang="0">
                        <a:pos x="14" y="139"/>
                      </a:cxn>
                      <a:cxn ang="0">
                        <a:pos x="14" y="116"/>
                      </a:cxn>
                      <a:cxn ang="0">
                        <a:pos x="14" y="92"/>
                      </a:cxn>
                      <a:cxn ang="0">
                        <a:pos x="14" y="69"/>
                      </a:cxn>
                      <a:cxn ang="0">
                        <a:pos x="4" y="46"/>
                      </a:cxn>
                      <a:cxn ang="0">
                        <a:pos x="4" y="23"/>
                      </a:cxn>
                      <a:cxn ang="0">
                        <a:pos x="0" y="0"/>
                      </a:cxn>
                    </a:cxnLst>
                    <a:rect l="0" t="0" r="r" b="b"/>
                    <a:pathLst>
                      <a:path w="15" h="411">
                        <a:moveTo>
                          <a:pt x="4" y="410"/>
                        </a:moveTo>
                        <a:lnTo>
                          <a:pt x="4" y="278"/>
                        </a:lnTo>
                        <a:lnTo>
                          <a:pt x="10" y="255"/>
                        </a:lnTo>
                        <a:lnTo>
                          <a:pt x="10" y="232"/>
                        </a:lnTo>
                        <a:lnTo>
                          <a:pt x="10" y="208"/>
                        </a:lnTo>
                        <a:lnTo>
                          <a:pt x="10" y="185"/>
                        </a:lnTo>
                        <a:lnTo>
                          <a:pt x="14" y="162"/>
                        </a:lnTo>
                        <a:lnTo>
                          <a:pt x="14" y="139"/>
                        </a:lnTo>
                        <a:lnTo>
                          <a:pt x="14" y="116"/>
                        </a:lnTo>
                        <a:lnTo>
                          <a:pt x="14" y="92"/>
                        </a:lnTo>
                        <a:lnTo>
                          <a:pt x="14" y="69"/>
                        </a:lnTo>
                        <a:lnTo>
                          <a:pt x="4" y="46"/>
                        </a:lnTo>
                        <a:lnTo>
                          <a:pt x="4" y="23"/>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83" name="Group 44"/>
                <p:cNvGrpSpPr>
                  <a:grpSpLocks/>
                </p:cNvGrpSpPr>
                <p:nvPr/>
              </p:nvGrpSpPr>
              <p:grpSpPr bwMode="auto">
                <a:xfrm>
                  <a:off x="3691" y="2448"/>
                  <a:ext cx="55" cy="412"/>
                  <a:chOff x="3691" y="2448"/>
                  <a:chExt cx="55" cy="412"/>
                </a:xfrm>
              </p:grpSpPr>
              <p:sp>
                <p:nvSpPr>
                  <p:cNvPr id="291" name="Freeform 45"/>
                  <p:cNvSpPr>
                    <a:spLocks/>
                  </p:cNvSpPr>
                  <p:nvPr/>
                </p:nvSpPr>
                <p:spPr bwMode="auto">
                  <a:xfrm>
                    <a:off x="3691" y="2448"/>
                    <a:ext cx="15" cy="412"/>
                  </a:xfrm>
                  <a:custGeom>
                    <a:avLst/>
                    <a:gdLst/>
                    <a:ahLst/>
                    <a:cxnLst>
                      <a:cxn ang="0">
                        <a:pos x="9" y="0"/>
                      </a:cxn>
                      <a:cxn ang="0">
                        <a:pos x="9" y="131"/>
                      </a:cxn>
                      <a:cxn ang="0">
                        <a:pos x="4" y="155"/>
                      </a:cxn>
                      <a:cxn ang="0">
                        <a:pos x="4" y="178"/>
                      </a:cxn>
                      <a:cxn ang="0">
                        <a:pos x="4" y="201"/>
                      </a:cxn>
                      <a:cxn ang="0">
                        <a:pos x="4" y="224"/>
                      </a:cxn>
                      <a:cxn ang="0">
                        <a:pos x="0" y="248"/>
                      </a:cxn>
                      <a:cxn ang="0">
                        <a:pos x="0" y="271"/>
                      </a:cxn>
                      <a:cxn ang="0">
                        <a:pos x="0" y="294"/>
                      </a:cxn>
                      <a:cxn ang="0">
                        <a:pos x="0" y="317"/>
                      </a:cxn>
                      <a:cxn ang="0">
                        <a:pos x="0" y="341"/>
                      </a:cxn>
                      <a:cxn ang="0">
                        <a:pos x="9" y="364"/>
                      </a:cxn>
                      <a:cxn ang="0">
                        <a:pos x="9" y="387"/>
                      </a:cxn>
                      <a:cxn ang="0">
                        <a:pos x="14" y="411"/>
                      </a:cxn>
                    </a:cxnLst>
                    <a:rect l="0" t="0" r="r" b="b"/>
                    <a:pathLst>
                      <a:path w="15" h="412">
                        <a:moveTo>
                          <a:pt x="9" y="0"/>
                        </a:moveTo>
                        <a:lnTo>
                          <a:pt x="9" y="131"/>
                        </a:lnTo>
                        <a:lnTo>
                          <a:pt x="4" y="155"/>
                        </a:lnTo>
                        <a:lnTo>
                          <a:pt x="4" y="178"/>
                        </a:lnTo>
                        <a:lnTo>
                          <a:pt x="4" y="201"/>
                        </a:lnTo>
                        <a:lnTo>
                          <a:pt x="4" y="224"/>
                        </a:lnTo>
                        <a:lnTo>
                          <a:pt x="0" y="248"/>
                        </a:lnTo>
                        <a:lnTo>
                          <a:pt x="0" y="271"/>
                        </a:lnTo>
                        <a:lnTo>
                          <a:pt x="0" y="294"/>
                        </a:lnTo>
                        <a:lnTo>
                          <a:pt x="0" y="317"/>
                        </a:lnTo>
                        <a:lnTo>
                          <a:pt x="0" y="341"/>
                        </a:lnTo>
                        <a:lnTo>
                          <a:pt x="9" y="364"/>
                        </a:lnTo>
                        <a:lnTo>
                          <a:pt x="9" y="387"/>
                        </a:lnTo>
                        <a:lnTo>
                          <a:pt x="14" y="411"/>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92" name="Freeform 46"/>
                  <p:cNvSpPr>
                    <a:spLocks/>
                  </p:cNvSpPr>
                  <p:nvPr/>
                </p:nvSpPr>
                <p:spPr bwMode="auto">
                  <a:xfrm>
                    <a:off x="3731" y="2448"/>
                    <a:ext cx="15" cy="412"/>
                  </a:xfrm>
                  <a:custGeom>
                    <a:avLst/>
                    <a:gdLst/>
                    <a:ahLst/>
                    <a:cxnLst>
                      <a:cxn ang="0">
                        <a:pos x="4" y="411"/>
                      </a:cxn>
                      <a:cxn ang="0">
                        <a:pos x="4" y="279"/>
                      </a:cxn>
                      <a:cxn ang="0">
                        <a:pos x="10" y="255"/>
                      </a:cxn>
                      <a:cxn ang="0">
                        <a:pos x="10" y="232"/>
                      </a:cxn>
                      <a:cxn ang="0">
                        <a:pos x="10" y="209"/>
                      </a:cxn>
                      <a:cxn ang="0">
                        <a:pos x="10" y="186"/>
                      </a:cxn>
                      <a:cxn ang="0">
                        <a:pos x="14" y="162"/>
                      </a:cxn>
                      <a:cxn ang="0">
                        <a:pos x="14" y="139"/>
                      </a:cxn>
                      <a:cxn ang="0">
                        <a:pos x="14" y="116"/>
                      </a:cxn>
                      <a:cxn ang="0">
                        <a:pos x="14" y="93"/>
                      </a:cxn>
                      <a:cxn ang="0">
                        <a:pos x="14" y="69"/>
                      </a:cxn>
                      <a:cxn ang="0">
                        <a:pos x="4" y="46"/>
                      </a:cxn>
                      <a:cxn ang="0">
                        <a:pos x="4" y="23"/>
                      </a:cxn>
                      <a:cxn ang="0">
                        <a:pos x="0" y="0"/>
                      </a:cxn>
                    </a:cxnLst>
                    <a:rect l="0" t="0" r="r" b="b"/>
                    <a:pathLst>
                      <a:path w="15" h="412">
                        <a:moveTo>
                          <a:pt x="4" y="411"/>
                        </a:moveTo>
                        <a:lnTo>
                          <a:pt x="4" y="279"/>
                        </a:lnTo>
                        <a:lnTo>
                          <a:pt x="10" y="255"/>
                        </a:lnTo>
                        <a:lnTo>
                          <a:pt x="10" y="232"/>
                        </a:lnTo>
                        <a:lnTo>
                          <a:pt x="10" y="209"/>
                        </a:lnTo>
                        <a:lnTo>
                          <a:pt x="10" y="186"/>
                        </a:lnTo>
                        <a:lnTo>
                          <a:pt x="14" y="162"/>
                        </a:lnTo>
                        <a:lnTo>
                          <a:pt x="14" y="139"/>
                        </a:lnTo>
                        <a:lnTo>
                          <a:pt x="14" y="116"/>
                        </a:lnTo>
                        <a:lnTo>
                          <a:pt x="14" y="93"/>
                        </a:lnTo>
                        <a:lnTo>
                          <a:pt x="14" y="69"/>
                        </a:lnTo>
                        <a:lnTo>
                          <a:pt x="4" y="46"/>
                        </a:lnTo>
                        <a:lnTo>
                          <a:pt x="4" y="23"/>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84" name="Group 47"/>
                <p:cNvGrpSpPr>
                  <a:grpSpLocks/>
                </p:cNvGrpSpPr>
                <p:nvPr/>
              </p:nvGrpSpPr>
              <p:grpSpPr bwMode="auto">
                <a:xfrm>
                  <a:off x="4373" y="2507"/>
                  <a:ext cx="55" cy="411"/>
                  <a:chOff x="4373" y="2507"/>
                  <a:chExt cx="55" cy="411"/>
                </a:xfrm>
              </p:grpSpPr>
              <p:sp>
                <p:nvSpPr>
                  <p:cNvPr id="289" name="Freeform 48"/>
                  <p:cNvSpPr>
                    <a:spLocks/>
                  </p:cNvSpPr>
                  <p:nvPr/>
                </p:nvSpPr>
                <p:spPr bwMode="auto">
                  <a:xfrm>
                    <a:off x="4373" y="2507"/>
                    <a:ext cx="15" cy="411"/>
                  </a:xfrm>
                  <a:custGeom>
                    <a:avLst/>
                    <a:gdLst/>
                    <a:ahLst/>
                    <a:cxnLst>
                      <a:cxn ang="0">
                        <a:pos x="9" y="0"/>
                      </a:cxn>
                      <a:cxn ang="0">
                        <a:pos x="9" y="131"/>
                      </a:cxn>
                      <a:cxn ang="0">
                        <a:pos x="4" y="154"/>
                      </a:cxn>
                      <a:cxn ang="0">
                        <a:pos x="4" y="177"/>
                      </a:cxn>
                      <a:cxn ang="0">
                        <a:pos x="4" y="201"/>
                      </a:cxn>
                      <a:cxn ang="0">
                        <a:pos x="4" y="224"/>
                      </a:cxn>
                      <a:cxn ang="0">
                        <a:pos x="0" y="247"/>
                      </a:cxn>
                      <a:cxn ang="0">
                        <a:pos x="0" y="270"/>
                      </a:cxn>
                      <a:cxn ang="0">
                        <a:pos x="0" y="293"/>
                      </a:cxn>
                      <a:cxn ang="0">
                        <a:pos x="0" y="317"/>
                      </a:cxn>
                      <a:cxn ang="0">
                        <a:pos x="0" y="340"/>
                      </a:cxn>
                      <a:cxn ang="0">
                        <a:pos x="9" y="363"/>
                      </a:cxn>
                      <a:cxn ang="0">
                        <a:pos x="9" y="386"/>
                      </a:cxn>
                      <a:cxn ang="0">
                        <a:pos x="14" y="410"/>
                      </a:cxn>
                    </a:cxnLst>
                    <a:rect l="0" t="0" r="r" b="b"/>
                    <a:pathLst>
                      <a:path w="15" h="411">
                        <a:moveTo>
                          <a:pt x="9" y="0"/>
                        </a:moveTo>
                        <a:lnTo>
                          <a:pt x="9" y="131"/>
                        </a:lnTo>
                        <a:lnTo>
                          <a:pt x="4" y="154"/>
                        </a:lnTo>
                        <a:lnTo>
                          <a:pt x="4" y="177"/>
                        </a:lnTo>
                        <a:lnTo>
                          <a:pt x="4" y="201"/>
                        </a:lnTo>
                        <a:lnTo>
                          <a:pt x="4" y="224"/>
                        </a:lnTo>
                        <a:lnTo>
                          <a:pt x="0" y="247"/>
                        </a:lnTo>
                        <a:lnTo>
                          <a:pt x="0" y="270"/>
                        </a:lnTo>
                        <a:lnTo>
                          <a:pt x="0" y="293"/>
                        </a:lnTo>
                        <a:lnTo>
                          <a:pt x="0" y="317"/>
                        </a:lnTo>
                        <a:lnTo>
                          <a:pt x="0" y="340"/>
                        </a:lnTo>
                        <a:lnTo>
                          <a:pt x="9" y="363"/>
                        </a:lnTo>
                        <a:lnTo>
                          <a:pt x="9" y="386"/>
                        </a:lnTo>
                        <a:lnTo>
                          <a:pt x="14" y="41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90" name="Freeform 49"/>
                  <p:cNvSpPr>
                    <a:spLocks/>
                  </p:cNvSpPr>
                  <p:nvPr/>
                </p:nvSpPr>
                <p:spPr bwMode="auto">
                  <a:xfrm>
                    <a:off x="4413" y="2507"/>
                    <a:ext cx="15" cy="411"/>
                  </a:xfrm>
                  <a:custGeom>
                    <a:avLst/>
                    <a:gdLst/>
                    <a:ahLst/>
                    <a:cxnLst>
                      <a:cxn ang="0">
                        <a:pos x="4" y="410"/>
                      </a:cxn>
                      <a:cxn ang="0">
                        <a:pos x="4" y="278"/>
                      </a:cxn>
                      <a:cxn ang="0">
                        <a:pos x="10" y="255"/>
                      </a:cxn>
                      <a:cxn ang="0">
                        <a:pos x="10" y="232"/>
                      </a:cxn>
                      <a:cxn ang="0">
                        <a:pos x="10" y="208"/>
                      </a:cxn>
                      <a:cxn ang="0">
                        <a:pos x="10" y="185"/>
                      </a:cxn>
                      <a:cxn ang="0">
                        <a:pos x="14" y="162"/>
                      </a:cxn>
                      <a:cxn ang="0">
                        <a:pos x="14" y="139"/>
                      </a:cxn>
                      <a:cxn ang="0">
                        <a:pos x="14" y="116"/>
                      </a:cxn>
                      <a:cxn ang="0">
                        <a:pos x="14" y="92"/>
                      </a:cxn>
                      <a:cxn ang="0">
                        <a:pos x="14" y="69"/>
                      </a:cxn>
                      <a:cxn ang="0">
                        <a:pos x="4" y="46"/>
                      </a:cxn>
                      <a:cxn ang="0">
                        <a:pos x="4" y="23"/>
                      </a:cxn>
                      <a:cxn ang="0">
                        <a:pos x="0" y="0"/>
                      </a:cxn>
                    </a:cxnLst>
                    <a:rect l="0" t="0" r="r" b="b"/>
                    <a:pathLst>
                      <a:path w="15" h="411">
                        <a:moveTo>
                          <a:pt x="4" y="410"/>
                        </a:moveTo>
                        <a:lnTo>
                          <a:pt x="4" y="278"/>
                        </a:lnTo>
                        <a:lnTo>
                          <a:pt x="10" y="255"/>
                        </a:lnTo>
                        <a:lnTo>
                          <a:pt x="10" y="232"/>
                        </a:lnTo>
                        <a:lnTo>
                          <a:pt x="10" y="208"/>
                        </a:lnTo>
                        <a:lnTo>
                          <a:pt x="10" y="185"/>
                        </a:lnTo>
                        <a:lnTo>
                          <a:pt x="14" y="162"/>
                        </a:lnTo>
                        <a:lnTo>
                          <a:pt x="14" y="139"/>
                        </a:lnTo>
                        <a:lnTo>
                          <a:pt x="14" y="116"/>
                        </a:lnTo>
                        <a:lnTo>
                          <a:pt x="14" y="92"/>
                        </a:lnTo>
                        <a:lnTo>
                          <a:pt x="14" y="69"/>
                        </a:lnTo>
                        <a:lnTo>
                          <a:pt x="4" y="46"/>
                        </a:lnTo>
                        <a:lnTo>
                          <a:pt x="4" y="23"/>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85" name="Group 50"/>
                <p:cNvGrpSpPr>
                  <a:grpSpLocks/>
                </p:cNvGrpSpPr>
                <p:nvPr/>
              </p:nvGrpSpPr>
              <p:grpSpPr bwMode="auto">
                <a:xfrm>
                  <a:off x="5013" y="2565"/>
                  <a:ext cx="55" cy="412"/>
                  <a:chOff x="5013" y="2565"/>
                  <a:chExt cx="55" cy="412"/>
                </a:xfrm>
              </p:grpSpPr>
              <p:sp>
                <p:nvSpPr>
                  <p:cNvPr id="287" name="Freeform 51"/>
                  <p:cNvSpPr>
                    <a:spLocks/>
                  </p:cNvSpPr>
                  <p:nvPr/>
                </p:nvSpPr>
                <p:spPr bwMode="auto">
                  <a:xfrm>
                    <a:off x="5013" y="2565"/>
                    <a:ext cx="15" cy="412"/>
                  </a:xfrm>
                  <a:custGeom>
                    <a:avLst/>
                    <a:gdLst/>
                    <a:ahLst/>
                    <a:cxnLst>
                      <a:cxn ang="0">
                        <a:pos x="9" y="0"/>
                      </a:cxn>
                      <a:cxn ang="0">
                        <a:pos x="9" y="131"/>
                      </a:cxn>
                      <a:cxn ang="0">
                        <a:pos x="4" y="155"/>
                      </a:cxn>
                      <a:cxn ang="0">
                        <a:pos x="4" y="178"/>
                      </a:cxn>
                      <a:cxn ang="0">
                        <a:pos x="4" y="201"/>
                      </a:cxn>
                      <a:cxn ang="0">
                        <a:pos x="4" y="224"/>
                      </a:cxn>
                      <a:cxn ang="0">
                        <a:pos x="0" y="248"/>
                      </a:cxn>
                      <a:cxn ang="0">
                        <a:pos x="0" y="271"/>
                      </a:cxn>
                      <a:cxn ang="0">
                        <a:pos x="0" y="294"/>
                      </a:cxn>
                      <a:cxn ang="0">
                        <a:pos x="0" y="317"/>
                      </a:cxn>
                      <a:cxn ang="0">
                        <a:pos x="0" y="341"/>
                      </a:cxn>
                      <a:cxn ang="0">
                        <a:pos x="9" y="364"/>
                      </a:cxn>
                      <a:cxn ang="0">
                        <a:pos x="9" y="387"/>
                      </a:cxn>
                      <a:cxn ang="0">
                        <a:pos x="14" y="411"/>
                      </a:cxn>
                    </a:cxnLst>
                    <a:rect l="0" t="0" r="r" b="b"/>
                    <a:pathLst>
                      <a:path w="15" h="412">
                        <a:moveTo>
                          <a:pt x="9" y="0"/>
                        </a:moveTo>
                        <a:lnTo>
                          <a:pt x="9" y="131"/>
                        </a:lnTo>
                        <a:lnTo>
                          <a:pt x="4" y="155"/>
                        </a:lnTo>
                        <a:lnTo>
                          <a:pt x="4" y="178"/>
                        </a:lnTo>
                        <a:lnTo>
                          <a:pt x="4" y="201"/>
                        </a:lnTo>
                        <a:lnTo>
                          <a:pt x="4" y="224"/>
                        </a:lnTo>
                        <a:lnTo>
                          <a:pt x="0" y="248"/>
                        </a:lnTo>
                        <a:lnTo>
                          <a:pt x="0" y="271"/>
                        </a:lnTo>
                        <a:lnTo>
                          <a:pt x="0" y="294"/>
                        </a:lnTo>
                        <a:lnTo>
                          <a:pt x="0" y="317"/>
                        </a:lnTo>
                        <a:lnTo>
                          <a:pt x="0" y="341"/>
                        </a:lnTo>
                        <a:lnTo>
                          <a:pt x="9" y="364"/>
                        </a:lnTo>
                        <a:lnTo>
                          <a:pt x="9" y="387"/>
                        </a:lnTo>
                        <a:lnTo>
                          <a:pt x="14" y="411"/>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88" name="Freeform 52"/>
                  <p:cNvSpPr>
                    <a:spLocks/>
                  </p:cNvSpPr>
                  <p:nvPr/>
                </p:nvSpPr>
                <p:spPr bwMode="auto">
                  <a:xfrm>
                    <a:off x="5053" y="2565"/>
                    <a:ext cx="15" cy="412"/>
                  </a:xfrm>
                  <a:custGeom>
                    <a:avLst/>
                    <a:gdLst/>
                    <a:ahLst/>
                    <a:cxnLst>
                      <a:cxn ang="0">
                        <a:pos x="4" y="411"/>
                      </a:cxn>
                      <a:cxn ang="0">
                        <a:pos x="4" y="279"/>
                      </a:cxn>
                      <a:cxn ang="0">
                        <a:pos x="10" y="255"/>
                      </a:cxn>
                      <a:cxn ang="0">
                        <a:pos x="10" y="232"/>
                      </a:cxn>
                      <a:cxn ang="0">
                        <a:pos x="10" y="209"/>
                      </a:cxn>
                      <a:cxn ang="0">
                        <a:pos x="10" y="186"/>
                      </a:cxn>
                      <a:cxn ang="0">
                        <a:pos x="14" y="162"/>
                      </a:cxn>
                      <a:cxn ang="0">
                        <a:pos x="14" y="139"/>
                      </a:cxn>
                      <a:cxn ang="0">
                        <a:pos x="14" y="116"/>
                      </a:cxn>
                      <a:cxn ang="0">
                        <a:pos x="14" y="93"/>
                      </a:cxn>
                      <a:cxn ang="0">
                        <a:pos x="14" y="69"/>
                      </a:cxn>
                      <a:cxn ang="0">
                        <a:pos x="4" y="46"/>
                      </a:cxn>
                      <a:cxn ang="0">
                        <a:pos x="4" y="23"/>
                      </a:cxn>
                      <a:cxn ang="0">
                        <a:pos x="0" y="0"/>
                      </a:cxn>
                    </a:cxnLst>
                    <a:rect l="0" t="0" r="r" b="b"/>
                    <a:pathLst>
                      <a:path w="15" h="412">
                        <a:moveTo>
                          <a:pt x="4" y="411"/>
                        </a:moveTo>
                        <a:lnTo>
                          <a:pt x="4" y="279"/>
                        </a:lnTo>
                        <a:lnTo>
                          <a:pt x="10" y="255"/>
                        </a:lnTo>
                        <a:lnTo>
                          <a:pt x="10" y="232"/>
                        </a:lnTo>
                        <a:lnTo>
                          <a:pt x="10" y="209"/>
                        </a:lnTo>
                        <a:lnTo>
                          <a:pt x="10" y="186"/>
                        </a:lnTo>
                        <a:lnTo>
                          <a:pt x="14" y="162"/>
                        </a:lnTo>
                        <a:lnTo>
                          <a:pt x="14" y="139"/>
                        </a:lnTo>
                        <a:lnTo>
                          <a:pt x="14" y="116"/>
                        </a:lnTo>
                        <a:lnTo>
                          <a:pt x="14" y="93"/>
                        </a:lnTo>
                        <a:lnTo>
                          <a:pt x="14" y="69"/>
                        </a:lnTo>
                        <a:lnTo>
                          <a:pt x="4" y="46"/>
                        </a:lnTo>
                        <a:lnTo>
                          <a:pt x="4" y="23"/>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86" name="Group 53"/>
                <p:cNvGrpSpPr>
                  <a:grpSpLocks/>
                </p:cNvGrpSpPr>
                <p:nvPr/>
              </p:nvGrpSpPr>
              <p:grpSpPr bwMode="auto">
                <a:xfrm>
                  <a:off x="5440" y="2507"/>
                  <a:ext cx="55" cy="411"/>
                  <a:chOff x="5440" y="2507"/>
                  <a:chExt cx="55" cy="411"/>
                </a:xfrm>
              </p:grpSpPr>
              <p:sp>
                <p:nvSpPr>
                  <p:cNvPr id="285" name="Freeform 54"/>
                  <p:cNvSpPr>
                    <a:spLocks/>
                  </p:cNvSpPr>
                  <p:nvPr/>
                </p:nvSpPr>
                <p:spPr bwMode="auto">
                  <a:xfrm>
                    <a:off x="5440" y="2507"/>
                    <a:ext cx="15" cy="411"/>
                  </a:xfrm>
                  <a:custGeom>
                    <a:avLst/>
                    <a:gdLst/>
                    <a:ahLst/>
                    <a:cxnLst>
                      <a:cxn ang="0">
                        <a:pos x="9" y="0"/>
                      </a:cxn>
                      <a:cxn ang="0">
                        <a:pos x="9" y="131"/>
                      </a:cxn>
                      <a:cxn ang="0">
                        <a:pos x="4" y="154"/>
                      </a:cxn>
                      <a:cxn ang="0">
                        <a:pos x="4" y="177"/>
                      </a:cxn>
                      <a:cxn ang="0">
                        <a:pos x="4" y="201"/>
                      </a:cxn>
                      <a:cxn ang="0">
                        <a:pos x="4" y="224"/>
                      </a:cxn>
                      <a:cxn ang="0">
                        <a:pos x="0" y="247"/>
                      </a:cxn>
                      <a:cxn ang="0">
                        <a:pos x="0" y="270"/>
                      </a:cxn>
                      <a:cxn ang="0">
                        <a:pos x="0" y="293"/>
                      </a:cxn>
                      <a:cxn ang="0">
                        <a:pos x="0" y="317"/>
                      </a:cxn>
                      <a:cxn ang="0">
                        <a:pos x="0" y="340"/>
                      </a:cxn>
                      <a:cxn ang="0">
                        <a:pos x="9" y="363"/>
                      </a:cxn>
                      <a:cxn ang="0">
                        <a:pos x="9" y="386"/>
                      </a:cxn>
                      <a:cxn ang="0">
                        <a:pos x="14" y="410"/>
                      </a:cxn>
                    </a:cxnLst>
                    <a:rect l="0" t="0" r="r" b="b"/>
                    <a:pathLst>
                      <a:path w="15" h="411">
                        <a:moveTo>
                          <a:pt x="9" y="0"/>
                        </a:moveTo>
                        <a:lnTo>
                          <a:pt x="9" y="131"/>
                        </a:lnTo>
                        <a:lnTo>
                          <a:pt x="4" y="154"/>
                        </a:lnTo>
                        <a:lnTo>
                          <a:pt x="4" y="177"/>
                        </a:lnTo>
                        <a:lnTo>
                          <a:pt x="4" y="201"/>
                        </a:lnTo>
                        <a:lnTo>
                          <a:pt x="4" y="224"/>
                        </a:lnTo>
                        <a:lnTo>
                          <a:pt x="0" y="247"/>
                        </a:lnTo>
                        <a:lnTo>
                          <a:pt x="0" y="270"/>
                        </a:lnTo>
                        <a:lnTo>
                          <a:pt x="0" y="293"/>
                        </a:lnTo>
                        <a:lnTo>
                          <a:pt x="0" y="317"/>
                        </a:lnTo>
                        <a:lnTo>
                          <a:pt x="0" y="340"/>
                        </a:lnTo>
                        <a:lnTo>
                          <a:pt x="9" y="363"/>
                        </a:lnTo>
                        <a:lnTo>
                          <a:pt x="9" y="386"/>
                        </a:lnTo>
                        <a:lnTo>
                          <a:pt x="14" y="41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86" name="Freeform 55"/>
                  <p:cNvSpPr>
                    <a:spLocks/>
                  </p:cNvSpPr>
                  <p:nvPr/>
                </p:nvSpPr>
                <p:spPr bwMode="auto">
                  <a:xfrm>
                    <a:off x="5480" y="2507"/>
                    <a:ext cx="15" cy="411"/>
                  </a:xfrm>
                  <a:custGeom>
                    <a:avLst/>
                    <a:gdLst/>
                    <a:ahLst/>
                    <a:cxnLst>
                      <a:cxn ang="0">
                        <a:pos x="4" y="410"/>
                      </a:cxn>
                      <a:cxn ang="0">
                        <a:pos x="4" y="278"/>
                      </a:cxn>
                      <a:cxn ang="0">
                        <a:pos x="10" y="255"/>
                      </a:cxn>
                      <a:cxn ang="0">
                        <a:pos x="10" y="232"/>
                      </a:cxn>
                      <a:cxn ang="0">
                        <a:pos x="10" y="208"/>
                      </a:cxn>
                      <a:cxn ang="0">
                        <a:pos x="10" y="185"/>
                      </a:cxn>
                      <a:cxn ang="0">
                        <a:pos x="14" y="162"/>
                      </a:cxn>
                      <a:cxn ang="0">
                        <a:pos x="14" y="139"/>
                      </a:cxn>
                      <a:cxn ang="0">
                        <a:pos x="14" y="116"/>
                      </a:cxn>
                      <a:cxn ang="0">
                        <a:pos x="14" y="92"/>
                      </a:cxn>
                      <a:cxn ang="0">
                        <a:pos x="14" y="69"/>
                      </a:cxn>
                      <a:cxn ang="0">
                        <a:pos x="4" y="46"/>
                      </a:cxn>
                      <a:cxn ang="0">
                        <a:pos x="4" y="23"/>
                      </a:cxn>
                      <a:cxn ang="0">
                        <a:pos x="0" y="0"/>
                      </a:cxn>
                    </a:cxnLst>
                    <a:rect l="0" t="0" r="r" b="b"/>
                    <a:pathLst>
                      <a:path w="15" h="411">
                        <a:moveTo>
                          <a:pt x="4" y="410"/>
                        </a:moveTo>
                        <a:lnTo>
                          <a:pt x="4" y="278"/>
                        </a:lnTo>
                        <a:lnTo>
                          <a:pt x="10" y="255"/>
                        </a:lnTo>
                        <a:lnTo>
                          <a:pt x="10" y="232"/>
                        </a:lnTo>
                        <a:lnTo>
                          <a:pt x="10" y="208"/>
                        </a:lnTo>
                        <a:lnTo>
                          <a:pt x="10" y="185"/>
                        </a:lnTo>
                        <a:lnTo>
                          <a:pt x="14" y="162"/>
                        </a:lnTo>
                        <a:lnTo>
                          <a:pt x="14" y="139"/>
                        </a:lnTo>
                        <a:lnTo>
                          <a:pt x="14" y="116"/>
                        </a:lnTo>
                        <a:lnTo>
                          <a:pt x="14" y="92"/>
                        </a:lnTo>
                        <a:lnTo>
                          <a:pt x="14" y="69"/>
                        </a:lnTo>
                        <a:lnTo>
                          <a:pt x="4" y="46"/>
                        </a:lnTo>
                        <a:lnTo>
                          <a:pt x="4" y="23"/>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grpSp>
            <p:nvGrpSpPr>
              <p:cNvPr id="87" name="Group 56"/>
              <p:cNvGrpSpPr>
                <a:grpSpLocks/>
              </p:cNvGrpSpPr>
              <p:nvPr/>
            </p:nvGrpSpPr>
            <p:grpSpPr bwMode="auto">
              <a:xfrm>
                <a:off x="192" y="1728"/>
                <a:ext cx="5477" cy="481"/>
                <a:chOff x="192" y="1728"/>
                <a:chExt cx="5477" cy="481"/>
              </a:xfrm>
            </p:grpSpPr>
            <p:sp>
              <p:nvSpPr>
                <p:cNvPr id="262" name="Freeform 57"/>
                <p:cNvSpPr>
                  <a:spLocks/>
                </p:cNvSpPr>
                <p:nvPr/>
              </p:nvSpPr>
              <p:spPr bwMode="auto">
                <a:xfrm>
                  <a:off x="192" y="1776"/>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63" name="Freeform 58"/>
                <p:cNvSpPr>
                  <a:spLocks/>
                </p:cNvSpPr>
                <p:nvPr/>
              </p:nvSpPr>
              <p:spPr bwMode="auto">
                <a:xfrm>
                  <a:off x="875" y="1776"/>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64" name="Freeform 59"/>
                <p:cNvSpPr>
                  <a:spLocks/>
                </p:cNvSpPr>
                <p:nvPr/>
              </p:nvSpPr>
              <p:spPr bwMode="auto">
                <a:xfrm>
                  <a:off x="1301" y="1728"/>
                  <a:ext cx="16" cy="337"/>
                </a:xfrm>
                <a:custGeom>
                  <a:avLst/>
                  <a:gdLst/>
                  <a:ahLst/>
                  <a:cxnLst>
                    <a:cxn ang="0">
                      <a:pos x="10" y="336"/>
                    </a:cxn>
                    <a:cxn ang="0">
                      <a:pos x="10" y="228"/>
                    </a:cxn>
                    <a:cxn ang="0">
                      <a:pos x="5" y="209"/>
                    </a:cxn>
                    <a:cxn ang="0">
                      <a:pos x="5" y="190"/>
                    </a:cxn>
                    <a:cxn ang="0">
                      <a:pos x="5" y="171"/>
                    </a:cxn>
                    <a:cxn ang="0">
                      <a:pos x="5" y="152"/>
                    </a:cxn>
                    <a:cxn ang="0">
                      <a:pos x="0" y="133"/>
                    </a:cxn>
                    <a:cxn ang="0">
                      <a:pos x="0" y="114"/>
                    </a:cxn>
                    <a:cxn ang="0">
                      <a:pos x="0" y="95"/>
                    </a:cxn>
                    <a:cxn ang="0">
                      <a:pos x="0" y="76"/>
                    </a:cxn>
                    <a:cxn ang="0">
                      <a:pos x="0" y="57"/>
                    </a:cxn>
                    <a:cxn ang="0">
                      <a:pos x="10" y="38"/>
                    </a:cxn>
                    <a:cxn ang="0">
                      <a:pos x="10" y="19"/>
                    </a:cxn>
                    <a:cxn ang="0">
                      <a:pos x="15" y="0"/>
                    </a:cxn>
                  </a:cxnLst>
                  <a:rect l="0" t="0" r="r" b="b"/>
                  <a:pathLst>
                    <a:path w="16" h="337">
                      <a:moveTo>
                        <a:pt x="10" y="336"/>
                      </a:moveTo>
                      <a:lnTo>
                        <a:pt x="10" y="228"/>
                      </a:lnTo>
                      <a:lnTo>
                        <a:pt x="5" y="209"/>
                      </a:lnTo>
                      <a:lnTo>
                        <a:pt x="5" y="190"/>
                      </a:lnTo>
                      <a:lnTo>
                        <a:pt x="5" y="171"/>
                      </a:lnTo>
                      <a:lnTo>
                        <a:pt x="5" y="152"/>
                      </a:lnTo>
                      <a:lnTo>
                        <a:pt x="0" y="133"/>
                      </a:lnTo>
                      <a:lnTo>
                        <a:pt x="0" y="114"/>
                      </a:lnTo>
                      <a:lnTo>
                        <a:pt x="0" y="95"/>
                      </a:lnTo>
                      <a:lnTo>
                        <a:pt x="0" y="76"/>
                      </a:lnTo>
                      <a:lnTo>
                        <a:pt x="0" y="57"/>
                      </a:lnTo>
                      <a:lnTo>
                        <a:pt x="10" y="38"/>
                      </a:lnTo>
                      <a:lnTo>
                        <a:pt x="10" y="19"/>
                      </a:lnTo>
                      <a:lnTo>
                        <a:pt x="15"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65" name="Freeform 60"/>
                <p:cNvSpPr>
                  <a:spLocks/>
                </p:cNvSpPr>
                <p:nvPr/>
              </p:nvSpPr>
              <p:spPr bwMode="auto">
                <a:xfrm>
                  <a:off x="1942" y="1824"/>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66" name="Freeform 61"/>
                <p:cNvSpPr>
                  <a:spLocks/>
                </p:cNvSpPr>
                <p:nvPr/>
              </p:nvSpPr>
              <p:spPr bwMode="auto">
                <a:xfrm>
                  <a:off x="2454" y="1776"/>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67" name="Freeform 62"/>
                <p:cNvSpPr>
                  <a:spLocks/>
                </p:cNvSpPr>
                <p:nvPr/>
              </p:nvSpPr>
              <p:spPr bwMode="auto">
                <a:xfrm>
                  <a:off x="2923" y="1728"/>
                  <a:ext cx="15" cy="433"/>
                </a:xfrm>
                <a:custGeom>
                  <a:avLst/>
                  <a:gdLst/>
                  <a:ahLst/>
                  <a:cxnLst>
                    <a:cxn ang="0">
                      <a:pos x="10" y="432"/>
                    </a:cxn>
                    <a:cxn ang="0">
                      <a:pos x="10" y="293"/>
                    </a:cxn>
                    <a:cxn ang="0">
                      <a:pos x="4" y="268"/>
                    </a:cxn>
                    <a:cxn ang="0">
                      <a:pos x="4" y="244"/>
                    </a:cxn>
                    <a:cxn ang="0">
                      <a:pos x="4" y="220"/>
                    </a:cxn>
                    <a:cxn ang="0">
                      <a:pos x="4" y="195"/>
                    </a:cxn>
                    <a:cxn ang="0">
                      <a:pos x="0" y="171"/>
                    </a:cxn>
                    <a:cxn ang="0">
                      <a:pos x="0" y="146"/>
                    </a:cxn>
                    <a:cxn ang="0">
                      <a:pos x="0" y="122"/>
                    </a:cxn>
                    <a:cxn ang="0">
                      <a:pos x="0" y="97"/>
                    </a:cxn>
                    <a:cxn ang="0">
                      <a:pos x="0" y="73"/>
                    </a:cxn>
                    <a:cxn ang="0">
                      <a:pos x="10" y="48"/>
                    </a:cxn>
                    <a:cxn ang="0">
                      <a:pos x="10" y="24"/>
                    </a:cxn>
                    <a:cxn ang="0">
                      <a:pos x="14" y="0"/>
                    </a:cxn>
                  </a:cxnLst>
                  <a:rect l="0" t="0" r="r" b="b"/>
                  <a:pathLst>
                    <a:path w="15" h="433">
                      <a:moveTo>
                        <a:pt x="10" y="432"/>
                      </a:moveTo>
                      <a:lnTo>
                        <a:pt x="10" y="293"/>
                      </a:lnTo>
                      <a:lnTo>
                        <a:pt x="4" y="268"/>
                      </a:lnTo>
                      <a:lnTo>
                        <a:pt x="4" y="244"/>
                      </a:lnTo>
                      <a:lnTo>
                        <a:pt x="4" y="220"/>
                      </a:lnTo>
                      <a:lnTo>
                        <a:pt x="4" y="195"/>
                      </a:lnTo>
                      <a:lnTo>
                        <a:pt x="0" y="171"/>
                      </a:lnTo>
                      <a:lnTo>
                        <a:pt x="0" y="146"/>
                      </a:lnTo>
                      <a:lnTo>
                        <a:pt x="0" y="122"/>
                      </a:lnTo>
                      <a:lnTo>
                        <a:pt x="0" y="97"/>
                      </a:lnTo>
                      <a:lnTo>
                        <a:pt x="0" y="73"/>
                      </a:lnTo>
                      <a:lnTo>
                        <a:pt x="10" y="48"/>
                      </a:lnTo>
                      <a:lnTo>
                        <a:pt x="10" y="2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68" name="Freeform 63"/>
                <p:cNvSpPr>
                  <a:spLocks/>
                </p:cNvSpPr>
                <p:nvPr/>
              </p:nvSpPr>
              <p:spPr bwMode="auto">
                <a:xfrm>
                  <a:off x="3435" y="1728"/>
                  <a:ext cx="15" cy="433"/>
                </a:xfrm>
                <a:custGeom>
                  <a:avLst/>
                  <a:gdLst/>
                  <a:ahLst/>
                  <a:cxnLst>
                    <a:cxn ang="0">
                      <a:pos x="10" y="432"/>
                    </a:cxn>
                    <a:cxn ang="0">
                      <a:pos x="10" y="293"/>
                    </a:cxn>
                    <a:cxn ang="0">
                      <a:pos x="4" y="268"/>
                    </a:cxn>
                    <a:cxn ang="0">
                      <a:pos x="4" y="244"/>
                    </a:cxn>
                    <a:cxn ang="0">
                      <a:pos x="4" y="220"/>
                    </a:cxn>
                    <a:cxn ang="0">
                      <a:pos x="4" y="195"/>
                    </a:cxn>
                    <a:cxn ang="0">
                      <a:pos x="0" y="171"/>
                    </a:cxn>
                    <a:cxn ang="0">
                      <a:pos x="0" y="146"/>
                    </a:cxn>
                    <a:cxn ang="0">
                      <a:pos x="0" y="122"/>
                    </a:cxn>
                    <a:cxn ang="0">
                      <a:pos x="0" y="97"/>
                    </a:cxn>
                    <a:cxn ang="0">
                      <a:pos x="0" y="73"/>
                    </a:cxn>
                    <a:cxn ang="0">
                      <a:pos x="10" y="48"/>
                    </a:cxn>
                    <a:cxn ang="0">
                      <a:pos x="10" y="24"/>
                    </a:cxn>
                    <a:cxn ang="0">
                      <a:pos x="14" y="0"/>
                    </a:cxn>
                  </a:cxnLst>
                  <a:rect l="0" t="0" r="r" b="b"/>
                  <a:pathLst>
                    <a:path w="15" h="433">
                      <a:moveTo>
                        <a:pt x="10" y="432"/>
                      </a:moveTo>
                      <a:lnTo>
                        <a:pt x="10" y="293"/>
                      </a:lnTo>
                      <a:lnTo>
                        <a:pt x="4" y="268"/>
                      </a:lnTo>
                      <a:lnTo>
                        <a:pt x="4" y="244"/>
                      </a:lnTo>
                      <a:lnTo>
                        <a:pt x="4" y="220"/>
                      </a:lnTo>
                      <a:lnTo>
                        <a:pt x="4" y="195"/>
                      </a:lnTo>
                      <a:lnTo>
                        <a:pt x="0" y="171"/>
                      </a:lnTo>
                      <a:lnTo>
                        <a:pt x="0" y="146"/>
                      </a:lnTo>
                      <a:lnTo>
                        <a:pt x="0" y="122"/>
                      </a:lnTo>
                      <a:lnTo>
                        <a:pt x="0" y="97"/>
                      </a:lnTo>
                      <a:lnTo>
                        <a:pt x="0" y="73"/>
                      </a:lnTo>
                      <a:lnTo>
                        <a:pt x="10" y="48"/>
                      </a:lnTo>
                      <a:lnTo>
                        <a:pt x="10" y="2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69" name="Freeform 64"/>
                <p:cNvSpPr>
                  <a:spLocks/>
                </p:cNvSpPr>
                <p:nvPr/>
              </p:nvSpPr>
              <p:spPr bwMode="auto">
                <a:xfrm>
                  <a:off x="3862" y="1776"/>
                  <a:ext cx="15" cy="433"/>
                </a:xfrm>
                <a:custGeom>
                  <a:avLst/>
                  <a:gdLst/>
                  <a:ahLst/>
                  <a:cxnLst>
                    <a:cxn ang="0">
                      <a:pos x="10" y="432"/>
                    </a:cxn>
                    <a:cxn ang="0">
                      <a:pos x="10" y="293"/>
                    </a:cxn>
                    <a:cxn ang="0">
                      <a:pos x="4" y="268"/>
                    </a:cxn>
                    <a:cxn ang="0">
                      <a:pos x="4" y="244"/>
                    </a:cxn>
                    <a:cxn ang="0">
                      <a:pos x="4" y="220"/>
                    </a:cxn>
                    <a:cxn ang="0">
                      <a:pos x="4" y="195"/>
                    </a:cxn>
                    <a:cxn ang="0">
                      <a:pos x="0" y="171"/>
                    </a:cxn>
                    <a:cxn ang="0">
                      <a:pos x="0" y="146"/>
                    </a:cxn>
                    <a:cxn ang="0">
                      <a:pos x="0" y="122"/>
                    </a:cxn>
                    <a:cxn ang="0">
                      <a:pos x="0" y="97"/>
                    </a:cxn>
                    <a:cxn ang="0">
                      <a:pos x="0" y="73"/>
                    </a:cxn>
                    <a:cxn ang="0">
                      <a:pos x="10" y="48"/>
                    </a:cxn>
                    <a:cxn ang="0">
                      <a:pos x="10" y="24"/>
                    </a:cxn>
                    <a:cxn ang="0">
                      <a:pos x="14" y="0"/>
                    </a:cxn>
                  </a:cxnLst>
                  <a:rect l="0" t="0" r="r" b="b"/>
                  <a:pathLst>
                    <a:path w="15" h="433">
                      <a:moveTo>
                        <a:pt x="10" y="432"/>
                      </a:moveTo>
                      <a:lnTo>
                        <a:pt x="10" y="293"/>
                      </a:lnTo>
                      <a:lnTo>
                        <a:pt x="4" y="268"/>
                      </a:lnTo>
                      <a:lnTo>
                        <a:pt x="4" y="244"/>
                      </a:lnTo>
                      <a:lnTo>
                        <a:pt x="4" y="220"/>
                      </a:lnTo>
                      <a:lnTo>
                        <a:pt x="4" y="195"/>
                      </a:lnTo>
                      <a:lnTo>
                        <a:pt x="0" y="171"/>
                      </a:lnTo>
                      <a:lnTo>
                        <a:pt x="0" y="146"/>
                      </a:lnTo>
                      <a:lnTo>
                        <a:pt x="0" y="122"/>
                      </a:lnTo>
                      <a:lnTo>
                        <a:pt x="0" y="97"/>
                      </a:lnTo>
                      <a:lnTo>
                        <a:pt x="0" y="73"/>
                      </a:lnTo>
                      <a:lnTo>
                        <a:pt x="10" y="48"/>
                      </a:lnTo>
                      <a:lnTo>
                        <a:pt x="10" y="2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70" name="Freeform 65"/>
                <p:cNvSpPr>
                  <a:spLocks/>
                </p:cNvSpPr>
                <p:nvPr/>
              </p:nvSpPr>
              <p:spPr bwMode="auto">
                <a:xfrm>
                  <a:off x="4160" y="1776"/>
                  <a:ext cx="16" cy="433"/>
                </a:xfrm>
                <a:custGeom>
                  <a:avLst/>
                  <a:gdLst/>
                  <a:ahLst/>
                  <a:cxnLst>
                    <a:cxn ang="0">
                      <a:pos x="10" y="432"/>
                    </a:cxn>
                    <a:cxn ang="0">
                      <a:pos x="10" y="293"/>
                    </a:cxn>
                    <a:cxn ang="0">
                      <a:pos x="5" y="268"/>
                    </a:cxn>
                    <a:cxn ang="0">
                      <a:pos x="5" y="244"/>
                    </a:cxn>
                    <a:cxn ang="0">
                      <a:pos x="5" y="220"/>
                    </a:cxn>
                    <a:cxn ang="0">
                      <a:pos x="5" y="195"/>
                    </a:cxn>
                    <a:cxn ang="0">
                      <a:pos x="0" y="171"/>
                    </a:cxn>
                    <a:cxn ang="0">
                      <a:pos x="0" y="146"/>
                    </a:cxn>
                    <a:cxn ang="0">
                      <a:pos x="0" y="122"/>
                    </a:cxn>
                    <a:cxn ang="0">
                      <a:pos x="0" y="97"/>
                    </a:cxn>
                    <a:cxn ang="0">
                      <a:pos x="0" y="73"/>
                    </a:cxn>
                    <a:cxn ang="0">
                      <a:pos x="10" y="48"/>
                    </a:cxn>
                    <a:cxn ang="0">
                      <a:pos x="10" y="24"/>
                    </a:cxn>
                    <a:cxn ang="0">
                      <a:pos x="15" y="0"/>
                    </a:cxn>
                  </a:cxnLst>
                  <a:rect l="0" t="0" r="r" b="b"/>
                  <a:pathLst>
                    <a:path w="16" h="433">
                      <a:moveTo>
                        <a:pt x="10" y="432"/>
                      </a:moveTo>
                      <a:lnTo>
                        <a:pt x="10" y="293"/>
                      </a:lnTo>
                      <a:lnTo>
                        <a:pt x="5" y="268"/>
                      </a:lnTo>
                      <a:lnTo>
                        <a:pt x="5" y="244"/>
                      </a:lnTo>
                      <a:lnTo>
                        <a:pt x="5" y="220"/>
                      </a:lnTo>
                      <a:lnTo>
                        <a:pt x="5" y="195"/>
                      </a:lnTo>
                      <a:lnTo>
                        <a:pt x="0" y="171"/>
                      </a:lnTo>
                      <a:lnTo>
                        <a:pt x="0" y="146"/>
                      </a:lnTo>
                      <a:lnTo>
                        <a:pt x="0" y="122"/>
                      </a:lnTo>
                      <a:lnTo>
                        <a:pt x="0" y="97"/>
                      </a:lnTo>
                      <a:lnTo>
                        <a:pt x="0" y="73"/>
                      </a:lnTo>
                      <a:lnTo>
                        <a:pt x="10" y="48"/>
                      </a:lnTo>
                      <a:lnTo>
                        <a:pt x="10" y="24"/>
                      </a:lnTo>
                      <a:lnTo>
                        <a:pt x="15"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71" name="Freeform 66"/>
                <p:cNvSpPr>
                  <a:spLocks/>
                </p:cNvSpPr>
                <p:nvPr/>
              </p:nvSpPr>
              <p:spPr bwMode="auto">
                <a:xfrm>
                  <a:off x="4544" y="1776"/>
                  <a:ext cx="16" cy="433"/>
                </a:xfrm>
                <a:custGeom>
                  <a:avLst/>
                  <a:gdLst/>
                  <a:ahLst/>
                  <a:cxnLst>
                    <a:cxn ang="0">
                      <a:pos x="10" y="432"/>
                    </a:cxn>
                    <a:cxn ang="0">
                      <a:pos x="10" y="293"/>
                    </a:cxn>
                    <a:cxn ang="0">
                      <a:pos x="5" y="268"/>
                    </a:cxn>
                    <a:cxn ang="0">
                      <a:pos x="5" y="244"/>
                    </a:cxn>
                    <a:cxn ang="0">
                      <a:pos x="5" y="220"/>
                    </a:cxn>
                    <a:cxn ang="0">
                      <a:pos x="5" y="195"/>
                    </a:cxn>
                    <a:cxn ang="0">
                      <a:pos x="0" y="171"/>
                    </a:cxn>
                    <a:cxn ang="0">
                      <a:pos x="0" y="146"/>
                    </a:cxn>
                    <a:cxn ang="0">
                      <a:pos x="0" y="122"/>
                    </a:cxn>
                    <a:cxn ang="0">
                      <a:pos x="0" y="97"/>
                    </a:cxn>
                    <a:cxn ang="0">
                      <a:pos x="0" y="73"/>
                    </a:cxn>
                    <a:cxn ang="0">
                      <a:pos x="10" y="48"/>
                    </a:cxn>
                    <a:cxn ang="0">
                      <a:pos x="10" y="24"/>
                    </a:cxn>
                    <a:cxn ang="0">
                      <a:pos x="15" y="0"/>
                    </a:cxn>
                  </a:cxnLst>
                  <a:rect l="0" t="0" r="r" b="b"/>
                  <a:pathLst>
                    <a:path w="16" h="433">
                      <a:moveTo>
                        <a:pt x="10" y="432"/>
                      </a:moveTo>
                      <a:lnTo>
                        <a:pt x="10" y="293"/>
                      </a:lnTo>
                      <a:lnTo>
                        <a:pt x="5" y="268"/>
                      </a:lnTo>
                      <a:lnTo>
                        <a:pt x="5" y="244"/>
                      </a:lnTo>
                      <a:lnTo>
                        <a:pt x="5" y="220"/>
                      </a:lnTo>
                      <a:lnTo>
                        <a:pt x="5" y="195"/>
                      </a:lnTo>
                      <a:lnTo>
                        <a:pt x="0" y="171"/>
                      </a:lnTo>
                      <a:lnTo>
                        <a:pt x="0" y="146"/>
                      </a:lnTo>
                      <a:lnTo>
                        <a:pt x="0" y="122"/>
                      </a:lnTo>
                      <a:lnTo>
                        <a:pt x="0" y="97"/>
                      </a:lnTo>
                      <a:lnTo>
                        <a:pt x="0" y="73"/>
                      </a:lnTo>
                      <a:lnTo>
                        <a:pt x="10" y="48"/>
                      </a:lnTo>
                      <a:lnTo>
                        <a:pt x="10" y="24"/>
                      </a:lnTo>
                      <a:lnTo>
                        <a:pt x="15"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72" name="Freeform 67"/>
                <p:cNvSpPr>
                  <a:spLocks/>
                </p:cNvSpPr>
                <p:nvPr/>
              </p:nvSpPr>
              <p:spPr bwMode="auto">
                <a:xfrm>
                  <a:off x="4971" y="1728"/>
                  <a:ext cx="15" cy="433"/>
                </a:xfrm>
                <a:custGeom>
                  <a:avLst/>
                  <a:gdLst/>
                  <a:ahLst/>
                  <a:cxnLst>
                    <a:cxn ang="0">
                      <a:pos x="10" y="432"/>
                    </a:cxn>
                    <a:cxn ang="0">
                      <a:pos x="10" y="293"/>
                    </a:cxn>
                    <a:cxn ang="0">
                      <a:pos x="4" y="268"/>
                    </a:cxn>
                    <a:cxn ang="0">
                      <a:pos x="4" y="244"/>
                    </a:cxn>
                    <a:cxn ang="0">
                      <a:pos x="4" y="220"/>
                    </a:cxn>
                    <a:cxn ang="0">
                      <a:pos x="4" y="195"/>
                    </a:cxn>
                    <a:cxn ang="0">
                      <a:pos x="0" y="171"/>
                    </a:cxn>
                    <a:cxn ang="0">
                      <a:pos x="0" y="146"/>
                    </a:cxn>
                    <a:cxn ang="0">
                      <a:pos x="0" y="122"/>
                    </a:cxn>
                    <a:cxn ang="0">
                      <a:pos x="0" y="97"/>
                    </a:cxn>
                    <a:cxn ang="0">
                      <a:pos x="0" y="73"/>
                    </a:cxn>
                    <a:cxn ang="0">
                      <a:pos x="10" y="48"/>
                    </a:cxn>
                    <a:cxn ang="0">
                      <a:pos x="10" y="24"/>
                    </a:cxn>
                    <a:cxn ang="0">
                      <a:pos x="14" y="0"/>
                    </a:cxn>
                  </a:cxnLst>
                  <a:rect l="0" t="0" r="r" b="b"/>
                  <a:pathLst>
                    <a:path w="15" h="433">
                      <a:moveTo>
                        <a:pt x="10" y="432"/>
                      </a:moveTo>
                      <a:lnTo>
                        <a:pt x="10" y="293"/>
                      </a:lnTo>
                      <a:lnTo>
                        <a:pt x="4" y="268"/>
                      </a:lnTo>
                      <a:lnTo>
                        <a:pt x="4" y="244"/>
                      </a:lnTo>
                      <a:lnTo>
                        <a:pt x="4" y="220"/>
                      </a:lnTo>
                      <a:lnTo>
                        <a:pt x="4" y="195"/>
                      </a:lnTo>
                      <a:lnTo>
                        <a:pt x="0" y="171"/>
                      </a:lnTo>
                      <a:lnTo>
                        <a:pt x="0" y="146"/>
                      </a:lnTo>
                      <a:lnTo>
                        <a:pt x="0" y="122"/>
                      </a:lnTo>
                      <a:lnTo>
                        <a:pt x="0" y="97"/>
                      </a:lnTo>
                      <a:lnTo>
                        <a:pt x="0" y="73"/>
                      </a:lnTo>
                      <a:lnTo>
                        <a:pt x="10" y="48"/>
                      </a:lnTo>
                      <a:lnTo>
                        <a:pt x="10" y="2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73" name="Freeform 68"/>
                <p:cNvSpPr>
                  <a:spLocks/>
                </p:cNvSpPr>
                <p:nvPr/>
              </p:nvSpPr>
              <p:spPr bwMode="auto">
                <a:xfrm>
                  <a:off x="5654" y="1776"/>
                  <a:ext cx="15" cy="433"/>
                </a:xfrm>
                <a:custGeom>
                  <a:avLst/>
                  <a:gdLst/>
                  <a:ahLst/>
                  <a:cxnLst>
                    <a:cxn ang="0">
                      <a:pos x="10" y="432"/>
                    </a:cxn>
                    <a:cxn ang="0">
                      <a:pos x="10" y="293"/>
                    </a:cxn>
                    <a:cxn ang="0">
                      <a:pos x="4" y="268"/>
                    </a:cxn>
                    <a:cxn ang="0">
                      <a:pos x="4" y="244"/>
                    </a:cxn>
                    <a:cxn ang="0">
                      <a:pos x="4" y="220"/>
                    </a:cxn>
                    <a:cxn ang="0">
                      <a:pos x="4" y="195"/>
                    </a:cxn>
                    <a:cxn ang="0">
                      <a:pos x="0" y="171"/>
                    </a:cxn>
                    <a:cxn ang="0">
                      <a:pos x="0" y="146"/>
                    </a:cxn>
                    <a:cxn ang="0">
                      <a:pos x="0" y="122"/>
                    </a:cxn>
                    <a:cxn ang="0">
                      <a:pos x="0" y="97"/>
                    </a:cxn>
                    <a:cxn ang="0">
                      <a:pos x="0" y="73"/>
                    </a:cxn>
                    <a:cxn ang="0">
                      <a:pos x="10" y="48"/>
                    </a:cxn>
                    <a:cxn ang="0">
                      <a:pos x="10" y="24"/>
                    </a:cxn>
                    <a:cxn ang="0">
                      <a:pos x="14" y="0"/>
                    </a:cxn>
                  </a:cxnLst>
                  <a:rect l="0" t="0" r="r" b="b"/>
                  <a:pathLst>
                    <a:path w="15" h="433">
                      <a:moveTo>
                        <a:pt x="10" y="432"/>
                      </a:moveTo>
                      <a:lnTo>
                        <a:pt x="10" y="293"/>
                      </a:lnTo>
                      <a:lnTo>
                        <a:pt x="4" y="268"/>
                      </a:lnTo>
                      <a:lnTo>
                        <a:pt x="4" y="244"/>
                      </a:lnTo>
                      <a:lnTo>
                        <a:pt x="4" y="220"/>
                      </a:lnTo>
                      <a:lnTo>
                        <a:pt x="4" y="195"/>
                      </a:lnTo>
                      <a:lnTo>
                        <a:pt x="0" y="171"/>
                      </a:lnTo>
                      <a:lnTo>
                        <a:pt x="0" y="146"/>
                      </a:lnTo>
                      <a:lnTo>
                        <a:pt x="0" y="122"/>
                      </a:lnTo>
                      <a:lnTo>
                        <a:pt x="0" y="97"/>
                      </a:lnTo>
                      <a:lnTo>
                        <a:pt x="0" y="73"/>
                      </a:lnTo>
                      <a:lnTo>
                        <a:pt x="10" y="48"/>
                      </a:lnTo>
                      <a:lnTo>
                        <a:pt x="10" y="2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88" name="Group 69"/>
              <p:cNvGrpSpPr>
                <a:grpSpLocks/>
              </p:cNvGrpSpPr>
              <p:nvPr/>
            </p:nvGrpSpPr>
            <p:grpSpPr bwMode="auto">
              <a:xfrm>
                <a:off x="192" y="2880"/>
                <a:ext cx="5389" cy="433"/>
                <a:chOff x="192" y="2880"/>
                <a:chExt cx="5389" cy="433"/>
              </a:xfrm>
            </p:grpSpPr>
            <p:grpSp>
              <p:nvGrpSpPr>
                <p:cNvPr id="89" name="Group 70"/>
                <p:cNvGrpSpPr>
                  <a:grpSpLocks/>
                </p:cNvGrpSpPr>
                <p:nvPr/>
              </p:nvGrpSpPr>
              <p:grpSpPr bwMode="auto">
                <a:xfrm>
                  <a:off x="192" y="2928"/>
                  <a:ext cx="55" cy="337"/>
                  <a:chOff x="192" y="2928"/>
                  <a:chExt cx="55" cy="337"/>
                </a:xfrm>
              </p:grpSpPr>
              <p:sp>
                <p:nvSpPr>
                  <p:cNvPr id="260" name="Freeform 71"/>
                  <p:cNvSpPr>
                    <a:spLocks/>
                  </p:cNvSpPr>
                  <p:nvPr/>
                </p:nvSpPr>
                <p:spPr bwMode="auto">
                  <a:xfrm>
                    <a:off x="192" y="2928"/>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61" name="Freeform 72"/>
                  <p:cNvSpPr>
                    <a:spLocks/>
                  </p:cNvSpPr>
                  <p:nvPr/>
                </p:nvSpPr>
                <p:spPr bwMode="auto">
                  <a:xfrm>
                    <a:off x="232" y="2928"/>
                    <a:ext cx="15" cy="337"/>
                  </a:xfrm>
                  <a:custGeom>
                    <a:avLst/>
                    <a:gdLst/>
                    <a:ahLst/>
                    <a:cxnLst>
                      <a:cxn ang="0">
                        <a:pos x="4" y="336"/>
                      </a:cxn>
                      <a:cxn ang="0">
                        <a:pos x="4" y="228"/>
                      </a:cxn>
                      <a:cxn ang="0">
                        <a:pos x="10" y="209"/>
                      </a:cxn>
                      <a:cxn ang="0">
                        <a:pos x="10" y="190"/>
                      </a:cxn>
                      <a:cxn ang="0">
                        <a:pos x="10" y="171"/>
                      </a:cxn>
                      <a:cxn ang="0">
                        <a:pos x="10" y="152"/>
                      </a:cxn>
                      <a:cxn ang="0">
                        <a:pos x="14" y="133"/>
                      </a:cxn>
                      <a:cxn ang="0">
                        <a:pos x="14" y="114"/>
                      </a:cxn>
                      <a:cxn ang="0">
                        <a:pos x="14" y="95"/>
                      </a:cxn>
                      <a:cxn ang="0">
                        <a:pos x="14" y="76"/>
                      </a:cxn>
                      <a:cxn ang="0">
                        <a:pos x="14" y="57"/>
                      </a:cxn>
                      <a:cxn ang="0">
                        <a:pos x="4" y="38"/>
                      </a:cxn>
                      <a:cxn ang="0">
                        <a:pos x="4" y="19"/>
                      </a:cxn>
                      <a:cxn ang="0">
                        <a:pos x="0" y="0"/>
                      </a:cxn>
                    </a:cxnLst>
                    <a:rect l="0" t="0" r="r" b="b"/>
                    <a:pathLst>
                      <a:path w="15" h="337">
                        <a:moveTo>
                          <a:pt x="4" y="336"/>
                        </a:moveTo>
                        <a:lnTo>
                          <a:pt x="4" y="228"/>
                        </a:lnTo>
                        <a:lnTo>
                          <a:pt x="10" y="209"/>
                        </a:lnTo>
                        <a:lnTo>
                          <a:pt x="10" y="190"/>
                        </a:lnTo>
                        <a:lnTo>
                          <a:pt x="10" y="171"/>
                        </a:lnTo>
                        <a:lnTo>
                          <a:pt x="10" y="152"/>
                        </a:lnTo>
                        <a:lnTo>
                          <a:pt x="14" y="133"/>
                        </a:lnTo>
                        <a:lnTo>
                          <a:pt x="14" y="114"/>
                        </a:lnTo>
                        <a:lnTo>
                          <a:pt x="14" y="95"/>
                        </a:lnTo>
                        <a:lnTo>
                          <a:pt x="14" y="76"/>
                        </a:lnTo>
                        <a:lnTo>
                          <a:pt x="14" y="57"/>
                        </a:lnTo>
                        <a:lnTo>
                          <a:pt x="4" y="38"/>
                        </a:lnTo>
                        <a:lnTo>
                          <a:pt x="4"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90" name="Group 73"/>
                <p:cNvGrpSpPr>
                  <a:grpSpLocks/>
                </p:cNvGrpSpPr>
                <p:nvPr/>
              </p:nvGrpSpPr>
              <p:grpSpPr bwMode="auto">
                <a:xfrm>
                  <a:off x="576" y="2928"/>
                  <a:ext cx="55" cy="337"/>
                  <a:chOff x="576" y="2928"/>
                  <a:chExt cx="55" cy="337"/>
                </a:xfrm>
              </p:grpSpPr>
              <p:sp>
                <p:nvSpPr>
                  <p:cNvPr id="258" name="Freeform 74"/>
                  <p:cNvSpPr>
                    <a:spLocks/>
                  </p:cNvSpPr>
                  <p:nvPr/>
                </p:nvSpPr>
                <p:spPr bwMode="auto">
                  <a:xfrm>
                    <a:off x="576" y="2928"/>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59" name="Freeform 75"/>
                  <p:cNvSpPr>
                    <a:spLocks/>
                  </p:cNvSpPr>
                  <p:nvPr/>
                </p:nvSpPr>
                <p:spPr bwMode="auto">
                  <a:xfrm>
                    <a:off x="616" y="2928"/>
                    <a:ext cx="15" cy="337"/>
                  </a:xfrm>
                  <a:custGeom>
                    <a:avLst/>
                    <a:gdLst/>
                    <a:ahLst/>
                    <a:cxnLst>
                      <a:cxn ang="0">
                        <a:pos x="4" y="336"/>
                      </a:cxn>
                      <a:cxn ang="0">
                        <a:pos x="4" y="228"/>
                      </a:cxn>
                      <a:cxn ang="0">
                        <a:pos x="10" y="209"/>
                      </a:cxn>
                      <a:cxn ang="0">
                        <a:pos x="10" y="190"/>
                      </a:cxn>
                      <a:cxn ang="0">
                        <a:pos x="10" y="171"/>
                      </a:cxn>
                      <a:cxn ang="0">
                        <a:pos x="10" y="152"/>
                      </a:cxn>
                      <a:cxn ang="0">
                        <a:pos x="14" y="133"/>
                      </a:cxn>
                      <a:cxn ang="0">
                        <a:pos x="14" y="114"/>
                      </a:cxn>
                      <a:cxn ang="0">
                        <a:pos x="14" y="95"/>
                      </a:cxn>
                      <a:cxn ang="0">
                        <a:pos x="14" y="76"/>
                      </a:cxn>
                      <a:cxn ang="0">
                        <a:pos x="14" y="57"/>
                      </a:cxn>
                      <a:cxn ang="0">
                        <a:pos x="4" y="38"/>
                      </a:cxn>
                      <a:cxn ang="0">
                        <a:pos x="4" y="19"/>
                      </a:cxn>
                      <a:cxn ang="0">
                        <a:pos x="0" y="0"/>
                      </a:cxn>
                    </a:cxnLst>
                    <a:rect l="0" t="0" r="r" b="b"/>
                    <a:pathLst>
                      <a:path w="15" h="337">
                        <a:moveTo>
                          <a:pt x="4" y="336"/>
                        </a:moveTo>
                        <a:lnTo>
                          <a:pt x="4" y="228"/>
                        </a:lnTo>
                        <a:lnTo>
                          <a:pt x="10" y="209"/>
                        </a:lnTo>
                        <a:lnTo>
                          <a:pt x="10" y="190"/>
                        </a:lnTo>
                        <a:lnTo>
                          <a:pt x="10" y="171"/>
                        </a:lnTo>
                        <a:lnTo>
                          <a:pt x="10" y="152"/>
                        </a:lnTo>
                        <a:lnTo>
                          <a:pt x="14" y="133"/>
                        </a:lnTo>
                        <a:lnTo>
                          <a:pt x="14" y="114"/>
                        </a:lnTo>
                        <a:lnTo>
                          <a:pt x="14" y="95"/>
                        </a:lnTo>
                        <a:lnTo>
                          <a:pt x="14" y="76"/>
                        </a:lnTo>
                        <a:lnTo>
                          <a:pt x="14" y="57"/>
                        </a:lnTo>
                        <a:lnTo>
                          <a:pt x="4" y="38"/>
                        </a:lnTo>
                        <a:lnTo>
                          <a:pt x="4"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91" name="Group 76"/>
                <p:cNvGrpSpPr>
                  <a:grpSpLocks/>
                </p:cNvGrpSpPr>
                <p:nvPr/>
              </p:nvGrpSpPr>
              <p:grpSpPr bwMode="auto">
                <a:xfrm>
                  <a:off x="1216" y="2928"/>
                  <a:ext cx="55" cy="337"/>
                  <a:chOff x="1216" y="2928"/>
                  <a:chExt cx="55" cy="337"/>
                </a:xfrm>
              </p:grpSpPr>
              <p:sp>
                <p:nvSpPr>
                  <p:cNvPr id="256" name="Freeform 77"/>
                  <p:cNvSpPr>
                    <a:spLocks/>
                  </p:cNvSpPr>
                  <p:nvPr/>
                </p:nvSpPr>
                <p:spPr bwMode="auto">
                  <a:xfrm>
                    <a:off x="1216" y="2928"/>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57" name="Freeform 78"/>
                  <p:cNvSpPr>
                    <a:spLocks/>
                  </p:cNvSpPr>
                  <p:nvPr/>
                </p:nvSpPr>
                <p:spPr bwMode="auto">
                  <a:xfrm>
                    <a:off x="1256" y="2928"/>
                    <a:ext cx="15" cy="337"/>
                  </a:xfrm>
                  <a:custGeom>
                    <a:avLst/>
                    <a:gdLst/>
                    <a:ahLst/>
                    <a:cxnLst>
                      <a:cxn ang="0">
                        <a:pos x="4" y="336"/>
                      </a:cxn>
                      <a:cxn ang="0">
                        <a:pos x="4" y="228"/>
                      </a:cxn>
                      <a:cxn ang="0">
                        <a:pos x="10" y="209"/>
                      </a:cxn>
                      <a:cxn ang="0">
                        <a:pos x="10" y="190"/>
                      </a:cxn>
                      <a:cxn ang="0">
                        <a:pos x="10" y="171"/>
                      </a:cxn>
                      <a:cxn ang="0">
                        <a:pos x="10" y="152"/>
                      </a:cxn>
                      <a:cxn ang="0">
                        <a:pos x="14" y="133"/>
                      </a:cxn>
                      <a:cxn ang="0">
                        <a:pos x="14" y="114"/>
                      </a:cxn>
                      <a:cxn ang="0">
                        <a:pos x="14" y="95"/>
                      </a:cxn>
                      <a:cxn ang="0">
                        <a:pos x="14" y="76"/>
                      </a:cxn>
                      <a:cxn ang="0">
                        <a:pos x="14" y="57"/>
                      </a:cxn>
                      <a:cxn ang="0">
                        <a:pos x="4" y="38"/>
                      </a:cxn>
                      <a:cxn ang="0">
                        <a:pos x="4" y="19"/>
                      </a:cxn>
                      <a:cxn ang="0">
                        <a:pos x="0" y="0"/>
                      </a:cxn>
                    </a:cxnLst>
                    <a:rect l="0" t="0" r="r" b="b"/>
                    <a:pathLst>
                      <a:path w="15" h="337">
                        <a:moveTo>
                          <a:pt x="4" y="336"/>
                        </a:moveTo>
                        <a:lnTo>
                          <a:pt x="4" y="228"/>
                        </a:lnTo>
                        <a:lnTo>
                          <a:pt x="10" y="209"/>
                        </a:lnTo>
                        <a:lnTo>
                          <a:pt x="10" y="190"/>
                        </a:lnTo>
                        <a:lnTo>
                          <a:pt x="10" y="171"/>
                        </a:lnTo>
                        <a:lnTo>
                          <a:pt x="10" y="152"/>
                        </a:lnTo>
                        <a:lnTo>
                          <a:pt x="14" y="133"/>
                        </a:lnTo>
                        <a:lnTo>
                          <a:pt x="14" y="114"/>
                        </a:lnTo>
                        <a:lnTo>
                          <a:pt x="14" y="95"/>
                        </a:lnTo>
                        <a:lnTo>
                          <a:pt x="14" y="76"/>
                        </a:lnTo>
                        <a:lnTo>
                          <a:pt x="14" y="57"/>
                        </a:lnTo>
                        <a:lnTo>
                          <a:pt x="4" y="38"/>
                        </a:lnTo>
                        <a:lnTo>
                          <a:pt x="4"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92" name="Group 79"/>
                <p:cNvGrpSpPr>
                  <a:grpSpLocks/>
                </p:cNvGrpSpPr>
                <p:nvPr/>
              </p:nvGrpSpPr>
              <p:grpSpPr bwMode="auto">
                <a:xfrm>
                  <a:off x="1685" y="2928"/>
                  <a:ext cx="56" cy="337"/>
                  <a:chOff x="1685" y="2928"/>
                  <a:chExt cx="56" cy="337"/>
                </a:xfrm>
              </p:grpSpPr>
              <p:sp>
                <p:nvSpPr>
                  <p:cNvPr id="254" name="Freeform 80"/>
                  <p:cNvSpPr>
                    <a:spLocks/>
                  </p:cNvSpPr>
                  <p:nvPr/>
                </p:nvSpPr>
                <p:spPr bwMode="auto">
                  <a:xfrm>
                    <a:off x="1685" y="2928"/>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55" name="Freeform 81"/>
                  <p:cNvSpPr>
                    <a:spLocks/>
                  </p:cNvSpPr>
                  <p:nvPr/>
                </p:nvSpPr>
                <p:spPr bwMode="auto">
                  <a:xfrm>
                    <a:off x="1726" y="2928"/>
                    <a:ext cx="15" cy="337"/>
                  </a:xfrm>
                  <a:custGeom>
                    <a:avLst/>
                    <a:gdLst/>
                    <a:ahLst/>
                    <a:cxnLst>
                      <a:cxn ang="0">
                        <a:pos x="4" y="336"/>
                      </a:cxn>
                      <a:cxn ang="0">
                        <a:pos x="4" y="228"/>
                      </a:cxn>
                      <a:cxn ang="0">
                        <a:pos x="10" y="209"/>
                      </a:cxn>
                      <a:cxn ang="0">
                        <a:pos x="10" y="190"/>
                      </a:cxn>
                      <a:cxn ang="0">
                        <a:pos x="10" y="171"/>
                      </a:cxn>
                      <a:cxn ang="0">
                        <a:pos x="10" y="152"/>
                      </a:cxn>
                      <a:cxn ang="0">
                        <a:pos x="14" y="133"/>
                      </a:cxn>
                      <a:cxn ang="0">
                        <a:pos x="14" y="114"/>
                      </a:cxn>
                      <a:cxn ang="0">
                        <a:pos x="14" y="95"/>
                      </a:cxn>
                      <a:cxn ang="0">
                        <a:pos x="14" y="76"/>
                      </a:cxn>
                      <a:cxn ang="0">
                        <a:pos x="14" y="57"/>
                      </a:cxn>
                      <a:cxn ang="0">
                        <a:pos x="4" y="38"/>
                      </a:cxn>
                      <a:cxn ang="0">
                        <a:pos x="4" y="19"/>
                      </a:cxn>
                      <a:cxn ang="0">
                        <a:pos x="0" y="0"/>
                      </a:cxn>
                    </a:cxnLst>
                    <a:rect l="0" t="0" r="r" b="b"/>
                    <a:pathLst>
                      <a:path w="15" h="337">
                        <a:moveTo>
                          <a:pt x="4" y="336"/>
                        </a:moveTo>
                        <a:lnTo>
                          <a:pt x="4" y="228"/>
                        </a:lnTo>
                        <a:lnTo>
                          <a:pt x="10" y="209"/>
                        </a:lnTo>
                        <a:lnTo>
                          <a:pt x="10" y="190"/>
                        </a:lnTo>
                        <a:lnTo>
                          <a:pt x="10" y="171"/>
                        </a:lnTo>
                        <a:lnTo>
                          <a:pt x="10" y="152"/>
                        </a:lnTo>
                        <a:lnTo>
                          <a:pt x="14" y="133"/>
                        </a:lnTo>
                        <a:lnTo>
                          <a:pt x="14" y="114"/>
                        </a:lnTo>
                        <a:lnTo>
                          <a:pt x="14" y="95"/>
                        </a:lnTo>
                        <a:lnTo>
                          <a:pt x="14" y="76"/>
                        </a:lnTo>
                        <a:lnTo>
                          <a:pt x="14" y="57"/>
                        </a:lnTo>
                        <a:lnTo>
                          <a:pt x="4" y="38"/>
                        </a:lnTo>
                        <a:lnTo>
                          <a:pt x="4"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93" name="Group 82"/>
                <p:cNvGrpSpPr>
                  <a:grpSpLocks/>
                </p:cNvGrpSpPr>
                <p:nvPr/>
              </p:nvGrpSpPr>
              <p:grpSpPr bwMode="auto">
                <a:xfrm>
                  <a:off x="2368" y="2976"/>
                  <a:ext cx="55" cy="337"/>
                  <a:chOff x="2368" y="2976"/>
                  <a:chExt cx="55" cy="337"/>
                </a:xfrm>
              </p:grpSpPr>
              <p:sp>
                <p:nvSpPr>
                  <p:cNvPr id="252" name="Freeform 83"/>
                  <p:cNvSpPr>
                    <a:spLocks/>
                  </p:cNvSpPr>
                  <p:nvPr/>
                </p:nvSpPr>
                <p:spPr bwMode="auto">
                  <a:xfrm>
                    <a:off x="2368" y="2976"/>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53" name="Freeform 84"/>
                  <p:cNvSpPr>
                    <a:spLocks/>
                  </p:cNvSpPr>
                  <p:nvPr/>
                </p:nvSpPr>
                <p:spPr bwMode="auto">
                  <a:xfrm>
                    <a:off x="2408" y="2976"/>
                    <a:ext cx="15" cy="337"/>
                  </a:xfrm>
                  <a:custGeom>
                    <a:avLst/>
                    <a:gdLst/>
                    <a:ahLst/>
                    <a:cxnLst>
                      <a:cxn ang="0">
                        <a:pos x="4" y="336"/>
                      </a:cxn>
                      <a:cxn ang="0">
                        <a:pos x="4" y="228"/>
                      </a:cxn>
                      <a:cxn ang="0">
                        <a:pos x="10" y="209"/>
                      </a:cxn>
                      <a:cxn ang="0">
                        <a:pos x="10" y="190"/>
                      </a:cxn>
                      <a:cxn ang="0">
                        <a:pos x="10" y="171"/>
                      </a:cxn>
                      <a:cxn ang="0">
                        <a:pos x="10" y="152"/>
                      </a:cxn>
                      <a:cxn ang="0">
                        <a:pos x="14" y="133"/>
                      </a:cxn>
                      <a:cxn ang="0">
                        <a:pos x="14" y="114"/>
                      </a:cxn>
                      <a:cxn ang="0">
                        <a:pos x="14" y="95"/>
                      </a:cxn>
                      <a:cxn ang="0">
                        <a:pos x="14" y="76"/>
                      </a:cxn>
                      <a:cxn ang="0">
                        <a:pos x="14" y="57"/>
                      </a:cxn>
                      <a:cxn ang="0">
                        <a:pos x="4" y="38"/>
                      </a:cxn>
                      <a:cxn ang="0">
                        <a:pos x="4" y="19"/>
                      </a:cxn>
                      <a:cxn ang="0">
                        <a:pos x="0" y="0"/>
                      </a:cxn>
                    </a:cxnLst>
                    <a:rect l="0" t="0" r="r" b="b"/>
                    <a:pathLst>
                      <a:path w="15" h="337">
                        <a:moveTo>
                          <a:pt x="4" y="336"/>
                        </a:moveTo>
                        <a:lnTo>
                          <a:pt x="4" y="228"/>
                        </a:lnTo>
                        <a:lnTo>
                          <a:pt x="10" y="209"/>
                        </a:lnTo>
                        <a:lnTo>
                          <a:pt x="10" y="190"/>
                        </a:lnTo>
                        <a:lnTo>
                          <a:pt x="10" y="171"/>
                        </a:lnTo>
                        <a:lnTo>
                          <a:pt x="10" y="152"/>
                        </a:lnTo>
                        <a:lnTo>
                          <a:pt x="14" y="133"/>
                        </a:lnTo>
                        <a:lnTo>
                          <a:pt x="14" y="114"/>
                        </a:lnTo>
                        <a:lnTo>
                          <a:pt x="14" y="95"/>
                        </a:lnTo>
                        <a:lnTo>
                          <a:pt x="14" y="76"/>
                        </a:lnTo>
                        <a:lnTo>
                          <a:pt x="14" y="57"/>
                        </a:lnTo>
                        <a:lnTo>
                          <a:pt x="4" y="38"/>
                        </a:lnTo>
                        <a:lnTo>
                          <a:pt x="4"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94" name="Group 85"/>
                <p:cNvGrpSpPr>
                  <a:grpSpLocks/>
                </p:cNvGrpSpPr>
                <p:nvPr/>
              </p:nvGrpSpPr>
              <p:grpSpPr bwMode="auto">
                <a:xfrm>
                  <a:off x="2838" y="2928"/>
                  <a:ext cx="55" cy="337"/>
                  <a:chOff x="2838" y="2928"/>
                  <a:chExt cx="55" cy="337"/>
                </a:xfrm>
              </p:grpSpPr>
              <p:sp>
                <p:nvSpPr>
                  <p:cNvPr id="250" name="Freeform 86"/>
                  <p:cNvSpPr>
                    <a:spLocks/>
                  </p:cNvSpPr>
                  <p:nvPr/>
                </p:nvSpPr>
                <p:spPr bwMode="auto">
                  <a:xfrm>
                    <a:off x="2838" y="2928"/>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51" name="Freeform 87"/>
                  <p:cNvSpPr>
                    <a:spLocks/>
                  </p:cNvSpPr>
                  <p:nvPr/>
                </p:nvSpPr>
                <p:spPr bwMode="auto">
                  <a:xfrm>
                    <a:off x="2878" y="2928"/>
                    <a:ext cx="15" cy="337"/>
                  </a:xfrm>
                  <a:custGeom>
                    <a:avLst/>
                    <a:gdLst/>
                    <a:ahLst/>
                    <a:cxnLst>
                      <a:cxn ang="0">
                        <a:pos x="4" y="336"/>
                      </a:cxn>
                      <a:cxn ang="0">
                        <a:pos x="4" y="228"/>
                      </a:cxn>
                      <a:cxn ang="0">
                        <a:pos x="10" y="209"/>
                      </a:cxn>
                      <a:cxn ang="0">
                        <a:pos x="10" y="190"/>
                      </a:cxn>
                      <a:cxn ang="0">
                        <a:pos x="10" y="171"/>
                      </a:cxn>
                      <a:cxn ang="0">
                        <a:pos x="10" y="152"/>
                      </a:cxn>
                      <a:cxn ang="0">
                        <a:pos x="14" y="133"/>
                      </a:cxn>
                      <a:cxn ang="0">
                        <a:pos x="14" y="114"/>
                      </a:cxn>
                      <a:cxn ang="0">
                        <a:pos x="14" y="95"/>
                      </a:cxn>
                      <a:cxn ang="0">
                        <a:pos x="14" y="76"/>
                      </a:cxn>
                      <a:cxn ang="0">
                        <a:pos x="14" y="57"/>
                      </a:cxn>
                      <a:cxn ang="0">
                        <a:pos x="4" y="38"/>
                      </a:cxn>
                      <a:cxn ang="0">
                        <a:pos x="4" y="19"/>
                      </a:cxn>
                      <a:cxn ang="0">
                        <a:pos x="0" y="0"/>
                      </a:cxn>
                    </a:cxnLst>
                    <a:rect l="0" t="0" r="r" b="b"/>
                    <a:pathLst>
                      <a:path w="15" h="337">
                        <a:moveTo>
                          <a:pt x="4" y="336"/>
                        </a:moveTo>
                        <a:lnTo>
                          <a:pt x="4" y="228"/>
                        </a:lnTo>
                        <a:lnTo>
                          <a:pt x="10" y="209"/>
                        </a:lnTo>
                        <a:lnTo>
                          <a:pt x="10" y="190"/>
                        </a:lnTo>
                        <a:lnTo>
                          <a:pt x="10" y="171"/>
                        </a:lnTo>
                        <a:lnTo>
                          <a:pt x="10" y="152"/>
                        </a:lnTo>
                        <a:lnTo>
                          <a:pt x="14" y="133"/>
                        </a:lnTo>
                        <a:lnTo>
                          <a:pt x="14" y="114"/>
                        </a:lnTo>
                        <a:lnTo>
                          <a:pt x="14" y="95"/>
                        </a:lnTo>
                        <a:lnTo>
                          <a:pt x="14" y="76"/>
                        </a:lnTo>
                        <a:lnTo>
                          <a:pt x="14" y="57"/>
                        </a:lnTo>
                        <a:lnTo>
                          <a:pt x="4" y="38"/>
                        </a:lnTo>
                        <a:lnTo>
                          <a:pt x="4"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95" name="Group 88"/>
                <p:cNvGrpSpPr>
                  <a:grpSpLocks/>
                </p:cNvGrpSpPr>
                <p:nvPr/>
              </p:nvGrpSpPr>
              <p:grpSpPr bwMode="auto">
                <a:xfrm>
                  <a:off x="3350" y="2928"/>
                  <a:ext cx="55" cy="337"/>
                  <a:chOff x="3350" y="2928"/>
                  <a:chExt cx="55" cy="337"/>
                </a:xfrm>
              </p:grpSpPr>
              <p:sp>
                <p:nvSpPr>
                  <p:cNvPr id="248" name="Freeform 89"/>
                  <p:cNvSpPr>
                    <a:spLocks/>
                  </p:cNvSpPr>
                  <p:nvPr/>
                </p:nvSpPr>
                <p:spPr bwMode="auto">
                  <a:xfrm>
                    <a:off x="3350" y="2928"/>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49" name="Freeform 90"/>
                  <p:cNvSpPr>
                    <a:spLocks/>
                  </p:cNvSpPr>
                  <p:nvPr/>
                </p:nvSpPr>
                <p:spPr bwMode="auto">
                  <a:xfrm>
                    <a:off x="3390" y="2928"/>
                    <a:ext cx="15" cy="337"/>
                  </a:xfrm>
                  <a:custGeom>
                    <a:avLst/>
                    <a:gdLst/>
                    <a:ahLst/>
                    <a:cxnLst>
                      <a:cxn ang="0">
                        <a:pos x="4" y="336"/>
                      </a:cxn>
                      <a:cxn ang="0">
                        <a:pos x="4" y="228"/>
                      </a:cxn>
                      <a:cxn ang="0">
                        <a:pos x="10" y="209"/>
                      </a:cxn>
                      <a:cxn ang="0">
                        <a:pos x="10" y="190"/>
                      </a:cxn>
                      <a:cxn ang="0">
                        <a:pos x="10" y="171"/>
                      </a:cxn>
                      <a:cxn ang="0">
                        <a:pos x="10" y="152"/>
                      </a:cxn>
                      <a:cxn ang="0">
                        <a:pos x="14" y="133"/>
                      </a:cxn>
                      <a:cxn ang="0">
                        <a:pos x="14" y="114"/>
                      </a:cxn>
                      <a:cxn ang="0">
                        <a:pos x="14" y="95"/>
                      </a:cxn>
                      <a:cxn ang="0">
                        <a:pos x="14" y="76"/>
                      </a:cxn>
                      <a:cxn ang="0">
                        <a:pos x="14" y="57"/>
                      </a:cxn>
                      <a:cxn ang="0">
                        <a:pos x="4" y="38"/>
                      </a:cxn>
                      <a:cxn ang="0">
                        <a:pos x="4" y="19"/>
                      </a:cxn>
                      <a:cxn ang="0">
                        <a:pos x="0" y="0"/>
                      </a:cxn>
                    </a:cxnLst>
                    <a:rect l="0" t="0" r="r" b="b"/>
                    <a:pathLst>
                      <a:path w="15" h="337">
                        <a:moveTo>
                          <a:pt x="4" y="336"/>
                        </a:moveTo>
                        <a:lnTo>
                          <a:pt x="4" y="228"/>
                        </a:lnTo>
                        <a:lnTo>
                          <a:pt x="10" y="209"/>
                        </a:lnTo>
                        <a:lnTo>
                          <a:pt x="10" y="190"/>
                        </a:lnTo>
                        <a:lnTo>
                          <a:pt x="10" y="171"/>
                        </a:lnTo>
                        <a:lnTo>
                          <a:pt x="10" y="152"/>
                        </a:lnTo>
                        <a:lnTo>
                          <a:pt x="14" y="133"/>
                        </a:lnTo>
                        <a:lnTo>
                          <a:pt x="14" y="114"/>
                        </a:lnTo>
                        <a:lnTo>
                          <a:pt x="14" y="95"/>
                        </a:lnTo>
                        <a:lnTo>
                          <a:pt x="14" y="76"/>
                        </a:lnTo>
                        <a:lnTo>
                          <a:pt x="14" y="57"/>
                        </a:lnTo>
                        <a:lnTo>
                          <a:pt x="4" y="38"/>
                        </a:lnTo>
                        <a:lnTo>
                          <a:pt x="4"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29" name="Group 91"/>
                <p:cNvGrpSpPr>
                  <a:grpSpLocks/>
                </p:cNvGrpSpPr>
                <p:nvPr/>
              </p:nvGrpSpPr>
              <p:grpSpPr bwMode="auto">
                <a:xfrm>
                  <a:off x="3776" y="2880"/>
                  <a:ext cx="55" cy="337"/>
                  <a:chOff x="3776" y="2880"/>
                  <a:chExt cx="55" cy="337"/>
                </a:xfrm>
              </p:grpSpPr>
              <p:sp>
                <p:nvSpPr>
                  <p:cNvPr id="246" name="Freeform 92"/>
                  <p:cNvSpPr>
                    <a:spLocks/>
                  </p:cNvSpPr>
                  <p:nvPr/>
                </p:nvSpPr>
                <p:spPr bwMode="auto">
                  <a:xfrm>
                    <a:off x="3776" y="2880"/>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47" name="Freeform 93"/>
                  <p:cNvSpPr>
                    <a:spLocks/>
                  </p:cNvSpPr>
                  <p:nvPr/>
                </p:nvSpPr>
                <p:spPr bwMode="auto">
                  <a:xfrm>
                    <a:off x="3816" y="2880"/>
                    <a:ext cx="15" cy="337"/>
                  </a:xfrm>
                  <a:custGeom>
                    <a:avLst/>
                    <a:gdLst/>
                    <a:ahLst/>
                    <a:cxnLst>
                      <a:cxn ang="0">
                        <a:pos x="4" y="336"/>
                      </a:cxn>
                      <a:cxn ang="0">
                        <a:pos x="4" y="228"/>
                      </a:cxn>
                      <a:cxn ang="0">
                        <a:pos x="10" y="209"/>
                      </a:cxn>
                      <a:cxn ang="0">
                        <a:pos x="10" y="190"/>
                      </a:cxn>
                      <a:cxn ang="0">
                        <a:pos x="10" y="171"/>
                      </a:cxn>
                      <a:cxn ang="0">
                        <a:pos x="10" y="152"/>
                      </a:cxn>
                      <a:cxn ang="0">
                        <a:pos x="14" y="133"/>
                      </a:cxn>
                      <a:cxn ang="0">
                        <a:pos x="14" y="114"/>
                      </a:cxn>
                      <a:cxn ang="0">
                        <a:pos x="14" y="95"/>
                      </a:cxn>
                      <a:cxn ang="0">
                        <a:pos x="14" y="76"/>
                      </a:cxn>
                      <a:cxn ang="0">
                        <a:pos x="14" y="57"/>
                      </a:cxn>
                      <a:cxn ang="0">
                        <a:pos x="4" y="38"/>
                      </a:cxn>
                      <a:cxn ang="0">
                        <a:pos x="4" y="19"/>
                      </a:cxn>
                      <a:cxn ang="0">
                        <a:pos x="0" y="0"/>
                      </a:cxn>
                    </a:cxnLst>
                    <a:rect l="0" t="0" r="r" b="b"/>
                    <a:pathLst>
                      <a:path w="15" h="337">
                        <a:moveTo>
                          <a:pt x="4" y="336"/>
                        </a:moveTo>
                        <a:lnTo>
                          <a:pt x="4" y="228"/>
                        </a:lnTo>
                        <a:lnTo>
                          <a:pt x="10" y="209"/>
                        </a:lnTo>
                        <a:lnTo>
                          <a:pt x="10" y="190"/>
                        </a:lnTo>
                        <a:lnTo>
                          <a:pt x="10" y="171"/>
                        </a:lnTo>
                        <a:lnTo>
                          <a:pt x="10" y="152"/>
                        </a:lnTo>
                        <a:lnTo>
                          <a:pt x="14" y="133"/>
                        </a:lnTo>
                        <a:lnTo>
                          <a:pt x="14" y="114"/>
                        </a:lnTo>
                        <a:lnTo>
                          <a:pt x="14" y="95"/>
                        </a:lnTo>
                        <a:lnTo>
                          <a:pt x="14" y="76"/>
                        </a:lnTo>
                        <a:lnTo>
                          <a:pt x="14" y="57"/>
                        </a:lnTo>
                        <a:lnTo>
                          <a:pt x="4" y="38"/>
                        </a:lnTo>
                        <a:lnTo>
                          <a:pt x="4"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30" name="Group 94"/>
                <p:cNvGrpSpPr>
                  <a:grpSpLocks/>
                </p:cNvGrpSpPr>
                <p:nvPr/>
              </p:nvGrpSpPr>
              <p:grpSpPr bwMode="auto">
                <a:xfrm>
                  <a:off x="4459" y="2928"/>
                  <a:ext cx="55" cy="337"/>
                  <a:chOff x="4459" y="2928"/>
                  <a:chExt cx="55" cy="337"/>
                </a:xfrm>
              </p:grpSpPr>
              <p:sp>
                <p:nvSpPr>
                  <p:cNvPr id="244" name="Freeform 95"/>
                  <p:cNvSpPr>
                    <a:spLocks/>
                  </p:cNvSpPr>
                  <p:nvPr/>
                </p:nvSpPr>
                <p:spPr bwMode="auto">
                  <a:xfrm>
                    <a:off x="4459" y="2928"/>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45" name="Freeform 96"/>
                  <p:cNvSpPr>
                    <a:spLocks/>
                  </p:cNvSpPr>
                  <p:nvPr/>
                </p:nvSpPr>
                <p:spPr bwMode="auto">
                  <a:xfrm>
                    <a:off x="4499" y="2928"/>
                    <a:ext cx="15" cy="337"/>
                  </a:xfrm>
                  <a:custGeom>
                    <a:avLst/>
                    <a:gdLst/>
                    <a:ahLst/>
                    <a:cxnLst>
                      <a:cxn ang="0">
                        <a:pos x="4" y="336"/>
                      </a:cxn>
                      <a:cxn ang="0">
                        <a:pos x="4" y="228"/>
                      </a:cxn>
                      <a:cxn ang="0">
                        <a:pos x="10" y="209"/>
                      </a:cxn>
                      <a:cxn ang="0">
                        <a:pos x="10" y="190"/>
                      </a:cxn>
                      <a:cxn ang="0">
                        <a:pos x="10" y="171"/>
                      </a:cxn>
                      <a:cxn ang="0">
                        <a:pos x="10" y="152"/>
                      </a:cxn>
                      <a:cxn ang="0">
                        <a:pos x="14" y="133"/>
                      </a:cxn>
                      <a:cxn ang="0">
                        <a:pos x="14" y="114"/>
                      </a:cxn>
                      <a:cxn ang="0">
                        <a:pos x="14" y="95"/>
                      </a:cxn>
                      <a:cxn ang="0">
                        <a:pos x="14" y="76"/>
                      </a:cxn>
                      <a:cxn ang="0">
                        <a:pos x="14" y="57"/>
                      </a:cxn>
                      <a:cxn ang="0">
                        <a:pos x="4" y="38"/>
                      </a:cxn>
                      <a:cxn ang="0">
                        <a:pos x="4" y="19"/>
                      </a:cxn>
                      <a:cxn ang="0">
                        <a:pos x="0" y="0"/>
                      </a:cxn>
                    </a:cxnLst>
                    <a:rect l="0" t="0" r="r" b="b"/>
                    <a:pathLst>
                      <a:path w="15" h="337">
                        <a:moveTo>
                          <a:pt x="4" y="336"/>
                        </a:moveTo>
                        <a:lnTo>
                          <a:pt x="4" y="228"/>
                        </a:lnTo>
                        <a:lnTo>
                          <a:pt x="10" y="209"/>
                        </a:lnTo>
                        <a:lnTo>
                          <a:pt x="10" y="190"/>
                        </a:lnTo>
                        <a:lnTo>
                          <a:pt x="10" y="171"/>
                        </a:lnTo>
                        <a:lnTo>
                          <a:pt x="10" y="152"/>
                        </a:lnTo>
                        <a:lnTo>
                          <a:pt x="14" y="133"/>
                        </a:lnTo>
                        <a:lnTo>
                          <a:pt x="14" y="114"/>
                        </a:lnTo>
                        <a:lnTo>
                          <a:pt x="14" y="95"/>
                        </a:lnTo>
                        <a:lnTo>
                          <a:pt x="14" y="76"/>
                        </a:lnTo>
                        <a:lnTo>
                          <a:pt x="14" y="57"/>
                        </a:lnTo>
                        <a:lnTo>
                          <a:pt x="4" y="38"/>
                        </a:lnTo>
                        <a:lnTo>
                          <a:pt x="4"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31" name="Group 97"/>
                <p:cNvGrpSpPr>
                  <a:grpSpLocks/>
                </p:cNvGrpSpPr>
                <p:nvPr/>
              </p:nvGrpSpPr>
              <p:grpSpPr bwMode="auto">
                <a:xfrm>
                  <a:off x="5099" y="2976"/>
                  <a:ext cx="55" cy="337"/>
                  <a:chOff x="5099" y="2976"/>
                  <a:chExt cx="55" cy="337"/>
                </a:xfrm>
              </p:grpSpPr>
              <p:sp>
                <p:nvSpPr>
                  <p:cNvPr id="242" name="Freeform 98"/>
                  <p:cNvSpPr>
                    <a:spLocks/>
                  </p:cNvSpPr>
                  <p:nvPr/>
                </p:nvSpPr>
                <p:spPr bwMode="auto">
                  <a:xfrm>
                    <a:off x="5099" y="2976"/>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43" name="Freeform 99"/>
                  <p:cNvSpPr>
                    <a:spLocks/>
                  </p:cNvSpPr>
                  <p:nvPr/>
                </p:nvSpPr>
                <p:spPr bwMode="auto">
                  <a:xfrm>
                    <a:off x="5139" y="2976"/>
                    <a:ext cx="15" cy="337"/>
                  </a:xfrm>
                  <a:custGeom>
                    <a:avLst/>
                    <a:gdLst/>
                    <a:ahLst/>
                    <a:cxnLst>
                      <a:cxn ang="0">
                        <a:pos x="4" y="336"/>
                      </a:cxn>
                      <a:cxn ang="0">
                        <a:pos x="4" y="228"/>
                      </a:cxn>
                      <a:cxn ang="0">
                        <a:pos x="10" y="209"/>
                      </a:cxn>
                      <a:cxn ang="0">
                        <a:pos x="10" y="190"/>
                      </a:cxn>
                      <a:cxn ang="0">
                        <a:pos x="10" y="171"/>
                      </a:cxn>
                      <a:cxn ang="0">
                        <a:pos x="10" y="152"/>
                      </a:cxn>
                      <a:cxn ang="0">
                        <a:pos x="14" y="133"/>
                      </a:cxn>
                      <a:cxn ang="0">
                        <a:pos x="14" y="114"/>
                      </a:cxn>
                      <a:cxn ang="0">
                        <a:pos x="14" y="95"/>
                      </a:cxn>
                      <a:cxn ang="0">
                        <a:pos x="14" y="76"/>
                      </a:cxn>
                      <a:cxn ang="0">
                        <a:pos x="14" y="57"/>
                      </a:cxn>
                      <a:cxn ang="0">
                        <a:pos x="4" y="38"/>
                      </a:cxn>
                      <a:cxn ang="0">
                        <a:pos x="4" y="19"/>
                      </a:cxn>
                      <a:cxn ang="0">
                        <a:pos x="0" y="0"/>
                      </a:cxn>
                    </a:cxnLst>
                    <a:rect l="0" t="0" r="r" b="b"/>
                    <a:pathLst>
                      <a:path w="15" h="337">
                        <a:moveTo>
                          <a:pt x="4" y="336"/>
                        </a:moveTo>
                        <a:lnTo>
                          <a:pt x="4" y="228"/>
                        </a:lnTo>
                        <a:lnTo>
                          <a:pt x="10" y="209"/>
                        </a:lnTo>
                        <a:lnTo>
                          <a:pt x="10" y="190"/>
                        </a:lnTo>
                        <a:lnTo>
                          <a:pt x="10" y="171"/>
                        </a:lnTo>
                        <a:lnTo>
                          <a:pt x="10" y="152"/>
                        </a:lnTo>
                        <a:lnTo>
                          <a:pt x="14" y="133"/>
                        </a:lnTo>
                        <a:lnTo>
                          <a:pt x="14" y="114"/>
                        </a:lnTo>
                        <a:lnTo>
                          <a:pt x="14" y="95"/>
                        </a:lnTo>
                        <a:lnTo>
                          <a:pt x="14" y="76"/>
                        </a:lnTo>
                        <a:lnTo>
                          <a:pt x="14" y="57"/>
                        </a:lnTo>
                        <a:lnTo>
                          <a:pt x="4" y="38"/>
                        </a:lnTo>
                        <a:lnTo>
                          <a:pt x="4"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32" name="Group 100"/>
                <p:cNvGrpSpPr>
                  <a:grpSpLocks/>
                </p:cNvGrpSpPr>
                <p:nvPr/>
              </p:nvGrpSpPr>
              <p:grpSpPr bwMode="auto">
                <a:xfrm>
                  <a:off x="5526" y="2928"/>
                  <a:ext cx="55" cy="337"/>
                  <a:chOff x="5526" y="2928"/>
                  <a:chExt cx="55" cy="337"/>
                </a:xfrm>
              </p:grpSpPr>
              <p:sp>
                <p:nvSpPr>
                  <p:cNvPr id="240" name="Freeform 101"/>
                  <p:cNvSpPr>
                    <a:spLocks/>
                  </p:cNvSpPr>
                  <p:nvPr/>
                </p:nvSpPr>
                <p:spPr bwMode="auto">
                  <a:xfrm>
                    <a:off x="5526" y="2928"/>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41" name="Freeform 102"/>
                  <p:cNvSpPr>
                    <a:spLocks/>
                  </p:cNvSpPr>
                  <p:nvPr/>
                </p:nvSpPr>
                <p:spPr bwMode="auto">
                  <a:xfrm>
                    <a:off x="5566" y="2928"/>
                    <a:ext cx="15" cy="337"/>
                  </a:xfrm>
                  <a:custGeom>
                    <a:avLst/>
                    <a:gdLst/>
                    <a:ahLst/>
                    <a:cxnLst>
                      <a:cxn ang="0">
                        <a:pos x="4" y="336"/>
                      </a:cxn>
                      <a:cxn ang="0">
                        <a:pos x="4" y="228"/>
                      </a:cxn>
                      <a:cxn ang="0">
                        <a:pos x="10" y="209"/>
                      </a:cxn>
                      <a:cxn ang="0">
                        <a:pos x="10" y="190"/>
                      </a:cxn>
                      <a:cxn ang="0">
                        <a:pos x="10" y="171"/>
                      </a:cxn>
                      <a:cxn ang="0">
                        <a:pos x="10" y="152"/>
                      </a:cxn>
                      <a:cxn ang="0">
                        <a:pos x="14" y="133"/>
                      </a:cxn>
                      <a:cxn ang="0">
                        <a:pos x="14" y="114"/>
                      </a:cxn>
                      <a:cxn ang="0">
                        <a:pos x="14" y="95"/>
                      </a:cxn>
                      <a:cxn ang="0">
                        <a:pos x="14" y="76"/>
                      </a:cxn>
                      <a:cxn ang="0">
                        <a:pos x="14" y="57"/>
                      </a:cxn>
                      <a:cxn ang="0">
                        <a:pos x="4" y="38"/>
                      </a:cxn>
                      <a:cxn ang="0">
                        <a:pos x="4" y="19"/>
                      </a:cxn>
                      <a:cxn ang="0">
                        <a:pos x="0" y="0"/>
                      </a:cxn>
                    </a:cxnLst>
                    <a:rect l="0" t="0" r="r" b="b"/>
                    <a:pathLst>
                      <a:path w="15" h="337">
                        <a:moveTo>
                          <a:pt x="4" y="336"/>
                        </a:moveTo>
                        <a:lnTo>
                          <a:pt x="4" y="228"/>
                        </a:lnTo>
                        <a:lnTo>
                          <a:pt x="10" y="209"/>
                        </a:lnTo>
                        <a:lnTo>
                          <a:pt x="10" y="190"/>
                        </a:lnTo>
                        <a:lnTo>
                          <a:pt x="10" y="171"/>
                        </a:lnTo>
                        <a:lnTo>
                          <a:pt x="10" y="152"/>
                        </a:lnTo>
                        <a:lnTo>
                          <a:pt x="14" y="133"/>
                        </a:lnTo>
                        <a:lnTo>
                          <a:pt x="14" y="114"/>
                        </a:lnTo>
                        <a:lnTo>
                          <a:pt x="14" y="95"/>
                        </a:lnTo>
                        <a:lnTo>
                          <a:pt x="14" y="76"/>
                        </a:lnTo>
                        <a:lnTo>
                          <a:pt x="14" y="57"/>
                        </a:lnTo>
                        <a:lnTo>
                          <a:pt x="4" y="38"/>
                        </a:lnTo>
                        <a:lnTo>
                          <a:pt x="4"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grpSp>
            <p:nvGrpSpPr>
              <p:cNvPr id="133" name="Group 103"/>
              <p:cNvGrpSpPr>
                <a:grpSpLocks/>
              </p:cNvGrpSpPr>
              <p:nvPr/>
            </p:nvGrpSpPr>
            <p:grpSpPr bwMode="auto">
              <a:xfrm>
                <a:off x="277" y="1296"/>
                <a:ext cx="5477" cy="481"/>
                <a:chOff x="277" y="1296"/>
                <a:chExt cx="5477" cy="481"/>
              </a:xfrm>
            </p:grpSpPr>
            <p:sp>
              <p:nvSpPr>
                <p:cNvPr id="217" name="Freeform 104"/>
                <p:cNvSpPr>
                  <a:spLocks/>
                </p:cNvSpPr>
                <p:nvPr/>
              </p:nvSpPr>
              <p:spPr bwMode="auto">
                <a:xfrm>
                  <a:off x="277" y="1344"/>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18" name="Freeform 105"/>
                <p:cNvSpPr>
                  <a:spLocks/>
                </p:cNvSpPr>
                <p:nvPr/>
              </p:nvSpPr>
              <p:spPr bwMode="auto">
                <a:xfrm>
                  <a:off x="960" y="1344"/>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19" name="Freeform 106"/>
                <p:cNvSpPr>
                  <a:spLocks/>
                </p:cNvSpPr>
                <p:nvPr/>
              </p:nvSpPr>
              <p:spPr bwMode="auto">
                <a:xfrm>
                  <a:off x="1386" y="1296"/>
                  <a:ext cx="16" cy="337"/>
                </a:xfrm>
                <a:custGeom>
                  <a:avLst/>
                  <a:gdLst/>
                  <a:ahLst/>
                  <a:cxnLst>
                    <a:cxn ang="0">
                      <a:pos x="10" y="336"/>
                    </a:cxn>
                    <a:cxn ang="0">
                      <a:pos x="10" y="228"/>
                    </a:cxn>
                    <a:cxn ang="0">
                      <a:pos x="5" y="209"/>
                    </a:cxn>
                    <a:cxn ang="0">
                      <a:pos x="5" y="190"/>
                    </a:cxn>
                    <a:cxn ang="0">
                      <a:pos x="5" y="171"/>
                    </a:cxn>
                    <a:cxn ang="0">
                      <a:pos x="5" y="152"/>
                    </a:cxn>
                    <a:cxn ang="0">
                      <a:pos x="0" y="133"/>
                    </a:cxn>
                    <a:cxn ang="0">
                      <a:pos x="0" y="114"/>
                    </a:cxn>
                    <a:cxn ang="0">
                      <a:pos x="0" y="95"/>
                    </a:cxn>
                    <a:cxn ang="0">
                      <a:pos x="0" y="76"/>
                    </a:cxn>
                    <a:cxn ang="0">
                      <a:pos x="0" y="57"/>
                    </a:cxn>
                    <a:cxn ang="0">
                      <a:pos x="10" y="38"/>
                    </a:cxn>
                    <a:cxn ang="0">
                      <a:pos x="10" y="19"/>
                    </a:cxn>
                    <a:cxn ang="0">
                      <a:pos x="15" y="0"/>
                    </a:cxn>
                  </a:cxnLst>
                  <a:rect l="0" t="0" r="r" b="b"/>
                  <a:pathLst>
                    <a:path w="16" h="337">
                      <a:moveTo>
                        <a:pt x="10" y="336"/>
                      </a:moveTo>
                      <a:lnTo>
                        <a:pt x="10" y="228"/>
                      </a:lnTo>
                      <a:lnTo>
                        <a:pt x="5" y="209"/>
                      </a:lnTo>
                      <a:lnTo>
                        <a:pt x="5" y="190"/>
                      </a:lnTo>
                      <a:lnTo>
                        <a:pt x="5" y="171"/>
                      </a:lnTo>
                      <a:lnTo>
                        <a:pt x="5" y="152"/>
                      </a:lnTo>
                      <a:lnTo>
                        <a:pt x="0" y="133"/>
                      </a:lnTo>
                      <a:lnTo>
                        <a:pt x="0" y="114"/>
                      </a:lnTo>
                      <a:lnTo>
                        <a:pt x="0" y="95"/>
                      </a:lnTo>
                      <a:lnTo>
                        <a:pt x="0" y="76"/>
                      </a:lnTo>
                      <a:lnTo>
                        <a:pt x="0" y="57"/>
                      </a:lnTo>
                      <a:lnTo>
                        <a:pt x="10" y="38"/>
                      </a:lnTo>
                      <a:lnTo>
                        <a:pt x="10" y="19"/>
                      </a:lnTo>
                      <a:lnTo>
                        <a:pt x="15"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20" name="Freeform 107"/>
                <p:cNvSpPr>
                  <a:spLocks/>
                </p:cNvSpPr>
                <p:nvPr/>
              </p:nvSpPr>
              <p:spPr bwMode="auto">
                <a:xfrm>
                  <a:off x="2027" y="1392"/>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21" name="Freeform 108"/>
                <p:cNvSpPr>
                  <a:spLocks/>
                </p:cNvSpPr>
                <p:nvPr/>
              </p:nvSpPr>
              <p:spPr bwMode="auto">
                <a:xfrm>
                  <a:off x="2539" y="1344"/>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22" name="Freeform 109"/>
                <p:cNvSpPr>
                  <a:spLocks/>
                </p:cNvSpPr>
                <p:nvPr/>
              </p:nvSpPr>
              <p:spPr bwMode="auto">
                <a:xfrm>
                  <a:off x="3008" y="1296"/>
                  <a:ext cx="15" cy="433"/>
                </a:xfrm>
                <a:custGeom>
                  <a:avLst/>
                  <a:gdLst/>
                  <a:ahLst/>
                  <a:cxnLst>
                    <a:cxn ang="0">
                      <a:pos x="10" y="432"/>
                    </a:cxn>
                    <a:cxn ang="0">
                      <a:pos x="10" y="293"/>
                    </a:cxn>
                    <a:cxn ang="0">
                      <a:pos x="4" y="268"/>
                    </a:cxn>
                    <a:cxn ang="0">
                      <a:pos x="4" y="244"/>
                    </a:cxn>
                    <a:cxn ang="0">
                      <a:pos x="4" y="220"/>
                    </a:cxn>
                    <a:cxn ang="0">
                      <a:pos x="4" y="195"/>
                    </a:cxn>
                    <a:cxn ang="0">
                      <a:pos x="0" y="171"/>
                    </a:cxn>
                    <a:cxn ang="0">
                      <a:pos x="0" y="146"/>
                    </a:cxn>
                    <a:cxn ang="0">
                      <a:pos x="0" y="122"/>
                    </a:cxn>
                    <a:cxn ang="0">
                      <a:pos x="0" y="97"/>
                    </a:cxn>
                    <a:cxn ang="0">
                      <a:pos x="0" y="73"/>
                    </a:cxn>
                    <a:cxn ang="0">
                      <a:pos x="10" y="48"/>
                    </a:cxn>
                    <a:cxn ang="0">
                      <a:pos x="10" y="24"/>
                    </a:cxn>
                    <a:cxn ang="0">
                      <a:pos x="14" y="0"/>
                    </a:cxn>
                  </a:cxnLst>
                  <a:rect l="0" t="0" r="r" b="b"/>
                  <a:pathLst>
                    <a:path w="15" h="433">
                      <a:moveTo>
                        <a:pt x="10" y="432"/>
                      </a:moveTo>
                      <a:lnTo>
                        <a:pt x="10" y="293"/>
                      </a:lnTo>
                      <a:lnTo>
                        <a:pt x="4" y="268"/>
                      </a:lnTo>
                      <a:lnTo>
                        <a:pt x="4" y="244"/>
                      </a:lnTo>
                      <a:lnTo>
                        <a:pt x="4" y="220"/>
                      </a:lnTo>
                      <a:lnTo>
                        <a:pt x="4" y="195"/>
                      </a:lnTo>
                      <a:lnTo>
                        <a:pt x="0" y="171"/>
                      </a:lnTo>
                      <a:lnTo>
                        <a:pt x="0" y="146"/>
                      </a:lnTo>
                      <a:lnTo>
                        <a:pt x="0" y="122"/>
                      </a:lnTo>
                      <a:lnTo>
                        <a:pt x="0" y="97"/>
                      </a:lnTo>
                      <a:lnTo>
                        <a:pt x="0" y="73"/>
                      </a:lnTo>
                      <a:lnTo>
                        <a:pt x="10" y="48"/>
                      </a:lnTo>
                      <a:lnTo>
                        <a:pt x="10" y="2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23" name="Freeform 110"/>
                <p:cNvSpPr>
                  <a:spLocks/>
                </p:cNvSpPr>
                <p:nvPr/>
              </p:nvSpPr>
              <p:spPr bwMode="auto">
                <a:xfrm>
                  <a:off x="3520" y="1296"/>
                  <a:ext cx="15" cy="433"/>
                </a:xfrm>
                <a:custGeom>
                  <a:avLst/>
                  <a:gdLst/>
                  <a:ahLst/>
                  <a:cxnLst>
                    <a:cxn ang="0">
                      <a:pos x="10" y="432"/>
                    </a:cxn>
                    <a:cxn ang="0">
                      <a:pos x="10" y="293"/>
                    </a:cxn>
                    <a:cxn ang="0">
                      <a:pos x="4" y="268"/>
                    </a:cxn>
                    <a:cxn ang="0">
                      <a:pos x="4" y="244"/>
                    </a:cxn>
                    <a:cxn ang="0">
                      <a:pos x="4" y="220"/>
                    </a:cxn>
                    <a:cxn ang="0">
                      <a:pos x="4" y="195"/>
                    </a:cxn>
                    <a:cxn ang="0">
                      <a:pos x="0" y="171"/>
                    </a:cxn>
                    <a:cxn ang="0">
                      <a:pos x="0" y="146"/>
                    </a:cxn>
                    <a:cxn ang="0">
                      <a:pos x="0" y="122"/>
                    </a:cxn>
                    <a:cxn ang="0">
                      <a:pos x="0" y="97"/>
                    </a:cxn>
                    <a:cxn ang="0">
                      <a:pos x="0" y="73"/>
                    </a:cxn>
                    <a:cxn ang="0">
                      <a:pos x="10" y="48"/>
                    </a:cxn>
                    <a:cxn ang="0">
                      <a:pos x="10" y="24"/>
                    </a:cxn>
                    <a:cxn ang="0">
                      <a:pos x="14" y="0"/>
                    </a:cxn>
                  </a:cxnLst>
                  <a:rect l="0" t="0" r="r" b="b"/>
                  <a:pathLst>
                    <a:path w="15" h="433">
                      <a:moveTo>
                        <a:pt x="10" y="432"/>
                      </a:moveTo>
                      <a:lnTo>
                        <a:pt x="10" y="293"/>
                      </a:lnTo>
                      <a:lnTo>
                        <a:pt x="4" y="268"/>
                      </a:lnTo>
                      <a:lnTo>
                        <a:pt x="4" y="244"/>
                      </a:lnTo>
                      <a:lnTo>
                        <a:pt x="4" y="220"/>
                      </a:lnTo>
                      <a:lnTo>
                        <a:pt x="4" y="195"/>
                      </a:lnTo>
                      <a:lnTo>
                        <a:pt x="0" y="171"/>
                      </a:lnTo>
                      <a:lnTo>
                        <a:pt x="0" y="146"/>
                      </a:lnTo>
                      <a:lnTo>
                        <a:pt x="0" y="122"/>
                      </a:lnTo>
                      <a:lnTo>
                        <a:pt x="0" y="97"/>
                      </a:lnTo>
                      <a:lnTo>
                        <a:pt x="0" y="73"/>
                      </a:lnTo>
                      <a:lnTo>
                        <a:pt x="10" y="48"/>
                      </a:lnTo>
                      <a:lnTo>
                        <a:pt x="10" y="2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24" name="Freeform 111"/>
                <p:cNvSpPr>
                  <a:spLocks/>
                </p:cNvSpPr>
                <p:nvPr/>
              </p:nvSpPr>
              <p:spPr bwMode="auto">
                <a:xfrm>
                  <a:off x="3947" y="1344"/>
                  <a:ext cx="15" cy="433"/>
                </a:xfrm>
                <a:custGeom>
                  <a:avLst/>
                  <a:gdLst/>
                  <a:ahLst/>
                  <a:cxnLst>
                    <a:cxn ang="0">
                      <a:pos x="10" y="432"/>
                    </a:cxn>
                    <a:cxn ang="0">
                      <a:pos x="10" y="293"/>
                    </a:cxn>
                    <a:cxn ang="0">
                      <a:pos x="4" y="268"/>
                    </a:cxn>
                    <a:cxn ang="0">
                      <a:pos x="4" y="244"/>
                    </a:cxn>
                    <a:cxn ang="0">
                      <a:pos x="4" y="220"/>
                    </a:cxn>
                    <a:cxn ang="0">
                      <a:pos x="4" y="195"/>
                    </a:cxn>
                    <a:cxn ang="0">
                      <a:pos x="0" y="171"/>
                    </a:cxn>
                    <a:cxn ang="0">
                      <a:pos x="0" y="146"/>
                    </a:cxn>
                    <a:cxn ang="0">
                      <a:pos x="0" y="122"/>
                    </a:cxn>
                    <a:cxn ang="0">
                      <a:pos x="0" y="97"/>
                    </a:cxn>
                    <a:cxn ang="0">
                      <a:pos x="0" y="73"/>
                    </a:cxn>
                    <a:cxn ang="0">
                      <a:pos x="10" y="48"/>
                    </a:cxn>
                    <a:cxn ang="0">
                      <a:pos x="10" y="24"/>
                    </a:cxn>
                    <a:cxn ang="0">
                      <a:pos x="14" y="0"/>
                    </a:cxn>
                  </a:cxnLst>
                  <a:rect l="0" t="0" r="r" b="b"/>
                  <a:pathLst>
                    <a:path w="15" h="433">
                      <a:moveTo>
                        <a:pt x="10" y="432"/>
                      </a:moveTo>
                      <a:lnTo>
                        <a:pt x="10" y="293"/>
                      </a:lnTo>
                      <a:lnTo>
                        <a:pt x="4" y="268"/>
                      </a:lnTo>
                      <a:lnTo>
                        <a:pt x="4" y="244"/>
                      </a:lnTo>
                      <a:lnTo>
                        <a:pt x="4" y="220"/>
                      </a:lnTo>
                      <a:lnTo>
                        <a:pt x="4" y="195"/>
                      </a:lnTo>
                      <a:lnTo>
                        <a:pt x="0" y="171"/>
                      </a:lnTo>
                      <a:lnTo>
                        <a:pt x="0" y="146"/>
                      </a:lnTo>
                      <a:lnTo>
                        <a:pt x="0" y="122"/>
                      </a:lnTo>
                      <a:lnTo>
                        <a:pt x="0" y="97"/>
                      </a:lnTo>
                      <a:lnTo>
                        <a:pt x="0" y="73"/>
                      </a:lnTo>
                      <a:lnTo>
                        <a:pt x="10" y="48"/>
                      </a:lnTo>
                      <a:lnTo>
                        <a:pt x="10" y="2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25" name="Freeform 112"/>
                <p:cNvSpPr>
                  <a:spLocks/>
                </p:cNvSpPr>
                <p:nvPr/>
              </p:nvSpPr>
              <p:spPr bwMode="auto">
                <a:xfrm>
                  <a:off x="4245" y="1344"/>
                  <a:ext cx="16" cy="433"/>
                </a:xfrm>
                <a:custGeom>
                  <a:avLst/>
                  <a:gdLst/>
                  <a:ahLst/>
                  <a:cxnLst>
                    <a:cxn ang="0">
                      <a:pos x="10" y="432"/>
                    </a:cxn>
                    <a:cxn ang="0">
                      <a:pos x="10" y="293"/>
                    </a:cxn>
                    <a:cxn ang="0">
                      <a:pos x="5" y="268"/>
                    </a:cxn>
                    <a:cxn ang="0">
                      <a:pos x="5" y="244"/>
                    </a:cxn>
                    <a:cxn ang="0">
                      <a:pos x="5" y="220"/>
                    </a:cxn>
                    <a:cxn ang="0">
                      <a:pos x="5" y="195"/>
                    </a:cxn>
                    <a:cxn ang="0">
                      <a:pos x="0" y="171"/>
                    </a:cxn>
                    <a:cxn ang="0">
                      <a:pos x="0" y="146"/>
                    </a:cxn>
                    <a:cxn ang="0">
                      <a:pos x="0" y="122"/>
                    </a:cxn>
                    <a:cxn ang="0">
                      <a:pos x="0" y="97"/>
                    </a:cxn>
                    <a:cxn ang="0">
                      <a:pos x="0" y="73"/>
                    </a:cxn>
                    <a:cxn ang="0">
                      <a:pos x="10" y="48"/>
                    </a:cxn>
                    <a:cxn ang="0">
                      <a:pos x="10" y="24"/>
                    </a:cxn>
                    <a:cxn ang="0">
                      <a:pos x="15" y="0"/>
                    </a:cxn>
                  </a:cxnLst>
                  <a:rect l="0" t="0" r="r" b="b"/>
                  <a:pathLst>
                    <a:path w="16" h="433">
                      <a:moveTo>
                        <a:pt x="10" y="432"/>
                      </a:moveTo>
                      <a:lnTo>
                        <a:pt x="10" y="293"/>
                      </a:lnTo>
                      <a:lnTo>
                        <a:pt x="5" y="268"/>
                      </a:lnTo>
                      <a:lnTo>
                        <a:pt x="5" y="244"/>
                      </a:lnTo>
                      <a:lnTo>
                        <a:pt x="5" y="220"/>
                      </a:lnTo>
                      <a:lnTo>
                        <a:pt x="5" y="195"/>
                      </a:lnTo>
                      <a:lnTo>
                        <a:pt x="0" y="171"/>
                      </a:lnTo>
                      <a:lnTo>
                        <a:pt x="0" y="146"/>
                      </a:lnTo>
                      <a:lnTo>
                        <a:pt x="0" y="122"/>
                      </a:lnTo>
                      <a:lnTo>
                        <a:pt x="0" y="97"/>
                      </a:lnTo>
                      <a:lnTo>
                        <a:pt x="0" y="73"/>
                      </a:lnTo>
                      <a:lnTo>
                        <a:pt x="10" y="48"/>
                      </a:lnTo>
                      <a:lnTo>
                        <a:pt x="10" y="24"/>
                      </a:lnTo>
                      <a:lnTo>
                        <a:pt x="15"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26" name="Freeform 113"/>
                <p:cNvSpPr>
                  <a:spLocks/>
                </p:cNvSpPr>
                <p:nvPr/>
              </p:nvSpPr>
              <p:spPr bwMode="auto">
                <a:xfrm>
                  <a:off x="4629" y="1344"/>
                  <a:ext cx="16" cy="433"/>
                </a:xfrm>
                <a:custGeom>
                  <a:avLst/>
                  <a:gdLst/>
                  <a:ahLst/>
                  <a:cxnLst>
                    <a:cxn ang="0">
                      <a:pos x="10" y="432"/>
                    </a:cxn>
                    <a:cxn ang="0">
                      <a:pos x="10" y="293"/>
                    </a:cxn>
                    <a:cxn ang="0">
                      <a:pos x="5" y="268"/>
                    </a:cxn>
                    <a:cxn ang="0">
                      <a:pos x="5" y="244"/>
                    </a:cxn>
                    <a:cxn ang="0">
                      <a:pos x="5" y="220"/>
                    </a:cxn>
                    <a:cxn ang="0">
                      <a:pos x="5" y="195"/>
                    </a:cxn>
                    <a:cxn ang="0">
                      <a:pos x="0" y="171"/>
                    </a:cxn>
                    <a:cxn ang="0">
                      <a:pos x="0" y="146"/>
                    </a:cxn>
                    <a:cxn ang="0">
                      <a:pos x="0" y="122"/>
                    </a:cxn>
                    <a:cxn ang="0">
                      <a:pos x="0" y="97"/>
                    </a:cxn>
                    <a:cxn ang="0">
                      <a:pos x="0" y="73"/>
                    </a:cxn>
                    <a:cxn ang="0">
                      <a:pos x="10" y="48"/>
                    </a:cxn>
                    <a:cxn ang="0">
                      <a:pos x="10" y="24"/>
                    </a:cxn>
                    <a:cxn ang="0">
                      <a:pos x="15" y="0"/>
                    </a:cxn>
                  </a:cxnLst>
                  <a:rect l="0" t="0" r="r" b="b"/>
                  <a:pathLst>
                    <a:path w="16" h="433">
                      <a:moveTo>
                        <a:pt x="10" y="432"/>
                      </a:moveTo>
                      <a:lnTo>
                        <a:pt x="10" y="293"/>
                      </a:lnTo>
                      <a:lnTo>
                        <a:pt x="5" y="268"/>
                      </a:lnTo>
                      <a:lnTo>
                        <a:pt x="5" y="244"/>
                      </a:lnTo>
                      <a:lnTo>
                        <a:pt x="5" y="220"/>
                      </a:lnTo>
                      <a:lnTo>
                        <a:pt x="5" y="195"/>
                      </a:lnTo>
                      <a:lnTo>
                        <a:pt x="0" y="171"/>
                      </a:lnTo>
                      <a:lnTo>
                        <a:pt x="0" y="146"/>
                      </a:lnTo>
                      <a:lnTo>
                        <a:pt x="0" y="122"/>
                      </a:lnTo>
                      <a:lnTo>
                        <a:pt x="0" y="97"/>
                      </a:lnTo>
                      <a:lnTo>
                        <a:pt x="0" y="73"/>
                      </a:lnTo>
                      <a:lnTo>
                        <a:pt x="10" y="48"/>
                      </a:lnTo>
                      <a:lnTo>
                        <a:pt x="10" y="24"/>
                      </a:lnTo>
                      <a:lnTo>
                        <a:pt x="15"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27" name="Freeform 114"/>
                <p:cNvSpPr>
                  <a:spLocks/>
                </p:cNvSpPr>
                <p:nvPr/>
              </p:nvSpPr>
              <p:spPr bwMode="auto">
                <a:xfrm>
                  <a:off x="5056" y="1296"/>
                  <a:ext cx="15" cy="433"/>
                </a:xfrm>
                <a:custGeom>
                  <a:avLst/>
                  <a:gdLst/>
                  <a:ahLst/>
                  <a:cxnLst>
                    <a:cxn ang="0">
                      <a:pos x="10" y="432"/>
                    </a:cxn>
                    <a:cxn ang="0">
                      <a:pos x="10" y="293"/>
                    </a:cxn>
                    <a:cxn ang="0">
                      <a:pos x="4" y="268"/>
                    </a:cxn>
                    <a:cxn ang="0">
                      <a:pos x="4" y="244"/>
                    </a:cxn>
                    <a:cxn ang="0">
                      <a:pos x="4" y="220"/>
                    </a:cxn>
                    <a:cxn ang="0">
                      <a:pos x="4" y="195"/>
                    </a:cxn>
                    <a:cxn ang="0">
                      <a:pos x="0" y="171"/>
                    </a:cxn>
                    <a:cxn ang="0">
                      <a:pos x="0" y="146"/>
                    </a:cxn>
                    <a:cxn ang="0">
                      <a:pos x="0" y="122"/>
                    </a:cxn>
                    <a:cxn ang="0">
                      <a:pos x="0" y="97"/>
                    </a:cxn>
                    <a:cxn ang="0">
                      <a:pos x="0" y="73"/>
                    </a:cxn>
                    <a:cxn ang="0">
                      <a:pos x="10" y="48"/>
                    </a:cxn>
                    <a:cxn ang="0">
                      <a:pos x="10" y="24"/>
                    </a:cxn>
                    <a:cxn ang="0">
                      <a:pos x="14" y="0"/>
                    </a:cxn>
                  </a:cxnLst>
                  <a:rect l="0" t="0" r="r" b="b"/>
                  <a:pathLst>
                    <a:path w="15" h="433">
                      <a:moveTo>
                        <a:pt x="10" y="432"/>
                      </a:moveTo>
                      <a:lnTo>
                        <a:pt x="10" y="293"/>
                      </a:lnTo>
                      <a:lnTo>
                        <a:pt x="4" y="268"/>
                      </a:lnTo>
                      <a:lnTo>
                        <a:pt x="4" y="244"/>
                      </a:lnTo>
                      <a:lnTo>
                        <a:pt x="4" y="220"/>
                      </a:lnTo>
                      <a:lnTo>
                        <a:pt x="4" y="195"/>
                      </a:lnTo>
                      <a:lnTo>
                        <a:pt x="0" y="171"/>
                      </a:lnTo>
                      <a:lnTo>
                        <a:pt x="0" y="146"/>
                      </a:lnTo>
                      <a:lnTo>
                        <a:pt x="0" y="122"/>
                      </a:lnTo>
                      <a:lnTo>
                        <a:pt x="0" y="97"/>
                      </a:lnTo>
                      <a:lnTo>
                        <a:pt x="0" y="73"/>
                      </a:lnTo>
                      <a:lnTo>
                        <a:pt x="10" y="48"/>
                      </a:lnTo>
                      <a:lnTo>
                        <a:pt x="10" y="2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28" name="Freeform 115"/>
                <p:cNvSpPr>
                  <a:spLocks/>
                </p:cNvSpPr>
                <p:nvPr/>
              </p:nvSpPr>
              <p:spPr bwMode="auto">
                <a:xfrm>
                  <a:off x="5739" y="1344"/>
                  <a:ext cx="15" cy="433"/>
                </a:xfrm>
                <a:custGeom>
                  <a:avLst/>
                  <a:gdLst/>
                  <a:ahLst/>
                  <a:cxnLst>
                    <a:cxn ang="0">
                      <a:pos x="10" y="432"/>
                    </a:cxn>
                    <a:cxn ang="0">
                      <a:pos x="10" y="293"/>
                    </a:cxn>
                    <a:cxn ang="0">
                      <a:pos x="4" y="268"/>
                    </a:cxn>
                    <a:cxn ang="0">
                      <a:pos x="4" y="244"/>
                    </a:cxn>
                    <a:cxn ang="0">
                      <a:pos x="4" y="220"/>
                    </a:cxn>
                    <a:cxn ang="0">
                      <a:pos x="4" y="195"/>
                    </a:cxn>
                    <a:cxn ang="0">
                      <a:pos x="0" y="171"/>
                    </a:cxn>
                    <a:cxn ang="0">
                      <a:pos x="0" y="146"/>
                    </a:cxn>
                    <a:cxn ang="0">
                      <a:pos x="0" y="122"/>
                    </a:cxn>
                    <a:cxn ang="0">
                      <a:pos x="0" y="97"/>
                    </a:cxn>
                    <a:cxn ang="0">
                      <a:pos x="0" y="73"/>
                    </a:cxn>
                    <a:cxn ang="0">
                      <a:pos x="10" y="48"/>
                    </a:cxn>
                    <a:cxn ang="0">
                      <a:pos x="10" y="24"/>
                    </a:cxn>
                    <a:cxn ang="0">
                      <a:pos x="14" y="0"/>
                    </a:cxn>
                  </a:cxnLst>
                  <a:rect l="0" t="0" r="r" b="b"/>
                  <a:pathLst>
                    <a:path w="15" h="433">
                      <a:moveTo>
                        <a:pt x="10" y="432"/>
                      </a:moveTo>
                      <a:lnTo>
                        <a:pt x="10" y="293"/>
                      </a:lnTo>
                      <a:lnTo>
                        <a:pt x="4" y="268"/>
                      </a:lnTo>
                      <a:lnTo>
                        <a:pt x="4" y="244"/>
                      </a:lnTo>
                      <a:lnTo>
                        <a:pt x="4" y="220"/>
                      </a:lnTo>
                      <a:lnTo>
                        <a:pt x="4" y="195"/>
                      </a:lnTo>
                      <a:lnTo>
                        <a:pt x="0" y="171"/>
                      </a:lnTo>
                      <a:lnTo>
                        <a:pt x="0" y="146"/>
                      </a:lnTo>
                      <a:lnTo>
                        <a:pt x="0" y="122"/>
                      </a:lnTo>
                      <a:lnTo>
                        <a:pt x="0" y="97"/>
                      </a:lnTo>
                      <a:lnTo>
                        <a:pt x="0" y="73"/>
                      </a:lnTo>
                      <a:lnTo>
                        <a:pt x="10" y="48"/>
                      </a:lnTo>
                      <a:lnTo>
                        <a:pt x="10" y="2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34" name="Group 116"/>
              <p:cNvGrpSpPr>
                <a:grpSpLocks/>
              </p:cNvGrpSpPr>
              <p:nvPr/>
            </p:nvGrpSpPr>
            <p:grpSpPr bwMode="auto">
              <a:xfrm>
                <a:off x="103" y="3264"/>
                <a:ext cx="5477" cy="295"/>
                <a:chOff x="103" y="3264"/>
                <a:chExt cx="5477" cy="295"/>
              </a:xfrm>
            </p:grpSpPr>
            <p:grpSp>
              <p:nvGrpSpPr>
                <p:cNvPr id="135" name="Group 117"/>
                <p:cNvGrpSpPr>
                  <a:grpSpLocks/>
                </p:cNvGrpSpPr>
                <p:nvPr/>
              </p:nvGrpSpPr>
              <p:grpSpPr bwMode="auto">
                <a:xfrm>
                  <a:off x="103" y="3298"/>
                  <a:ext cx="100" cy="257"/>
                  <a:chOff x="103" y="3298"/>
                  <a:chExt cx="100" cy="257"/>
                </a:xfrm>
              </p:grpSpPr>
              <p:sp>
                <p:nvSpPr>
                  <p:cNvPr id="214" name="Freeform 118"/>
                  <p:cNvSpPr>
                    <a:spLocks/>
                  </p:cNvSpPr>
                  <p:nvPr/>
                </p:nvSpPr>
                <p:spPr bwMode="auto">
                  <a:xfrm>
                    <a:off x="103" y="3298"/>
                    <a:ext cx="15" cy="257"/>
                  </a:xfrm>
                  <a:custGeom>
                    <a:avLst/>
                    <a:gdLst/>
                    <a:ahLst/>
                    <a:cxnLst>
                      <a:cxn ang="0">
                        <a:pos x="9" y="0"/>
                      </a:cxn>
                      <a:cxn ang="0">
                        <a:pos x="9" y="82"/>
                      </a:cxn>
                      <a:cxn ang="0">
                        <a:pos x="4" y="96"/>
                      </a:cxn>
                      <a:cxn ang="0">
                        <a:pos x="4" y="111"/>
                      </a:cxn>
                      <a:cxn ang="0">
                        <a:pos x="4" y="125"/>
                      </a:cxn>
                      <a:cxn ang="0">
                        <a:pos x="4" y="140"/>
                      </a:cxn>
                      <a:cxn ang="0">
                        <a:pos x="0" y="154"/>
                      </a:cxn>
                      <a:cxn ang="0">
                        <a:pos x="0" y="169"/>
                      </a:cxn>
                      <a:cxn ang="0">
                        <a:pos x="0" y="183"/>
                      </a:cxn>
                      <a:cxn ang="0">
                        <a:pos x="0" y="198"/>
                      </a:cxn>
                      <a:cxn ang="0">
                        <a:pos x="0" y="212"/>
                      </a:cxn>
                      <a:cxn ang="0">
                        <a:pos x="9" y="227"/>
                      </a:cxn>
                      <a:cxn ang="0">
                        <a:pos x="9" y="241"/>
                      </a:cxn>
                      <a:cxn ang="0">
                        <a:pos x="14" y="256"/>
                      </a:cxn>
                    </a:cxnLst>
                    <a:rect l="0" t="0" r="r" b="b"/>
                    <a:pathLst>
                      <a:path w="15" h="257">
                        <a:moveTo>
                          <a:pt x="9" y="0"/>
                        </a:moveTo>
                        <a:lnTo>
                          <a:pt x="9" y="82"/>
                        </a:lnTo>
                        <a:lnTo>
                          <a:pt x="4" y="96"/>
                        </a:lnTo>
                        <a:lnTo>
                          <a:pt x="4" y="111"/>
                        </a:lnTo>
                        <a:lnTo>
                          <a:pt x="4" y="125"/>
                        </a:lnTo>
                        <a:lnTo>
                          <a:pt x="4" y="140"/>
                        </a:lnTo>
                        <a:lnTo>
                          <a:pt x="0" y="154"/>
                        </a:lnTo>
                        <a:lnTo>
                          <a:pt x="0" y="169"/>
                        </a:lnTo>
                        <a:lnTo>
                          <a:pt x="0" y="183"/>
                        </a:lnTo>
                        <a:lnTo>
                          <a:pt x="0" y="198"/>
                        </a:lnTo>
                        <a:lnTo>
                          <a:pt x="0" y="212"/>
                        </a:lnTo>
                        <a:lnTo>
                          <a:pt x="9" y="227"/>
                        </a:lnTo>
                        <a:lnTo>
                          <a:pt x="9" y="241"/>
                        </a:lnTo>
                        <a:lnTo>
                          <a:pt x="14" y="25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15" name="Freeform 119"/>
                  <p:cNvSpPr>
                    <a:spLocks/>
                  </p:cNvSpPr>
                  <p:nvPr/>
                </p:nvSpPr>
                <p:spPr bwMode="auto">
                  <a:xfrm>
                    <a:off x="188" y="3298"/>
                    <a:ext cx="15" cy="257"/>
                  </a:xfrm>
                  <a:custGeom>
                    <a:avLst/>
                    <a:gdLst/>
                    <a:ahLst/>
                    <a:cxnLst>
                      <a:cxn ang="0">
                        <a:pos x="10" y="256"/>
                      </a:cxn>
                      <a:cxn ang="0">
                        <a:pos x="10" y="173"/>
                      </a:cxn>
                      <a:cxn ang="0">
                        <a:pos x="4" y="159"/>
                      </a:cxn>
                      <a:cxn ang="0">
                        <a:pos x="4" y="144"/>
                      </a:cxn>
                      <a:cxn ang="0">
                        <a:pos x="4" y="130"/>
                      </a:cxn>
                      <a:cxn ang="0">
                        <a:pos x="4" y="115"/>
                      </a:cxn>
                      <a:cxn ang="0">
                        <a:pos x="0" y="101"/>
                      </a:cxn>
                      <a:cxn ang="0">
                        <a:pos x="0" y="86"/>
                      </a:cxn>
                      <a:cxn ang="0">
                        <a:pos x="0" y="72"/>
                      </a:cxn>
                      <a:cxn ang="0">
                        <a:pos x="0" y="57"/>
                      </a:cxn>
                      <a:cxn ang="0">
                        <a:pos x="0" y="43"/>
                      </a:cxn>
                      <a:cxn ang="0">
                        <a:pos x="10" y="28"/>
                      </a:cxn>
                      <a:cxn ang="0">
                        <a:pos x="10" y="14"/>
                      </a:cxn>
                      <a:cxn ang="0">
                        <a:pos x="14" y="0"/>
                      </a:cxn>
                    </a:cxnLst>
                    <a:rect l="0" t="0" r="r" b="b"/>
                    <a:pathLst>
                      <a:path w="15" h="257">
                        <a:moveTo>
                          <a:pt x="10" y="256"/>
                        </a:moveTo>
                        <a:lnTo>
                          <a:pt x="10" y="173"/>
                        </a:lnTo>
                        <a:lnTo>
                          <a:pt x="4" y="159"/>
                        </a:lnTo>
                        <a:lnTo>
                          <a:pt x="4" y="144"/>
                        </a:lnTo>
                        <a:lnTo>
                          <a:pt x="4" y="130"/>
                        </a:lnTo>
                        <a:lnTo>
                          <a:pt x="4" y="115"/>
                        </a:lnTo>
                        <a:lnTo>
                          <a:pt x="0" y="101"/>
                        </a:lnTo>
                        <a:lnTo>
                          <a:pt x="0" y="86"/>
                        </a:lnTo>
                        <a:lnTo>
                          <a:pt x="0" y="72"/>
                        </a:lnTo>
                        <a:lnTo>
                          <a:pt x="0" y="57"/>
                        </a:lnTo>
                        <a:lnTo>
                          <a:pt x="0" y="43"/>
                        </a:lnTo>
                        <a:lnTo>
                          <a:pt x="10" y="28"/>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16" name="Freeform 120"/>
                  <p:cNvSpPr>
                    <a:spLocks/>
                  </p:cNvSpPr>
                  <p:nvPr/>
                </p:nvSpPr>
                <p:spPr bwMode="auto">
                  <a:xfrm>
                    <a:off x="145" y="3298"/>
                    <a:ext cx="16" cy="257"/>
                  </a:xfrm>
                  <a:custGeom>
                    <a:avLst/>
                    <a:gdLst/>
                    <a:ahLst/>
                    <a:cxnLst>
                      <a:cxn ang="0">
                        <a:pos x="5" y="256"/>
                      </a:cxn>
                      <a:cxn ang="0">
                        <a:pos x="5" y="173"/>
                      </a:cxn>
                      <a:cxn ang="0">
                        <a:pos x="10" y="159"/>
                      </a:cxn>
                      <a:cxn ang="0">
                        <a:pos x="10" y="144"/>
                      </a:cxn>
                      <a:cxn ang="0">
                        <a:pos x="10" y="130"/>
                      </a:cxn>
                      <a:cxn ang="0">
                        <a:pos x="10" y="115"/>
                      </a:cxn>
                      <a:cxn ang="0">
                        <a:pos x="15" y="101"/>
                      </a:cxn>
                      <a:cxn ang="0">
                        <a:pos x="15" y="86"/>
                      </a:cxn>
                      <a:cxn ang="0">
                        <a:pos x="15" y="72"/>
                      </a:cxn>
                      <a:cxn ang="0">
                        <a:pos x="15" y="57"/>
                      </a:cxn>
                      <a:cxn ang="0">
                        <a:pos x="15" y="43"/>
                      </a:cxn>
                      <a:cxn ang="0">
                        <a:pos x="5" y="28"/>
                      </a:cxn>
                      <a:cxn ang="0">
                        <a:pos x="5" y="14"/>
                      </a:cxn>
                      <a:cxn ang="0">
                        <a:pos x="0" y="0"/>
                      </a:cxn>
                    </a:cxnLst>
                    <a:rect l="0" t="0" r="r" b="b"/>
                    <a:pathLst>
                      <a:path w="16" h="257">
                        <a:moveTo>
                          <a:pt x="5" y="256"/>
                        </a:moveTo>
                        <a:lnTo>
                          <a:pt x="5" y="173"/>
                        </a:lnTo>
                        <a:lnTo>
                          <a:pt x="10" y="159"/>
                        </a:lnTo>
                        <a:lnTo>
                          <a:pt x="10" y="144"/>
                        </a:lnTo>
                        <a:lnTo>
                          <a:pt x="10" y="130"/>
                        </a:lnTo>
                        <a:lnTo>
                          <a:pt x="10" y="115"/>
                        </a:lnTo>
                        <a:lnTo>
                          <a:pt x="15" y="101"/>
                        </a:lnTo>
                        <a:lnTo>
                          <a:pt x="15" y="86"/>
                        </a:lnTo>
                        <a:lnTo>
                          <a:pt x="15" y="72"/>
                        </a:lnTo>
                        <a:lnTo>
                          <a:pt x="15" y="57"/>
                        </a:lnTo>
                        <a:lnTo>
                          <a:pt x="15" y="43"/>
                        </a:lnTo>
                        <a:lnTo>
                          <a:pt x="5" y="28"/>
                        </a:lnTo>
                        <a:lnTo>
                          <a:pt x="5"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36" name="Group 121"/>
                <p:cNvGrpSpPr>
                  <a:grpSpLocks/>
                </p:cNvGrpSpPr>
                <p:nvPr/>
              </p:nvGrpSpPr>
              <p:grpSpPr bwMode="auto">
                <a:xfrm>
                  <a:off x="658" y="3298"/>
                  <a:ext cx="100" cy="258"/>
                  <a:chOff x="658" y="3298"/>
                  <a:chExt cx="100" cy="258"/>
                </a:xfrm>
              </p:grpSpPr>
              <p:sp>
                <p:nvSpPr>
                  <p:cNvPr id="211" name="Freeform 122"/>
                  <p:cNvSpPr>
                    <a:spLocks/>
                  </p:cNvSpPr>
                  <p:nvPr/>
                </p:nvSpPr>
                <p:spPr bwMode="auto">
                  <a:xfrm>
                    <a:off x="658" y="3298"/>
                    <a:ext cx="15" cy="258"/>
                  </a:xfrm>
                  <a:custGeom>
                    <a:avLst/>
                    <a:gdLst/>
                    <a:ahLst/>
                    <a:cxnLst>
                      <a:cxn ang="0">
                        <a:pos x="9" y="0"/>
                      </a:cxn>
                      <a:cxn ang="0">
                        <a:pos x="9" y="82"/>
                      </a:cxn>
                      <a:cxn ang="0">
                        <a:pos x="4" y="96"/>
                      </a:cxn>
                      <a:cxn ang="0">
                        <a:pos x="4" y="111"/>
                      </a:cxn>
                      <a:cxn ang="0">
                        <a:pos x="4" y="126"/>
                      </a:cxn>
                      <a:cxn ang="0">
                        <a:pos x="4" y="140"/>
                      </a:cxn>
                      <a:cxn ang="0">
                        <a:pos x="0" y="155"/>
                      </a:cxn>
                      <a:cxn ang="0">
                        <a:pos x="0" y="169"/>
                      </a:cxn>
                      <a:cxn ang="0">
                        <a:pos x="0" y="184"/>
                      </a:cxn>
                      <a:cxn ang="0">
                        <a:pos x="0" y="198"/>
                      </a:cxn>
                      <a:cxn ang="0">
                        <a:pos x="0" y="213"/>
                      </a:cxn>
                      <a:cxn ang="0">
                        <a:pos x="9" y="227"/>
                      </a:cxn>
                      <a:cxn ang="0">
                        <a:pos x="9" y="242"/>
                      </a:cxn>
                      <a:cxn ang="0">
                        <a:pos x="14" y="257"/>
                      </a:cxn>
                    </a:cxnLst>
                    <a:rect l="0" t="0" r="r" b="b"/>
                    <a:pathLst>
                      <a:path w="15" h="258">
                        <a:moveTo>
                          <a:pt x="9" y="0"/>
                        </a:moveTo>
                        <a:lnTo>
                          <a:pt x="9" y="82"/>
                        </a:lnTo>
                        <a:lnTo>
                          <a:pt x="4" y="96"/>
                        </a:lnTo>
                        <a:lnTo>
                          <a:pt x="4" y="111"/>
                        </a:lnTo>
                        <a:lnTo>
                          <a:pt x="4" y="126"/>
                        </a:lnTo>
                        <a:lnTo>
                          <a:pt x="4" y="140"/>
                        </a:lnTo>
                        <a:lnTo>
                          <a:pt x="0" y="155"/>
                        </a:lnTo>
                        <a:lnTo>
                          <a:pt x="0" y="169"/>
                        </a:lnTo>
                        <a:lnTo>
                          <a:pt x="0" y="184"/>
                        </a:lnTo>
                        <a:lnTo>
                          <a:pt x="0" y="198"/>
                        </a:lnTo>
                        <a:lnTo>
                          <a:pt x="0" y="213"/>
                        </a:lnTo>
                        <a:lnTo>
                          <a:pt x="9" y="227"/>
                        </a:lnTo>
                        <a:lnTo>
                          <a:pt x="9" y="242"/>
                        </a:lnTo>
                        <a:lnTo>
                          <a:pt x="14" y="257"/>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12" name="Freeform 123"/>
                  <p:cNvSpPr>
                    <a:spLocks/>
                  </p:cNvSpPr>
                  <p:nvPr/>
                </p:nvSpPr>
                <p:spPr bwMode="auto">
                  <a:xfrm>
                    <a:off x="743" y="3298"/>
                    <a:ext cx="15" cy="258"/>
                  </a:xfrm>
                  <a:custGeom>
                    <a:avLst/>
                    <a:gdLst/>
                    <a:ahLst/>
                    <a:cxnLst>
                      <a:cxn ang="0">
                        <a:pos x="10" y="257"/>
                      </a:cxn>
                      <a:cxn ang="0">
                        <a:pos x="10" y="174"/>
                      </a:cxn>
                      <a:cxn ang="0">
                        <a:pos x="4" y="160"/>
                      </a:cxn>
                      <a:cxn ang="0">
                        <a:pos x="4" y="145"/>
                      </a:cxn>
                      <a:cxn ang="0">
                        <a:pos x="4" y="130"/>
                      </a:cxn>
                      <a:cxn ang="0">
                        <a:pos x="4" y="116"/>
                      </a:cxn>
                      <a:cxn ang="0">
                        <a:pos x="0" y="101"/>
                      </a:cxn>
                      <a:cxn ang="0">
                        <a:pos x="0" y="87"/>
                      </a:cxn>
                      <a:cxn ang="0">
                        <a:pos x="0" y="72"/>
                      </a:cxn>
                      <a:cxn ang="0">
                        <a:pos x="0" y="58"/>
                      </a:cxn>
                      <a:cxn ang="0">
                        <a:pos x="0" y="43"/>
                      </a:cxn>
                      <a:cxn ang="0">
                        <a:pos x="10" y="29"/>
                      </a:cxn>
                      <a:cxn ang="0">
                        <a:pos x="10" y="14"/>
                      </a:cxn>
                      <a:cxn ang="0">
                        <a:pos x="14" y="0"/>
                      </a:cxn>
                    </a:cxnLst>
                    <a:rect l="0" t="0" r="r" b="b"/>
                    <a:pathLst>
                      <a:path w="15" h="258">
                        <a:moveTo>
                          <a:pt x="10" y="257"/>
                        </a:moveTo>
                        <a:lnTo>
                          <a:pt x="10" y="174"/>
                        </a:lnTo>
                        <a:lnTo>
                          <a:pt x="4" y="160"/>
                        </a:lnTo>
                        <a:lnTo>
                          <a:pt x="4" y="145"/>
                        </a:lnTo>
                        <a:lnTo>
                          <a:pt x="4" y="130"/>
                        </a:lnTo>
                        <a:lnTo>
                          <a:pt x="4" y="116"/>
                        </a:lnTo>
                        <a:lnTo>
                          <a:pt x="0" y="101"/>
                        </a:lnTo>
                        <a:lnTo>
                          <a:pt x="0" y="87"/>
                        </a:lnTo>
                        <a:lnTo>
                          <a:pt x="0" y="72"/>
                        </a:lnTo>
                        <a:lnTo>
                          <a:pt x="0" y="58"/>
                        </a:lnTo>
                        <a:lnTo>
                          <a:pt x="0" y="43"/>
                        </a:lnTo>
                        <a:lnTo>
                          <a:pt x="10" y="29"/>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13" name="Freeform 124"/>
                  <p:cNvSpPr>
                    <a:spLocks/>
                  </p:cNvSpPr>
                  <p:nvPr/>
                </p:nvSpPr>
                <p:spPr bwMode="auto">
                  <a:xfrm>
                    <a:off x="700" y="3298"/>
                    <a:ext cx="16" cy="258"/>
                  </a:xfrm>
                  <a:custGeom>
                    <a:avLst/>
                    <a:gdLst/>
                    <a:ahLst/>
                    <a:cxnLst>
                      <a:cxn ang="0">
                        <a:pos x="5" y="257"/>
                      </a:cxn>
                      <a:cxn ang="0">
                        <a:pos x="5" y="174"/>
                      </a:cxn>
                      <a:cxn ang="0">
                        <a:pos x="10" y="160"/>
                      </a:cxn>
                      <a:cxn ang="0">
                        <a:pos x="10" y="145"/>
                      </a:cxn>
                      <a:cxn ang="0">
                        <a:pos x="10" y="130"/>
                      </a:cxn>
                      <a:cxn ang="0">
                        <a:pos x="10" y="116"/>
                      </a:cxn>
                      <a:cxn ang="0">
                        <a:pos x="15" y="101"/>
                      </a:cxn>
                      <a:cxn ang="0">
                        <a:pos x="15" y="87"/>
                      </a:cxn>
                      <a:cxn ang="0">
                        <a:pos x="15" y="72"/>
                      </a:cxn>
                      <a:cxn ang="0">
                        <a:pos x="15" y="58"/>
                      </a:cxn>
                      <a:cxn ang="0">
                        <a:pos x="15" y="43"/>
                      </a:cxn>
                      <a:cxn ang="0">
                        <a:pos x="5" y="29"/>
                      </a:cxn>
                      <a:cxn ang="0">
                        <a:pos x="5" y="14"/>
                      </a:cxn>
                      <a:cxn ang="0">
                        <a:pos x="0" y="0"/>
                      </a:cxn>
                    </a:cxnLst>
                    <a:rect l="0" t="0" r="r" b="b"/>
                    <a:pathLst>
                      <a:path w="16" h="258">
                        <a:moveTo>
                          <a:pt x="5" y="257"/>
                        </a:moveTo>
                        <a:lnTo>
                          <a:pt x="5" y="174"/>
                        </a:lnTo>
                        <a:lnTo>
                          <a:pt x="10" y="160"/>
                        </a:lnTo>
                        <a:lnTo>
                          <a:pt x="10" y="145"/>
                        </a:lnTo>
                        <a:lnTo>
                          <a:pt x="10" y="130"/>
                        </a:lnTo>
                        <a:lnTo>
                          <a:pt x="10" y="116"/>
                        </a:lnTo>
                        <a:lnTo>
                          <a:pt x="15" y="101"/>
                        </a:lnTo>
                        <a:lnTo>
                          <a:pt x="15" y="87"/>
                        </a:lnTo>
                        <a:lnTo>
                          <a:pt x="15" y="72"/>
                        </a:lnTo>
                        <a:lnTo>
                          <a:pt x="15" y="58"/>
                        </a:lnTo>
                        <a:lnTo>
                          <a:pt x="15" y="43"/>
                        </a:lnTo>
                        <a:lnTo>
                          <a:pt x="5" y="29"/>
                        </a:lnTo>
                        <a:lnTo>
                          <a:pt x="5"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37" name="Group 125"/>
                <p:cNvGrpSpPr>
                  <a:grpSpLocks/>
                </p:cNvGrpSpPr>
                <p:nvPr/>
              </p:nvGrpSpPr>
              <p:grpSpPr bwMode="auto">
                <a:xfrm>
                  <a:off x="1298" y="3299"/>
                  <a:ext cx="100" cy="258"/>
                  <a:chOff x="1298" y="3299"/>
                  <a:chExt cx="100" cy="258"/>
                </a:xfrm>
              </p:grpSpPr>
              <p:sp>
                <p:nvSpPr>
                  <p:cNvPr id="208" name="Freeform 126"/>
                  <p:cNvSpPr>
                    <a:spLocks/>
                  </p:cNvSpPr>
                  <p:nvPr/>
                </p:nvSpPr>
                <p:spPr bwMode="auto">
                  <a:xfrm>
                    <a:off x="1298" y="3299"/>
                    <a:ext cx="15" cy="258"/>
                  </a:xfrm>
                  <a:custGeom>
                    <a:avLst/>
                    <a:gdLst/>
                    <a:ahLst/>
                    <a:cxnLst>
                      <a:cxn ang="0">
                        <a:pos x="9" y="0"/>
                      </a:cxn>
                      <a:cxn ang="0">
                        <a:pos x="9" y="82"/>
                      </a:cxn>
                      <a:cxn ang="0">
                        <a:pos x="4" y="96"/>
                      </a:cxn>
                      <a:cxn ang="0">
                        <a:pos x="4" y="111"/>
                      </a:cxn>
                      <a:cxn ang="0">
                        <a:pos x="4" y="126"/>
                      </a:cxn>
                      <a:cxn ang="0">
                        <a:pos x="4" y="140"/>
                      </a:cxn>
                      <a:cxn ang="0">
                        <a:pos x="0" y="155"/>
                      </a:cxn>
                      <a:cxn ang="0">
                        <a:pos x="0" y="169"/>
                      </a:cxn>
                      <a:cxn ang="0">
                        <a:pos x="0" y="184"/>
                      </a:cxn>
                      <a:cxn ang="0">
                        <a:pos x="0" y="198"/>
                      </a:cxn>
                      <a:cxn ang="0">
                        <a:pos x="0" y="213"/>
                      </a:cxn>
                      <a:cxn ang="0">
                        <a:pos x="9" y="227"/>
                      </a:cxn>
                      <a:cxn ang="0">
                        <a:pos x="9" y="242"/>
                      </a:cxn>
                      <a:cxn ang="0">
                        <a:pos x="14" y="257"/>
                      </a:cxn>
                    </a:cxnLst>
                    <a:rect l="0" t="0" r="r" b="b"/>
                    <a:pathLst>
                      <a:path w="15" h="258">
                        <a:moveTo>
                          <a:pt x="9" y="0"/>
                        </a:moveTo>
                        <a:lnTo>
                          <a:pt x="9" y="82"/>
                        </a:lnTo>
                        <a:lnTo>
                          <a:pt x="4" y="96"/>
                        </a:lnTo>
                        <a:lnTo>
                          <a:pt x="4" y="111"/>
                        </a:lnTo>
                        <a:lnTo>
                          <a:pt x="4" y="126"/>
                        </a:lnTo>
                        <a:lnTo>
                          <a:pt x="4" y="140"/>
                        </a:lnTo>
                        <a:lnTo>
                          <a:pt x="0" y="155"/>
                        </a:lnTo>
                        <a:lnTo>
                          <a:pt x="0" y="169"/>
                        </a:lnTo>
                        <a:lnTo>
                          <a:pt x="0" y="184"/>
                        </a:lnTo>
                        <a:lnTo>
                          <a:pt x="0" y="198"/>
                        </a:lnTo>
                        <a:lnTo>
                          <a:pt x="0" y="213"/>
                        </a:lnTo>
                        <a:lnTo>
                          <a:pt x="9" y="227"/>
                        </a:lnTo>
                        <a:lnTo>
                          <a:pt x="9" y="242"/>
                        </a:lnTo>
                        <a:lnTo>
                          <a:pt x="14" y="257"/>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09" name="Freeform 127"/>
                  <p:cNvSpPr>
                    <a:spLocks/>
                  </p:cNvSpPr>
                  <p:nvPr/>
                </p:nvSpPr>
                <p:spPr bwMode="auto">
                  <a:xfrm>
                    <a:off x="1383" y="3299"/>
                    <a:ext cx="15" cy="258"/>
                  </a:xfrm>
                  <a:custGeom>
                    <a:avLst/>
                    <a:gdLst/>
                    <a:ahLst/>
                    <a:cxnLst>
                      <a:cxn ang="0">
                        <a:pos x="10" y="257"/>
                      </a:cxn>
                      <a:cxn ang="0">
                        <a:pos x="10" y="174"/>
                      </a:cxn>
                      <a:cxn ang="0">
                        <a:pos x="4" y="160"/>
                      </a:cxn>
                      <a:cxn ang="0">
                        <a:pos x="4" y="145"/>
                      </a:cxn>
                      <a:cxn ang="0">
                        <a:pos x="4" y="130"/>
                      </a:cxn>
                      <a:cxn ang="0">
                        <a:pos x="4" y="116"/>
                      </a:cxn>
                      <a:cxn ang="0">
                        <a:pos x="0" y="101"/>
                      </a:cxn>
                      <a:cxn ang="0">
                        <a:pos x="0" y="87"/>
                      </a:cxn>
                      <a:cxn ang="0">
                        <a:pos x="0" y="72"/>
                      </a:cxn>
                      <a:cxn ang="0">
                        <a:pos x="0" y="58"/>
                      </a:cxn>
                      <a:cxn ang="0">
                        <a:pos x="0" y="43"/>
                      </a:cxn>
                      <a:cxn ang="0">
                        <a:pos x="10" y="29"/>
                      </a:cxn>
                      <a:cxn ang="0">
                        <a:pos x="10" y="14"/>
                      </a:cxn>
                      <a:cxn ang="0">
                        <a:pos x="14" y="0"/>
                      </a:cxn>
                    </a:cxnLst>
                    <a:rect l="0" t="0" r="r" b="b"/>
                    <a:pathLst>
                      <a:path w="15" h="258">
                        <a:moveTo>
                          <a:pt x="10" y="257"/>
                        </a:moveTo>
                        <a:lnTo>
                          <a:pt x="10" y="174"/>
                        </a:lnTo>
                        <a:lnTo>
                          <a:pt x="4" y="160"/>
                        </a:lnTo>
                        <a:lnTo>
                          <a:pt x="4" y="145"/>
                        </a:lnTo>
                        <a:lnTo>
                          <a:pt x="4" y="130"/>
                        </a:lnTo>
                        <a:lnTo>
                          <a:pt x="4" y="116"/>
                        </a:lnTo>
                        <a:lnTo>
                          <a:pt x="0" y="101"/>
                        </a:lnTo>
                        <a:lnTo>
                          <a:pt x="0" y="87"/>
                        </a:lnTo>
                        <a:lnTo>
                          <a:pt x="0" y="72"/>
                        </a:lnTo>
                        <a:lnTo>
                          <a:pt x="0" y="58"/>
                        </a:lnTo>
                        <a:lnTo>
                          <a:pt x="0" y="43"/>
                        </a:lnTo>
                        <a:lnTo>
                          <a:pt x="10" y="29"/>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10" name="Freeform 128"/>
                  <p:cNvSpPr>
                    <a:spLocks/>
                  </p:cNvSpPr>
                  <p:nvPr/>
                </p:nvSpPr>
                <p:spPr bwMode="auto">
                  <a:xfrm>
                    <a:off x="1340" y="3299"/>
                    <a:ext cx="16" cy="258"/>
                  </a:xfrm>
                  <a:custGeom>
                    <a:avLst/>
                    <a:gdLst/>
                    <a:ahLst/>
                    <a:cxnLst>
                      <a:cxn ang="0">
                        <a:pos x="5" y="257"/>
                      </a:cxn>
                      <a:cxn ang="0">
                        <a:pos x="5" y="174"/>
                      </a:cxn>
                      <a:cxn ang="0">
                        <a:pos x="10" y="160"/>
                      </a:cxn>
                      <a:cxn ang="0">
                        <a:pos x="10" y="145"/>
                      </a:cxn>
                      <a:cxn ang="0">
                        <a:pos x="10" y="130"/>
                      </a:cxn>
                      <a:cxn ang="0">
                        <a:pos x="10" y="116"/>
                      </a:cxn>
                      <a:cxn ang="0">
                        <a:pos x="15" y="101"/>
                      </a:cxn>
                      <a:cxn ang="0">
                        <a:pos x="15" y="87"/>
                      </a:cxn>
                      <a:cxn ang="0">
                        <a:pos x="15" y="72"/>
                      </a:cxn>
                      <a:cxn ang="0">
                        <a:pos x="15" y="58"/>
                      </a:cxn>
                      <a:cxn ang="0">
                        <a:pos x="15" y="43"/>
                      </a:cxn>
                      <a:cxn ang="0">
                        <a:pos x="5" y="29"/>
                      </a:cxn>
                      <a:cxn ang="0">
                        <a:pos x="5" y="14"/>
                      </a:cxn>
                      <a:cxn ang="0">
                        <a:pos x="0" y="0"/>
                      </a:cxn>
                    </a:cxnLst>
                    <a:rect l="0" t="0" r="r" b="b"/>
                    <a:pathLst>
                      <a:path w="16" h="258">
                        <a:moveTo>
                          <a:pt x="5" y="257"/>
                        </a:moveTo>
                        <a:lnTo>
                          <a:pt x="5" y="174"/>
                        </a:lnTo>
                        <a:lnTo>
                          <a:pt x="10" y="160"/>
                        </a:lnTo>
                        <a:lnTo>
                          <a:pt x="10" y="145"/>
                        </a:lnTo>
                        <a:lnTo>
                          <a:pt x="10" y="130"/>
                        </a:lnTo>
                        <a:lnTo>
                          <a:pt x="10" y="116"/>
                        </a:lnTo>
                        <a:lnTo>
                          <a:pt x="15" y="101"/>
                        </a:lnTo>
                        <a:lnTo>
                          <a:pt x="15" y="87"/>
                        </a:lnTo>
                        <a:lnTo>
                          <a:pt x="15" y="72"/>
                        </a:lnTo>
                        <a:lnTo>
                          <a:pt x="15" y="58"/>
                        </a:lnTo>
                        <a:lnTo>
                          <a:pt x="15" y="43"/>
                        </a:lnTo>
                        <a:lnTo>
                          <a:pt x="5" y="29"/>
                        </a:lnTo>
                        <a:lnTo>
                          <a:pt x="5"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38" name="Group 129"/>
                <p:cNvGrpSpPr>
                  <a:grpSpLocks/>
                </p:cNvGrpSpPr>
                <p:nvPr/>
              </p:nvGrpSpPr>
              <p:grpSpPr bwMode="auto">
                <a:xfrm>
                  <a:off x="1853" y="3300"/>
                  <a:ext cx="100" cy="257"/>
                  <a:chOff x="1853" y="3300"/>
                  <a:chExt cx="100" cy="257"/>
                </a:xfrm>
              </p:grpSpPr>
              <p:sp>
                <p:nvSpPr>
                  <p:cNvPr id="205" name="Freeform 130"/>
                  <p:cNvSpPr>
                    <a:spLocks/>
                  </p:cNvSpPr>
                  <p:nvPr/>
                </p:nvSpPr>
                <p:spPr bwMode="auto">
                  <a:xfrm>
                    <a:off x="1853" y="3300"/>
                    <a:ext cx="15" cy="257"/>
                  </a:xfrm>
                  <a:custGeom>
                    <a:avLst/>
                    <a:gdLst/>
                    <a:ahLst/>
                    <a:cxnLst>
                      <a:cxn ang="0">
                        <a:pos x="9" y="0"/>
                      </a:cxn>
                      <a:cxn ang="0">
                        <a:pos x="9" y="82"/>
                      </a:cxn>
                      <a:cxn ang="0">
                        <a:pos x="4" y="96"/>
                      </a:cxn>
                      <a:cxn ang="0">
                        <a:pos x="4" y="111"/>
                      </a:cxn>
                      <a:cxn ang="0">
                        <a:pos x="4" y="125"/>
                      </a:cxn>
                      <a:cxn ang="0">
                        <a:pos x="4" y="140"/>
                      </a:cxn>
                      <a:cxn ang="0">
                        <a:pos x="0" y="154"/>
                      </a:cxn>
                      <a:cxn ang="0">
                        <a:pos x="0" y="169"/>
                      </a:cxn>
                      <a:cxn ang="0">
                        <a:pos x="0" y="183"/>
                      </a:cxn>
                      <a:cxn ang="0">
                        <a:pos x="0" y="198"/>
                      </a:cxn>
                      <a:cxn ang="0">
                        <a:pos x="0" y="212"/>
                      </a:cxn>
                      <a:cxn ang="0">
                        <a:pos x="9" y="227"/>
                      </a:cxn>
                      <a:cxn ang="0">
                        <a:pos x="9" y="241"/>
                      </a:cxn>
                      <a:cxn ang="0">
                        <a:pos x="14" y="256"/>
                      </a:cxn>
                    </a:cxnLst>
                    <a:rect l="0" t="0" r="r" b="b"/>
                    <a:pathLst>
                      <a:path w="15" h="257">
                        <a:moveTo>
                          <a:pt x="9" y="0"/>
                        </a:moveTo>
                        <a:lnTo>
                          <a:pt x="9" y="82"/>
                        </a:lnTo>
                        <a:lnTo>
                          <a:pt x="4" y="96"/>
                        </a:lnTo>
                        <a:lnTo>
                          <a:pt x="4" y="111"/>
                        </a:lnTo>
                        <a:lnTo>
                          <a:pt x="4" y="125"/>
                        </a:lnTo>
                        <a:lnTo>
                          <a:pt x="4" y="140"/>
                        </a:lnTo>
                        <a:lnTo>
                          <a:pt x="0" y="154"/>
                        </a:lnTo>
                        <a:lnTo>
                          <a:pt x="0" y="169"/>
                        </a:lnTo>
                        <a:lnTo>
                          <a:pt x="0" y="183"/>
                        </a:lnTo>
                        <a:lnTo>
                          <a:pt x="0" y="198"/>
                        </a:lnTo>
                        <a:lnTo>
                          <a:pt x="0" y="212"/>
                        </a:lnTo>
                        <a:lnTo>
                          <a:pt x="9" y="227"/>
                        </a:lnTo>
                        <a:lnTo>
                          <a:pt x="9" y="241"/>
                        </a:lnTo>
                        <a:lnTo>
                          <a:pt x="14" y="25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06" name="Freeform 131"/>
                  <p:cNvSpPr>
                    <a:spLocks/>
                  </p:cNvSpPr>
                  <p:nvPr/>
                </p:nvSpPr>
                <p:spPr bwMode="auto">
                  <a:xfrm>
                    <a:off x="1938" y="3300"/>
                    <a:ext cx="15" cy="257"/>
                  </a:xfrm>
                  <a:custGeom>
                    <a:avLst/>
                    <a:gdLst/>
                    <a:ahLst/>
                    <a:cxnLst>
                      <a:cxn ang="0">
                        <a:pos x="10" y="256"/>
                      </a:cxn>
                      <a:cxn ang="0">
                        <a:pos x="10" y="173"/>
                      </a:cxn>
                      <a:cxn ang="0">
                        <a:pos x="4" y="159"/>
                      </a:cxn>
                      <a:cxn ang="0">
                        <a:pos x="4" y="144"/>
                      </a:cxn>
                      <a:cxn ang="0">
                        <a:pos x="4" y="130"/>
                      </a:cxn>
                      <a:cxn ang="0">
                        <a:pos x="4" y="115"/>
                      </a:cxn>
                      <a:cxn ang="0">
                        <a:pos x="0" y="101"/>
                      </a:cxn>
                      <a:cxn ang="0">
                        <a:pos x="0" y="86"/>
                      </a:cxn>
                      <a:cxn ang="0">
                        <a:pos x="0" y="72"/>
                      </a:cxn>
                      <a:cxn ang="0">
                        <a:pos x="0" y="57"/>
                      </a:cxn>
                      <a:cxn ang="0">
                        <a:pos x="0" y="43"/>
                      </a:cxn>
                      <a:cxn ang="0">
                        <a:pos x="10" y="28"/>
                      </a:cxn>
                      <a:cxn ang="0">
                        <a:pos x="10" y="14"/>
                      </a:cxn>
                      <a:cxn ang="0">
                        <a:pos x="14" y="0"/>
                      </a:cxn>
                    </a:cxnLst>
                    <a:rect l="0" t="0" r="r" b="b"/>
                    <a:pathLst>
                      <a:path w="15" h="257">
                        <a:moveTo>
                          <a:pt x="10" y="256"/>
                        </a:moveTo>
                        <a:lnTo>
                          <a:pt x="10" y="173"/>
                        </a:lnTo>
                        <a:lnTo>
                          <a:pt x="4" y="159"/>
                        </a:lnTo>
                        <a:lnTo>
                          <a:pt x="4" y="144"/>
                        </a:lnTo>
                        <a:lnTo>
                          <a:pt x="4" y="130"/>
                        </a:lnTo>
                        <a:lnTo>
                          <a:pt x="4" y="115"/>
                        </a:lnTo>
                        <a:lnTo>
                          <a:pt x="0" y="101"/>
                        </a:lnTo>
                        <a:lnTo>
                          <a:pt x="0" y="86"/>
                        </a:lnTo>
                        <a:lnTo>
                          <a:pt x="0" y="72"/>
                        </a:lnTo>
                        <a:lnTo>
                          <a:pt x="0" y="57"/>
                        </a:lnTo>
                        <a:lnTo>
                          <a:pt x="0" y="43"/>
                        </a:lnTo>
                        <a:lnTo>
                          <a:pt x="10" y="28"/>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07" name="Freeform 132"/>
                  <p:cNvSpPr>
                    <a:spLocks/>
                  </p:cNvSpPr>
                  <p:nvPr/>
                </p:nvSpPr>
                <p:spPr bwMode="auto">
                  <a:xfrm>
                    <a:off x="1895" y="3300"/>
                    <a:ext cx="16" cy="257"/>
                  </a:xfrm>
                  <a:custGeom>
                    <a:avLst/>
                    <a:gdLst/>
                    <a:ahLst/>
                    <a:cxnLst>
                      <a:cxn ang="0">
                        <a:pos x="5" y="256"/>
                      </a:cxn>
                      <a:cxn ang="0">
                        <a:pos x="5" y="173"/>
                      </a:cxn>
                      <a:cxn ang="0">
                        <a:pos x="10" y="159"/>
                      </a:cxn>
                      <a:cxn ang="0">
                        <a:pos x="10" y="144"/>
                      </a:cxn>
                      <a:cxn ang="0">
                        <a:pos x="10" y="130"/>
                      </a:cxn>
                      <a:cxn ang="0">
                        <a:pos x="10" y="115"/>
                      </a:cxn>
                      <a:cxn ang="0">
                        <a:pos x="15" y="101"/>
                      </a:cxn>
                      <a:cxn ang="0">
                        <a:pos x="15" y="86"/>
                      </a:cxn>
                      <a:cxn ang="0">
                        <a:pos x="15" y="72"/>
                      </a:cxn>
                      <a:cxn ang="0">
                        <a:pos x="15" y="57"/>
                      </a:cxn>
                      <a:cxn ang="0">
                        <a:pos x="15" y="43"/>
                      </a:cxn>
                      <a:cxn ang="0">
                        <a:pos x="5" y="28"/>
                      </a:cxn>
                      <a:cxn ang="0">
                        <a:pos x="5" y="14"/>
                      </a:cxn>
                      <a:cxn ang="0">
                        <a:pos x="0" y="0"/>
                      </a:cxn>
                    </a:cxnLst>
                    <a:rect l="0" t="0" r="r" b="b"/>
                    <a:pathLst>
                      <a:path w="16" h="257">
                        <a:moveTo>
                          <a:pt x="5" y="256"/>
                        </a:moveTo>
                        <a:lnTo>
                          <a:pt x="5" y="173"/>
                        </a:lnTo>
                        <a:lnTo>
                          <a:pt x="10" y="159"/>
                        </a:lnTo>
                        <a:lnTo>
                          <a:pt x="10" y="144"/>
                        </a:lnTo>
                        <a:lnTo>
                          <a:pt x="10" y="130"/>
                        </a:lnTo>
                        <a:lnTo>
                          <a:pt x="10" y="115"/>
                        </a:lnTo>
                        <a:lnTo>
                          <a:pt x="15" y="101"/>
                        </a:lnTo>
                        <a:lnTo>
                          <a:pt x="15" y="86"/>
                        </a:lnTo>
                        <a:lnTo>
                          <a:pt x="15" y="72"/>
                        </a:lnTo>
                        <a:lnTo>
                          <a:pt x="15" y="57"/>
                        </a:lnTo>
                        <a:lnTo>
                          <a:pt x="15" y="43"/>
                        </a:lnTo>
                        <a:lnTo>
                          <a:pt x="5" y="28"/>
                        </a:lnTo>
                        <a:lnTo>
                          <a:pt x="5"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39" name="Group 133"/>
                <p:cNvGrpSpPr>
                  <a:grpSpLocks/>
                </p:cNvGrpSpPr>
                <p:nvPr/>
              </p:nvGrpSpPr>
              <p:grpSpPr bwMode="auto">
                <a:xfrm>
                  <a:off x="2407" y="3264"/>
                  <a:ext cx="101" cy="258"/>
                  <a:chOff x="2407" y="3264"/>
                  <a:chExt cx="101" cy="258"/>
                </a:xfrm>
              </p:grpSpPr>
              <p:sp>
                <p:nvSpPr>
                  <p:cNvPr id="202" name="Freeform 134"/>
                  <p:cNvSpPr>
                    <a:spLocks/>
                  </p:cNvSpPr>
                  <p:nvPr/>
                </p:nvSpPr>
                <p:spPr bwMode="auto">
                  <a:xfrm>
                    <a:off x="2407" y="3264"/>
                    <a:ext cx="15" cy="258"/>
                  </a:xfrm>
                  <a:custGeom>
                    <a:avLst/>
                    <a:gdLst/>
                    <a:ahLst/>
                    <a:cxnLst>
                      <a:cxn ang="0">
                        <a:pos x="9" y="0"/>
                      </a:cxn>
                      <a:cxn ang="0">
                        <a:pos x="9" y="82"/>
                      </a:cxn>
                      <a:cxn ang="0">
                        <a:pos x="4" y="96"/>
                      </a:cxn>
                      <a:cxn ang="0">
                        <a:pos x="4" y="111"/>
                      </a:cxn>
                      <a:cxn ang="0">
                        <a:pos x="4" y="126"/>
                      </a:cxn>
                      <a:cxn ang="0">
                        <a:pos x="4" y="140"/>
                      </a:cxn>
                      <a:cxn ang="0">
                        <a:pos x="0" y="155"/>
                      </a:cxn>
                      <a:cxn ang="0">
                        <a:pos x="0" y="169"/>
                      </a:cxn>
                      <a:cxn ang="0">
                        <a:pos x="0" y="184"/>
                      </a:cxn>
                      <a:cxn ang="0">
                        <a:pos x="0" y="198"/>
                      </a:cxn>
                      <a:cxn ang="0">
                        <a:pos x="0" y="213"/>
                      </a:cxn>
                      <a:cxn ang="0">
                        <a:pos x="9" y="227"/>
                      </a:cxn>
                      <a:cxn ang="0">
                        <a:pos x="9" y="242"/>
                      </a:cxn>
                      <a:cxn ang="0">
                        <a:pos x="14" y="257"/>
                      </a:cxn>
                    </a:cxnLst>
                    <a:rect l="0" t="0" r="r" b="b"/>
                    <a:pathLst>
                      <a:path w="15" h="258">
                        <a:moveTo>
                          <a:pt x="9" y="0"/>
                        </a:moveTo>
                        <a:lnTo>
                          <a:pt x="9" y="82"/>
                        </a:lnTo>
                        <a:lnTo>
                          <a:pt x="4" y="96"/>
                        </a:lnTo>
                        <a:lnTo>
                          <a:pt x="4" y="111"/>
                        </a:lnTo>
                        <a:lnTo>
                          <a:pt x="4" y="126"/>
                        </a:lnTo>
                        <a:lnTo>
                          <a:pt x="4" y="140"/>
                        </a:lnTo>
                        <a:lnTo>
                          <a:pt x="0" y="155"/>
                        </a:lnTo>
                        <a:lnTo>
                          <a:pt x="0" y="169"/>
                        </a:lnTo>
                        <a:lnTo>
                          <a:pt x="0" y="184"/>
                        </a:lnTo>
                        <a:lnTo>
                          <a:pt x="0" y="198"/>
                        </a:lnTo>
                        <a:lnTo>
                          <a:pt x="0" y="213"/>
                        </a:lnTo>
                        <a:lnTo>
                          <a:pt x="9" y="227"/>
                        </a:lnTo>
                        <a:lnTo>
                          <a:pt x="9" y="242"/>
                        </a:lnTo>
                        <a:lnTo>
                          <a:pt x="14" y="257"/>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03" name="Freeform 135"/>
                  <p:cNvSpPr>
                    <a:spLocks/>
                  </p:cNvSpPr>
                  <p:nvPr/>
                </p:nvSpPr>
                <p:spPr bwMode="auto">
                  <a:xfrm>
                    <a:off x="2493" y="3264"/>
                    <a:ext cx="15" cy="258"/>
                  </a:xfrm>
                  <a:custGeom>
                    <a:avLst/>
                    <a:gdLst/>
                    <a:ahLst/>
                    <a:cxnLst>
                      <a:cxn ang="0">
                        <a:pos x="10" y="257"/>
                      </a:cxn>
                      <a:cxn ang="0">
                        <a:pos x="10" y="174"/>
                      </a:cxn>
                      <a:cxn ang="0">
                        <a:pos x="4" y="160"/>
                      </a:cxn>
                      <a:cxn ang="0">
                        <a:pos x="4" y="145"/>
                      </a:cxn>
                      <a:cxn ang="0">
                        <a:pos x="4" y="130"/>
                      </a:cxn>
                      <a:cxn ang="0">
                        <a:pos x="4" y="116"/>
                      </a:cxn>
                      <a:cxn ang="0">
                        <a:pos x="0" y="101"/>
                      </a:cxn>
                      <a:cxn ang="0">
                        <a:pos x="0" y="87"/>
                      </a:cxn>
                      <a:cxn ang="0">
                        <a:pos x="0" y="72"/>
                      </a:cxn>
                      <a:cxn ang="0">
                        <a:pos x="0" y="58"/>
                      </a:cxn>
                      <a:cxn ang="0">
                        <a:pos x="0" y="43"/>
                      </a:cxn>
                      <a:cxn ang="0">
                        <a:pos x="10" y="29"/>
                      </a:cxn>
                      <a:cxn ang="0">
                        <a:pos x="10" y="14"/>
                      </a:cxn>
                      <a:cxn ang="0">
                        <a:pos x="14" y="0"/>
                      </a:cxn>
                    </a:cxnLst>
                    <a:rect l="0" t="0" r="r" b="b"/>
                    <a:pathLst>
                      <a:path w="15" h="258">
                        <a:moveTo>
                          <a:pt x="10" y="257"/>
                        </a:moveTo>
                        <a:lnTo>
                          <a:pt x="10" y="174"/>
                        </a:lnTo>
                        <a:lnTo>
                          <a:pt x="4" y="160"/>
                        </a:lnTo>
                        <a:lnTo>
                          <a:pt x="4" y="145"/>
                        </a:lnTo>
                        <a:lnTo>
                          <a:pt x="4" y="130"/>
                        </a:lnTo>
                        <a:lnTo>
                          <a:pt x="4" y="116"/>
                        </a:lnTo>
                        <a:lnTo>
                          <a:pt x="0" y="101"/>
                        </a:lnTo>
                        <a:lnTo>
                          <a:pt x="0" y="87"/>
                        </a:lnTo>
                        <a:lnTo>
                          <a:pt x="0" y="72"/>
                        </a:lnTo>
                        <a:lnTo>
                          <a:pt x="0" y="58"/>
                        </a:lnTo>
                        <a:lnTo>
                          <a:pt x="0" y="43"/>
                        </a:lnTo>
                        <a:lnTo>
                          <a:pt x="10" y="29"/>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04" name="Freeform 136"/>
                  <p:cNvSpPr>
                    <a:spLocks/>
                  </p:cNvSpPr>
                  <p:nvPr/>
                </p:nvSpPr>
                <p:spPr bwMode="auto">
                  <a:xfrm>
                    <a:off x="2450" y="3264"/>
                    <a:ext cx="15" cy="258"/>
                  </a:xfrm>
                  <a:custGeom>
                    <a:avLst/>
                    <a:gdLst/>
                    <a:ahLst/>
                    <a:cxnLst>
                      <a:cxn ang="0">
                        <a:pos x="4" y="257"/>
                      </a:cxn>
                      <a:cxn ang="0">
                        <a:pos x="4" y="174"/>
                      </a:cxn>
                      <a:cxn ang="0">
                        <a:pos x="10" y="160"/>
                      </a:cxn>
                      <a:cxn ang="0">
                        <a:pos x="10" y="145"/>
                      </a:cxn>
                      <a:cxn ang="0">
                        <a:pos x="10" y="130"/>
                      </a:cxn>
                      <a:cxn ang="0">
                        <a:pos x="10" y="116"/>
                      </a:cxn>
                      <a:cxn ang="0">
                        <a:pos x="14" y="101"/>
                      </a:cxn>
                      <a:cxn ang="0">
                        <a:pos x="14" y="87"/>
                      </a:cxn>
                      <a:cxn ang="0">
                        <a:pos x="14" y="72"/>
                      </a:cxn>
                      <a:cxn ang="0">
                        <a:pos x="14" y="58"/>
                      </a:cxn>
                      <a:cxn ang="0">
                        <a:pos x="14" y="43"/>
                      </a:cxn>
                      <a:cxn ang="0">
                        <a:pos x="4" y="29"/>
                      </a:cxn>
                      <a:cxn ang="0">
                        <a:pos x="4" y="14"/>
                      </a:cxn>
                      <a:cxn ang="0">
                        <a:pos x="0" y="0"/>
                      </a:cxn>
                    </a:cxnLst>
                    <a:rect l="0" t="0" r="r" b="b"/>
                    <a:pathLst>
                      <a:path w="15" h="258">
                        <a:moveTo>
                          <a:pt x="4" y="257"/>
                        </a:moveTo>
                        <a:lnTo>
                          <a:pt x="4" y="174"/>
                        </a:lnTo>
                        <a:lnTo>
                          <a:pt x="10" y="160"/>
                        </a:lnTo>
                        <a:lnTo>
                          <a:pt x="10" y="145"/>
                        </a:lnTo>
                        <a:lnTo>
                          <a:pt x="10" y="130"/>
                        </a:lnTo>
                        <a:lnTo>
                          <a:pt x="10" y="116"/>
                        </a:lnTo>
                        <a:lnTo>
                          <a:pt x="14" y="101"/>
                        </a:lnTo>
                        <a:lnTo>
                          <a:pt x="14" y="87"/>
                        </a:lnTo>
                        <a:lnTo>
                          <a:pt x="14" y="72"/>
                        </a:lnTo>
                        <a:lnTo>
                          <a:pt x="14" y="58"/>
                        </a:lnTo>
                        <a:lnTo>
                          <a:pt x="14" y="43"/>
                        </a:lnTo>
                        <a:lnTo>
                          <a:pt x="4" y="29"/>
                        </a:lnTo>
                        <a:lnTo>
                          <a:pt x="4"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73" name="Group 137"/>
                <p:cNvGrpSpPr>
                  <a:grpSpLocks/>
                </p:cNvGrpSpPr>
                <p:nvPr/>
              </p:nvGrpSpPr>
              <p:grpSpPr bwMode="auto">
                <a:xfrm>
                  <a:off x="2919" y="3264"/>
                  <a:ext cx="101" cy="258"/>
                  <a:chOff x="2919" y="3264"/>
                  <a:chExt cx="101" cy="258"/>
                </a:xfrm>
              </p:grpSpPr>
              <p:sp>
                <p:nvSpPr>
                  <p:cNvPr id="199" name="Freeform 138"/>
                  <p:cNvSpPr>
                    <a:spLocks/>
                  </p:cNvSpPr>
                  <p:nvPr/>
                </p:nvSpPr>
                <p:spPr bwMode="auto">
                  <a:xfrm>
                    <a:off x="2919" y="3264"/>
                    <a:ext cx="15" cy="258"/>
                  </a:xfrm>
                  <a:custGeom>
                    <a:avLst/>
                    <a:gdLst/>
                    <a:ahLst/>
                    <a:cxnLst>
                      <a:cxn ang="0">
                        <a:pos x="9" y="0"/>
                      </a:cxn>
                      <a:cxn ang="0">
                        <a:pos x="9" y="82"/>
                      </a:cxn>
                      <a:cxn ang="0">
                        <a:pos x="4" y="96"/>
                      </a:cxn>
                      <a:cxn ang="0">
                        <a:pos x="4" y="111"/>
                      </a:cxn>
                      <a:cxn ang="0">
                        <a:pos x="4" y="126"/>
                      </a:cxn>
                      <a:cxn ang="0">
                        <a:pos x="4" y="140"/>
                      </a:cxn>
                      <a:cxn ang="0">
                        <a:pos x="0" y="155"/>
                      </a:cxn>
                      <a:cxn ang="0">
                        <a:pos x="0" y="169"/>
                      </a:cxn>
                      <a:cxn ang="0">
                        <a:pos x="0" y="184"/>
                      </a:cxn>
                      <a:cxn ang="0">
                        <a:pos x="0" y="198"/>
                      </a:cxn>
                      <a:cxn ang="0">
                        <a:pos x="0" y="213"/>
                      </a:cxn>
                      <a:cxn ang="0">
                        <a:pos x="9" y="227"/>
                      </a:cxn>
                      <a:cxn ang="0">
                        <a:pos x="9" y="242"/>
                      </a:cxn>
                      <a:cxn ang="0">
                        <a:pos x="14" y="257"/>
                      </a:cxn>
                    </a:cxnLst>
                    <a:rect l="0" t="0" r="r" b="b"/>
                    <a:pathLst>
                      <a:path w="15" h="258">
                        <a:moveTo>
                          <a:pt x="9" y="0"/>
                        </a:moveTo>
                        <a:lnTo>
                          <a:pt x="9" y="82"/>
                        </a:lnTo>
                        <a:lnTo>
                          <a:pt x="4" y="96"/>
                        </a:lnTo>
                        <a:lnTo>
                          <a:pt x="4" y="111"/>
                        </a:lnTo>
                        <a:lnTo>
                          <a:pt x="4" y="126"/>
                        </a:lnTo>
                        <a:lnTo>
                          <a:pt x="4" y="140"/>
                        </a:lnTo>
                        <a:lnTo>
                          <a:pt x="0" y="155"/>
                        </a:lnTo>
                        <a:lnTo>
                          <a:pt x="0" y="169"/>
                        </a:lnTo>
                        <a:lnTo>
                          <a:pt x="0" y="184"/>
                        </a:lnTo>
                        <a:lnTo>
                          <a:pt x="0" y="198"/>
                        </a:lnTo>
                        <a:lnTo>
                          <a:pt x="0" y="213"/>
                        </a:lnTo>
                        <a:lnTo>
                          <a:pt x="9" y="227"/>
                        </a:lnTo>
                        <a:lnTo>
                          <a:pt x="9" y="242"/>
                        </a:lnTo>
                        <a:lnTo>
                          <a:pt x="14" y="257"/>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00" name="Freeform 139"/>
                  <p:cNvSpPr>
                    <a:spLocks/>
                  </p:cNvSpPr>
                  <p:nvPr/>
                </p:nvSpPr>
                <p:spPr bwMode="auto">
                  <a:xfrm>
                    <a:off x="3005" y="3264"/>
                    <a:ext cx="15" cy="258"/>
                  </a:xfrm>
                  <a:custGeom>
                    <a:avLst/>
                    <a:gdLst/>
                    <a:ahLst/>
                    <a:cxnLst>
                      <a:cxn ang="0">
                        <a:pos x="10" y="257"/>
                      </a:cxn>
                      <a:cxn ang="0">
                        <a:pos x="10" y="174"/>
                      </a:cxn>
                      <a:cxn ang="0">
                        <a:pos x="4" y="160"/>
                      </a:cxn>
                      <a:cxn ang="0">
                        <a:pos x="4" y="145"/>
                      </a:cxn>
                      <a:cxn ang="0">
                        <a:pos x="4" y="130"/>
                      </a:cxn>
                      <a:cxn ang="0">
                        <a:pos x="4" y="116"/>
                      </a:cxn>
                      <a:cxn ang="0">
                        <a:pos x="0" y="101"/>
                      </a:cxn>
                      <a:cxn ang="0">
                        <a:pos x="0" y="87"/>
                      </a:cxn>
                      <a:cxn ang="0">
                        <a:pos x="0" y="72"/>
                      </a:cxn>
                      <a:cxn ang="0">
                        <a:pos x="0" y="58"/>
                      </a:cxn>
                      <a:cxn ang="0">
                        <a:pos x="0" y="43"/>
                      </a:cxn>
                      <a:cxn ang="0">
                        <a:pos x="10" y="29"/>
                      </a:cxn>
                      <a:cxn ang="0">
                        <a:pos x="10" y="14"/>
                      </a:cxn>
                      <a:cxn ang="0">
                        <a:pos x="14" y="0"/>
                      </a:cxn>
                    </a:cxnLst>
                    <a:rect l="0" t="0" r="r" b="b"/>
                    <a:pathLst>
                      <a:path w="15" h="258">
                        <a:moveTo>
                          <a:pt x="10" y="257"/>
                        </a:moveTo>
                        <a:lnTo>
                          <a:pt x="10" y="174"/>
                        </a:lnTo>
                        <a:lnTo>
                          <a:pt x="4" y="160"/>
                        </a:lnTo>
                        <a:lnTo>
                          <a:pt x="4" y="145"/>
                        </a:lnTo>
                        <a:lnTo>
                          <a:pt x="4" y="130"/>
                        </a:lnTo>
                        <a:lnTo>
                          <a:pt x="4" y="116"/>
                        </a:lnTo>
                        <a:lnTo>
                          <a:pt x="0" y="101"/>
                        </a:lnTo>
                        <a:lnTo>
                          <a:pt x="0" y="87"/>
                        </a:lnTo>
                        <a:lnTo>
                          <a:pt x="0" y="72"/>
                        </a:lnTo>
                        <a:lnTo>
                          <a:pt x="0" y="58"/>
                        </a:lnTo>
                        <a:lnTo>
                          <a:pt x="0" y="43"/>
                        </a:lnTo>
                        <a:lnTo>
                          <a:pt x="10" y="29"/>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01" name="Freeform 140"/>
                  <p:cNvSpPr>
                    <a:spLocks/>
                  </p:cNvSpPr>
                  <p:nvPr/>
                </p:nvSpPr>
                <p:spPr bwMode="auto">
                  <a:xfrm>
                    <a:off x="2962" y="3264"/>
                    <a:ext cx="15" cy="258"/>
                  </a:xfrm>
                  <a:custGeom>
                    <a:avLst/>
                    <a:gdLst/>
                    <a:ahLst/>
                    <a:cxnLst>
                      <a:cxn ang="0">
                        <a:pos x="4" y="257"/>
                      </a:cxn>
                      <a:cxn ang="0">
                        <a:pos x="4" y="174"/>
                      </a:cxn>
                      <a:cxn ang="0">
                        <a:pos x="10" y="160"/>
                      </a:cxn>
                      <a:cxn ang="0">
                        <a:pos x="10" y="145"/>
                      </a:cxn>
                      <a:cxn ang="0">
                        <a:pos x="10" y="130"/>
                      </a:cxn>
                      <a:cxn ang="0">
                        <a:pos x="10" y="116"/>
                      </a:cxn>
                      <a:cxn ang="0">
                        <a:pos x="14" y="101"/>
                      </a:cxn>
                      <a:cxn ang="0">
                        <a:pos x="14" y="87"/>
                      </a:cxn>
                      <a:cxn ang="0">
                        <a:pos x="14" y="72"/>
                      </a:cxn>
                      <a:cxn ang="0">
                        <a:pos x="14" y="58"/>
                      </a:cxn>
                      <a:cxn ang="0">
                        <a:pos x="14" y="43"/>
                      </a:cxn>
                      <a:cxn ang="0">
                        <a:pos x="4" y="29"/>
                      </a:cxn>
                      <a:cxn ang="0">
                        <a:pos x="4" y="14"/>
                      </a:cxn>
                      <a:cxn ang="0">
                        <a:pos x="0" y="0"/>
                      </a:cxn>
                    </a:cxnLst>
                    <a:rect l="0" t="0" r="r" b="b"/>
                    <a:pathLst>
                      <a:path w="15" h="258">
                        <a:moveTo>
                          <a:pt x="4" y="257"/>
                        </a:moveTo>
                        <a:lnTo>
                          <a:pt x="4" y="174"/>
                        </a:lnTo>
                        <a:lnTo>
                          <a:pt x="10" y="160"/>
                        </a:lnTo>
                        <a:lnTo>
                          <a:pt x="10" y="145"/>
                        </a:lnTo>
                        <a:lnTo>
                          <a:pt x="10" y="130"/>
                        </a:lnTo>
                        <a:lnTo>
                          <a:pt x="10" y="116"/>
                        </a:lnTo>
                        <a:lnTo>
                          <a:pt x="14" y="101"/>
                        </a:lnTo>
                        <a:lnTo>
                          <a:pt x="14" y="87"/>
                        </a:lnTo>
                        <a:lnTo>
                          <a:pt x="14" y="72"/>
                        </a:lnTo>
                        <a:lnTo>
                          <a:pt x="14" y="58"/>
                        </a:lnTo>
                        <a:lnTo>
                          <a:pt x="14" y="43"/>
                        </a:lnTo>
                        <a:lnTo>
                          <a:pt x="4" y="29"/>
                        </a:lnTo>
                        <a:lnTo>
                          <a:pt x="4"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74" name="Group 141"/>
                <p:cNvGrpSpPr>
                  <a:grpSpLocks/>
                </p:cNvGrpSpPr>
                <p:nvPr/>
              </p:nvGrpSpPr>
              <p:grpSpPr bwMode="auto">
                <a:xfrm>
                  <a:off x="3431" y="3301"/>
                  <a:ext cx="101" cy="257"/>
                  <a:chOff x="3431" y="3301"/>
                  <a:chExt cx="101" cy="257"/>
                </a:xfrm>
              </p:grpSpPr>
              <p:sp>
                <p:nvSpPr>
                  <p:cNvPr id="196" name="Freeform 142"/>
                  <p:cNvSpPr>
                    <a:spLocks/>
                  </p:cNvSpPr>
                  <p:nvPr/>
                </p:nvSpPr>
                <p:spPr bwMode="auto">
                  <a:xfrm>
                    <a:off x="3431" y="3301"/>
                    <a:ext cx="15" cy="257"/>
                  </a:xfrm>
                  <a:custGeom>
                    <a:avLst/>
                    <a:gdLst/>
                    <a:ahLst/>
                    <a:cxnLst>
                      <a:cxn ang="0">
                        <a:pos x="9" y="0"/>
                      </a:cxn>
                      <a:cxn ang="0">
                        <a:pos x="9" y="82"/>
                      </a:cxn>
                      <a:cxn ang="0">
                        <a:pos x="4" y="96"/>
                      </a:cxn>
                      <a:cxn ang="0">
                        <a:pos x="4" y="111"/>
                      </a:cxn>
                      <a:cxn ang="0">
                        <a:pos x="4" y="125"/>
                      </a:cxn>
                      <a:cxn ang="0">
                        <a:pos x="4" y="140"/>
                      </a:cxn>
                      <a:cxn ang="0">
                        <a:pos x="0" y="154"/>
                      </a:cxn>
                      <a:cxn ang="0">
                        <a:pos x="0" y="169"/>
                      </a:cxn>
                      <a:cxn ang="0">
                        <a:pos x="0" y="183"/>
                      </a:cxn>
                      <a:cxn ang="0">
                        <a:pos x="0" y="198"/>
                      </a:cxn>
                      <a:cxn ang="0">
                        <a:pos x="0" y="212"/>
                      </a:cxn>
                      <a:cxn ang="0">
                        <a:pos x="9" y="227"/>
                      </a:cxn>
                      <a:cxn ang="0">
                        <a:pos x="9" y="241"/>
                      </a:cxn>
                      <a:cxn ang="0">
                        <a:pos x="14" y="256"/>
                      </a:cxn>
                    </a:cxnLst>
                    <a:rect l="0" t="0" r="r" b="b"/>
                    <a:pathLst>
                      <a:path w="15" h="257">
                        <a:moveTo>
                          <a:pt x="9" y="0"/>
                        </a:moveTo>
                        <a:lnTo>
                          <a:pt x="9" y="82"/>
                        </a:lnTo>
                        <a:lnTo>
                          <a:pt x="4" y="96"/>
                        </a:lnTo>
                        <a:lnTo>
                          <a:pt x="4" y="111"/>
                        </a:lnTo>
                        <a:lnTo>
                          <a:pt x="4" y="125"/>
                        </a:lnTo>
                        <a:lnTo>
                          <a:pt x="4" y="140"/>
                        </a:lnTo>
                        <a:lnTo>
                          <a:pt x="0" y="154"/>
                        </a:lnTo>
                        <a:lnTo>
                          <a:pt x="0" y="169"/>
                        </a:lnTo>
                        <a:lnTo>
                          <a:pt x="0" y="183"/>
                        </a:lnTo>
                        <a:lnTo>
                          <a:pt x="0" y="198"/>
                        </a:lnTo>
                        <a:lnTo>
                          <a:pt x="0" y="212"/>
                        </a:lnTo>
                        <a:lnTo>
                          <a:pt x="9" y="227"/>
                        </a:lnTo>
                        <a:lnTo>
                          <a:pt x="9" y="241"/>
                        </a:lnTo>
                        <a:lnTo>
                          <a:pt x="14" y="25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97" name="Freeform 143"/>
                  <p:cNvSpPr>
                    <a:spLocks/>
                  </p:cNvSpPr>
                  <p:nvPr/>
                </p:nvSpPr>
                <p:spPr bwMode="auto">
                  <a:xfrm>
                    <a:off x="3517" y="3301"/>
                    <a:ext cx="15" cy="257"/>
                  </a:xfrm>
                  <a:custGeom>
                    <a:avLst/>
                    <a:gdLst/>
                    <a:ahLst/>
                    <a:cxnLst>
                      <a:cxn ang="0">
                        <a:pos x="10" y="256"/>
                      </a:cxn>
                      <a:cxn ang="0">
                        <a:pos x="10" y="173"/>
                      </a:cxn>
                      <a:cxn ang="0">
                        <a:pos x="4" y="159"/>
                      </a:cxn>
                      <a:cxn ang="0">
                        <a:pos x="4" y="144"/>
                      </a:cxn>
                      <a:cxn ang="0">
                        <a:pos x="4" y="130"/>
                      </a:cxn>
                      <a:cxn ang="0">
                        <a:pos x="4" y="115"/>
                      </a:cxn>
                      <a:cxn ang="0">
                        <a:pos x="0" y="101"/>
                      </a:cxn>
                      <a:cxn ang="0">
                        <a:pos x="0" y="86"/>
                      </a:cxn>
                      <a:cxn ang="0">
                        <a:pos x="0" y="72"/>
                      </a:cxn>
                      <a:cxn ang="0">
                        <a:pos x="0" y="57"/>
                      </a:cxn>
                      <a:cxn ang="0">
                        <a:pos x="0" y="43"/>
                      </a:cxn>
                      <a:cxn ang="0">
                        <a:pos x="10" y="28"/>
                      </a:cxn>
                      <a:cxn ang="0">
                        <a:pos x="10" y="14"/>
                      </a:cxn>
                      <a:cxn ang="0">
                        <a:pos x="14" y="0"/>
                      </a:cxn>
                    </a:cxnLst>
                    <a:rect l="0" t="0" r="r" b="b"/>
                    <a:pathLst>
                      <a:path w="15" h="257">
                        <a:moveTo>
                          <a:pt x="10" y="256"/>
                        </a:moveTo>
                        <a:lnTo>
                          <a:pt x="10" y="173"/>
                        </a:lnTo>
                        <a:lnTo>
                          <a:pt x="4" y="159"/>
                        </a:lnTo>
                        <a:lnTo>
                          <a:pt x="4" y="144"/>
                        </a:lnTo>
                        <a:lnTo>
                          <a:pt x="4" y="130"/>
                        </a:lnTo>
                        <a:lnTo>
                          <a:pt x="4" y="115"/>
                        </a:lnTo>
                        <a:lnTo>
                          <a:pt x="0" y="101"/>
                        </a:lnTo>
                        <a:lnTo>
                          <a:pt x="0" y="86"/>
                        </a:lnTo>
                        <a:lnTo>
                          <a:pt x="0" y="72"/>
                        </a:lnTo>
                        <a:lnTo>
                          <a:pt x="0" y="57"/>
                        </a:lnTo>
                        <a:lnTo>
                          <a:pt x="0" y="43"/>
                        </a:lnTo>
                        <a:lnTo>
                          <a:pt x="10" y="28"/>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98" name="Freeform 144"/>
                  <p:cNvSpPr>
                    <a:spLocks/>
                  </p:cNvSpPr>
                  <p:nvPr/>
                </p:nvSpPr>
                <p:spPr bwMode="auto">
                  <a:xfrm>
                    <a:off x="3474" y="3301"/>
                    <a:ext cx="15" cy="257"/>
                  </a:xfrm>
                  <a:custGeom>
                    <a:avLst/>
                    <a:gdLst/>
                    <a:ahLst/>
                    <a:cxnLst>
                      <a:cxn ang="0">
                        <a:pos x="4" y="256"/>
                      </a:cxn>
                      <a:cxn ang="0">
                        <a:pos x="4" y="173"/>
                      </a:cxn>
                      <a:cxn ang="0">
                        <a:pos x="10" y="159"/>
                      </a:cxn>
                      <a:cxn ang="0">
                        <a:pos x="10" y="144"/>
                      </a:cxn>
                      <a:cxn ang="0">
                        <a:pos x="10" y="130"/>
                      </a:cxn>
                      <a:cxn ang="0">
                        <a:pos x="10" y="115"/>
                      </a:cxn>
                      <a:cxn ang="0">
                        <a:pos x="14" y="101"/>
                      </a:cxn>
                      <a:cxn ang="0">
                        <a:pos x="14" y="86"/>
                      </a:cxn>
                      <a:cxn ang="0">
                        <a:pos x="14" y="72"/>
                      </a:cxn>
                      <a:cxn ang="0">
                        <a:pos x="14" y="57"/>
                      </a:cxn>
                      <a:cxn ang="0">
                        <a:pos x="14" y="43"/>
                      </a:cxn>
                      <a:cxn ang="0">
                        <a:pos x="4" y="28"/>
                      </a:cxn>
                      <a:cxn ang="0">
                        <a:pos x="4" y="14"/>
                      </a:cxn>
                      <a:cxn ang="0">
                        <a:pos x="0" y="0"/>
                      </a:cxn>
                    </a:cxnLst>
                    <a:rect l="0" t="0" r="r" b="b"/>
                    <a:pathLst>
                      <a:path w="15" h="257">
                        <a:moveTo>
                          <a:pt x="4" y="256"/>
                        </a:moveTo>
                        <a:lnTo>
                          <a:pt x="4" y="173"/>
                        </a:lnTo>
                        <a:lnTo>
                          <a:pt x="10" y="159"/>
                        </a:lnTo>
                        <a:lnTo>
                          <a:pt x="10" y="144"/>
                        </a:lnTo>
                        <a:lnTo>
                          <a:pt x="10" y="130"/>
                        </a:lnTo>
                        <a:lnTo>
                          <a:pt x="10" y="115"/>
                        </a:lnTo>
                        <a:lnTo>
                          <a:pt x="14" y="101"/>
                        </a:lnTo>
                        <a:lnTo>
                          <a:pt x="14" y="86"/>
                        </a:lnTo>
                        <a:lnTo>
                          <a:pt x="14" y="72"/>
                        </a:lnTo>
                        <a:lnTo>
                          <a:pt x="14" y="57"/>
                        </a:lnTo>
                        <a:lnTo>
                          <a:pt x="14" y="43"/>
                        </a:lnTo>
                        <a:lnTo>
                          <a:pt x="4" y="28"/>
                        </a:lnTo>
                        <a:lnTo>
                          <a:pt x="4"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75" name="Group 145"/>
                <p:cNvGrpSpPr>
                  <a:grpSpLocks/>
                </p:cNvGrpSpPr>
                <p:nvPr/>
              </p:nvGrpSpPr>
              <p:grpSpPr bwMode="auto">
                <a:xfrm>
                  <a:off x="3943" y="3301"/>
                  <a:ext cx="101" cy="258"/>
                  <a:chOff x="3943" y="3301"/>
                  <a:chExt cx="101" cy="258"/>
                </a:xfrm>
              </p:grpSpPr>
              <p:sp>
                <p:nvSpPr>
                  <p:cNvPr id="193" name="Freeform 146"/>
                  <p:cNvSpPr>
                    <a:spLocks/>
                  </p:cNvSpPr>
                  <p:nvPr/>
                </p:nvSpPr>
                <p:spPr bwMode="auto">
                  <a:xfrm>
                    <a:off x="3943" y="3301"/>
                    <a:ext cx="15" cy="258"/>
                  </a:xfrm>
                  <a:custGeom>
                    <a:avLst/>
                    <a:gdLst/>
                    <a:ahLst/>
                    <a:cxnLst>
                      <a:cxn ang="0">
                        <a:pos x="9" y="0"/>
                      </a:cxn>
                      <a:cxn ang="0">
                        <a:pos x="9" y="82"/>
                      </a:cxn>
                      <a:cxn ang="0">
                        <a:pos x="4" y="96"/>
                      </a:cxn>
                      <a:cxn ang="0">
                        <a:pos x="4" y="111"/>
                      </a:cxn>
                      <a:cxn ang="0">
                        <a:pos x="4" y="126"/>
                      </a:cxn>
                      <a:cxn ang="0">
                        <a:pos x="4" y="140"/>
                      </a:cxn>
                      <a:cxn ang="0">
                        <a:pos x="0" y="155"/>
                      </a:cxn>
                      <a:cxn ang="0">
                        <a:pos x="0" y="169"/>
                      </a:cxn>
                      <a:cxn ang="0">
                        <a:pos x="0" y="184"/>
                      </a:cxn>
                      <a:cxn ang="0">
                        <a:pos x="0" y="198"/>
                      </a:cxn>
                      <a:cxn ang="0">
                        <a:pos x="0" y="213"/>
                      </a:cxn>
                      <a:cxn ang="0">
                        <a:pos x="9" y="227"/>
                      </a:cxn>
                      <a:cxn ang="0">
                        <a:pos x="9" y="242"/>
                      </a:cxn>
                      <a:cxn ang="0">
                        <a:pos x="14" y="257"/>
                      </a:cxn>
                    </a:cxnLst>
                    <a:rect l="0" t="0" r="r" b="b"/>
                    <a:pathLst>
                      <a:path w="15" h="258">
                        <a:moveTo>
                          <a:pt x="9" y="0"/>
                        </a:moveTo>
                        <a:lnTo>
                          <a:pt x="9" y="82"/>
                        </a:lnTo>
                        <a:lnTo>
                          <a:pt x="4" y="96"/>
                        </a:lnTo>
                        <a:lnTo>
                          <a:pt x="4" y="111"/>
                        </a:lnTo>
                        <a:lnTo>
                          <a:pt x="4" y="126"/>
                        </a:lnTo>
                        <a:lnTo>
                          <a:pt x="4" y="140"/>
                        </a:lnTo>
                        <a:lnTo>
                          <a:pt x="0" y="155"/>
                        </a:lnTo>
                        <a:lnTo>
                          <a:pt x="0" y="169"/>
                        </a:lnTo>
                        <a:lnTo>
                          <a:pt x="0" y="184"/>
                        </a:lnTo>
                        <a:lnTo>
                          <a:pt x="0" y="198"/>
                        </a:lnTo>
                        <a:lnTo>
                          <a:pt x="0" y="213"/>
                        </a:lnTo>
                        <a:lnTo>
                          <a:pt x="9" y="227"/>
                        </a:lnTo>
                        <a:lnTo>
                          <a:pt x="9" y="242"/>
                        </a:lnTo>
                        <a:lnTo>
                          <a:pt x="14" y="257"/>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94" name="Freeform 147"/>
                  <p:cNvSpPr>
                    <a:spLocks/>
                  </p:cNvSpPr>
                  <p:nvPr/>
                </p:nvSpPr>
                <p:spPr bwMode="auto">
                  <a:xfrm>
                    <a:off x="4029" y="3301"/>
                    <a:ext cx="15" cy="258"/>
                  </a:xfrm>
                  <a:custGeom>
                    <a:avLst/>
                    <a:gdLst/>
                    <a:ahLst/>
                    <a:cxnLst>
                      <a:cxn ang="0">
                        <a:pos x="10" y="257"/>
                      </a:cxn>
                      <a:cxn ang="0">
                        <a:pos x="10" y="174"/>
                      </a:cxn>
                      <a:cxn ang="0">
                        <a:pos x="4" y="160"/>
                      </a:cxn>
                      <a:cxn ang="0">
                        <a:pos x="4" y="145"/>
                      </a:cxn>
                      <a:cxn ang="0">
                        <a:pos x="4" y="130"/>
                      </a:cxn>
                      <a:cxn ang="0">
                        <a:pos x="4" y="116"/>
                      </a:cxn>
                      <a:cxn ang="0">
                        <a:pos x="0" y="101"/>
                      </a:cxn>
                      <a:cxn ang="0">
                        <a:pos x="0" y="87"/>
                      </a:cxn>
                      <a:cxn ang="0">
                        <a:pos x="0" y="72"/>
                      </a:cxn>
                      <a:cxn ang="0">
                        <a:pos x="0" y="58"/>
                      </a:cxn>
                      <a:cxn ang="0">
                        <a:pos x="0" y="43"/>
                      </a:cxn>
                      <a:cxn ang="0">
                        <a:pos x="10" y="29"/>
                      </a:cxn>
                      <a:cxn ang="0">
                        <a:pos x="10" y="14"/>
                      </a:cxn>
                      <a:cxn ang="0">
                        <a:pos x="14" y="0"/>
                      </a:cxn>
                    </a:cxnLst>
                    <a:rect l="0" t="0" r="r" b="b"/>
                    <a:pathLst>
                      <a:path w="15" h="258">
                        <a:moveTo>
                          <a:pt x="10" y="257"/>
                        </a:moveTo>
                        <a:lnTo>
                          <a:pt x="10" y="174"/>
                        </a:lnTo>
                        <a:lnTo>
                          <a:pt x="4" y="160"/>
                        </a:lnTo>
                        <a:lnTo>
                          <a:pt x="4" y="145"/>
                        </a:lnTo>
                        <a:lnTo>
                          <a:pt x="4" y="130"/>
                        </a:lnTo>
                        <a:lnTo>
                          <a:pt x="4" y="116"/>
                        </a:lnTo>
                        <a:lnTo>
                          <a:pt x="0" y="101"/>
                        </a:lnTo>
                        <a:lnTo>
                          <a:pt x="0" y="87"/>
                        </a:lnTo>
                        <a:lnTo>
                          <a:pt x="0" y="72"/>
                        </a:lnTo>
                        <a:lnTo>
                          <a:pt x="0" y="58"/>
                        </a:lnTo>
                        <a:lnTo>
                          <a:pt x="0" y="43"/>
                        </a:lnTo>
                        <a:lnTo>
                          <a:pt x="10" y="29"/>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95" name="Freeform 148"/>
                  <p:cNvSpPr>
                    <a:spLocks/>
                  </p:cNvSpPr>
                  <p:nvPr/>
                </p:nvSpPr>
                <p:spPr bwMode="auto">
                  <a:xfrm>
                    <a:off x="3986" y="3301"/>
                    <a:ext cx="15" cy="258"/>
                  </a:xfrm>
                  <a:custGeom>
                    <a:avLst/>
                    <a:gdLst/>
                    <a:ahLst/>
                    <a:cxnLst>
                      <a:cxn ang="0">
                        <a:pos x="4" y="257"/>
                      </a:cxn>
                      <a:cxn ang="0">
                        <a:pos x="4" y="174"/>
                      </a:cxn>
                      <a:cxn ang="0">
                        <a:pos x="10" y="160"/>
                      </a:cxn>
                      <a:cxn ang="0">
                        <a:pos x="10" y="145"/>
                      </a:cxn>
                      <a:cxn ang="0">
                        <a:pos x="10" y="130"/>
                      </a:cxn>
                      <a:cxn ang="0">
                        <a:pos x="10" y="116"/>
                      </a:cxn>
                      <a:cxn ang="0">
                        <a:pos x="14" y="101"/>
                      </a:cxn>
                      <a:cxn ang="0">
                        <a:pos x="14" y="87"/>
                      </a:cxn>
                      <a:cxn ang="0">
                        <a:pos x="14" y="72"/>
                      </a:cxn>
                      <a:cxn ang="0">
                        <a:pos x="14" y="58"/>
                      </a:cxn>
                      <a:cxn ang="0">
                        <a:pos x="14" y="43"/>
                      </a:cxn>
                      <a:cxn ang="0">
                        <a:pos x="4" y="29"/>
                      </a:cxn>
                      <a:cxn ang="0">
                        <a:pos x="4" y="14"/>
                      </a:cxn>
                      <a:cxn ang="0">
                        <a:pos x="0" y="0"/>
                      </a:cxn>
                    </a:cxnLst>
                    <a:rect l="0" t="0" r="r" b="b"/>
                    <a:pathLst>
                      <a:path w="15" h="258">
                        <a:moveTo>
                          <a:pt x="4" y="257"/>
                        </a:moveTo>
                        <a:lnTo>
                          <a:pt x="4" y="174"/>
                        </a:lnTo>
                        <a:lnTo>
                          <a:pt x="10" y="160"/>
                        </a:lnTo>
                        <a:lnTo>
                          <a:pt x="10" y="145"/>
                        </a:lnTo>
                        <a:lnTo>
                          <a:pt x="10" y="130"/>
                        </a:lnTo>
                        <a:lnTo>
                          <a:pt x="10" y="116"/>
                        </a:lnTo>
                        <a:lnTo>
                          <a:pt x="14" y="101"/>
                        </a:lnTo>
                        <a:lnTo>
                          <a:pt x="14" y="87"/>
                        </a:lnTo>
                        <a:lnTo>
                          <a:pt x="14" y="72"/>
                        </a:lnTo>
                        <a:lnTo>
                          <a:pt x="14" y="58"/>
                        </a:lnTo>
                        <a:lnTo>
                          <a:pt x="14" y="43"/>
                        </a:lnTo>
                        <a:lnTo>
                          <a:pt x="4" y="29"/>
                        </a:lnTo>
                        <a:lnTo>
                          <a:pt x="4"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76" name="Group 149"/>
                <p:cNvGrpSpPr>
                  <a:grpSpLocks/>
                </p:cNvGrpSpPr>
                <p:nvPr/>
              </p:nvGrpSpPr>
              <p:grpSpPr bwMode="auto">
                <a:xfrm>
                  <a:off x="4455" y="3266"/>
                  <a:ext cx="101" cy="257"/>
                  <a:chOff x="4455" y="3266"/>
                  <a:chExt cx="101" cy="257"/>
                </a:xfrm>
              </p:grpSpPr>
              <p:sp>
                <p:nvSpPr>
                  <p:cNvPr id="190" name="Freeform 150"/>
                  <p:cNvSpPr>
                    <a:spLocks/>
                  </p:cNvSpPr>
                  <p:nvPr/>
                </p:nvSpPr>
                <p:spPr bwMode="auto">
                  <a:xfrm>
                    <a:off x="4455" y="3266"/>
                    <a:ext cx="15" cy="257"/>
                  </a:xfrm>
                  <a:custGeom>
                    <a:avLst/>
                    <a:gdLst/>
                    <a:ahLst/>
                    <a:cxnLst>
                      <a:cxn ang="0">
                        <a:pos x="9" y="0"/>
                      </a:cxn>
                      <a:cxn ang="0">
                        <a:pos x="9" y="82"/>
                      </a:cxn>
                      <a:cxn ang="0">
                        <a:pos x="4" y="96"/>
                      </a:cxn>
                      <a:cxn ang="0">
                        <a:pos x="4" y="111"/>
                      </a:cxn>
                      <a:cxn ang="0">
                        <a:pos x="4" y="125"/>
                      </a:cxn>
                      <a:cxn ang="0">
                        <a:pos x="4" y="140"/>
                      </a:cxn>
                      <a:cxn ang="0">
                        <a:pos x="0" y="154"/>
                      </a:cxn>
                      <a:cxn ang="0">
                        <a:pos x="0" y="169"/>
                      </a:cxn>
                      <a:cxn ang="0">
                        <a:pos x="0" y="183"/>
                      </a:cxn>
                      <a:cxn ang="0">
                        <a:pos x="0" y="198"/>
                      </a:cxn>
                      <a:cxn ang="0">
                        <a:pos x="0" y="212"/>
                      </a:cxn>
                      <a:cxn ang="0">
                        <a:pos x="9" y="227"/>
                      </a:cxn>
                      <a:cxn ang="0">
                        <a:pos x="9" y="241"/>
                      </a:cxn>
                      <a:cxn ang="0">
                        <a:pos x="14" y="256"/>
                      </a:cxn>
                    </a:cxnLst>
                    <a:rect l="0" t="0" r="r" b="b"/>
                    <a:pathLst>
                      <a:path w="15" h="257">
                        <a:moveTo>
                          <a:pt x="9" y="0"/>
                        </a:moveTo>
                        <a:lnTo>
                          <a:pt x="9" y="82"/>
                        </a:lnTo>
                        <a:lnTo>
                          <a:pt x="4" y="96"/>
                        </a:lnTo>
                        <a:lnTo>
                          <a:pt x="4" y="111"/>
                        </a:lnTo>
                        <a:lnTo>
                          <a:pt x="4" y="125"/>
                        </a:lnTo>
                        <a:lnTo>
                          <a:pt x="4" y="140"/>
                        </a:lnTo>
                        <a:lnTo>
                          <a:pt x="0" y="154"/>
                        </a:lnTo>
                        <a:lnTo>
                          <a:pt x="0" y="169"/>
                        </a:lnTo>
                        <a:lnTo>
                          <a:pt x="0" y="183"/>
                        </a:lnTo>
                        <a:lnTo>
                          <a:pt x="0" y="198"/>
                        </a:lnTo>
                        <a:lnTo>
                          <a:pt x="0" y="212"/>
                        </a:lnTo>
                        <a:lnTo>
                          <a:pt x="9" y="227"/>
                        </a:lnTo>
                        <a:lnTo>
                          <a:pt x="9" y="241"/>
                        </a:lnTo>
                        <a:lnTo>
                          <a:pt x="14" y="25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91" name="Freeform 151"/>
                  <p:cNvSpPr>
                    <a:spLocks/>
                  </p:cNvSpPr>
                  <p:nvPr/>
                </p:nvSpPr>
                <p:spPr bwMode="auto">
                  <a:xfrm>
                    <a:off x="4541" y="3266"/>
                    <a:ext cx="15" cy="257"/>
                  </a:xfrm>
                  <a:custGeom>
                    <a:avLst/>
                    <a:gdLst/>
                    <a:ahLst/>
                    <a:cxnLst>
                      <a:cxn ang="0">
                        <a:pos x="10" y="256"/>
                      </a:cxn>
                      <a:cxn ang="0">
                        <a:pos x="10" y="173"/>
                      </a:cxn>
                      <a:cxn ang="0">
                        <a:pos x="4" y="159"/>
                      </a:cxn>
                      <a:cxn ang="0">
                        <a:pos x="4" y="144"/>
                      </a:cxn>
                      <a:cxn ang="0">
                        <a:pos x="4" y="130"/>
                      </a:cxn>
                      <a:cxn ang="0">
                        <a:pos x="4" y="115"/>
                      </a:cxn>
                      <a:cxn ang="0">
                        <a:pos x="0" y="101"/>
                      </a:cxn>
                      <a:cxn ang="0">
                        <a:pos x="0" y="86"/>
                      </a:cxn>
                      <a:cxn ang="0">
                        <a:pos x="0" y="72"/>
                      </a:cxn>
                      <a:cxn ang="0">
                        <a:pos x="0" y="57"/>
                      </a:cxn>
                      <a:cxn ang="0">
                        <a:pos x="0" y="43"/>
                      </a:cxn>
                      <a:cxn ang="0">
                        <a:pos x="10" y="28"/>
                      </a:cxn>
                      <a:cxn ang="0">
                        <a:pos x="10" y="14"/>
                      </a:cxn>
                      <a:cxn ang="0">
                        <a:pos x="14" y="0"/>
                      </a:cxn>
                    </a:cxnLst>
                    <a:rect l="0" t="0" r="r" b="b"/>
                    <a:pathLst>
                      <a:path w="15" h="257">
                        <a:moveTo>
                          <a:pt x="10" y="256"/>
                        </a:moveTo>
                        <a:lnTo>
                          <a:pt x="10" y="173"/>
                        </a:lnTo>
                        <a:lnTo>
                          <a:pt x="4" y="159"/>
                        </a:lnTo>
                        <a:lnTo>
                          <a:pt x="4" y="144"/>
                        </a:lnTo>
                        <a:lnTo>
                          <a:pt x="4" y="130"/>
                        </a:lnTo>
                        <a:lnTo>
                          <a:pt x="4" y="115"/>
                        </a:lnTo>
                        <a:lnTo>
                          <a:pt x="0" y="101"/>
                        </a:lnTo>
                        <a:lnTo>
                          <a:pt x="0" y="86"/>
                        </a:lnTo>
                        <a:lnTo>
                          <a:pt x="0" y="72"/>
                        </a:lnTo>
                        <a:lnTo>
                          <a:pt x="0" y="57"/>
                        </a:lnTo>
                        <a:lnTo>
                          <a:pt x="0" y="43"/>
                        </a:lnTo>
                        <a:lnTo>
                          <a:pt x="10" y="28"/>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92" name="Freeform 152"/>
                  <p:cNvSpPr>
                    <a:spLocks/>
                  </p:cNvSpPr>
                  <p:nvPr/>
                </p:nvSpPr>
                <p:spPr bwMode="auto">
                  <a:xfrm>
                    <a:off x="4498" y="3266"/>
                    <a:ext cx="15" cy="257"/>
                  </a:xfrm>
                  <a:custGeom>
                    <a:avLst/>
                    <a:gdLst/>
                    <a:ahLst/>
                    <a:cxnLst>
                      <a:cxn ang="0">
                        <a:pos x="4" y="256"/>
                      </a:cxn>
                      <a:cxn ang="0">
                        <a:pos x="4" y="173"/>
                      </a:cxn>
                      <a:cxn ang="0">
                        <a:pos x="10" y="159"/>
                      </a:cxn>
                      <a:cxn ang="0">
                        <a:pos x="10" y="144"/>
                      </a:cxn>
                      <a:cxn ang="0">
                        <a:pos x="10" y="130"/>
                      </a:cxn>
                      <a:cxn ang="0">
                        <a:pos x="10" y="115"/>
                      </a:cxn>
                      <a:cxn ang="0">
                        <a:pos x="14" y="101"/>
                      </a:cxn>
                      <a:cxn ang="0">
                        <a:pos x="14" y="86"/>
                      </a:cxn>
                      <a:cxn ang="0">
                        <a:pos x="14" y="72"/>
                      </a:cxn>
                      <a:cxn ang="0">
                        <a:pos x="14" y="57"/>
                      </a:cxn>
                      <a:cxn ang="0">
                        <a:pos x="14" y="43"/>
                      </a:cxn>
                      <a:cxn ang="0">
                        <a:pos x="4" y="28"/>
                      </a:cxn>
                      <a:cxn ang="0">
                        <a:pos x="4" y="14"/>
                      </a:cxn>
                      <a:cxn ang="0">
                        <a:pos x="0" y="0"/>
                      </a:cxn>
                    </a:cxnLst>
                    <a:rect l="0" t="0" r="r" b="b"/>
                    <a:pathLst>
                      <a:path w="15" h="257">
                        <a:moveTo>
                          <a:pt x="4" y="256"/>
                        </a:moveTo>
                        <a:lnTo>
                          <a:pt x="4" y="173"/>
                        </a:lnTo>
                        <a:lnTo>
                          <a:pt x="10" y="159"/>
                        </a:lnTo>
                        <a:lnTo>
                          <a:pt x="10" y="144"/>
                        </a:lnTo>
                        <a:lnTo>
                          <a:pt x="10" y="130"/>
                        </a:lnTo>
                        <a:lnTo>
                          <a:pt x="10" y="115"/>
                        </a:lnTo>
                        <a:lnTo>
                          <a:pt x="14" y="101"/>
                        </a:lnTo>
                        <a:lnTo>
                          <a:pt x="14" y="86"/>
                        </a:lnTo>
                        <a:lnTo>
                          <a:pt x="14" y="72"/>
                        </a:lnTo>
                        <a:lnTo>
                          <a:pt x="14" y="57"/>
                        </a:lnTo>
                        <a:lnTo>
                          <a:pt x="14" y="43"/>
                        </a:lnTo>
                        <a:lnTo>
                          <a:pt x="4" y="28"/>
                        </a:lnTo>
                        <a:lnTo>
                          <a:pt x="4"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77" name="Group 153"/>
                <p:cNvGrpSpPr>
                  <a:grpSpLocks/>
                </p:cNvGrpSpPr>
                <p:nvPr/>
              </p:nvGrpSpPr>
              <p:grpSpPr bwMode="auto">
                <a:xfrm>
                  <a:off x="4882" y="3266"/>
                  <a:ext cx="101" cy="257"/>
                  <a:chOff x="4882" y="3266"/>
                  <a:chExt cx="101" cy="257"/>
                </a:xfrm>
              </p:grpSpPr>
              <p:sp>
                <p:nvSpPr>
                  <p:cNvPr id="187" name="Freeform 154"/>
                  <p:cNvSpPr>
                    <a:spLocks/>
                  </p:cNvSpPr>
                  <p:nvPr/>
                </p:nvSpPr>
                <p:spPr bwMode="auto">
                  <a:xfrm>
                    <a:off x="4882" y="3266"/>
                    <a:ext cx="15" cy="257"/>
                  </a:xfrm>
                  <a:custGeom>
                    <a:avLst/>
                    <a:gdLst/>
                    <a:ahLst/>
                    <a:cxnLst>
                      <a:cxn ang="0">
                        <a:pos x="9" y="0"/>
                      </a:cxn>
                      <a:cxn ang="0">
                        <a:pos x="9" y="82"/>
                      </a:cxn>
                      <a:cxn ang="0">
                        <a:pos x="4" y="96"/>
                      </a:cxn>
                      <a:cxn ang="0">
                        <a:pos x="4" y="111"/>
                      </a:cxn>
                      <a:cxn ang="0">
                        <a:pos x="4" y="125"/>
                      </a:cxn>
                      <a:cxn ang="0">
                        <a:pos x="4" y="140"/>
                      </a:cxn>
                      <a:cxn ang="0">
                        <a:pos x="0" y="154"/>
                      </a:cxn>
                      <a:cxn ang="0">
                        <a:pos x="0" y="169"/>
                      </a:cxn>
                      <a:cxn ang="0">
                        <a:pos x="0" y="183"/>
                      </a:cxn>
                      <a:cxn ang="0">
                        <a:pos x="0" y="198"/>
                      </a:cxn>
                      <a:cxn ang="0">
                        <a:pos x="0" y="212"/>
                      </a:cxn>
                      <a:cxn ang="0">
                        <a:pos x="9" y="227"/>
                      </a:cxn>
                      <a:cxn ang="0">
                        <a:pos x="9" y="241"/>
                      </a:cxn>
                      <a:cxn ang="0">
                        <a:pos x="14" y="256"/>
                      </a:cxn>
                    </a:cxnLst>
                    <a:rect l="0" t="0" r="r" b="b"/>
                    <a:pathLst>
                      <a:path w="15" h="257">
                        <a:moveTo>
                          <a:pt x="9" y="0"/>
                        </a:moveTo>
                        <a:lnTo>
                          <a:pt x="9" y="82"/>
                        </a:lnTo>
                        <a:lnTo>
                          <a:pt x="4" y="96"/>
                        </a:lnTo>
                        <a:lnTo>
                          <a:pt x="4" y="111"/>
                        </a:lnTo>
                        <a:lnTo>
                          <a:pt x="4" y="125"/>
                        </a:lnTo>
                        <a:lnTo>
                          <a:pt x="4" y="140"/>
                        </a:lnTo>
                        <a:lnTo>
                          <a:pt x="0" y="154"/>
                        </a:lnTo>
                        <a:lnTo>
                          <a:pt x="0" y="169"/>
                        </a:lnTo>
                        <a:lnTo>
                          <a:pt x="0" y="183"/>
                        </a:lnTo>
                        <a:lnTo>
                          <a:pt x="0" y="198"/>
                        </a:lnTo>
                        <a:lnTo>
                          <a:pt x="0" y="212"/>
                        </a:lnTo>
                        <a:lnTo>
                          <a:pt x="9" y="227"/>
                        </a:lnTo>
                        <a:lnTo>
                          <a:pt x="9" y="241"/>
                        </a:lnTo>
                        <a:lnTo>
                          <a:pt x="14" y="25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88" name="Freeform 155"/>
                  <p:cNvSpPr>
                    <a:spLocks/>
                  </p:cNvSpPr>
                  <p:nvPr/>
                </p:nvSpPr>
                <p:spPr bwMode="auto">
                  <a:xfrm>
                    <a:off x="4968" y="3266"/>
                    <a:ext cx="15" cy="257"/>
                  </a:xfrm>
                  <a:custGeom>
                    <a:avLst/>
                    <a:gdLst/>
                    <a:ahLst/>
                    <a:cxnLst>
                      <a:cxn ang="0">
                        <a:pos x="10" y="256"/>
                      </a:cxn>
                      <a:cxn ang="0">
                        <a:pos x="10" y="173"/>
                      </a:cxn>
                      <a:cxn ang="0">
                        <a:pos x="4" y="159"/>
                      </a:cxn>
                      <a:cxn ang="0">
                        <a:pos x="4" y="144"/>
                      </a:cxn>
                      <a:cxn ang="0">
                        <a:pos x="4" y="130"/>
                      </a:cxn>
                      <a:cxn ang="0">
                        <a:pos x="4" y="115"/>
                      </a:cxn>
                      <a:cxn ang="0">
                        <a:pos x="0" y="101"/>
                      </a:cxn>
                      <a:cxn ang="0">
                        <a:pos x="0" y="86"/>
                      </a:cxn>
                      <a:cxn ang="0">
                        <a:pos x="0" y="72"/>
                      </a:cxn>
                      <a:cxn ang="0">
                        <a:pos x="0" y="57"/>
                      </a:cxn>
                      <a:cxn ang="0">
                        <a:pos x="0" y="43"/>
                      </a:cxn>
                      <a:cxn ang="0">
                        <a:pos x="10" y="28"/>
                      </a:cxn>
                      <a:cxn ang="0">
                        <a:pos x="10" y="14"/>
                      </a:cxn>
                      <a:cxn ang="0">
                        <a:pos x="14" y="0"/>
                      </a:cxn>
                    </a:cxnLst>
                    <a:rect l="0" t="0" r="r" b="b"/>
                    <a:pathLst>
                      <a:path w="15" h="257">
                        <a:moveTo>
                          <a:pt x="10" y="256"/>
                        </a:moveTo>
                        <a:lnTo>
                          <a:pt x="10" y="173"/>
                        </a:lnTo>
                        <a:lnTo>
                          <a:pt x="4" y="159"/>
                        </a:lnTo>
                        <a:lnTo>
                          <a:pt x="4" y="144"/>
                        </a:lnTo>
                        <a:lnTo>
                          <a:pt x="4" y="130"/>
                        </a:lnTo>
                        <a:lnTo>
                          <a:pt x="4" y="115"/>
                        </a:lnTo>
                        <a:lnTo>
                          <a:pt x="0" y="101"/>
                        </a:lnTo>
                        <a:lnTo>
                          <a:pt x="0" y="86"/>
                        </a:lnTo>
                        <a:lnTo>
                          <a:pt x="0" y="72"/>
                        </a:lnTo>
                        <a:lnTo>
                          <a:pt x="0" y="57"/>
                        </a:lnTo>
                        <a:lnTo>
                          <a:pt x="0" y="43"/>
                        </a:lnTo>
                        <a:lnTo>
                          <a:pt x="10" y="28"/>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89" name="Freeform 156"/>
                  <p:cNvSpPr>
                    <a:spLocks/>
                  </p:cNvSpPr>
                  <p:nvPr/>
                </p:nvSpPr>
                <p:spPr bwMode="auto">
                  <a:xfrm>
                    <a:off x="4925" y="3266"/>
                    <a:ext cx="15" cy="257"/>
                  </a:xfrm>
                  <a:custGeom>
                    <a:avLst/>
                    <a:gdLst/>
                    <a:ahLst/>
                    <a:cxnLst>
                      <a:cxn ang="0">
                        <a:pos x="4" y="256"/>
                      </a:cxn>
                      <a:cxn ang="0">
                        <a:pos x="4" y="173"/>
                      </a:cxn>
                      <a:cxn ang="0">
                        <a:pos x="10" y="159"/>
                      </a:cxn>
                      <a:cxn ang="0">
                        <a:pos x="10" y="144"/>
                      </a:cxn>
                      <a:cxn ang="0">
                        <a:pos x="10" y="130"/>
                      </a:cxn>
                      <a:cxn ang="0">
                        <a:pos x="10" y="115"/>
                      </a:cxn>
                      <a:cxn ang="0">
                        <a:pos x="14" y="101"/>
                      </a:cxn>
                      <a:cxn ang="0">
                        <a:pos x="14" y="86"/>
                      </a:cxn>
                      <a:cxn ang="0">
                        <a:pos x="14" y="72"/>
                      </a:cxn>
                      <a:cxn ang="0">
                        <a:pos x="14" y="57"/>
                      </a:cxn>
                      <a:cxn ang="0">
                        <a:pos x="14" y="43"/>
                      </a:cxn>
                      <a:cxn ang="0">
                        <a:pos x="4" y="28"/>
                      </a:cxn>
                      <a:cxn ang="0">
                        <a:pos x="4" y="14"/>
                      </a:cxn>
                      <a:cxn ang="0">
                        <a:pos x="0" y="0"/>
                      </a:cxn>
                    </a:cxnLst>
                    <a:rect l="0" t="0" r="r" b="b"/>
                    <a:pathLst>
                      <a:path w="15" h="257">
                        <a:moveTo>
                          <a:pt x="4" y="256"/>
                        </a:moveTo>
                        <a:lnTo>
                          <a:pt x="4" y="173"/>
                        </a:lnTo>
                        <a:lnTo>
                          <a:pt x="10" y="159"/>
                        </a:lnTo>
                        <a:lnTo>
                          <a:pt x="10" y="144"/>
                        </a:lnTo>
                        <a:lnTo>
                          <a:pt x="10" y="130"/>
                        </a:lnTo>
                        <a:lnTo>
                          <a:pt x="10" y="115"/>
                        </a:lnTo>
                        <a:lnTo>
                          <a:pt x="14" y="101"/>
                        </a:lnTo>
                        <a:lnTo>
                          <a:pt x="14" y="86"/>
                        </a:lnTo>
                        <a:lnTo>
                          <a:pt x="14" y="72"/>
                        </a:lnTo>
                        <a:lnTo>
                          <a:pt x="14" y="57"/>
                        </a:lnTo>
                        <a:lnTo>
                          <a:pt x="14" y="43"/>
                        </a:lnTo>
                        <a:lnTo>
                          <a:pt x="4" y="28"/>
                        </a:lnTo>
                        <a:lnTo>
                          <a:pt x="4"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78" name="Group 157"/>
                <p:cNvGrpSpPr>
                  <a:grpSpLocks/>
                </p:cNvGrpSpPr>
                <p:nvPr/>
              </p:nvGrpSpPr>
              <p:grpSpPr bwMode="auto">
                <a:xfrm>
                  <a:off x="5480" y="3266"/>
                  <a:ext cx="100" cy="257"/>
                  <a:chOff x="5480" y="3266"/>
                  <a:chExt cx="100" cy="257"/>
                </a:xfrm>
              </p:grpSpPr>
              <p:sp>
                <p:nvSpPr>
                  <p:cNvPr id="184" name="Freeform 158"/>
                  <p:cNvSpPr>
                    <a:spLocks/>
                  </p:cNvSpPr>
                  <p:nvPr/>
                </p:nvSpPr>
                <p:spPr bwMode="auto">
                  <a:xfrm>
                    <a:off x="5480" y="3266"/>
                    <a:ext cx="15" cy="257"/>
                  </a:xfrm>
                  <a:custGeom>
                    <a:avLst/>
                    <a:gdLst/>
                    <a:ahLst/>
                    <a:cxnLst>
                      <a:cxn ang="0">
                        <a:pos x="9" y="0"/>
                      </a:cxn>
                      <a:cxn ang="0">
                        <a:pos x="9" y="82"/>
                      </a:cxn>
                      <a:cxn ang="0">
                        <a:pos x="4" y="96"/>
                      </a:cxn>
                      <a:cxn ang="0">
                        <a:pos x="4" y="111"/>
                      </a:cxn>
                      <a:cxn ang="0">
                        <a:pos x="4" y="125"/>
                      </a:cxn>
                      <a:cxn ang="0">
                        <a:pos x="4" y="140"/>
                      </a:cxn>
                      <a:cxn ang="0">
                        <a:pos x="0" y="154"/>
                      </a:cxn>
                      <a:cxn ang="0">
                        <a:pos x="0" y="169"/>
                      </a:cxn>
                      <a:cxn ang="0">
                        <a:pos x="0" y="183"/>
                      </a:cxn>
                      <a:cxn ang="0">
                        <a:pos x="0" y="198"/>
                      </a:cxn>
                      <a:cxn ang="0">
                        <a:pos x="0" y="212"/>
                      </a:cxn>
                      <a:cxn ang="0">
                        <a:pos x="9" y="227"/>
                      </a:cxn>
                      <a:cxn ang="0">
                        <a:pos x="9" y="241"/>
                      </a:cxn>
                      <a:cxn ang="0">
                        <a:pos x="14" y="256"/>
                      </a:cxn>
                    </a:cxnLst>
                    <a:rect l="0" t="0" r="r" b="b"/>
                    <a:pathLst>
                      <a:path w="15" h="257">
                        <a:moveTo>
                          <a:pt x="9" y="0"/>
                        </a:moveTo>
                        <a:lnTo>
                          <a:pt x="9" y="82"/>
                        </a:lnTo>
                        <a:lnTo>
                          <a:pt x="4" y="96"/>
                        </a:lnTo>
                        <a:lnTo>
                          <a:pt x="4" y="111"/>
                        </a:lnTo>
                        <a:lnTo>
                          <a:pt x="4" y="125"/>
                        </a:lnTo>
                        <a:lnTo>
                          <a:pt x="4" y="140"/>
                        </a:lnTo>
                        <a:lnTo>
                          <a:pt x="0" y="154"/>
                        </a:lnTo>
                        <a:lnTo>
                          <a:pt x="0" y="169"/>
                        </a:lnTo>
                        <a:lnTo>
                          <a:pt x="0" y="183"/>
                        </a:lnTo>
                        <a:lnTo>
                          <a:pt x="0" y="198"/>
                        </a:lnTo>
                        <a:lnTo>
                          <a:pt x="0" y="212"/>
                        </a:lnTo>
                        <a:lnTo>
                          <a:pt x="9" y="227"/>
                        </a:lnTo>
                        <a:lnTo>
                          <a:pt x="9" y="241"/>
                        </a:lnTo>
                        <a:lnTo>
                          <a:pt x="14" y="25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85" name="Freeform 159"/>
                  <p:cNvSpPr>
                    <a:spLocks/>
                  </p:cNvSpPr>
                  <p:nvPr/>
                </p:nvSpPr>
                <p:spPr bwMode="auto">
                  <a:xfrm>
                    <a:off x="5565" y="3266"/>
                    <a:ext cx="15" cy="257"/>
                  </a:xfrm>
                  <a:custGeom>
                    <a:avLst/>
                    <a:gdLst/>
                    <a:ahLst/>
                    <a:cxnLst>
                      <a:cxn ang="0">
                        <a:pos x="10" y="256"/>
                      </a:cxn>
                      <a:cxn ang="0">
                        <a:pos x="10" y="173"/>
                      </a:cxn>
                      <a:cxn ang="0">
                        <a:pos x="4" y="159"/>
                      </a:cxn>
                      <a:cxn ang="0">
                        <a:pos x="4" y="144"/>
                      </a:cxn>
                      <a:cxn ang="0">
                        <a:pos x="4" y="130"/>
                      </a:cxn>
                      <a:cxn ang="0">
                        <a:pos x="4" y="115"/>
                      </a:cxn>
                      <a:cxn ang="0">
                        <a:pos x="0" y="101"/>
                      </a:cxn>
                      <a:cxn ang="0">
                        <a:pos x="0" y="86"/>
                      </a:cxn>
                      <a:cxn ang="0">
                        <a:pos x="0" y="72"/>
                      </a:cxn>
                      <a:cxn ang="0">
                        <a:pos x="0" y="57"/>
                      </a:cxn>
                      <a:cxn ang="0">
                        <a:pos x="0" y="43"/>
                      </a:cxn>
                      <a:cxn ang="0">
                        <a:pos x="10" y="28"/>
                      </a:cxn>
                      <a:cxn ang="0">
                        <a:pos x="10" y="14"/>
                      </a:cxn>
                      <a:cxn ang="0">
                        <a:pos x="14" y="0"/>
                      </a:cxn>
                    </a:cxnLst>
                    <a:rect l="0" t="0" r="r" b="b"/>
                    <a:pathLst>
                      <a:path w="15" h="257">
                        <a:moveTo>
                          <a:pt x="10" y="256"/>
                        </a:moveTo>
                        <a:lnTo>
                          <a:pt x="10" y="173"/>
                        </a:lnTo>
                        <a:lnTo>
                          <a:pt x="4" y="159"/>
                        </a:lnTo>
                        <a:lnTo>
                          <a:pt x="4" y="144"/>
                        </a:lnTo>
                        <a:lnTo>
                          <a:pt x="4" y="130"/>
                        </a:lnTo>
                        <a:lnTo>
                          <a:pt x="4" y="115"/>
                        </a:lnTo>
                        <a:lnTo>
                          <a:pt x="0" y="101"/>
                        </a:lnTo>
                        <a:lnTo>
                          <a:pt x="0" y="86"/>
                        </a:lnTo>
                        <a:lnTo>
                          <a:pt x="0" y="72"/>
                        </a:lnTo>
                        <a:lnTo>
                          <a:pt x="0" y="57"/>
                        </a:lnTo>
                        <a:lnTo>
                          <a:pt x="0" y="43"/>
                        </a:lnTo>
                        <a:lnTo>
                          <a:pt x="10" y="28"/>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86" name="Freeform 160"/>
                  <p:cNvSpPr>
                    <a:spLocks/>
                  </p:cNvSpPr>
                  <p:nvPr/>
                </p:nvSpPr>
                <p:spPr bwMode="auto">
                  <a:xfrm>
                    <a:off x="5522" y="3266"/>
                    <a:ext cx="16" cy="257"/>
                  </a:xfrm>
                  <a:custGeom>
                    <a:avLst/>
                    <a:gdLst/>
                    <a:ahLst/>
                    <a:cxnLst>
                      <a:cxn ang="0">
                        <a:pos x="5" y="256"/>
                      </a:cxn>
                      <a:cxn ang="0">
                        <a:pos x="5" y="173"/>
                      </a:cxn>
                      <a:cxn ang="0">
                        <a:pos x="10" y="159"/>
                      </a:cxn>
                      <a:cxn ang="0">
                        <a:pos x="10" y="144"/>
                      </a:cxn>
                      <a:cxn ang="0">
                        <a:pos x="10" y="130"/>
                      </a:cxn>
                      <a:cxn ang="0">
                        <a:pos x="10" y="115"/>
                      </a:cxn>
                      <a:cxn ang="0">
                        <a:pos x="15" y="101"/>
                      </a:cxn>
                      <a:cxn ang="0">
                        <a:pos x="15" y="86"/>
                      </a:cxn>
                      <a:cxn ang="0">
                        <a:pos x="15" y="72"/>
                      </a:cxn>
                      <a:cxn ang="0">
                        <a:pos x="15" y="57"/>
                      </a:cxn>
                      <a:cxn ang="0">
                        <a:pos x="15" y="43"/>
                      </a:cxn>
                      <a:cxn ang="0">
                        <a:pos x="5" y="28"/>
                      </a:cxn>
                      <a:cxn ang="0">
                        <a:pos x="5" y="14"/>
                      </a:cxn>
                      <a:cxn ang="0">
                        <a:pos x="0" y="0"/>
                      </a:cxn>
                    </a:cxnLst>
                    <a:rect l="0" t="0" r="r" b="b"/>
                    <a:pathLst>
                      <a:path w="16" h="257">
                        <a:moveTo>
                          <a:pt x="5" y="256"/>
                        </a:moveTo>
                        <a:lnTo>
                          <a:pt x="5" y="173"/>
                        </a:lnTo>
                        <a:lnTo>
                          <a:pt x="10" y="159"/>
                        </a:lnTo>
                        <a:lnTo>
                          <a:pt x="10" y="144"/>
                        </a:lnTo>
                        <a:lnTo>
                          <a:pt x="10" y="130"/>
                        </a:lnTo>
                        <a:lnTo>
                          <a:pt x="10" y="115"/>
                        </a:lnTo>
                        <a:lnTo>
                          <a:pt x="15" y="101"/>
                        </a:lnTo>
                        <a:lnTo>
                          <a:pt x="15" y="86"/>
                        </a:lnTo>
                        <a:lnTo>
                          <a:pt x="15" y="72"/>
                        </a:lnTo>
                        <a:lnTo>
                          <a:pt x="15" y="57"/>
                        </a:lnTo>
                        <a:lnTo>
                          <a:pt x="15" y="43"/>
                        </a:lnTo>
                        <a:lnTo>
                          <a:pt x="5" y="28"/>
                        </a:lnTo>
                        <a:lnTo>
                          <a:pt x="5"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grpSp>
            <p:nvGrpSpPr>
              <p:cNvPr id="179" name="Group 161"/>
              <p:cNvGrpSpPr>
                <a:grpSpLocks/>
              </p:cNvGrpSpPr>
              <p:nvPr/>
            </p:nvGrpSpPr>
            <p:grpSpPr bwMode="auto">
              <a:xfrm>
                <a:off x="103" y="3600"/>
                <a:ext cx="5477" cy="295"/>
                <a:chOff x="103" y="3600"/>
                <a:chExt cx="5477" cy="295"/>
              </a:xfrm>
            </p:grpSpPr>
            <p:grpSp>
              <p:nvGrpSpPr>
                <p:cNvPr id="180" name="Group 162"/>
                <p:cNvGrpSpPr>
                  <a:grpSpLocks/>
                </p:cNvGrpSpPr>
                <p:nvPr/>
              </p:nvGrpSpPr>
              <p:grpSpPr bwMode="auto">
                <a:xfrm>
                  <a:off x="103" y="3634"/>
                  <a:ext cx="100" cy="257"/>
                  <a:chOff x="103" y="3634"/>
                  <a:chExt cx="100" cy="257"/>
                </a:xfrm>
              </p:grpSpPr>
              <p:sp>
                <p:nvSpPr>
                  <p:cNvPr id="170" name="Freeform 163"/>
                  <p:cNvSpPr>
                    <a:spLocks/>
                  </p:cNvSpPr>
                  <p:nvPr/>
                </p:nvSpPr>
                <p:spPr bwMode="auto">
                  <a:xfrm>
                    <a:off x="103" y="3634"/>
                    <a:ext cx="15" cy="257"/>
                  </a:xfrm>
                  <a:custGeom>
                    <a:avLst/>
                    <a:gdLst/>
                    <a:ahLst/>
                    <a:cxnLst>
                      <a:cxn ang="0">
                        <a:pos x="9" y="0"/>
                      </a:cxn>
                      <a:cxn ang="0">
                        <a:pos x="9" y="82"/>
                      </a:cxn>
                      <a:cxn ang="0">
                        <a:pos x="4" y="96"/>
                      </a:cxn>
                      <a:cxn ang="0">
                        <a:pos x="4" y="111"/>
                      </a:cxn>
                      <a:cxn ang="0">
                        <a:pos x="4" y="125"/>
                      </a:cxn>
                      <a:cxn ang="0">
                        <a:pos x="4" y="140"/>
                      </a:cxn>
                      <a:cxn ang="0">
                        <a:pos x="0" y="154"/>
                      </a:cxn>
                      <a:cxn ang="0">
                        <a:pos x="0" y="169"/>
                      </a:cxn>
                      <a:cxn ang="0">
                        <a:pos x="0" y="183"/>
                      </a:cxn>
                      <a:cxn ang="0">
                        <a:pos x="0" y="198"/>
                      </a:cxn>
                      <a:cxn ang="0">
                        <a:pos x="0" y="212"/>
                      </a:cxn>
                      <a:cxn ang="0">
                        <a:pos x="9" y="227"/>
                      </a:cxn>
                      <a:cxn ang="0">
                        <a:pos x="9" y="241"/>
                      </a:cxn>
                      <a:cxn ang="0">
                        <a:pos x="14" y="256"/>
                      </a:cxn>
                    </a:cxnLst>
                    <a:rect l="0" t="0" r="r" b="b"/>
                    <a:pathLst>
                      <a:path w="15" h="257">
                        <a:moveTo>
                          <a:pt x="9" y="0"/>
                        </a:moveTo>
                        <a:lnTo>
                          <a:pt x="9" y="82"/>
                        </a:lnTo>
                        <a:lnTo>
                          <a:pt x="4" y="96"/>
                        </a:lnTo>
                        <a:lnTo>
                          <a:pt x="4" y="111"/>
                        </a:lnTo>
                        <a:lnTo>
                          <a:pt x="4" y="125"/>
                        </a:lnTo>
                        <a:lnTo>
                          <a:pt x="4" y="140"/>
                        </a:lnTo>
                        <a:lnTo>
                          <a:pt x="0" y="154"/>
                        </a:lnTo>
                        <a:lnTo>
                          <a:pt x="0" y="169"/>
                        </a:lnTo>
                        <a:lnTo>
                          <a:pt x="0" y="183"/>
                        </a:lnTo>
                        <a:lnTo>
                          <a:pt x="0" y="198"/>
                        </a:lnTo>
                        <a:lnTo>
                          <a:pt x="0" y="212"/>
                        </a:lnTo>
                        <a:lnTo>
                          <a:pt x="9" y="227"/>
                        </a:lnTo>
                        <a:lnTo>
                          <a:pt x="9" y="241"/>
                        </a:lnTo>
                        <a:lnTo>
                          <a:pt x="14" y="25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71" name="Freeform 164"/>
                  <p:cNvSpPr>
                    <a:spLocks/>
                  </p:cNvSpPr>
                  <p:nvPr/>
                </p:nvSpPr>
                <p:spPr bwMode="auto">
                  <a:xfrm>
                    <a:off x="188" y="3634"/>
                    <a:ext cx="15" cy="257"/>
                  </a:xfrm>
                  <a:custGeom>
                    <a:avLst/>
                    <a:gdLst/>
                    <a:ahLst/>
                    <a:cxnLst>
                      <a:cxn ang="0">
                        <a:pos x="10" y="256"/>
                      </a:cxn>
                      <a:cxn ang="0">
                        <a:pos x="10" y="173"/>
                      </a:cxn>
                      <a:cxn ang="0">
                        <a:pos x="4" y="159"/>
                      </a:cxn>
                      <a:cxn ang="0">
                        <a:pos x="4" y="144"/>
                      </a:cxn>
                      <a:cxn ang="0">
                        <a:pos x="4" y="130"/>
                      </a:cxn>
                      <a:cxn ang="0">
                        <a:pos x="4" y="115"/>
                      </a:cxn>
                      <a:cxn ang="0">
                        <a:pos x="0" y="101"/>
                      </a:cxn>
                      <a:cxn ang="0">
                        <a:pos x="0" y="86"/>
                      </a:cxn>
                      <a:cxn ang="0">
                        <a:pos x="0" y="72"/>
                      </a:cxn>
                      <a:cxn ang="0">
                        <a:pos x="0" y="57"/>
                      </a:cxn>
                      <a:cxn ang="0">
                        <a:pos x="0" y="43"/>
                      </a:cxn>
                      <a:cxn ang="0">
                        <a:pos x="10" y="28"/>
                      </a:cxn>
                      <a:cxn ang="0">
                        <a:pos x="10" y="14"/>
                      </a:cxn>
                      <a:cxn ang="0">
                        <a:pos x="14" y="0"/>
                      </a:cxn>
                    </a:cxnLst>
                    <a:rect l="0" t="0" r="r" b="b"/>
                    <a:pathLst>
                      <a:path w="15" h="257">
                        <a:moveTo>
                          <a:pt x="10" y="256"/>
                        </a:moveTo>
                        <a:lnTo>
                          <a:pt x="10" y="173"/>
                        </a:lnTo>
                        <a:lnTo>
                          <a:pt x="4" y="159"/>
                        </a:lnTo>
                        <a:lnTo>
                          <a:pt x="4" y="144"/>
                        </a:lnTo>
                        <a:lnTo>
                          <a:pt x="4" y="130"/>
                        </a:lnTo>
                        <a:lnTo>
                          <a:pt x="4" y="115"/>
                        </a:lnTo>
                        <a:lnTo>
                          <a:pt x="0" y="101"/>
                        </a:lnTo>
                        <a:lnTo>
                          <a:pt x="0" y="86"/>
                        </a:lnTo>
                        <a:lnTo>
                          <a:pt x="0" y="72"/>
                        </a:lnTo>
                        <a:lnTo>
                          <a:pt x="0" y="57"/>
                        </a:lnTo>
                        <a:lnTo>
                          <a:pt x="0" y="43"/>
                        </a:lnTo>
                        <a:lnTo>
                          <a:pt x="10" y="28"/>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72" name="Freeform 165"/>
                  <p:cNvSpPr>
                    <a:spLocks/>
                  </p:cNvSpPr>
                  <p:nvPr/>
                </p:nvSpPr>
                <p:spPr bwMode="auto">
                  <a:xfrm>
                    <a:off x="145" y="3634"/>
                    <a:ext cx="16" cy="257"/>
                  </a:xfrm>
                  <a:custGeom>
                    <a:avLst/>
                    <a:gdLst/>
                    <a:ahLst/>
                    <a:cxnLst>
                      <a:cxn ang="0">
                        <a:pos x="5" y="256"/>
                      </a:cxn>
                      <a:cxn ang="0">
                        <a:pos x="5" y="173"/>
                      </a:cxn>
                      <a:cxn ang="0">
                        <a:pos x="10" y="159"/>
                      </a:cxn>
                      <a:cxn ang="0">
                        <a:pos x="10" y="144"/>
                      </a:cxn>
                      <a:cxn ang="0">
                        <a:pos x="10" y="130"/>
                      </a:cxn>
                      <a:cxn ang="0">
                        <a:pos x="10" y="115"/>
                      </a:cxn>
                      <a:cxn ang="0">
                        <a:pos x="15" y="101"/>
                      </a:cxn>
                      <a:cxn ang="0">
                        <a:pos x="15" y="86"/>
                      </a:cxn>
                      <a:cxn ang="0">
                        <a:pos x="15" y="72"/>
                      </a:cxn>
                      <a:cxn ang="0">
                        <a:pos x="15" y="57"/>
                      </a:cxn>
                      <a:cxn ang="0">
                        <a:pos x="15" y="43"/>
                      </a:cxn>
                      <a:cxn ang="0">
                        <a:pos x="5" y="28"/>
                      </a:cxn>
                      <a:cxn ang="0">
                        <a:pos x="5" y="14"/>
                      </a:cxn>
                      <a:cxn ang="0">
                        <a:pos x="0" y="0"/>
                      </a:cxn>
                    </a:cxnLst>
                    <a:rect l="0" t="0" r="r" b="b"/>
                    <a:pathLst>
                      <a:path w="16" h="257">
                        <a:moveTo>
                          <a:pt x="5" y="256"/>
                        </a:moveTo>
                        <a:lnTo>
                          <a:pt x="5" y="173"/>
                        </a:lnTo>
                        <a:lnTo>
                          <a:pt x="10" y="159"/>
                        </a:lnTo>
                        <a:lnTo>
                          <a:pt x="10" y="144"/>
                        </a:lnTo>
                        <a:lnTo>
                          <a:pt x="10" y="130"/>
                        </a:lnTo>
                        <a:lnTo>
                          <a:pt x="10" y="115"/>
                        </a:lnTo>
                        <a:lnTo>
                          <a:pt x="15" y="101"/>
                        </a:lnTo>
                        <a:lnTo>
                          <a:pt x="15" y="86"/>
                        </a:lnTo>
                        <a:lnTo>
                          <a:pt x="15" y="72"/>
                        </a:lnTo>
                        <a:lnTo>
                          <a:pt x="15" y="57"/>
                        </a:lnTo>
                        <a:lnTo>
                          <a:pt x="15" y="43"/>
                        </a:lnTo>
                        <a:lnTo>
                          <a:pt x="5" y="28"/>
                        </a:lnTo>
                        <a:lnTo>
                          <a:pt x="5"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81" name="Group 166"/>
                <p:cNvGrpSpPr>
                  <a:grpSpLocks/>
                </p:cNvGrpSpPr>
                <p:nvPr/>
              </p:nvGrpSpPr>
              <p:grpSpPr bwMode="auto">
                <a:xfrm>
                  <a:off x="658" y="3634"/>
                  <a:ext cx="100" cy="258"/>
                  <a:chOff x="658" y="3634"/>
                  <a:chExt cx="100" cy="258"/>
                </a:xfrm>
              </p:grpSpPr>
              <p:sp>
                <p:nvSpPr>
                  <p:cNvPr id="167" name="Freeform 167"/>
                  <p:cNvSpPr>
                    <a:spLocks/>
                  </p:cNvSpPr>
                  <p:nvPr/>
                </p:nvSpPr>
                <p:spPr bwMode="auto">
                  <a:xfrm>
                    <a:off x="658" y="3634"/>
                    <a:ext cx="15" cy="258"/>
                  </a:xfrm>
                  <a:custGeom>
                    <a:avLst/>
                    <a:gdLst/>
                    <a:ahLst/>
                    <a:cxnLst>
                      <a:cxn ang="0">
                        <a:pos x="9" y="0"/>
                      </a:cxn>
                      <a:cxn ang="0">
                        <a:pos x="9" y="82"/>
                      </a:cxn>
                      <a:cxn ang="0">
                        <a:pos x="4" y="96"/>
                      </a:cxn>
                      <a:cxn ang="0">
                        <a:pos x="4" y="111"/>
                      </a:cxn>
                      <a:cxn ang="0">
                        <a:pos x="4" y="126"/>
                      </a:cxn>
                      <a:cxn ang="0">
                        <a:pos x="4" y="140"/>
                      </a:cxn>
                      <a:cxn ang="0">
                        <a:pos x="0" y="155"/>
                      </a:cxn>
                      <a:cxn ang="0">
                        <a:pos x="0" y="169"/>
                      </a:cxn>
                      <a:cxn ang="0">
                        <a:pos x="0" y="184"/>
                      </a:cxn>
                      <a:cxn ang="0">
                        <a:pos x="0" y="198"/>
                      </a:cxn>
                      <a:cxn ang="0">
                        <a:pos x="0" y="213"/>
                      </a:cxn>
                      <a:cxn ang="0">
                        <a:pos x="9" y="227"/>
                      </a:cxn>
                      <a:cxn ang="0">
                        <a:pos x="9" y="242"/>
                      </a:cxn>
                      <a:cxn ang="0">
                        <a:pos x="14" y="257"/>
                      </a:cxn>
                    </a:cxnLst>
                    <a:rect l="0" t="0" r="r" b="b"/>
                    <a:pathLst>
                      <a:path w="15" h="258">
                        <a:moveTo>
                          <a:pt x="9" y="0"/>
                        </a:moveTo>
                        <a:lnTo>
                          <a:pt x="9" y="82"/>
                        </a:lnTo>
                        <a:lnTo>
                          <a:pt x="4" y="96"/>
                        </a:lnTo>
                        <a:lnTo>
                          <a:pt x="4" y="111"/>
                        </a:lnTo>
                        <a:lnTo>
                          <a:pt x="4" y="126"/>
                        </a:lnTo>
                        <a:lnTo>
                          <a:pt x="4" y="140"/>
                        </a:lnTo>
                        <a:lnTo>
                          <a:pt x="0" y="155"/>
                        </a:lnTo>
                        <a:lnTo>
                          <a:pt x="0" y="169"/>
                        </a:lnTo>
                        <a:lnTo>
                          <a:pt x="0" y="184"/>
                        </a:lnTo>
                        <a:lnTo>
                          <a:pt x="0" y="198"/>
                        </a:lnTo>
                        <a:lnTo>
                          <a:pt x="0" y="213"/>
                        </a:lnTo>
                        <a:lnTo>
                          <a:pt x="9" y="227"/>
                        </a:lnTo>
                        <a:lnTo>
                          <a:pt x="9" y="242"/>
                        </a:lnTo>
                        <a:lnTo>
                          <a:pt x="14" y="257"/>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68" name="Freeform 168"/>
                  <p:cNvSpPr>
                    <a:spLocks/>
                  </p:cNvSpPr>
                  <p:nvPr/>
                </p:nvSpPr>
                <p:spPr bwMode="auto">
                  <a:xfrm>
                    <a:off x="743" y="3634"/>
                    <a:ext cx="15" cy="258"/>
                  </a:xfrm>
                  <a:custGeom>
                    <a:avLst/>
                    <a:gdLst/>
                    <a:ahLst/>
                    <a:cxnLst>
                      <a:cxn ang="0">
                        <a:pos x="10" y="257"/>
                      </a:cxn>
                      <a:cxn ang="0">
                        <a:pos x="10" y="174"/>
                      </a:cxn>
                      <a:cxn ang="0">
                        <a:pos x="4" y="160"/>
                      </a:cxn>
                      <a:cxn ang="0">
                        <a:pos x="4" y="145"/>
                      </a:cxn>
                      <a:cxn ang="0">
                        <a:pos x="4" y="130"/>
                      </a:cxn>
                      <a:cxn ang="0">
                        <a:pos x="4" y="116"/>
                      </a:cxn>
                      <a:cxn ang="0">
                        <a:pos x="0" y="101"/>
                      </a:cxn>
                      <a:cxn ang="0">
                        <a:pos x="0" y="87"/>
                      </a:cxn>
                      <a:cxn ang="0">
                        <a:pos x="0" y="72"/>
                      </a:cxn>
                      <a:cxn ang="0">
                        <a:pos x="0" y="58"/>
                      </a:cxn>
                      <a:cxn ang="0">
                        <a:pos x="0" y="43"/>
                      </a:cxn>
                      <a:cxn ang="0">
                        <a:pos x="10" y="29"/>
                      </a:cxn>
                      <a:cxn ang="0">
                        <a:pos x="10" y="14"/>
                      </a:cxn>
                      <a:cxn ang="0">
                        <a:pos x="14" y="0"/>
                      </a:cxn>
                    </a:cxnLst>
                    <a:rect l="0" t="0" r="r" b="b"/>
                    <a:pathLst>
                      <a:path w="15" h="258">
                        <a:moveTo>
                          <a:pt x="10" y="257"/>
                        </a:moveTo>
                        <a:lnTo>
                          <a:pt x="10" y="174"/>
                        </a:lnTo>
                        <a:lnTo>
                          <a:pt x="4" y="160"/>
                        </a:lnTo>
                        <a:lnTo>
                          <a:pt x="4" y="145"/>
                        </a:lnTo>
                        <a:lnTo>
                          <a:pt x="4" y="130"/>
                        </a:lnTo>
                        <a:lnTo>
                          <a:pt x="4" y="116"/>
                        </a:lnTo>
                        <a:lnTo>
                          <a:pt x="0" y="101"/>
                        </a:lnTo>
                        <a:lnTo>
                          <a:pt x="0" y="87"/>
                        </a:lnTo>
                        <a:lnTo>
                          <a:pt x="0" y="72"/>
                        </a:lnTo>
                        <a:lnTo>
                          <a:pt x="0" y="58"/>
                        </a:lnTo>
                        <a:lnTo>
                          <a:pt x="0" y="43"/>
                        </a:lnTo>
                        <a:lnTo>
                          <a:pt x="10" y="29"/>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69" name="Freeform 169"/>
                  <p:cNvSpPr>
                    <a:spLocks/>
                  </p:cNvSpPr>
                  <p:nvPr/>
                </p:nvSpPr>
                <p:spPr bwMode="auto">
                  <a:xfrm>
                    <a:off x="700" y="3634"/>
                    <a:ext cx="16" cy="258"/>
                  </a:xfrm>
                  <a:custGeom>
                    <a:avLst/>
                    <a:gdLst/>
                    <a:ahLst/>
                    <a:cxnLst>
                      <a:cxn ang="0">
                        <a:pos x="5" y="257"/>
                      </a:cxn>
                      <a:cxn ang="0">
                        <a:pos x="5" y="174"/>
                      </a:cxn>
                      <a:cxn ang="0">
                        <a:pos x="10" y="160"/>
                      </a:cxn>
                      <a:cxn ang="0">
                        <a:pos x="10" y="145"/>
                      </a:cxn>
                      <a:cxn ang="0">
                        <a:pos x="10" y="130"/>
                      </a:cxn>
                      <a:cxn ang="0">
                        <a:pos x="10" y="116"/>
                      </a:cxn>
                      <a:cxn ang="0">
                        <a:pos x="15" y="101"/>
                      </a:cxn>
                      <a:cxn ang="0">
                        <a:pos x="15" y="87"/>
                      </a:cxn>
                      <a:cxn ang="0">
                        <a:pos x="15" y="72"/>
                      </a:cxn>
                      <a:cxn ang="0">
                        <a:pos x="15" y="58"/>
                      </a:cxn>
                      <a:cxn ang="0">
                        <a:pos x="15" y="43"/>
                      </a:cxn>
                      <a:cxn ang="0">
                        <a:pos x="5" y="29"/>
                      </a:cxn>
                      <a:cxn ang="0">
                        <a:pos x="5" y="14"/>
                      </a:cxn>
                      <a:cxn ang="0">
                        <a:pos x="0" y="0"/>
                      </a:cxn>
                    </a:cxnLst>
                    <a:rect l="0" t="0" r="r" b="b"/>
                    <a:pathLst>
                      <a:path w="16" h="258">
                        <a:moveTo>
                          <a:pt x="5" y="257"/>
                        </a:moveTo>
                        <a:lnTo>
                          <a:pt x="5" y="174"/>
                        </a:lnTo>
                        <a:lnTo>
                          <a:pt x="10" y="160"/>
                        </a:lnTo>
                        <a:lnTo>
                          <a:pt x="10" y="145"/>
                        </a:lnTo>
                        <a:lnTo>
                          <a:pt x="10" y="130"/>
                        </a:lnTo>
                        <a:lnTo>
                          <a:pt x="10" y="116"/>
                        </a:lnTo>
                        <a:lnTo>
                          <a:pt x="15" y="101"/>
                        </a:lnTo>
                        <a:lnTo>
                          <a:pt x="15" y="87"/>
                        </a:lnTo>
                        <a:lnTo>
                          <a:pt x="15" y="72"/>
                        </a:lnTo>
                        <a:lnTo>
                          <a:pt x="15" y="58"/>
                        </a:lnTo>
                        <a:lnTo>
                          <a:pt x="15" y="43"/>
                        </a:lnTo>
                        <a:lnTo>
                          <a:pt x="5" y="29"/>
                        </a:lnTo>
                        <a:lnTo>
                          <a:pt x="5"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82" name="Group 170"/>
                <p:cNvGrpSpPr>
                  <a:grpSpLocks/>
                </p:cNvGrpSpPr>
                <p:nvPr/>
              </p:nvGrpSpPr>
              <p:grpSpPr bwMode="auto">
                <a:xfrm>
                  <a:off x="1298" y="3635"/>
                  <a:ext cx="100" cy="258"/>
                  <a:chOff x="1298" y="3635"/>
                  <a:chExt cx="100" cy="258"/>
                </a:xfrm>
              </p:grpSpPr>
              <p:sp>
                <p:nvSpPr>
                  <p:cNvPr id="164" name="Freeform 171"/>
                  <p:cNvSpPr>
                    <a:spLocks/>
                  </p:cNvSpPr>
                  <p:nvPr/>
                </p:nvSpPr>
                <p:spPr bwMode="auto">
                  <a:xfrm>
                    <a:off x="1298" y="3635"/>
                    <a:ext cx="15" cy="258"/>
                  </a:xfrm>
                  <a:custGeom>
                    <a:avLst/>
                    <a:gdLst/>
                    <a:ahLst/>
                    <a:cxnLst>
                      <a:cxn ang="0">
                        <a:pos x="9" y="0"/>
                      </a:cxn>
                      <a:cxn ang="0">
                        <a:pos x="9" y="82"/>
                      </a:cxn>
                      <a:cxn ang="0">
                        <a:pos x="4" y="96"/>
                      </a:cxn>
                      <a:cxn ang="0">
                        <a:pos x="4" y="111"/>
                      </a:cxn>
                      <a:cxn ang="0">
                        <a:pos x="4" y="126"/>
                      </a:cxn>
                      <a:cxn ang="0">
                        <a:pos x="4" y="140"/>
                      </a:cxn>
                      <a:cxn ang="0">
                        <a:pos x="0" y="155"/>
                      </a:cxn>
                      <a:cxn ang="0">
                        <a:pos x="0" y="169"/>
                      </a:cxn>
                      <a:cxn ang="0">
                        <a:pos x="0" y="184"/>
                      </a:cxn>
                      <a:cxn ang="0">
                        <a:pos x="0" y="198"/>
                      </a:cxn>
                      <a:cxn ang="0">
                        <a:pos x="0" y="213"/>
                      </a:cxn>
                      <a:cxn ang="0">
                        <a:pos x="9" y="227"/>
                      </a:cxn>
                      <a:cxn ang="0">
                        <a:pos x="9" y="242"/>
                      </a:cxn>
                      <a:cxn ang="0">
                        <a:pos x="14" y="257"/>
                      </a:cxn>
                    </a:cxnLst>
                    <a:rect l="0" t="0" r="r" b="b"/>
                    <a:pathLst>
                      <a:path w="15" h="258">
                        <a:moveTo>
                          <a:pt x="9" y="0"/>
                        </a:moveTo>
                        <a:lnTo>
                          <a:pt x="9" y="82"/>
                        </a:lnTo>
                        <a:lnTo>
                          <a:pt x="4" y="96"/>
                        </a:lnTo>
                        <a:lnTo>
                          <a:pt x="4" y="111"/>
                        </a:lnTo>
                        <a:lnTo>
                          <a:pt x="4" y="126"/>
                        </a:lnTo>
                        <a:lnTo>
                          <a:pt x="4" y="140"/>
                        </a:lnTo>
                        <a:lnTo>
                          <a:pt x="0" y="155"/>
                        </a:lnTo>
                        <a:lnTo>
                          <a:pt x="0" y="169"/>
                        </a:lnTo>
                        <a:lnTo>
                          <a:pt x="0" y="184"/>
                        </a:lnTo>
                        <a:lnTo>
                          <a:pt x="0" y="198"/>
                        </a:lnTo>
                        <a:lnTo>
                          <a:pt x="0" y="213"/>
                        </a:lnTo>
                        <a:lnTo>
                          <a:pt x="9" y="227"/>
                        </a:lnTo>
                        <a:lnTo>
                          <a:pt x="9" y="242"/>
                        </a:lnTo>
                        <a:lnTo>
                          <a:pt x="14" y="257"/>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65" name="Freeform 172"/>
                  <p:cNvSpPr>
                    <a:spLocks/>
                  </p:cNvSpPr>
                  <p:nvPr/>
                </p:nvSpPr>
                <p:spPr bwMode="auto">
                  <a:xfrm>
                    <a:off x="1383" y="3635"/>
                    <a:ext cx="15" cy="258"/>
                  </a:xfrm>
                  <a:custGeom>
                    <a:avLst/>
                    <a:gdLst/>
                    <a:ahLst/>
                    <a:cxnLst>
                      <a:cxn ang="0">
                        <a:pos x="10" y="257"/>
                      </a:cxn>
                      <a:cxn ang="0">
                        <a:pos x="10" y="174"/>
                      </a:cxn>
                      <a:cxn ang="0">
                        <a:pos x="4" y="160"/>
                      </a:cxn>
                      <a:cxn ang="0">
                        <a:pos x="4" y="145"/>
                      </a:cxn>
                      <a:cxn ang="0">
                        <a:pos x="4" y="130"/>
                      </a:cxn>
                      <a:cxn ang="0">
                        <a:pos x="4" y="116"/>
                      </a:cxn>
                      <a:cxn ang="0">
                        <a:pos x="0" y="101"/>
                      </a:cxn>
                      <a:cxn ang="0">
                        <a:pos x="0" y="87"/>
                      </a:cxn>
                      <a:cxn ang="0">
                        <a:pos x="0" y="72"/>
                      </a:cxn>
                      <a:cxn ang="0">
                        <a:pos x="0" y="58"/>
                      </a:cxn>
                      <a:cxn ang="0">
                        <a:pos x="0" y="43"/>
                      </a:cxn>
                      <a:cxn ang="0">
                        <a:pos x="10" y="29"/>
                      </a:cxn>
                      <a:cxn ang="0">
                        <a:pos x="10" y="14"/>
                      </a:cxn>
                      <a:cxn ang="0">
                        <a:pos x="14" y="0"/>
                      </a:cxn>
                    </a:cxnLst>
                    <a:rect l="0" t="0" r="r" b="b"/>
                    <a:pathLst>
                      <a:path w="15" h="258">
                        <a:moveTo>
                          <a:pt x="10" y="257"/>
                        </a:moveTo>
                        <a:lnTo>
                          <a:pt x="10" y="174"/>
                        </a:lnTo>
                        <a:lnTo>
                          <a:pt x="4" y="160"/>
                        </a:lnTo>
                        <a:lnTo>
                          <a:pt x="4" y="145"/>
                        </a:lnTo>
                        <a:lnTo>
                          <a:pt x="4" y="130"/>
                        </a:lnTo>
                        <a:lnTo>
                          <a:pt x="4" y="116"/>
                        </a:lnTo>
                        <a:lnTo>
                          <a:pt x="0" y="101"/>
                        </a:lnTo>
                        <a:lnTo>
                          <a:pt x="0" y="87"/>
                        </a:lnTo>
                        <a:lnTo>
                          <a:pt x="0" y="72"/>
                        </a:lnTo>
                        <a:lnTo>
                          <a:pt x="0" y="58"/>
                        </a:lnTo>
                        <a:lnTo>
                          <a:pt x="0" y="43"/>
                        </a:lnTo>
                        <a:lnTo>
                          <a:pt x="10" y="29"/>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66" name="Freeform 173"/>
                  <p:cNvSpPr>
                    <a:spLocks/>
                  </p:cNvSpPr>
                  <p:nvPr/>
                </p:nvSpPr>
                <p:spPr bwMode="auto">
                  <a:xfrm>
                    <a:off x="1340" y="3635"/>
                    <a:ext cx="16" cy="258"/>
                  </a:xfrm>
                  <a:custGeom>
                    <a:avLst/>
                    <a:gdLst/>
                    <a:ahLst/>
                    <a:cxnLst>
                      <a:cxn ang="0">
                        <a:pos x="5" y="257"/>
                      </a:cxn>
                      <a:cxn ang="0">
                        <a:pos x="5" y="174"/>
                      </a:cxn>
                      <a:cxn ang="0">
                        <a:pos x="10" y="160"/>
                      </a:cxn>
                      <a:cxn ang="0">
                        <a:pos x="10" y="145"/>
                      </a:cxn>
                      <a:cxn ang="0">
                        <a:pos x="10" y="130"/>
                      </a:cxn>
                      <a:cxn ang="0">
                        <a:pos x="10" y="116"/>
                      </a:cxn>
                      <a:cxn ang="0">
                        <a:pos x="15" y="101"/>
                      </a:cxn>
                      <a:cxn ang="0">
                        <a:pos x="15" y="87"/>
                      </a:cxn>
                      <a:cxn ang="0">
                        <a:pos x="15" y="72"/>
                      </a:cxn>
                      <a:cxn ang="0">
                        <a:pos x="15" y="58"/>
                      </a:cxn>
                      <a:cxn ang="0">
                        <a:pos x="15" y="43"/>
                      </a:cxn>
                      <a:cxn ang="0">
                        <a:pos x="5" y="29"/>
                      </a:cxn>
                      <a:cxn ang="0">
                        <a:pos x="5" y="14"/>
                      </a:cxn>
                      <a:cxn ang="0">
                        <a:pos x="0" y="0"/>
                      </a:cxn>
                    </a:cxnLst>
                    <a:rect l="0" t="0" r="r" b="b"/>
                    <a:pathLst>
                      <a:path w="16" h="258">
                        <a:moveTo>
                          <a:pt x="5" y="257"/>
                        </a:moveTo>
                        <a:lnTo>
                          <a:pt x="5" y="174"/>
                        </a:lnTo>
                        <a:lnTo>
                          <a:pt x="10" y="160"/>
                        </a:lnTo>
                        <a:lnTo>
                          <a:pt x="10" y="145"/>
                        </a:lnTo>
                        <a:lnTo>
                          <a:pt x="10" y="130"/>
                        </a:lnTo>
                        <a:lnTo>
                          <a:pt x="10" y="116"/>
                        </a:lnTo>
                        <a:lnTo>
                          <a:pt x="15" y="101"/>
                        </a:lnTo>
                        <a:lnTo>
                          <a:pt x="15" y="87"/>
                        </a:lnTo>
                        <a:lnTo>
                          <a:pt x="15" y="72"/>
                        </a:lnTo>
                        <a:lnTo>
                          <a:pt x="15" y="58"/>
                        </a:lnTo>
                        <a:lnTo>
                          <a:pt x="15" y="43"/>
                        </a:lnTo>
                        <a:lnTo>
                          <a:pt x="5" y="29"/>
                        </a:lnTo>
                        <a:lnTo>
                          <a:pt x="5"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183" name="Group 174"/>
                <p:cNvGrpSpPr>
                  <a:grpSpLocks/>
                </p:cNvGrpSpPr>
                <p:nvPr/>
              </p:nvGrpSpPr>
              <p:grpSpPr bwMode="auto">
                <a:xfrm>
                  <a:off x="1853" y="3636"/>
                  <a:ext cx="100" cy="257"/>
                  <a:chOff x="1853" y="3636"/>
                  <a:chExt cx="100" cy="257"/>
                </a:xfrm>
              </p:grpSpPr>
              <p:sp>
                <p:nvSpPr>
                  <p:cNvPr id="161" name="Freeform 175"/>
                  <p:cNvSpPr>
                    <a:spLocks/>
                  </p:cNvSpPr>
                  <p:nvPr/>
                </p:nvSpPr>
                <p:spPr bwMode="auto">
                  <a:xfrm>
                    <a:off x="1853" y="3636"/>
                    <a:ext cx="15" cy="257"/>
                  </a:xfrm>
                  <a:custGeom>
                    <a:avLst/>
                    <a:gdLst/>
                    <a:ahLst/>
                    <a:cxnLst>
                      <a:cxn ang="0">
                        <a:pos x="9" y="0"/>
                      </a:cxn>
                      <a:cxn ang="0">
                        <a:pos x="9" y="82"/>
                      </a:cxn>
                      <a:cxn ang="0">
                        <a:pos x="4" y="96"/>
                      </a:cxn>
                      <a:cxn ang="0">
                        <a:pos x="4" y="111"/>
                      </a:cxn>
                      <a:cxn ang="0">
                        <a:pos x="4" y="125"/>
                      </a:cxn>
                      <a:cxn ang="0">
                        <a:pos x="4" y="140"/>
                      </a:cxn>
                      <a:cxn ang="0">
                        <a:pos x="0" y="154"/>
                      </a:cxn>
                      <a:cxn ang="0">
                        <a:pos x="0" y="169"/>
                      </a:cxn>
                      <a:cxn ang="0">
                        <a:pos x="0" y="183"/>
                      </a:cxn>
                      <a:cxn ang="0">
                        <a:pos x="0" y="198"/>
                      </a:cxn>
                      <a:cxn ang="0">
                        <a:pos x="0" y="212"/>
                      </a:cxn>
                      <a:cxn ang="0">
                        <a:pos x="9" y="227"/>
                      </a:cxn>
                      <a:cxn ang="0">
                        <a:pos x="9" y="241"/>
                      </a:cxn>
                      <a:cxn ang="0">
                        <a:pos x="14" y="256"/>
                      </a:cxn>
                    </a:cxnLst>
                    <a:rect l="0" t="0" r="r" b="b"/>
                    <a:pathLst>
                      <a:path w="15" h="257">
                        <a:moveTo>
                          <a:pt x="9" y="0"/>
                        </a:moveTo>
                        <a:lnTo>
                          <a:pt x="9" y="82"/>
                        </a:lnTo>
                        <a:lnTo>
                          <a:pt x="4" y="96"/>
                        </a:lnTo>
                        <a:lnTo>
                          <a:pt x="4" y="111"/>
                        </a:lnTo>
                        <a:lnTo>
                          <a:pt x="4" y="125"/>
                        </a:lnTo>
                        <a:lnTo>
                          <a:pt x="4" y="140"/>
                        </a:lnTo>
                        <a:lnTo>
                          <a:pt x="0" y="154"/>
                        </a:lnTo>
                        <a:lnTo>
                          <a:pt x="0" y="169"/>
                        </a:lnTo>
                        <a:lnTo>
                          <a:pt x="0" y="183"/>
                        </a:lnTo>
                        <a:lnTo>
                          <a:pt x="0" y="198"/>
                        </a:lnTo>
                        <a:lnTo>
                          <a:pt x="0" y="212"/>
                        </a:lnTo>
                        <a:lnTo>
                          <a:pt x="9" y="227"/>
                        </a:lnTo>
                        <a:lnTo>
                          <a:pt x="9" y="241"/>
                        </a:lnTo>
                        <a:lnTo>
                          <a:pt x="14" y="25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62" name="Freeform 176"/>
                  <p:cNvSpPr>
                    <a:spLocks/>
                  </p:cNvSpPr>
                  <p:nvPr/>
                </p:nvSpPr>
                <p:spPr bwMode="auto">
                  <a:xfrm>
                    <a:off x="1938" y="3636"/>
                    <a:ext cx="15" cy="257"/>
                  </a:xfrm>
                  <a:custGeom>
                    <a:avLst/>
                    <a:gdLst/>
                    <a:ahLst/>
                    <a:cxnLst>
                      <a:cxn ang="0">
                        <a:pos x="10" y="256"/>
                      </a:cxn>
                      <a:cxn ang="0">
                        <a:pos x="10" y="173"/>
                      </a:cxn>
                      <a:cxn ang="0">
                        <a:pos x="4" y="159"/>
                      </a:cxn>
                      <a:cxn ang="0">
                        <a:pos x="4" y="144"/>
                      </a:cxn>
                      <a:cxn ang="0">
                        <a:pos x="4" y="130"/>
                      </a:cxn>
                      <a:cxn ang="0">
                        <a:pos x="4" y="115"/>
                      </a:cxn>
                      <a:cxn ang="0">
                        <a:pos x="0" y="101"/>
                      </a:cxn>
                      <a:cxn ang="0">
                        <a:pos x="0" y="86"/>
                      </a:cxn>
                      <a:cxn ang="0">
                        <a:pos x="0" y="72"/>
                      </a:cxn>
                      <a:cxn ang="0">
                        <a:pos x="0" y="57"/>
                      </a:cxn>
                      <a:cxn ang="0">
                        <a:pos x="0" y="43"/>
                      </a:cxn>
                      <a:cxn ang="0">
                        <a:pos x="10" y="28"/>
                      </a:cxn>
                      <a:cxn ang="0">
                        <a:pos x="10" y="14"/>
                      </a:cxn>
                      <a:cxn ang="0">
                        <a:pos x="14" y="0"/>
                      </a:cxn>
                    </a:cxnLst>
                    <a:rect l="0" t="0" r="r" b="b"/>
                    <a:pathLst>
                      <a:path w="15" h="257">
                        <a:moveTo>
                          <a:pt x="10" y="256"/>
                        </a:moveTo>
                        <a:lnTo>
                          <a:pt x="10" y="173"/>
                        </a:lnTo>
                        <a:lnTo>
                          <a:pt x="4" y="159"/>
                        </a:lnTo>
                        <a:lnTo>
                          <a:pt x="4" y="144"/>
                        </a:lnTo>
                        <a:lnTo>
                          <a:pt x="4" y="130"/>
                        </a:lnTo>
                        <a:lnTo>
                          <a:pt x="4" y="115"/>
                        </a:lnTo>
                        <a:lnTo>
                          <a:pt x="0" y="101"/>
                        </a:lnTo>
                        <a:lnTo>
                          <a:pt x="0" y="86"/>
                        </a:lnTo>
                        <a:lnTo>
                          <a:pt x="0" y="72"/>
                        </a:lnTo>
                        <a:lnTo>
                          <a:pt x="0" y="57"/>
                        </a:lnTo>
                        <a:lnTo>
                          <a:pt x="0" y="43"/>
                        </a:lnTo>
                        <a:lnTo>
                          <a:pt x="10" y="28"/>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63" name="Freeform 177"/>
                  <p:cNvSpPr>
                    <a:spLocks/>
                  </p:cNvSpPr>
                  <p:nvPr/>
                </p:nvSpPr>
                <p:spPr bwMode="auto">
                  <a:xfrm>
                    <a:off x="1895" y="3636"/>
                    <a:ext cx="16" cy="257"/>
                  </a:xfrm>
                  <a:custGeom>
                    <a:avLst/>
                    <a:gdLst/>
                    <a:ahLst/>
                    <a:cxnLst>
                      <a:cxn ang="0">
                        <a:pos x="5" y="256"/>
                      </a:cxn>
                      <a:cxn ang="0">
                        <a:pos x="5" y="173"/>
                      </a:cxn>
                      <a:cxn ang="0">
                        <a:pos x="10" y="159"/>
                      </a:cxn>
                      <a:cxn ang="0">
                        <a:pos x="10" y="144"/>
                      </a:cxn>
                      <a:cxn ang="0">
                        <a:pos x="10" y="130"/>
                      </a:cxn>
                      <a:cxn ang="0">
                        <a:pos x="10" y="115"/>
                      </a:cxn>
                      <a:cxn ang="0">
                        <a:pos x="15" y="101"/>
                      </a:cxn>
                      <a:cxn ang="0">
                        <a:pos x="15" y="86"/>
                      </a:cxn>
                      <a:cxn ang="0">
                        <a:pos x="15" y="72"/>
                      </a:cxn>
                      <a:cxn ang="0">
                        <a:pos x="15" y="57"/>
                      </a:cxn>
                      <a:cxn ang="0">
                        <a:pos x="15" y="43"/>
                      </a:cxn>
                      <a:cxn ang="0">
                        <a:pos x="5" y="28"/>
                      </a:cxn>
                      <a:cxn ang="0">
                        <a:pos x="5" y="14"/>
                      </a:cxn>
                      <a:cxn ang="0">
                        <a:pos x="0" y="0"/>
                      </a:cxn>
                    </a:cxnLst>
                    <a:rect l="0" t="0" r="r" b="b"/>
                    <a:pathLst>
                      <a:path w="16" h="257">
                        <a:moveTo>
                          <a:pt x="5" y="256"/>
                        </a:moveTo>
                        <a:lnTo>
                          <a:pt x="5" y="173"/>
                        </a:lnTo>
                        <a:lnTo>
                          <a:pt x="10" y="159"/>
                        </a:lnTo>
                        <a:lnTo>
                          <a:pt x="10" y="144"/>
                        </a:lnTo>
                        <a:lnTo>
                          <a:pt x="10" y="130"/>
                        </a:lnTo>
                        <a:lnTo>
                          <a:pt x="10" y="115"/>
                        </a:lnTo>
                        <a:lnTo>
                          <a:pt x="15" y="101"/>
                        </a:lnTo>
                        <a:lnTo>
                          <a:pt x="15" y="86"/>
                        </a:lnTo>
                        <a:lnTo>
                          <a:pt x="15" y="72"/>
                        </a:lnTo>
                        <a:lnTo>
                          <a:pt x="15" y="57"/>
                        </a:lnTo>
                        <a:lnTo>
                          <a:pt x="15" y="43"/>
                        </a:lnTo>
                        <a:lnTo>
                          <a:pt x="5" y="28"/>
                        </a:lnTo>
                        <a:lnTo>
                          <a:pt x="5"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229" name="Group 178"/>
                <p:cNvGrpSpPr>
                  <a:grpSpLocks/>
                </p:cNvGrpSpPr>
                <p:nvPr/>
              </p:nvGrpSpPr>
              <p:grpSpPr bwMode="auto">
                <a:xfrm>
                  <a:off x="2407" y="3600"/>
                  <a:ext cx="101" cy="258"/>
                  <a:chOff x="2407" y="3600"/>
                  <a:chExt cx="101" cy="258"/>
                </a:xfrm>
              </p:grpSpPr>
              <p:sp>
                <p:nvSpPr>
                  <p:cNvPr id="158" name="Freeform 179"/>
                  <p:cNvSpPr>
                    <a:spLocks/>
                  </p:cNvSpPr>
                  <p:nvPr/>
                </p:nvSpPr>
                <p:spPr bwMode="auto">
                  <a:xfrm>
                    <a:off x="2407" y="3600"/>
                    <a:ext cx="15" cy="258"/>
                  </a:xfrm>
                  <a:custGeom>
                    <a:avLst/>
                    <a:gdLst/>
                    <a:ahLst/>
                    <a:cxnLst>
                      <a:cxn ang="0">
                        <a:pos x="9" y="0"/>
                      </a:cxn>
                      <a:cxn ang="0">
                        <a:pos x="9" y="82"/>
                      </a:cxn>
                      <a:cxn ang="0">
                        <a:pos x="4" y="96"/>
                      </a:cxn>
                      <a:cxn ang="0">
                        <a:pos x="4" y="111"/>
                      </a:cxn>
                      <a:cxn ang="0">
                        <a:pos x="4" y="126"/>
                      </a:cxn>
                      <a:cxn ang="0">
                        <a:pos x="4" y="140"/>
                      </a:cxn>
                      <a:cxn ang="0">
                        <a:pos x="0" y="155"/>
                      </a:cxn>
                      <a:cxn ang="0">
                        <a:pos x="0" y="169"/>
                      </a:cxn>
                      <a:cxn ang="0">
                        <a:pos x="0" y="184"/>
                      </a:cxn>
                      <a:cxn ang="0">
                        <a:pos x="0" y="198"/>
                      </a:cxn>
                      <a:cxn ang="0">
                        <a:pos x="0" y="213"/>
                      </a:cxn>
                      <a:cxn ang="0">
                        <a:pos x="9" y="227"/>
                      </a:cxn>
                      <a:cxn ang="0">
                        <a:pos x="9" y="242"/>
                      </a:cxn>
                      <a:cxn ang="0">
                        <a:pos x="14" y="257"/>
                      </a:cxn>
                    </a:cxnLst>
                    <a:rect l="0" t="0" r="r" b="b"/>
                    <a:pathLst>
                      <a:path w="15" h="258">
                        <a:moveTo>
                          <a:pt x="9" y="0"/>
                        </a:moveTo>
                        <a:lnTo>
                          <a:pt x="9" y="82"/>
                        </a:lnTo>
                        <a:lnTo>
                          <a:pt x="4" y="96"/>
                        </a:lnTo>
                        <a:lnTo>
                          <a:pt x="4" y="111"/>
                        </a:lnTo>
                        <a:lnTo>
                          <a:pt x="4" y="126"/>
                        </a:lnTo>
                        <a:lnTo>
                          <a:pt x="4" y="140"/>
                        </a:lnTo>
                        <a:lnTo>
                          <a:pt x="0" y="155"/>
                        </a:lnTo>
                        <a:lnTo>
                          <a:pt x="0" y="169"/>
                        </a:lnTo>
                        <a:lnTo>
                          <a:pt x="0" y="184"/>
                        </a:lnTo>
                        <a:lnTo>
                          <a:pt x="0" y="198"/>
                        </a:lnTo>
                        <a:lnTo>
                          <a:pt x="0" y="213"/>
                        </a:lnTo>
                        <a:lnTo>
                          <a:pt x="9" y="227"/>
                        </a:lnTo>
                        <a:lnTo>
                          <a:pt x="9" y="242"/>
                        </a:lnTo>
                        <a:lnTo>
                          <a:pt x="14" y="257"/>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59" name="Freeform 180"/>
                  <p:cNvSpPr>
                    <a:spLocks/>
                  </p:cNvSpPr>
                  <p:nvPr/>
                </p:nvSpPr>
                <p:spPr bwMode="auto">
                  <a:xfrm>
                    <a:off x="2493" y="3600"/>
                    <a:ext cx="15" cy="258"/>
                  </a:xfrm>
                  <a:custGeom>
                    <a:avLst/>
                    <a:gdLst/>
                    <a:ahLst/>
                    <a:cxnLst>
                      <a:cxn ang="0">
                        <a:pos x="10" y="257"/>
                      </a:cxn>
                      <a:cxn ang="0">
                        <a:pos x="10" y="174"/>
                      </a:cxn>
                      <a:cxn ang="0">
                        <a:pos x="4" y="160"/>
                      </a:cxn>
                      <a:cxn ang="0">
                        <a:pos x="4" y="145"/>
                      </a:cxn>
                      <a:cxn ang="0">
                        <a:pos x="4" y="130"/>
                      </a:cxn>
                      <a:cxn ang="0">
                        <a:pos x="4" y="116"/>
                      </a:cxn>
                      <a:cxn ang="0">
                        <a:pos x="0" y="101"/>
                      </a:cxn>
                      <a:cxn ang="0">
                        <a:pos x="0" y="87"/>
                      </a:cxn>
                      <a:cxn ang="0">
                        <a:pos x="0" y="72"/>
                      </a:cxn>
                      <a:cxn ang="0">
                        <a:pos x="0" y="58"/>
                      </a:cxn>
                      <a:cxn ang="0">
                        <a:pos x="0" y="43"/>
                      </a:cxn>
                      <a:cxn ang="0">
                        <a:pos x="10" y="29"/>
                      </a:cxn>
                      <a:cxn ang="0">
                        <a:pos x="10" y="14"/>
                      </a:cxn>
                      <a:cxn ang="0">
                        <a:pos x="14" y="0"/>
                      </a:cxn>
                    </a:cxnLst>
                    <a:rect l="0" t="0" r="r" b="b"/>
                    <a:pathLst>
                      <a:path w="15" h="258">
                        <a:moveTo>
                          <a:pt x="10" y="257"/>
                        </a:moveTo>
                        <a:lnTo>
                          <a:pt x="10" y="174"/>
                        </a:lnTo>
                        <a:lnTo>
                          <a:pt x="4" y="160"/>
                        </a:lnTo>
                        <a:lnTo>
                          <a:pt x="4" y="145"/>
                        </a:lnTo>
                        <a:lnTo>
                          <a:pt x="4" y="130"/>
                        </a:lnTo>
                        <a:lnTo>
                          <a:pt x="4" y="116"/>
                        </a:lnTo>
                        <a:lnTo>
                          <a:pt x="0" y="101"/>
                        </a:lnTo>
                        <a:lnTo>
                          <a:pt x="0" y="87"/>
                        </a:lnTo>
                        <a:lnTo>
                          <a:pt x="0" y="72"/>
                        </a:lnTo>
                        <a:lnTo>
                          <a:pt x="0" y="58"/>
                        </a:lnTo>
                        <a:lnTo>
                          <a:pt x="0" y="43"/>
                        </a:lnTo>
                        <a:lnTo>
                          <a:pt x="10" y="29"/>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60" name="Freeform 181"/>
                  <p:cNvSpPr>
                    <a:spLocks/>
                  </p:cNvSpPr>
                  <p:nvPr/>
                </p:nvSpPr>
                <p:spPr bwMode="auto">
                  <a:xfrm>
                    <a:off x="2450" y="3600"/>
                    <a:ext cx="15" cy="258"/>
                  </a:xfrm>
                  <a:custGeom>
                    <a:avLst/>
                    <a:gdLst/>
                    <a:ahLst/>
                    <a:cxnLst>
                      <a:cxn ang="0">
                        <a:pos x="4" y="257"/>
                      </a:cxn>
                      <a:cxn ang="0">
                        <a:pos x="4" y="174"/>
                      </a:cxn>
                      <a:cxn ang="0">
                        <a:pos x="10" y="160"/>
                      </a:cxn>
                      <a:cxn ang="0">
                        <a:pos x="10" y="145"/>
                      </a:cxn>
                      <a:cxn ang="0">
                        <a:pos x="10" y="130"/>
                      </a:cxn>
                      <a:cxn ang="0">
                        <a:pos x="10" y="116"/>
                      </a:cxn>
                      <a:cxn ang="0">
                        <a:pos x="14" y="101"/>
                      </a:cxn>
                      <a:cxn ang="0">
                        <a:pos x="14" y="87"/>
                      </a:cxn>
                      <a:cxn ang="0">
                        <a:pos x="14" y="72"/>
                      </a:cxn>
                      <a:cxn ang="0">
                        <a:pos x="14" y="58"/>
                      </a:cxn>
                      <a:cxn ang="0">
                        <a:pos x="14" y="43"/>
                      </a:cxn>
                      <a:cxn ang="0">
                        <a:pos x="4" y="29"/>
                      </a:cxn>
                      <a:cxn ang="0">
                        <a:pos x="4" y="14"/>
                      </a:cxn>
                      <a:cxn ang="0">
                        <a:pos x="0" y="0"/>
                      </a:cxn>
                    </a:cxnLst>
                    <a:rect l="0" t="0" r="r" b="b"/>
                    <a:pathLst>
                      <a:path w="15" h="258">
                        <a:moveTo>
                          <a:pt x="4" y="257"/>
                        </a:moveTo>
                        <a:lnTo>
                          <a:pt x="4" y="174"/>
                        </a:lnTo>
                        <a:lnTo>
                          <a:pt x="10" y="160"/>
                        </a:lnTo>
                        <a:lnTo>
                          <a:pt x="10" y="145"/>
                        </a:lnTo>
                        <a:lnTo>
                          <a:pt x="10" y="130"/>
                        </a:lnTo>
                        <a:lnTo>
                          <a:pt x="10" y="116"/>
                        </a:lnTo>
                        <a:lnTo>
                          <a:pt x="14" y="101"/>
                        </a:lnTo>
                        <a:lnTo>
                          <a:pt x="14" y="87"/>
                        </a:lnTo>
                        <a:lnTo>
                          <a:pt x="14" y="72"/>
                        </a:lnTo>
                        <a:lnTo>
                          <a:pt x="14" y="58"/>
                        </a:lnTo>
                        <a:lnTo>
                          <a:pt x="14" y="43"/>
                        </a:lnTo>
                        <a:lnTo>
                          <a:pt x="4" y="29"/>
                        </a:lnTo>
                        <a:lnTo>
                          <a:pt x="4"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230" name="Group 182"/>
                <p:cNvGrpSpPr>
                  <a:grpSpLocks/>
                </p:cNvGrpSpPr>
                <p:nvPr/>
              </p:nvGrpSpPr>
              <p:grpSpPr bwMode="auto">
                <a:xfrm>
                  <a:off x="2919" y="3600"/>
                  <a:ext cx="101" cy="258"/>
                  <a:chOff x="2919" y="3600"/>
                  <a:chExt cx="101" cy="258"/>
                </a:xfrm>
              </p:grpSpPr>
              <p:sp>
                <p:nvSpPr>
                  <p:cNvPr id="155" name="Freeform 183"/>
                  <p:cNvSpPr>
                    <a:spLocks/>
                  </p:cNvSpPr>
                  <p:nvPr/>
                </p:nvSpPr>
                <p:spPr bwMode="auto">
                  <a:xfrm>
                    <a:off x="2919" y="3600"/>
                    <a:ext cx="15" cy="258"/>
                  </a:xfrm>
                  <a:custGeom>
                    <a:avLst/>
                    <a:gdLst/>
                    <a:ahLst/>
                    <a:cxnLst>
                      <a:cxn ang="0">
                        <a:pos x="9" y="0"/>
                      </a:cxn>
                      <a:cxn ang="0">
                        <a:pos x="9" y="82"/>
                      </a:cxn>
                      <a:cxn ang="0">
                        <a:pos x="4" y="96"/>
                      </a:cxn>
                      <a:cxn ang="0">
                        <a:pos x="4" y="111"/>
                      </a:cxn>
                      <a:cxn ang="0">
                        <a:pos x="4" y="126"/>
                      </a:cxn>
                      <a:cxn ang="0">
                        <a:pos x="4" y="140"/>
                      </a:cxn>
                      <a:cxn ang="0">
                        <a:pos x="0" y="155"/>
                      </a:cxn>
                      <a:cxn ang="0">
                        <a:pos x="0" y="169"/>
                      </a:cxn>
                      <a:cxn ang="0">
                        <a:pos x="0" y="184"/>
                      </a:cxn>
                      <a:cxn ang="0">
                        <a:pos x="0" y="198"/>
                      </a:cxn>
                      <a:cxn ang="0">
                        <a:pos x="0" y="213"/>
                      </a:cxn>
                      <a:cxn ang="0">
                        <a:pos x="9" y="227"/>
                      </a:cxn>
                      <a:cxn ang="0">
                        <a:pos x="9" y="242"/>
                      </a:cxn>
                      <a:cxn ang="0">
                        <a:pos x="14" y="257"/>
                      </a:cxn>
                    </a:cxnLst>
                    <a:rect l="0" t="0" r="r" b="b"/>
                    <a:pathLst>
                      <a:path w="15" h="258">
                        <a:moveTo>
                          <a:pt x="9" y="0"/>
                        </a:moveTo>
                        <a:lnTo>
                          <a:pt x="9" y="82"/>
                        </a:lnTo>
                        <a:lnTo>
                          <a:pt x="4" y="96"/>
                        </a:lnTo>
                        <a:lnTo>
                          <a:pt x="4" y="111"/>
                        </a:lnTo>
                        <a:lnTo>
                          <a:pt x="4" y="126"/>
                        </a:lnTo>
                        <a:lnTo>
                          <a:pt x="4" y="140"/>
                        </a:lnTo>
                        <a:lnTo>
                          <a:pt x="0" y="155"/>
                        </a:lnTo>
                        <a:lnTo>
                          <a:pt x="0" y="169"/>
                        </a:lnTo>
                        <a:lnTo>
                          <a:pt x="0" y="184"/>
                        </a:lnTo>
                        <a:lnTo>
                          <a:pt x="0" y="198"/>
                        </a:lnTo>
                        <a:lnTo>
                          <a:pt x="0" y="213"/>
                        </a:lnTo>
                        <a:lnTo>
                          <a:pt x="9" y="227"/>
                        </a:lnTo>
                        <a:lnTo>
                          <a:pt x="9" y="242"/>
                        </a:lnTo>
                        <a:lnTo>
                          <a:pt x="14" y="257"/>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56" name="Freeform 184"/>
                  <p:cNvSpPr>
                    <a:spLocks/>
                  </p:cNvSpPr>
                  <p:nvPr/>
                </p:nvSpPr>
                <p:spPr bwMode="auto">
                  <a:xfrm>
                    <a:off x="3005" y="3600"/>
                    <a:ext cx="15" cy="258"/>
                  </a:xfrm>
                  <a:custGeom>
                    <a:avLst/>
                    <a:gdLst/>
                    <a:ahLst/>
                    <a:cxnLst>
                      <a:cxn ang="0">
                        <a:pos x="10" y="257"/>
                      </a:cxn>
                      <a:cxn ang="0">
                        <a:pos x="10" y="174"/>
                      </a:cxn>
                      <a:cxn ang="0">
                        <a:pos x="4" y="160"/>
                      </a:cxn>
                      <a:cxn ang="0">
                        <a:pos x="4" y="145"/>
                      </a:cxn>
                      <a:cxn ang="0">
                        <a:pos x="4" y="130"/>
                      </a:cxn>
                      <a:cxn ang="0">
                        <a:pos x="4" y="116"/>
                      </a:cxn>
                      <a:cxn ang="0">
                        <a:pos x="0" y="101"/>
                      </a:cxn>
                      <a:cxn ang="0">
                        <a:pos x="0" y="87"/>
                      </a:cxn>
                      <a:cxn ang="0">
                        <a:pos x="0" y="72"/>
                      </a:cxn>
                      <a:cxn ang="0">
                        <a:pos x="0" y="58"/>
                      </a:cxn>
                      <a:cxn ang="0">
                        <a:pos x="0" y="43"/>
                      </a:cxn>
                      <a:cxn ang="0">
                        <a:pos x="10" y="29"/>
                      </a:cxn>
                      <a:cxn ang="0">
                        <a:pos x="10" y="14"/>
                      </a:cxn>
                      <a:cxn ang="0">
                        <a:pos x="14" y="0"/>
                      </a:cxn>
                    </a:cxnLst>
                    <a:rect l="0" t="0" r="r" b="b"/>
                    <a:pathLst>
                      <a:path w="15" h="258">
                        <a:moveTo>
                          <a:pt x="10" y="257"/>
                        </a:moveTo>
                        <a:lnTo>
                          <a:pt x="10" y="174"/>
                        </a:lnTo>
                        <a:lnTo>
                          <a:pt x="4" y="160"/>
                        </a:lnTo>
                        <a:lnTo>
                          <a:pt x="4" y="145"/>
                        </a:lnTo>
                        <a:lnTo>
                          <a:pt x="4" y="130"/>
                        </a:lnTo>
                        <a:lnTo>
                          <a:pt x="4" y="116"/>
                        </a:lnTo>
                        <a:lnTo>
                          <a:pt x="0" y="101"/>
                        </a:lnTo>
                        <a:lnTo>
                          <a:pt x="0" y="87"/>
                        </a:lnTo>
                        <a:lnTo>
                          <a:pt x="0" y="72"/>
                        </a:lnTo>
                        <a:lnTo>
                          <a:pt x="0" y="58"/>
                        </a:lnTo>
                        <a:lnTo>
                          <a:pt x="0" y="43"/>
                        </a:lnTo>
                        <a:lnTo>
                          <a:pt x="10" y="29"/>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57" name="Freeform 185"/>
                  <p:cNvSpPr>
                    <a:spLocks/>
                  </p:cNvSpPr>
                  <p:nvPr/>
                </p:nvSpPr>
                <p:spPr bwMode="auto">
                  <a:xfrm>
                    <a:off x="2962" y="3600"/>
                    <a:ext cx="15" cy="258"/>
                  </a:xfrm>
                  <a:custGeom>
                    <a:avLst/>
                    <a:gdLst/>
                    <a:ahLst/>
                    <a:cxnLst>
                      <a:cxn ang="0">
                        <a:pos x="4" y="257"/>
                      </a:cxn>
                      <a:cxn ang="0">
                        <a:pos x="4" y="174"/>
                      </a:cxn>
                      <a:cxn ang="0">
                        <a:pos x="10" y="160"/>
                      </a:cxn>
                      <a:cxn ang="0">
                        <a:pos x="10" y="145"/>
                      </a:cxn>
                      <a:cxn ang="0">
                        <a:pos x="10" y="130"/>
                      </a:cxn>
                      <a:cxn ang="0">
                        <a:pos x="10" y="116"/>
                      </a:cxn>
                      <a:cxn ang="0">
                        <a:pos x="14" y="101"/>
                      </a:cxn>
                      <a:cxn ang="0">
                        <a:pos x="14" y="87"/>
                      </a:cxn>
                      <a:cxn ang="0">
                        <a:pos x="14" y="72"/>
                      </a:cxn>
                      <a:cxn ang="0">
                        <a:pos x="14" y="58"/>
                      </a:cxn>
                      <a:cxn ang="0">
                        <a:pos x="14" y="43"/>
                      </a:cxn>
                      <a:cxn ang="0">
                        <a:pos x="4" y="29"/>
                      </a:cxn>
                      <a:cxn ang="0">
                        <a:pos x="4" y="14"/>
                      </a:cxn>
                      <a:cxn ang="0">
                        <a:pos x="0" y="0"/>
                      </a:cxn>
                    </a:cxnLst>
                    <a:rect l="0" t="0" r="r" b="b"/>
                    <a:pathLst>
                      <a:path w="15" h="258">
                        <a:moveTo>
                          <a:pt x="4" y="257"/>
                        </a:moveTo>
                        <a:lnTo>
                          <a:pt x="4" y="174"/>
                        </a:lnTo>
                        <a:lnTo>
                          <a:pt x="10" y="160"/>
                        </a:lnTo>
                        <a:lnTo>
                          <a:pt x="10" y="145"/>
                        </a:lnTo>
                        <a:lnTo>
                          <a:pt x="10" y="130"/>
                        </a:lnTo>
                        <a:lnTo>
                          <a:pt x="10" y="116"/>
                        </a:lnTo>
                        <a:lnTo>
                          <a:pt x="14" y="101"/>
                        </a:lnTo>
                        <a:lnTo>
                          <a:pt x="14" y="87"/>
                        </a:lnTo>
                        <a:lnTo>
                          <a:pt x="14" y="72"/>
                        </a:lnTo>
                        <a:lnTo>
                          <a:pt x="14" y="58"/>
                        </a:lnTo>
                        <a:lnTo>
                          <a:pt x="14" y="43"/>
                        </a:lnTo>
                        <a:lnTo>
                          <a:pt x="4" y="29"/>
                        </a:lnTo>
                        <a:lnTo>
                          <a:pt x="4"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231" name="Group 186"/>
                <p:cNvGrpSpPr>
                  <a:grpSpLocks/>
                </p:cNvGrpSpPr>
                <p:nvPr/>
              </p:nvGrpSpPr>
              <p:grpSpPr bwMode="auto">
                <a:xfrm>
                  <a:off x="3431" y="3637"/>
                  <a:ext cx="101" cy="257"/>
                  <a:chOff x="3431" y="3637"/>
                  <a:chExt cx="101" cy="257"/>
                </a:xfrm>
              </p:grpSpPr>
              <p:sp>
                <p:nvSpPr>
                  <p:cNvPr id="152" name="Freeform 187"/>
                  <p:cNvSpPr>
                    <a:spLocks/>
                  </p:cNvSpPr>
                  <p:nvPr/>
                </p:nvSpPr>
                <p:spPr bwMode="auto">
                  <a:xfrm>
                    <a:off x="3431" y="3637"/>
                    <a:ext cx="15" cy="257"/>
                  </a:xfrm>
                  <a:custGeom>
                    <a:avLst/>
                    <a:gdLst/>
                    <a:ahLst/>
                    <a:cxnLst>
                      <a:cxn ang="0">
                        <a:pos x="9" y="0"/>
                      </a:cxn>
                      <a:cxn ang="0">
                        <a:pos x="9" y="82"/>
                      </a:cxn>
                      <a:cxn ang="0">
                        <a:pos x="4" y="96"/>
                      </a:cxn>
                      <a:cxn ang="0">
                        <a:pos x="4" y="111"/>
                      </a:cxn>
                      <a:cxn ang="0">
                        <a:pos x="4" y="125"/>
                      </a:cxn>
                      <a:cxn ang="0">
                        <a:pos x="4" y="140"/>
                      </a:cxn>
                      <a:cxn ang="0">
                        <a:pos x="0" y="154"/>
                      </a:cxn>
                      <a:cxn ang="0">
                        <a:pos x="0" y="169"/>
                      </a:cxn>
                      <a:cxn ang="0">
                        <a:pos x="0" y="183"/>
                      </a:cxn>
                      <a:cxn ang="0">
                        <a:pos x="0" y="198"/>
                      </a:cxn>
                      <a:cxn ang="0">
                        <a:pos x="0" y="212"/>
                      </a:cxn>
                      <a:cxn ang="0">
                        <a:pos x="9" y="227"/>
                      </a:cxn>
                      <a:cxn ang="0">
                        <a:pos x="9" y="241"/>
                      </a:cxn>
                      <a:cxn ang="0">
                        <a:pos x="14" y="256"/>
                      </a:cxn>
                    </a:cxnLst>
                    <a:rect l="0" t="0" r="r" b="b"/>
                    <a:pathLst>
                      <a:path w="15" h="257">
                        <a:moveTo>
                          <a:pt x="9" y="0"/>
                        </a:moveTo>
                        <a:lnTo>
                          <a:pt x="9" y="82"/>
                        </a:lnTo>
                        <a:lnTo>
                          <a:pt x="4" y="96"/>
                        </a:lnTo>
                        <a:lnTo>
                          <a:pt x="4" y="111"/>
                        </a:lnTo>
                        <a:lnTo>
                          <a:pt x="4" y="125"/>
                        </a:lnTo>
                        <a:lnTo>
                          <a:pt x="4" y="140"/>
                        </a:lnTo>
                        <a:lnTo>
                          <a:pt x="0" y="154"/>
                        </a:lnTo>
                        <a:lnTo>
                          <a:pt x="0" y="169"/>
                        </a:lnTo>
                        <a:lnTo>
                          <a:pt x="0" y="183"/>
                        </a:lnTo>
                        <a:lnTo>
                          <a:pt x="0" y="198"/>
                        </a:lnTo>
                        <a:lnTo>
                          <a:pt x="0" y="212"/>
                        </a:lnTo>
                        <a:lnTo>
                          <a:pt x="9" y="227"/>
                        </a:lnTo>
                        <a:lnTo>
                          <a:pt x="9" y="241"/>
                        </a:lnTo>
                        <a:lnTo>
                          <a:pt x="14" y="25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53" name="Freeform 188"/>
                  <p:cNvSpPr>
                    <a:spLocks/>
                  </p:cNvSpPr>
                  <p:nvPr/>
                </p:nvSpPr>
                <p:spPr bwMode="auto">
                  <a:xfrm>
                    <a:off x="3517" y="3637"/>
                    <a:ext cx="15" cy="257"/>
                  </a:xfrm>
                  <a:custGeom>
                    <a:avLst/>
                    <a:gdLst/>
                    <a:ahLst/>
                    <a:cxnLst>
                      <a:cxn ang="0">
                        <a:pos x="10" y="256"/>
                      </a:cxn>
                      <a:cxn ang="0">
                        <a:pos x="10" y="173"/>
                      </a:cxn>
                      <a:cxn ang="0">
                        <a:pos x="4" y="159"/>
                      </a:cxn>
                      <a:cxn ang="0">
                        <a:pos x="4" y="144"/>
                      </a:cxn>
                      <a:cxn ang="0">
                        <a:pos x="4" y="130"/>
                      </a:cxn>
                      <a:cxn ang="0">
                        <a:pos x="4" y="115"/>
                      </a:cxn>
                      <a:cxn ang="0">
                        <a:pos x="0" y="101"/>
                      </a:cxn>
                      <a:cxn ang="0">
                        <a:pos x="0" y="86"/>
                      </a:cxn>
                      <a:cxn ang="0">
                        <a:pos x="0" y="72"/>
                      </a:cxn>
                      <a:cxn ang="0">
                        <a:pos x="0" y="57"/>
                      </a:cxn>
                      <a:cxn ang="0">
                        <a:pos x="0" y="43"/>
                      </a:cxn>
                      <a:cxn ang="0">
                        <a:pos x="10" y="28"/>
                      </a:cxn>
                      <a:cxn ang="0">
                        <a:pos x="10" y="14"/>
                      </a:cxn>
                      <a:cxn ang="0">
                        <a:pos x="14" y="0"/>
                      </a:cxn>
                    </a:cxnLst>
                    <a:rect l="0" t="0" r="r" b="b"/>
                    <a:pathLst>
                      <a:path w="15" h="257">
                        <a:moveTo>
                          <a:pt x="10" y="256"/>
                        </a:moveTo>
                        <a:lnTo>
                          <a:pt x="10" y="173"/>
                        </a:lnTo>
                        <a:lnTo>
                          <a:pt x="4" y="159"/>
                        </a:lnTo>
                        <a:lnTo>
                          <a:pt x="4" y="144"/>
                        </a:lnTo>
                        <a:lnTo>
                          <a:pt x="4" y="130"/>
                        </a:lnTo>
                        <a:lnTo>
                          <a:pt x="4" y="115"/>
                        </a:lnTo>
                        <a:lnTo>
                          <a:pt x="0" y="101"/>
                        </a:lnTo>
                        <a:lnTo>
                          <a:pt x="0" y="86"/>
                        </a:lnTo>
                        <a:lnTo>
                          <a:pt x="0" y="72"/>
                        </a:lnTo>
                        <a:lnTo>
                          <a:pt x="0" y="57"/>
                        </a:lnTo>
                        <a:lnTo>
                          <a:pt x="0" y="43"/>
                        </a:lnTo>
                        <a:lnTo>
                          <a:pt x="10" y="28"/>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54" name="Freeform 189"/>
                  <p:cNvSpPr>
                    <a:spLocks/>
                  </p:cNvSpPr>
                  <p:nvPr/>
                </p:nvSpPr>
                <p:spPr bwMode="auto">
                  <a:xfrm>
                    <a:off x="3474" y="3637"/>
                    <a:ext cx="15" cy="257"/>
                  </a:xfrm>
                  <a:custGeom>
                    <a:avLst/>
                    <a:gdLst/>
                    <a:ahLst/>
                    <a:cxnLst>
                      <a:cxn ang="0">
                        <a:pos x="4" y="256"/>
                      </a:cxn>
                      <a:cxn ang="0">
                        <a:pos x="4" y="173"/>
                      </a:cxn>
                      <a:cxn ang="0">
                        <a:pos x="10" y="159"/>
                      </a:cxn>
                      <a:cxn ang="0">
                        <a:pos x="10" y="144"/>
                      </a:cxn>
                      <a:cxn ang="0">
                        <a:pos x="10" y="130"/>
                      </a:cxn>
                      <a:cxn ang="0">
                        <a:pos x="10" y="115"/>
                      </a:cxn>
                      <a:cxn ang="0">
                        <a:pos x="14" y="101"/>
                      </a:cxn>
                      <a:cxn ang="0">
                        <a:pos x="14" y="86"/>
                      </a:cxn>
                      <a:cxn ang="0">
                        <a:pos x="14" y="72"/>
                      </a:cxn>
                      <a:cxn ang="0">
                        <a:pos x="14" y="57"/>
                      </a:cxn>
                      <a:cxn ang="0">
                        <a:pos x="14" y="43"/>
                      </a:cxn>
                      <a:cxn ang="0">
                        <a:pos x="4" y="28"/>
                      </a:cxn>
                      <a:cxn ang="0">
                        <a:pos x="4" y="14"/>
                      </a:cxn>
                      <a:cxn ang="0">
                        <a:pos x="0" y="0"/>
                      </a:cxn>
                    </a:cxnLst>
                    <a:rect l="0" t="0" r="r" b="b"/>
                    <a:pathLst>
                      <a:path w="15" h="257">
                        <a:moveTo>
                          <a:pt x="4" y="256"/>
                        </a:moveTo>
                        <a:lnTo>
                          <a:pt x="4" y="173"/>
                        </a:lnTo>
                        <a:lnTo>
                          <a:pt x="10" y="159"/>
                        </a:lnTo>
                        <a:lnTo>
                          <a:pt x="10" y="144"/>
                        </a:lnTo>
                        <a:lnTo>
                          <a:pt x="10" y="130"/>
                        </a:lnTo>
                        <a:lnTo>
                          <a:pt x="10" y="115"/>
                        </a:lnTo>
                        <a:lnTo>
                          <a:pt x="14" y="101"/>
                        </a:lnTo>
                        <a:lnTo>
                          <a:pt x="14" y="86"/>
                        </a:lnTo>
                        <a:lnTo>
                          <a:pt x="14" y="72"/>
                        </a:lnTo>
                        <a:lnTo>
                          <a:pt x="14" y="57"/>
                        </a:lnTo>
                        <a:lnTo>
                          <a:pt x="14" y="43"/>
                        </a:lnTo>
                        <a:lnTo>
                          <a:pt x="4" y="28"/>
                        </a:lnTo>
                        <a:lnTo>
                          <a:pt x="4"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232" name="Group 190"/>
                <p:cNvGrpSpPr>
                  <a:grpSpLocks/>
                </p:cNvGrpSpPr>
                <p:nvPr/>
              </p:nvGrpSpPr>
              <p:grpSpPr bwMode="auto">
                <a:xfrm>
                  <a:off x="3943" y="3637"/>
                  <a:ext cx="101" cy="258"/>
                  <a:chOff x="3943" y="3637"/>
                  <a:chExt cx="101" cy="258"/>
                </a:xfrm>
              </p:grpSpPr>
              <p:sp>
                <p:nvSpPr>
                  <p:cNvPr id="149" name="Freeform 191"/>
                  <p:cNvSpPr>
                    <a:spLocks/>
                  </p:cNvSpPr>
                  <p:nvPr/>
                </p:nvSpPr>
                <p:spPr bwMode="auto">
                  <a:xfrm>
                    <a:off x="3943" y="3637"/>
                    <a:ext cx="15" cy="258"/>
                  </a:xfrm>
                  <a:custGeom>
                    <a:avLst/>
                    <a:gdLst/>
                    <a:ahLst/>
                    <a:cxnLst>
                      <a:cxn ang="0">
                        <a:pos x="9" y="0"/>
                      </a:cxn>
                      <a:cxn ang="0">
                        <a:pos x="9" y="82"/>
                      </a:cxn>
                      <a:cxn ang="0">
                        <a:pos x="4" y="96"/>
                      </a:cxn>
                      <a:cxn ang="0">
                        <a:pos x="4" y="111"/>
                      </a:cxn>
                      <a:cxn ang="0">
                        <a:pos x="4" y="126"/>
                      </a:cxn>
                      <a:cxn ang="0">
                        <a:pos x="4" y="140"/>
                      </a:cxn>
                      <a:cxn ang="0">
                        <a:pos x="0" y="155"/>
                      </a:cxn>
                      <a:cxn ang="0">
                        <a:pos x="0" y="169"/>
                      </a:cxn>
                      <a:cxn ang="0">
                        <a:pos x="0" y="184"/>
                      </a:cxn>
                      <a:cxn ang="0">
                        <a:pos x="0" y="198"/>
                      </a:cxn>
                      <a:cxn ang="0">
                        <a:pos x="0" y="213"/>
                      </a:cxn>
                      <a:cxn ang="0">
                        <a:pos x="9" y="227"/>
                      </a:cxn>
                      <a:cxn ang="0">
                        <a:pos x="9" y="242"/>
                      </a:cxn>
                      <a:cxn ang="0">
                        <a:pos x="14" y="257"/>
                      </a:cxn>
                    </a:cxnLst>
                    <a:rect l="0" t="0" r="r" b="b"/>
                    <a:pathLst>
                      <a:path w="15" h="258">
                        <a:moveTo>
                          <a:pt x="9" y="0"/>
                        </a:moveTo>
                        <a:lnTo>
                          <a:pt x="9" y="82"/>
                        </a:lnTo>
                        <a:lnTo>
                          <a:pt x="4" y="96"/>
                        </a:lnTo>
                        <a:lnTo>
                          <a:pt x="4" y="111"/>
                        </a:lnTo>
                        <a:lnTo>
                          <a:pt x="4" y="126"/>
                        </a:lnTo>
                        <a:lnTo>
                          <a:pt x="4" y="140"/>
                        </a:lnTo>
                        <a:lnTo>
                          <a:pt x="0" y="155"/>
                        </a:lnTo>
                        <a:lnTo>
                          <a:pt x="0" y="169"/>
                        </a:lnTo>
                        <a:lnTo>
                          <a:pt x="0" y="184"/>
                        </a:lnTo>
                        <a:lnTo>
                          <a:pt x="0" y="198"/>
                        </a:lnTo>
                        <a:lnTo>
                          <a:pt x="0" y="213"/>
                        </a:lnTo>
                        <a:lnTo>
                          <a:pt x="9" y="227"/>
                        </a:lnTo>
                        <a:lnTo>
                          <a:pt x="9" y="242"/>
                        </a:lnTo>
                        <a:lnTo>
                          <a:pt x="14" y="257"/>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50" name="Freeform 192"/>
                  <p:cNvSpPr>
                    <a:spLocks/>
                  </p:cNvSpPr>
                  <p:nvPr/>
                </p:nvSpPr>
                <p:spPr bwMode="auto">
                  <a:xfrm>
                    <a:off x="4029" y="3637"/>
                    <a:ext cx="15" cy="258"/>
                  </a:xfrm>
                  <a:custGeom>
                    <a:avLst/>
                    <a:gdLst/>
                    <a:ahLst/>
                    <a:cxnLst>
                      <a:cxn ang="0">
                        <a:pos x="10" y="257"/>
                      </a:cxn>
                      <a:cxn ang="0">
                        <a:pos x="10" y="174"/>
                      </a:cxn>
                      <a:cxn ang="0">
                        <a:pos x="4" y="160"/>
                      </a:cxn>
                      <a:cxn ang="0">
                        <a:pos x="4" y="145"/>
                      </a:cxn>
                      <a:cxn ang="0">
                        <a:pos x="4" y="130"/>
                      </a:cxn>
                      <a:cxn ang="0">
                        <a:pos x="4" y="116"/>
                      </a:cxn>
                      <a:cxn ang="0">
                        <a:pos x="0" y="101"/>
                      </a:cxn>
                      <a:cxn ang="0">
                        <a:pos x="0" y="87"/>
                      </a:cxn>
                      <a:cxn ang="0">
                        <a:pos x="0" y="72"/>
                      </a:cxn>
                      <a:cxn ang="0">
                        <a:pos x="0" y="58"/>
                      </a:cxn>
                      <a:cxn ang="0">
                        <a:pos x="0" y="43"/>
                      </a:cxn>
                      <a:cxn ang="0">
                        <a:pos x="10" y="29"/>
                      </a:cxn>
                      <a:cxn ang="0">
                        <a:pos x="10" y="14"/>
                      </a:cxn>
                      <a:cxn ang="0">
                        <a:pos x="14" y="0"/>
                      </a:cxn>
                    </a:cxnLst>
                    <a:rect l="0" t="0" r="r" b="b"/>
                    <a:pathLst>
                      <a:path w="15" h="258">
                        <a:moveTo>
                          <a:pt x="10" y="257"/>
                        </a:moveTo>
                        <a:lnTo>
                          <a:pt x="10" y="174"/>
                        </a:lnTo>
                        <a:lnTo>
                          <a:pt x="4" y="160"/>
                        </a:lnTo>
                        <a:lnTo>
                          <a:pt x="4" y="145"/>
                        </a:lnTo>
                        <a:lnTo>
                          <a:pt x="4" y="130"/>
                        </a:lnTo>
                        <a:lnTo>
                          <a:pt x="4" y="116"/>
                        </a:lnTo>
                        <a:lnTo>
                          <a:pt x="0" y="101"/>
                        </a:lnTo>
                        <a:lnTo>
                          <a:pt x="0" y="87"/>
                        </a:lnTo>
                        <a:lnTo>
                          <a:pt x="0" y="72"/>
                        </a:lnTo>
                        <a:lnTo>
                          <a:pt x="0" y="58"/>
                        </a:lnTo>
                        <a:lnTo>
                          <a:pt x="0" y="43"/>
                        </a:lnTo>
                        <a:lnTo>
                          <a:pt x="10" y="29"/>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51" name="Freeform 193"/>
                  <p:cNvSpPr>
                    <a:spLocks/>
                  </p:cNvSpPr>
                  <p:nvPr/>
                </p:nvSpPr>
                <p:spPr bwMode="auto">
                  <a:xfrm>
                    <a:off x="3986" y="3637"/>
                    <a:ext cx="15" cy="258"/>
                  </a:xfrm>
                  <a:custGeom>
                    <a:avLst/>
                    <a:gdLst/>
                    <a:ahLst/>
                    <a:cxnLst>
                      <a:cxn ang="0">
                        <a:pos x="4" y="257"/>
                      </a:cxn>
                      <a:cxn ang="0">
                        <a:pos x="4" y="174"/>
                      </a:cxn>
                      <a:cxn ang="0">
                        <a:pos x="10" y="160"/>
                      </a:cxn>
                      <a:cxn ang="0">
                        <a:pos x="10" y="145"/>
                      </a:cxn>
                      <a:cxn ang="0">
                        <a:pos x="10" y="130"/>
                      </a:cxn>
                      <a:cxn ang="0">
                        <a:pos x="10" y="116"/>
                      </a:cxn>
                      <a:cxn ang="0">
                        <a:pos x="14" y="101"/>
                      </a:cxn>
                      <a:cxn ang="0">
                        <a:pos x="14" y="87"/>
                      </a:cxn>
                      <a:cxn ang="0">
                        <a:pos x="14" y="72"/>
                      </a:cxn>
                      <a:cxn ang="0">
                        <a:pos x="14" y="58"/>
                      </a:cxn>
                      <a:cxn ang="0">
                        <a:pos x="14" y="43"/>
                      </a:cxn>
                      <a:cxn ang="0">
                        <a:pos x="4" y="29"/>
                      </a:cxn>
                      <a:cxn ang="0">
                        <a:pos x="4" y="14"/>
                      </a:cxn>
                      <a:cxn ang="0">
                        <a:pos x="0" y="0"/>
                      </a:cxn>
                    </a:cxnLst>
                    <a:rect l="0" t="0" r="r" b="b"/>
                    <a:pathLst>
                      <a:path w="15" h="258">
                        <a:moveTo>
                          <a:pt x="4" y="257"/>
                        </a:moveTo>
                        <a:lnTo>
                          <a:pt x="4" y="174"/>
                        </a:lnTo>
                        <a:lnTo>
                          <a:pt x="10" y="160"/>
                        </a:lnTo>
                        <a:lnTo>
                          <a:pt x="10" y="145"/>
                        </a:lnTo>
                        <a:lnTo>
                          <a:pt x="10" y="130"/>
                        </a:lnTo>
                        <a:lnTo>
                          <a:pt x="10" y="116"/>
                        </a:lnTo>
                        <a:lnTo>
                          <a:pt x="14" y="101"/>
                        </a:lnTo>
                        <a:lnTo>
                          <a:pt x="14" y="87"/>
                        </a:lnTo>
                        <a:lnTo>
                          <a:pt x="14" y="72"/>
                        </a:lnTo>
                        <a:lnTo>
                          <a:pt x="14" y="58"/>
                        </a:lnTo>
                        <a:lnTo>
                          <a:pt x="14" y="43"/>
                        </a:lnTo>
                        <a:lnTo>
                          <a:pt x="4" y="29"/>
                        </a:lnTo>
                        <a:lnTo>
                          <a:pt x="4"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233" name="Group 194"/>
                <p:cNvGrpSpPr>
                  <a:grpSpLocks/>
                </p:cNvGrpSpPr>
                <p:nvPr/>
              </p:nvGrpSpPr>
              <p:grpSpPr bwMode="auto">
                <a:xfrm>
                  <a:off x="4455" y="3602"/>
                  <a:ext cx="101" cy="257"/>
                  <a:chOff x="4455" y="3602"/>
                  <a:chExt cx="101" cy="257"/>
                </a:xfrm>
              </p:grpSpPr>
              <p:sp>
                <p:nvSpPr>
                  <p:cNvPr id="146" name="Freeform 195"/>
                  <p:cNvSpPr>
                    <a:spLocks/>
                  </p:cNvSpPr>
                  <p:nvPr/>
                </p:nvSpPr>
                <p:spPr bwMode="auto">
                  <a:xfrm>
                    <a:off x="4455" y="3602"/>
                    <a:ext cx="15" cy="257"/>
                  </a:xfrm>
                  <a:custGeom>
                    <a:avLst/>
                    <a:gdLst/>
                    <a:ahLst/>
                    <a:cxnLst>
                      <a:cxn ang="0">
                        <a:pos x="9" y="0"/>
                      </a:cxn>
                      <a:cxn ang="0">
                        <a:pos x="9" y="82"/>
                      </a:cxn>
                      <a:cxn ang="0">
                        <a:pos x="4" y="96"/>
                      </a:cxn>
                      <a:cxn ang="0">
                        <a:pos x="4" y="111"/>
                      </a:cxn>
                      <a:cxn ang="0">
                        <a:pos x="4" y="125"/>
                      </a:cxn>
                      <a:cxn ang="0">
                        <a:pos x="4" y="140"/>
                      </a:cxn>
                      <a:cxn ang="0">
                        <a:pos x="0" y="154"/>
                      </a:cxn>
                      <a:cxn ang="0">
                        <a:pos x="0" y="169"/>
                      </a:cxn>
                      <a:cxn ang="0">
                        <a:pos x="0" y="183"/>
                      </a:cxn>
                      <a:cxn ang="0">
                        <a:pos x="0" y="198"/>
                      </a:cxn>
                      <a:cxn ang="0">
                        <a:pos x="0" y="212"/>
                      </a:cxn>
                      <a:cxn ang="0">
                        <a:pos x="9" y="227"/>
                      </a:cxn>
                      <a:cxn ang="0">
                        <a:pos x="9" y="241"/>
                      </a:cxn>
                      <a:cxn ang="0">
                        <a:pos x="14" y="256"/>
                      </a:cxn>
                    </a:cxnLst>
                    <a:rect l="0" t="0" r="r" b="b"/>
                    <a:pathLst>
                      <a:path w="15" h="257">
                        <a:moveTo>
                          <a:pt x="9" y="0"/>
                        </a:moveTo>
                        <a:lnTo>
                          <a:pt x="9" y="82"/>
                        </a:lnTo>
                        <a:lnTo>
                          <a:pt x="4" y="96"/>
                        </a:lnTo>
                        <a:lnTo>
                          <a:pt x="4" y="111"/>
                        </a:lnTo>
                        <a:lnTo>
                          <a:pt x="4" y="125"/>
                        </a:lnTo>
                        <a:lnTo>
                          <a:pt x="4" y="140"/>
                        </a:lnTo>
                        <a:lnTo>
                          <a:pt x="0" y="154"/>
                        </a:lnTo>
                        <a:lnTo>
                          <a:pt x="0" y="169"/>
                        </a:lnTo>
                        <a:lnTo>
                          <a:pt x="0" y="183"/>
                        </a:lnTo>
                        <a:lnTo>
                          <a:pt x="0" y="198"/>
                        </a:lnTo>
                        <a:lnTo>
                          <a:pt x="0" y="212"/>
                        </a:lnTo>
                        <a:lnTo>
                          <a:pt x="9" y="227"/>
                        </a:lnTo>
                        <a:lnTo>
                          <a:pt x="9" y="241"/>
                        </a:lnTo>
                        <a:lnTo>
                          <a:pt x="14" y="25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47" name="Freeform 196"/>
                  <p:cNvSpPr>
                    <a:spLocks/>
                  </p:cNvSpPr>
                  <p:nvPr/>
                </p:nvSpPr>
                <p:spPr bwMode="auto">
                  <a:xfrm>
                    <a:off x="4541" y="3602"/>
                    <a:ext cx="15" cy="257"/>
                  </a:xfrm>
                  <a:custGeom>
                    <a:avLst/>
                    <a:gdLst/>
                    <a:ahLst/>
                    <a:cxnLst>
                      <a:cxn ang="0">
                        <a:pos x="10" y="256"/>
                      </a:cxn>
                      <a:cxn ang="0">
                        <a:pos x="10" y="173"/>
                      </a:cxn>
                      <a:cxn ang="0">
                        <a:pos x="4" y="159"/>
                      </a:cxn>
                      <a:cxn ang="0">
                        <a:pos x="4" y="144"/>
                      </a:cxn>
                      <a:cxn ang="0">
                        <a:pos x="4" y="130"/>
                      </a:cxn>
                      <a:cxn ang="0">
                        <a:pos x="4" y="115"/>
                      </a:cxn>
                      <a:cxn ang="0">
                        <a:pos x="0" y="101"/>
                      </a:cxn>
                      <a:cxn ang="0">
                        <a:pos x="0" y="86"/>
                      </a:cxn>
                      <a:cxn ang="0">
                        <a:pos x="0" y="72"/>
                      </a:cxn>
                      <a:cxn ang="0">
                        <a:pos x="0" y="57"/>
                      </a:cxn>
                      <a:cxn ang="0">
                        <a:pos x="0" y="43"/>
                      </a:cxn>
                      <a:cxn ang="0">
                        <a:pos x="10" y="28"/>
                      </a:cxn>
                      <a:cxn ang="0">
                        <a:pos x="10" y="14"/>
                      </a:cxn>
                      <a:cxn ang="0">
                        <a:pos x="14" y="0"/>
                      </a:cxn>
                    </a:cxnLst>
                    <a:rect l="0" t="0" r="r" b="b"/>
                    <a:pathLst>
                      <a:path w="15" h="257">
                        <a:moveTo>
                          <a:pt x="10" y="256"/>
                        </a:moveTo>
                        <a:lnTo>
                          <a:pt x="10" y="173"/>
                        </a:lnTo>
                        <a:lnTo>
                          <a:pt x="4" y="159"/>
                        </a:lnTo>
                        <a:lnTo>
                          <a:pt x="4" y="144"/>
                        </a:lnTo>
                        <a:lnTo>
                          <a:pt x="4" y="130"/>
                        </a:lnTo>
                        <a:lnTo>
                          <a:pt x="4" y="115"/>
                        </a:lnTo>
                        <a:lnTo>
                          <a:pt x="0" y="101"/>
                        </a:lnTo>
                        <a:lnTo>
                          <a:pt x="0" y="86"/>
                        </a:lnTo>
                        <a:lnTo>
                          <a:pt x="0" y="72"/>
                        </a:lnTo>
                        <a:lnTo>
                          <a:pt x="0" y="57"/>
                        </a:lnTo>
                        <a:lnTo>
                          <a:pt x="0" y="43"/>
                        </a:lnTo>
                        <a:lnTo>
                          <a:pt x="10" y="28"/>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48" name="Freeform 197"/>
                  <p:cNvSpPr>
                    <a:spLocks/>
                  </p:cNvSpPr>
                  <p:nvPr/>
                </p:nvSpPr>
                <p:spPr bwMode="auto">
                  <a:xfrm>
                    <a:off x="4498" y="3602"/>
                    <a:ext cx="15" cy="257"/>
                  </a:xfrm>
                  <a:custGeom>
                    <a:avLst/>
                    <a:gdLst/>
                    <a:ahLst/>
                    <a:cxnLst>
                      <a:cxn ang="0">
                        <a:pos x="4" y="256"/>
                      </a:cxn>
                      <a:cxn ang="0">
                        <a:pos x="4" y="173"/>
                      </a:cxn>
                      <a:cxn ang="0">
                        <a:pos x="10" y="159"/>
                      </a:cxn>
                      <a:cxn ang="0">
                        <a:pos x="10" y="144"/>
                      </a:cxn>
                      <a:cxn ang="0">
                        <a:pos x="10" y="130"/>
                      </a:cxn>
                      <a:cxn ang="0">
                        <a:pos x="10" y="115"/>
                      </a:cxn>
                      <a:cxn ang="0">
                        <a:pos x="14" y="101"/>
                      </a:cxn>
                      <a:cxn ang="0">
                        <a:pos x="14" y="86"/>
                      </a:cxn>
                      <a:cxn ang="0">
                        <a:pos x="14" y="72"/>
                      </a:cxn>
                      <a:cxn ang="0">
                        <a:pos x="14" y="57"/>
                      </a:cxn>
                      <a:cxn ang="0">
                        <a:pos x="14" y="43"/>
                      </a:cxn>
                      <a:cxn ang="0">
                        <a:pos x="4" y="28"/>
                      </a:cxn>
                      <a:cxn ang="0">
                        <a:pos x="4" y="14"/>
                      </a:cxn>
                      <a:cxn ang="0">
                        <a:pos x="0" y="0"/>
                      </a:cxn>
                    </a:cxnLst>
                    <a:rect l="0" t="0" r="r" b="b"/>
                    <a:pathLst>
                      <a:path w="15" h="257">
                        <a:moveTo>
                          <a:pt x="4" y="256"/>
                        </a:moveTo>
                        <a:lnTo>
                          <a:pt x="4" y="173"/>
                        </a:lnTo>
                        <a:lnTo>
                          <a:pt x="10" y="159"/>
                        </a:lnTo>
                        <a:lnTo>
                          <a:pt x="10" y="144"/>
                        </a:lnTo>
                        <a:lnTo>
                          <a:pt x="10" y="130"/>
                        </a:lnTo>
                        <a:lnTo>
                          <a:pt x="10" y="115"/>
                        </a:lnTo>
                        <a:lnTo>
                          <a:pt x="14" y="101"/>
                        </a:lnTo>
                        <a:lnTo>
                          <a:pt x="14" y="86"/>
                        </a:lnTo>
                        <a:lnTo>
                          <a:pt x="14" y="72"/>
                        </a:lnTo>
                        <a:lnTo>
                          <a:pt x="14" y="57"/>
                        </a:lnTo>
                        <a:lnTo>
                          <a:pt x="14" y="43"/>
                        </a:lnTo>
                        <a:lnTo>
                          <a:pt x="4" y="28"/>
                        </a:lnTo>
                        <a:lnTo>
                          <a:pt x="4"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234" name="Group 198"/>
                <p:cNvGrpSpPr>
                  <a:grpSpLocks/>
                </p:cNvGrpSpPr>
                <p:nvPr/>
              </p:nvGrpSpPr>
              <p:grpSpPr bwMode="auto">
                <a:xfrm>
                  <a:off x="4882" y="3602"/>
                  <a:ext cx="101" cy="257"/>
                  <a:chOff x="4882" y="3602"/>
                  <a:chExt cx="101" cy="257"/>
                </a:xfrm>
              </p:grpSpPr>
              <p:sp>
                <p:nvSpPr>
                  <p:cNvPr id="143" name="Freeform 199"/>
                  <p:cNvSpPr>
                    <a:spLocks/>
                  </p:cNvSpPr>
                  <p:nvPr/>
                </p:nvSpPr>
                <p:spPr bwMode="auto">
                  <a:xfrm>
                    <a:off x="4882" y="3602"/>
                    <a:ext cx="15" cy="257"/>
                  </a:xfrm>
                  <a:custGeom>
                    <a:avLst/>
                    <a:gdLst/>
                    <a:ahLst/>
                    <a:cxnLst>
                      <a:cxn ang="0">
                        <a:pos x="9" y="0"/>
                      </a:cxn>
                      <a:cxn ang="0">
                        <a:pos x="9" y="82"/>
                      </a:cxn>
                      <a:cxn ang="0">
                        <a:pos x="4" y="96"/>
                      </a:cxn>
                      <a:cxn ang="0">
                        <a:pos x="4" y="111"/>
                      </a:cxn>
                      <a:cxn ang="0">
                        <a:pos x="4" y="125"/>
                      </a:cxn>
                      <a:cxn ang="0">
                        <a:pos x="4" y="140"/>
                      </a:cxn>
                      <a:cxn ang="0">
                        <a:pos x="0" y="154"/>
                      </a:cxn>
                      <a:cxn ang="0">
                        <a:pos x="0" y="169"/>
                      </a:cxn>
                      <a:cxn ang="0">
                        <a:pos x="0" y="183"/>
                      </a:cxn>
                      <a:cxn ang="0">
                        <a:pos x="0" y="198"/>
                      </a:cxn>
                      <a:cxn ang="0">
                        <a:pos x="0" y="212"/>
                      </a:cxn>
                      <a:cxn ang="0">
                        <a:pos x="9" y="227"/>
                      </a:cxn>
                      <a:cxn ang="0">
                        <a:pos x="9" y="241"/>
                      </a:cxn>
                      <a:cxn ang="0">
                        <a:pos x="14" y="256"/>
                      </a:cxn>
                    </a:cxnLst>
                    <a:rect l="0" t="0" r="r" b="b"/>
                    <a:pathLst>
                      <a:path w="15" h="257">
                        <a:moveTo>
                          <a:pt x="9" y="0"/>
                        </a:moveTo>
                        <a:lnTo>
                          <a:pt x="9" y="82"/>
                        </a:lnTo>
                        <a:lnTo>
                          <a:pt x="4" y="96"/>
                        </a:lnTo>
                        <a:lnTo>
                          <a:pt x="4" y="111"/>
                        </a:lnTo>
                        <a:lnTo>
                          <a:pt x="4" y="125"/>
                        </a:lnTo>
                        <a:lnTo>
                          <a:pt x="4" y="140"/>
                        </a:lnTo>
                        <a:lnTo>
                          <a:pt x="0" y="154"/>
                        </a:lnTo>
                        <a:lnTo>
                          <a:pt x="0" y="169"/>
                        </a:lnTo>
                        <a:lnTo>
                          <a:pt x="0" y="183"/>
                        </a:lnTo>
                        <a:lnTo>
                          <a:pt x="0" y="198"/>
                        </a:lnTo>
                        <a:lnTo>
                          <a:pt x="0" y="212"/>
                        </a:lnTo>
                        <a:lnTo>
                          <a:pt x="9" y="227"/>
                        </a:lnTo>
                        <a:lnTo>
                          <a:pt x="9" y="241"/>
                        </a:lnTo>
                        <a:lnTo>
                          <a:pt x="14" y="25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44" name="Freeform 200"/>
                  <p:cNvSpPr>
                    <a:spLocks/>
                  </p:cNvSpPr>
                  <p:nvPr/>
                </p:nvSpPr>
                <p:spPr bwMode="auto">
                  <a:xfrm>
                    <a:off x="4968" y="3602"/>
                    <a:ext cx="15" cy="257"/>
                  </a:xfrm>
                  <a:custGeom>
                    <a:avLst/>
                    <a:gdLst/>
                    <a:ahLst/>
                    <a:cxnLst>
                      <a:cxn ang="0">
                        <a:pos x="10" y="256"/>
                      </a:cxn>
                      <a:cxn ang="0">
                        <a:pos x="10" y="173"/>
                      </a:cxn>
                      <a:cxn ang="0">
                        <a:pos x="4" y="159"/>
                      </a:cxn>
                      <a:cxn ang="0">
                        <a:pos x="4" y="144"/>
                      </a:cxn>
                      <a:cxn ang="0">
                        <a:pos x="4" y="130"/>
                      </a:cxn>
                      <a:cxn ang="0">
                        <a:pos x="4" y="115"/>
                      </a:cxn>
                      <a:cxn ang="0">
                        <a:pos x="0" y="101"/>
                      </a:cxn>
                      <a:cxn ang="0">
                        <a:pos x="0" y="86"/>
                      </a:cxn>
                      <a:cxn ang="0">
                        <a:pos x="0" y="72"/>
                      </a:cxn>
                      <a:cxn ang="0">
                        <a:pos x="0" y="57"/>
                      </a:cxn>
                      <a:cxn ang="0">
                        <a:pos x="0" y="43"/>
                      </a:cxn>
                      <a:cxn ang="0">
                        <a:pos x="10" y="28"/>
                      </a:cxn>
                      <a:cxn ang="0">
                        <a:pos x="10" y="14"/>
                      </a:cxn>
                      <a:cxn ang="0">
                        <a:pos x="14" y="0"/>
                      </a:cxn>
                    </a:cxnLst>
                    <a:rect l="0" t="0" r="r" b="b"/>
                    <a:pathLst>
                      <a:path w="15" h="257">
                        <a:moveTo>
                          <a:pt x="10" y="256"/>
                        </a:moveTo>
                        <a:lnTo>
                          <a:pt x="10" y="173"/>
                        </a:lnTo>
                        <a:lnTo>
                          <a:pt x="4" y="159"/>
                        </a:lnTo>
                        <a:lnTo>
                          <a:pt x="4" y="144"/>
                        </a:lnTo>
                        <a:lnTo>
                          <a:pt x="4" y="130"/>
                        </a:lnTo>
                        <a:lnTo>
                          <a:pt x="4" y="115"/>
                        </a:lnTo>
                        <a:lnTo>
                          <a:pt x="0" y="101"/>
                        </a:lnTo>
                        <a:lnTo>
                          <a:pt x="0" y="86"/>
                        </a:lnTo>
                        <a:lnTo>
                          <a:pt x="0" y="72"/>
                        </a:lnTo>
                        <a:lnTo>
                          <a:pt x="0" y="57"/>
                        </a:lnTo>
                        <a:lnTo>
                          <a:pt x="0" y="43"/>
                        </a:lnTo>
                        <a:lnTo>
                          <a:pt x="10" y="28"/>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45" name="Freeform 201"/>
                  <p:cNvSpPr>
                    <a:spLocks/>
                  </p:cNvSpPr>
                  <p:nvPr/>
                </p:nvSpPr>
                <p:spPr bwMode="auto">
                  <a:xfrm>
                    <a:off x="4925" y="3602"/>
                    <a:ext cx="15" cy="257"/>
                  </a:xfrm>
                  <a:custGeom>
                    <a:avLst/>
                    <a:gdLst/>
                    <a:ahLst/>
                    <a:cxnLst>
                      <a:cxn ang="0">
                        <a:pos x="4" y="256"/>
                      </a:cxn>
                      <a:cxn ang="0">
                        <a:pos x="4" y="173"/>
                      </a:cxn>
                      <a:cxn ang="0">
                        <a:pos x="10" y="159"/>
                      </a:cxn>
                      <a:cxn ang="0">
                        <a:pos x="10" y="144"/>
                      </a:cxn>
                      <a:cxn ang="0">
                        <a:pos x="10" y="130"/>
                      </a:cxn>
                      <a:cxn ang="0">
                        <a:pos x="10" y="115"/>
                      </a:cxn>
                      <a:cxn ang="0">
                        <a:pos x="14" y="101"/>
                      </a:cxn>
                      <a:cxn ang="0">
                        <a:pos x="14" y="86"/>
                      </a:cxn>
                      <a:cxn ang="0">
                        <a:pos x="14" y="72"/>
                      </a:cxn>
                      <a:cxn ang="0">
                        <a:pos x="14" y="57"/>
                      </a:cxn>
                      <a:cxn ang="0">
                        <a:pos x="14" y="43"/>
                      </a:cxn>
                      <a:cxn ang="0">
                        <a:pos x="4" y="28"/>
                      </a:cxn>
                      <a:cxn ang="0">
                        <a:pos x="4" y="14"/>
                      </a:cxn>
                      <a:cxn ang="0">
                        <a:pos x="0" y="0"/>
                      </a:cxn>
                    </a:cxnLst>
                    <a:rect l="0" t="0" r="r" b="b"/>
                    <a:pathLst>
                      <a:path w="15" h="257">
                        <a:moveTo>
                          <a:pt x="4" y="256"/>
                        </a:moveTo>
                        <a:lnTo>
                          <a:pt x="4" y="173"/>
                        </a:lnTo>
                        <a:lnTo>
                          <a:pt x="10" y="159"/>
                        </a:lnTo>
                        <a:lnTo>
                          <a:pt x="10" y="144"/>
                        </a:lnTo>
                        <a:lnTo>
                          <a:pt x="10" y="130"/>
                        </a:lnTo>
                        <a:lnTo>
                          <a:pt x="10" y="115"/>
                        </a:lnTo>
                        <a:lnTo>
                          <a:pt x="14" y="101"/>
                        </a:lnTo>
                        <a:lnTo>
                          <a:pt x="14" y="86"/>
                        </a:lnTo>
                        <a:lnTo>
                          <a:pt x="14" y="72"/>
                        </a:lnTo>
                        <a:lnTo>
                          <a:pt x="14" y="57"/>
                        </a:lnTo>
                        <a:lnTo>
                          <a:pt x="14" y="43"/>
                        </a:lnTo>
                        <a:lnTo>
                          <a:pt x="4" y="28"/>
                        </a:lnTo>
                        <a:lnTo>
                          <a:pt x="4"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235" name="Group 202"/>
                <p:cNvGrpSpPr>
                  <a:grpSpLocks/>
                </p:cNvGrpSpPr>
                <p:nvPr/>
              </p:nvGrpSpPr>
              <p:grpSpPr bwMode="auto">
                <a:xfrm>
                  <a:off x="5480" y="3602"/>
                  <a:ext cx="100" cy="257"/>
                  <a:chOff x="5480" y="3602"/>
                  <a:chExt cx="100" cy="257"/>
                </a:xfrm>
              </p:grpSpPr>
              <p:sp>
                <p:nvSpPr>
                  <p:cNvPr id="140" name="Freeform 203"/>
                  <p:cNvSpPr>
                    <a:spLocks/>
                  </p:cNvSpPr>
                  <p:nvPr/>
                </p:nvSpPr>
                <p:spPr bwMode="auto">
                  <a:xfrm>
                    <a:off x="5480" y="3602"/>
                    <a:ext cx="15" cy="257"/>
                  </a:xfrm>
                  <a:custGeom>
                    <a:avLst/>
                    <a:gdLst/>
                    <a:ahLst/>
                    <a:cxnLst>
                      <a:cxn ang="0">
                        <a:pos x="9" y="0"/>
                      </a:cxn>
                      <a:cxn ang="0">
                        <a:pos x="9" y="82"/>
                      </a:cxn>
                      <a:cxn ang="0">
                        <a:pos x="4" y="96"/>
                      </a:cxn>
                      <a:cxn ang="0">
                        <a:pos x="4" y="111"/>
                      </a:cxn>
                      <a:cxn ang="0">
                        <a:pos x="4" y="125"/>
                      </a:cxn>
                      <a:cxn ang="0">
                        <a:pos x="4" y="140"/>
                      </a:cxn>
                      <a:cxn ang="0">
                        <a:pos x="0" y="154"/>
                      </a:cxn>
                      <a:cxn ang="0">
                        <a:pos x="0" y="169"/>
                      </a:cxn>
                      <a:cxn ang="0">
                        <a:pos x="0" y="183"/>
                      </a:cxn>
                      <a:cxn ang="0">
                        <a:pos x="0" y="198"/>
                      </a:cxn>
                      <a:cxn ang="0">
                        <a:pos x="0" y="212"/>
                      </a:cxn>
                      <a:cxn ang="0">
                        <a:pos x="9" y="227"/>
                      </a:cxn>
                      <a:cxn ang="0">
                        <a:pos x="9" y="241"/>
                      </a:cxn>
                      <a:cxn ang="0">
                        <a:pos x="14" y="256"/>
                      </a:cxn>
                    </a:cxnLst>
                    <a:rect l="0" t="0" r="r" b="b"/>
                    <a:pathLst>
                      <a:path w="15" h="257">
                        <a:moveTo>
                          <a:pt x="9" y="0"/>
                        </a:moveTo>
                        <a:lnTo>
                          <a:pt x="9" y="82"/>
                        </a:lnTo>
                        <a:lnTo>
                          <a:pt x="4" y="96"/>
                        </a:lnTo>
                        <a:lnTo>
                          <a:pt x="4" y="111"/>
                        </a:lnTo>
                        <a:lnTo>
                          <a:pt x="4" y="125"/>
                        </a:lnTo>
                        <a:lnTo>
                          <a:pt x="4" y="140"/>
                        </a:lnTo>
                        <a:lnTo>
                          <a:pt x="0" y="154"/>
                        </a:lnTo>
                        <a:lnTo>
                          <a:pt x="0" y="169"/>
                        </a:lnTo>
                        <a:lnTo>
                          <a:pt x="0" y="183"/>
                        </a:lnTo>
                        <a:lnTo>
                          <a:pt x="0" y="198"/>
                        </a:lnTo>
                        <a:lnTo>
                          <a:pt x="0" y="212"/>
                        </a:lnTo>
                        <a:lnTo>
                          <a:pt x="9" y="227"/>
                        </a:lnTo>
                        <a:lnTo>
                          <a:pt x="9" y="241"/>
                        </a:lnTo>
                        <a:lnTo>
                          <a:pt x="14" y="25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41" name="Freeform 204"/>
                  <p:cNvSpPr>
                    <a:spLocks/>
                  </p:cNvSpPr>
                  <p:nvPr/>
                </p:nvSpPr>
                <p:spPr bwMode="auto">
                  <a:xfrm>
                    <a:off x="5565" y="3602"/>
                    <a:ext cx="15" cy="257"/>
                  </a:xfrm>
                  <a:custGeom>
                    <a:avLst/>
                    <a:gdLst/>
                    <a:ahLst/>
                    <a:cxnLst>
                      <a:cxn ang="0">
                        <a:pos x="10" y="256"/>
                      </a:cxn>
                      <a:cxn ang="0">
                        <a:pos x="10" y="173"/>
                      </a:cxn>
                      <a:cxn ang="0">
                        <a:pos x="4" y="159"/>
                      </a:cxn>
                      <a:cxn ang="0">
                        <a:pos x="4" y="144"/>
                      </a:cxn>
                      <a:cxn ang="0">
                        <a:pos x="4" y="130"/>
                      </a:cxn>
                      <a:cxn ang="0">
                        <a:pos x="4" y="115"/>
                      </a:cxn>
                      <a:cxn ang="0">
                        <a:pos x="0" y="101"/>
                      </a:cxn>
                      <a:cxn ang="0">
                        <a:pos x="0" y="86"/>
                      </a:cxn>
                      <a:cxn ang="0">
                        <a:pos x="0" y="72"/>
                      </a:cxn>
                      <a:cxn ang="0">
                        <a:pos x="0" y="57"/>
                      </a:cxn>
                      <a:cxn ang="0">
                        <a:pos x="0" y="43"/>
                      </a:cxn>
                      <a:cxn ang="0">
                        <a:pos x="10" y="28"/>
                      </a:cxn>
                      <a:cxn ang="0">
                        <a:pos x="10" y="14"/>
                      </a:cxn>
                      <a:cxn ang="0">
                        <a:pos x="14" y="0"/>
                      </a:cxn>
                    </a:cxnLst>
                    <a:rect l="0" t="0" r="r" b="b"/>
                    <a:pathLst>
                      <a:path w="15" h="257">
                        <a:moveTo>
                          <a:pt x="10" y="256"/>
                        </a:moveTo>
                        <a:lnTo>
                          <a:pt x="10" y="173"/>
                        </a:lnTo>
                        <a:lnTo>
                          <a:pt x="4" y="159"/>
                        </a:lnTo>
                        <a:lnTo>
                          <a:pt x="4" y="144"/>
                        </a:lnTo>
                        <a:lnTo>
                          <a:pt x="4" y="130"/>
                        </a:lnTo>
                        <a:lnTo>
                          <a:pt x="4" y="115"/>
                        </a:lnTo>
                        <a:lnTo>
                          <a:pt x="0" y="101"/>
                        </a:lnTo>
                        <a:lnTo>
                          <a:pt x="0" y="86"/>
                        </a:lnTo>
                        <a:lnTo>
                          <a:pt x="0" y="72"/>
                        </a:lnTo>
                        <a:lnTo>
                          <a:pt x="0" y="57"/>
                        </a:lnTo>
                        <a:lnTo>
                          <a:pt x="0" y="43"/>
                        </a:lnTo>
                        <a:lnTo>
                          <a:pt x="10" y="28"/>
                        </a:lnTo>
                        <a:lnTo>
                          <a:pt x="10" y="14"/>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42" name="Freeform 205"/>
                  <p:cNvSpPr>
                    <a:spLocks/>
                  </p:cNvSpPr>
                  <p:nvPr/>
                </p:nvSpPr>
                <p:spPr bwMode="auto">
                  <a:xfrm>
                    <a:off x="5522" y="3602"/>
                    <a:ext cx="16" cy="257"/>
                  </a:xfrm>
                  <a:custGeom>
                    <a:avLst/>
                    <a:gdLst/>
                    <a:ahLst/>
                    <a:cxnLst>
                      <a:cxn ang="0">
                        <a:pos x="5" y="256"/>
                      </a:cxn>
                      <a:cxn ang="0">
                        <a:pos x="5" y="173"/>
                      </a:cxn>
                      <a:cxn ang="0">
                        <a:pos x="10" y="159"/>
                      </a:cxn>
                      <a:cxn ang="0">
                        <a:pos x="10" y="144"/>
                      </a:cxn>
                      <a:cxn ang="0">
                        <a:pos x="10" y="130"/>
                      </a:cxn>
                      <a:cxn ang="0">
                        <a:pos x="10" y="115"/>
                      </a:cxn>
                      <a:cxn ang="0">
                        <a:pos x="15" y="101"/>
                      </a:cxn>
                      <a:cxn ang="0">
                        <a:pos x="15" y="86"/>
                      </a:cxn>
                      <a:cxn ang="0">
                        <a:pos x="15" y="72"/>
                      </a:cxn>
                      <a:cxn ang="0">
                        <a:pos x="15" y="57"/>
                      </a:cxn>
                      <a:cxn ang="0">
                        <a:pos x="15" y="43"/>
                      </a:cxn>
                      <a:cxn ang="0">
                        <a:pos x="5" y="28"/>
                      </a:cxn>
                      <a:cxn ang="0">
                        <a:pos x="5" y="14"/>
                      </a:cxn>
                      <a:cxn ang="0">
                        <a:pos x="0" y="0"/>
                      </a:cxn>
                    </a:cxnLst>
                    <a:rect l="0" t="0" r="r" b="b"/>
                    <a:pathLst>
                      <a:path w="16" h="257">
                        <a:moveTo>
                          <a:pt x="5" y="256"/>
                        </a:moveTo>
                        <a:lnTo>
                          <a:pt x="5" y="173"/>
                        </a:lnTo>
                        <a:lnTo>
                          <a:pt x="10" y="159"/>
                        </a:lnTo>
                        <a:lnTo>
                          <a:pt x="10" y="144"/>
                        </a:lnTo>
                        <a:lnTo>
                          <a:pt x="10" y="130"/>
                        </a:lnTo>
                        <a:lnTo>
                          <a:pt x="10" y="115"/>
                        </a:lnTo>
                        <a:lnTo>
                          <a:pt x="15" y="101"/>
                        </a:lnTo>
                        <a:lnTo>
                          <a:pt x="15" y="86"/>
                        </a:lnTo>
                        <a:lnTo>
                          <a:pt x="15" y="72"/>
                        </a:lnTo>
                        <a:lnTo>
                          <a:pt x="15" y="57"/>
                        </a:lnTo>
                        <a:lnTo>
                          <a:pt x="15" y="43"/>
                        </a:lnTo>
                        <a:lnTo>
                          <a:pt x="5" y="28"/>
                        </a:lnTo>
                        <a:lnTo>
                          <a:pt x="5" y="14"/>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grpSp>
            <p:nvGrpSpPr>
              <p:cNvPr id="236" name="Group 206"/>
              <p:cNvGrpSpPr>
                <a:grpSpLocks/>
              </p:cNvGrpSpPr>
              <p:nvPr/>
            </p:nvGrpSpPr>
            <p:grpSpPr bwMode="auto">
              <a:xfrm>
                <a:off x="103" y="3844"/>
                <a:ext cx="5477" cy="386"/>
                <a:chOff x="103" y="3844"/>
                <a:chExt cx="5477" cy="386"/>
              </a:xfrm>
            </p:grpSpPr>
            <p:grpSp>
              <p:nvGrpSpPr>
                <p:cNvPr id="237" name="Group 207"/>
                <p:cNvGrpSpPr>
                  <a:grpSpLocks/>
                </p:cNvGrpSpPr>
                <p:nvPr/>
              </p:nvGrpSpPr>
              <p:grpSpPr bwMode="auto">
                <a:xfrm>
                  <a:off x="103" y="3888"/>
                  <a:ext cx="100" cy="337"/>
                  <a:chOff x="103" y="3888"/>
                  <a:chExt cx="100" cy="337"/>
                </a:xfrm>
              </p:grpSpPr>
              <p:sp>
                <p:nvSpPr>
                  <p:cNvPr id="126" name="Freeform 208"/>
                  <p:cNvSpPr>
                    <a:spLocks/>
                  </p:cNvSpPr>
                  <p:nvPr/>
                </p:nvSpPr>
                <p:spPr bwMode="auto">
                  <a:xfrm>
                    <a:off x="103" y="3888"/>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27" name="Freeform 209"/>
                  <p:cNvSpPr>
                    <a:spLocks/>
                  </p:cNvSpPr>
                  <p:nvPr/>
                </p:nvSpPr>
                <p:spPr bwMode="auto">
                  <a:xfrm>
                    <a:off x="188" y="3888"/>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28" name="Freeform 210"/>
                  <p:cNvSpPr>
                    <a:spLocks/>
                  </p:cNvSpPr>
                  <p:nvPr/>
                </p:nvSpPr>
                <p:spPr bwMode="auto">
                  <a:xfrm>
                    <a:off x="145" y="3888"/>
                    <a:ext cx="16" cy="337"/>
                  </a:xfrm>
                  <a:custGeom>
                    <a:avLst/>
                    <a:gdLst/>
                    <a:ahLst/>
                    <a:cxnLst>
                      <a:cxn ang="0">
                        <a:pos x="5" y="336"/>
                      </a:cxn>
                      <a:cxn ang="0">
                        <a:pos x="5" y="228"/>
                      </a:cxn>
                      <a:cxn ang="0">
                        <a:pos x="10" y="209"/>
                      </a:cxn>
                      <a:cxn ang="0">
                        <a:pos x="10" y="190"/>
                      </a:cxn>
                      <a:cxn ang="0">
                        <a:pos x="10" y="171"/>
                      </a:cxn>
                      <a:cxn ang="0">
                        <a:pos x="10" y="152"/>
                      </a:cxn>
                      <a:cxn ang="0">
                        <a:pos x="15" y="133"/>
                      </a:cxn>
                      <a:cxn ang="0">
                        <a:pos x="15" y="114"/>
                      </a:cxn>
                      <a:cxn ang="0">
                        <a:pos x="15" y="95"/>
                      </a:cxn>
                      <a:cxn ang="0">
                        <a:pos x="15" y="76"/>
                      </a:cxn>
                      <a:cxn ang="0">
                        <a:pos x="15" y="57"/>
                      </a:cxn>
                      <a:cxn ang="0">
                        <a:pos x="5" y="38"/>
                      </a:cxn>
                      <a:cxn ang="0">
                        <a:pos x="5" y="19"/>
                      </a:cxn>
                      <a:cxn ang="0">
                        <a:pos x="0" y="0"/>
                      </a:cxn>
                    </a:cxnLst>
                    <a:rect l="0" t="0" r="r" b="b"/>
                    <a:pathLst>
                      <a:path w="16" h="337">
                        <a:moveTo>
                          <a:pt x="5" y="336"/>
                        </a:moveTo>
                        <a:lnTo>
                          <a:pt x="5" y="228"/>
                        </a:lnTo>
                        <a:lnTo>
                          <a:pt x="10" y="209"/>
                        </a:lnTo>
                        <a:lnTo>
                          <a:pt x="10" y="190"/>
                        </a:lnTo>
                        <a:lnTo>
                          <a:pt x="10" y="171"/>
                        </a:lnTo>
                        <a:lnTo>
                          <a:pt x="10" y="152"/>
                        </a:lnTo>
                        <a:lnTo>
                          <a:pt x="15" y="133"/>
                        </a:lnTo>
                        <a:lnTo>
                          <a:pt x="15" y="114"/>
                        </a:lnTo>
                        <a:lnTo>
                          <a:pt x="15" y="95"/>
                        </a:lnTo>
                        <a:lnTo>
                          <a:pt x="15" y="76"/>
                        </a:lnTo>
                        <a:lnTo>
                          <a:pt x="15" y="57"/>
                        </a:lnTo>
                        <a:lnTo>
                          <a:pt x="5" y="38"/>
                        </a:lnTo>
                        <a:lnTo>
                          <a:pt x="5"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238" name="Group 211"/>
                <p:cNvGrpSpPr>
                  <a:grpSpLocks/>
                </p:cNvGrpSpPr>
                <p:nvPr/>
              </p:nvGrpSpPr>
              <p:grpSpPr bwMode="auto">
                <a:xfrm>
                  <a:off x="658" y="3889"/>
                  <a:ext cx="100" cy="337"/>
                  <a:chOff x="658" y="3889"/>
                  <a:chExt cx="100" cy="337"/>
                </a:xfrm>
              </p:grpSpPr>
              <p:sp>
                <p:nvSpPr>
                  <p:cNvPr id="123" name="Freeform 212"/>
                  <p:cNvSpPr>
                    <a:spLocks/>
                  </p:cNvSpPr>
                  <p:nvPr/>
                </p:nvSpPr>
                <p:spPr bwMode="auto">
                  <a:xfrm>
                    <a:off x="658" y="3889"/>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24" name="Freeform 213"/>
                  <p:cNvSpPr>
                    <a:spLocks/>
                  </p:cNvSpPr>
                  <p:nvPr/>
                </p:nvSpPr>
                <p:spPr bwMode="auto">
                  <a:xfrm>
                    <a:off x="743" y="3889"/>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25" name="Freeform 214"/>
                  <p:cNvSpPr>
                    <a:spLocks/>
                  </p:cNvSpPr>
                  <p:nvPr/>
                </p:nvSpPr>
                <p:spPr bwMode="auto">
                  <a:xfrm>
                    <a:off x="700" y="3889"/>
                    <a:ext cx="16" cy="337"/>
                  </a:xfrm>
                  <a:custGeom>
                    <a:avLst/>
                    <a:gdLst/>
                    <a:ahLst/>
                    <a:cxnLst>
                      <a:cxn ang="0">
                        <a:pos x="5" y="336"/>
                      </a:cxn>
                      <a:cxn ang="0">
                        <a:pos x="5" y="228"/>
                      </a:cxn>
                      <a:cxn ang="0">
                        <a:pos x="10" y="209"/>
                      </a:cxn>
                      <a:cxn ang="0">
                        <a:pos x="10" y="190"/>
                      </a:cxn>
                      <a:cxn ang="0">
                        <a:pos x="10" y="171"/>
                      </a:cxn>
                      <a:cxn ang="0">
                        <a:pos x="10" y="152"/>
                      </a:cxn>
                      <a:cxn ang="0">
                        <a:pos x="15" y="133"/>
                      </a:cxn>
                      <a:cxn ang="0">
                        <a:pos x="15" y="114"/>
                      </a:cxn>
                      <a:cxn ang="0">
                        <a:pos x="15" y="95"/>
                      </a:cxn>
                      <a:cxn ang="0">
                        <a:pos x="15" y="76"/>
                      </a:cxn>
                      <a:cxn ang="0">
                        <a:pos x="15" y="57"/>
                      </a:cxn>
                      <a:cxn ang="0">
                        <a:pos x="5" y="38"/>
                      </a:cxn>
                      <a:cxn ang="0">
                        <a:pos x="5" y="19"/>
                      </a:cxn>
                      <a:cxn ang="0">
                        <a:pos x="0" y="0"/>
                      </a:cxn>
                    </a:cxnLst>
                    <a:rect l="0" t="0" r="r" b="b"/>
                    <a:pathLst>
                      <a:path w="16" h="337">
                        <a:moveTo>
                          <a:pt x="5" y="336"/>
                        </a:moveTo>
                        <a:lnTo>
                          <a:pt x="5" y="228"/>
                        </a:lnTo>
                        <a:lnTo>
                          <a:pt x="10" y="209"/>
                        </a:lnTo>
                        <a:lnTo>
                          <a:pt x="10" y="190"/>
                        </a:lnTo>
                        <a:lnTo>
                          <a:pt x="10" y="171"/>
                        </a:lnTo>
                        <a:lnTo>
                          <a:pt x="10" y="152"/>
                        </a:lnTo>
                        <a:lnTo>
                          <a:pt x="15" y="133"/>
                        </a:lnTo>
                        <a:lnTo>
                          <a:pt x="15" y="114"/>
                        </a:lnTo>
                        <a:lnTo>
                          <a:pt x="15" y="95"/>
                        </a:lnTo>
                        <a:lnTo>
                          <a:pt x="15" y="76"/>
                        </a:lnTo>
                        <a:lnTo>
                          <a:pt x="15" y="57"/>
                        </a:lnTo>
                        <a:lnTo>
                          <a:pt x="5" y="38"/>
                        </a:lnTo>
                        <a:lnTo>
                          <a:pt x="5"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239" name="Group 215"/>
                <p:cNvGrpSpPr>
                  <a:grpSpLocks/>
                </p:cNvGrpSpPr>
                <p:nvPr/>
              </p:nvGrpSpPr>
              <p:grpSpPr bwMode="auto">
                <a:xfrm>
                  <a:off x="1298" y="3890"/>
                  <a:ext cx="100" cy="337"/>
                  <a:chOff x="1298" y="3890"/>
                  <a:chExt cx="100" cy="337"/>
                </a:xfrm>
              </p:grpSpPr>
              <p:sp>
                <p:nvSpPr>
                  <p:cNvPr id="120" name="Freeform 216"/>
                  <p:cNvSpPr>
                    <a:spLocks/>
                  </p:cNvSpPr>
                  <p:nvPr/>
                </p:nvSpPr>
                <p:spPr bwMode="auto">
                  <a:xfrm>
                    <a:off x="1298" y="3890"/>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21" name="Freeform 217"/>
                  <p:cNvSpPr>
                    <a:spLocks/>
                  </p:cNvSpPr>
                  <p:nvPr/>
                </p:nvSpPr>
                <p:spPr bwMode="auto">
                  <a:xfrm>
                    <a:off x="1383" y="3890"/>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22" name="Freeform 218"/>
                  <p:cNvSpPr>
                    <a:spLocks/>
                  </p:cNvSpPr>
                  <p:nvPr/>
                </p:nvSpPr>
                <p:spPr bwMode="auto">
                  <a:xfrm>
                    <a:off x="1340" y="3890"/>
                    <a:ext cx="16" cy="337"/>
                  </a:xfrm>
                  <a:custGeom>
                    <a:avLst/>
                    <a:gdLst/>
                    <a:ahLst/>
                    <a:cxnLst>
                      <a:cxn ang="0">
                        <a:pos x="5" y="336"/>
                      </a:cxn>
                      <a:cxn ang="0">
                        <a:pos x="5" y="228"/>
                      </a:cxn>
                      <a:cxn ang="0">
                        <a:pos x="10" y="209"/>
                      </a:cxn>
                      <a:cxn ang="0">
                        <a:pos x="10" y="190"/>
                      </a:cxn>
                      <a:cxn ang="0">
                        <a:pos x="10" y="171"/>
                      </a:cxn>
                      <a:cxn ang="0">
                        <a:pos x="10" y="152"/>
                      </a:cxn>
                      <a:cxn ang="0">
                        <a:pos x="15" y="133"/>
                      </a:cxn>
                      <a:cxn ang="0">
                        <a:pos x="15" y="114"/>
                      </a:cxn>
                      <a:cxn ang="0">
                        <a:pos x="15" y="95"/>
                      </a:cxn>
                      <a:cxn ang="0">
                        <a:pos x="15" y="76"/>
                      </a:cxn>
                      <a:cxn ang="0">
                        <a:pos x="15" y="57"/>
                      </a:cxn>
                      <a:cxn ang="0">
                        <a:pos x="5" y="38"/>
                      </a:cxn>
                      <a:cxn ang="0">
                        <a:pos x="5" y="19"/>
                      </a:cxn>
                      <a:cxn ang="0">
                        <a:pos x="0" y="0"/>
                      </a:cxn>
                    </a:cxnLst>
                    <a:rect l="0" t="0" r="r" b="b"/>
                    <a:pathLst>
                      <a:path w="16" h="337">
                        <a:moveTo>
                          <a:pt x="5" y="336"/>
                        </a:moveTo>
                        <a:lnTo>
                          <a:pt x="5" y="228"/>
                        </a:lnTo>
                        <a:lnTo>
                          <a:pt x="10" y="209"/>
                        </a:lnTo>
                        <a:lnTo>
                          <a:pt x="10" y="190"/>
                        </a:lnTo>
                        <a:lnTo>
                          <a:pt x="10" y="171"/>
                        </a:lnTo>
                        <a:lnTo>
                          <a:pt x="10" y="152"/>
                        </a:lnTo>
                        <a:lnTo>
                          <a:pt x="15" y="133"/>
                        </a:lnTo>
                        <a:lnTo>
                          <a:pt x="15" y="114"/>
                        </a:lnTo>
                        <a:lnTo>
                          <a:pt x="15" y="95"/>
                        </a:lnTo>
                        <a:lnTo>
                          <a:pt x="15" y="76"/>
                        </a:lnTo>
                        <a:lnTo>
                          <a:pt x="15" y="57"/>
                        </a:lnTo>
                        <a:lnTo>
                          <a:pt x="5" y="38"/>
                        </a:lnTo>
                        <a:lnTo>
                          <a:pt x="5"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274" name="Group 219"/>
                <p:cNvGrpSpPr>
                  <a:grpSpLocks/>
                </p:cNvGrpSpPr>
                <p:nvPr/>
              </p:nvGrpSpPr>
              <p:grpSpPr bwMode="auto">
                <a:xfrm>
                  <a:off x="1853" y="3891"/>
                  <a:ext cx="100" cy="337"/>
                  <a:chOff x="1853" y="3891"/>
                  <a:chExt cx="100" cy="337"/>
                </a:xfrm>
              </p:grpSpPr>
              <p:sp>
                <p:nvSpPr>
                  <p:cNvPr id="117" name="Freeform 220"/>
                  <p:cNvSpPr>
                    <a:spLocks/>
                  </p:cNvSpPr>
                  <p:nvPr/>
                </p:nvSpPr>
                <p:spPr bwMode="auto">
                  <a:xfrm>
                    <a:off x="1853" y="3891"/>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18" name="Freeform 221"/>
                  <p:cNvSpPr>
                    <a:spLocks/>
                  </p:cNvSpPr>
                  <p:nvPr/>
                </p:nvSpPr>
                <p:spPr bwMode="auto">
                  <a:xfrm>
                    <a:off x="1938" y="3891"/>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19" name="Freeform 222"/>
                  <p:cNvSpPr>
                    <a:spLocks/>
                  </p:cNvSpPr>
                  <p:nvPr/>
                </p:nvSpPr>
                <p:spPr bwMode="auto">
                  <a:xfrm>
                    <a:off x="1895" y="3891"/>
                    <a:ext cx="16" cy="337"/>
                  </a:xfrm>
                  <a:custGeom>
                    <a:avLst/>
                    <a:gdLst/>
                    <a:ahLst/>
                    <a:cxnLst>
                      <a:cxn ang="0">
                        <a:pos x="5" y="336"/>
                      </a:cxn>
                      <a:cxn ang="0">
                        <a:pos x="5" y="228"/>
                      </a:cxn>
                      <a:cxn ang="0">
                        <a:pos x="10" y="209"/>
                      </a:cxn>
                      <a:cxn ang="0">
                        <a:pos x="10" y="190"/>
                      </a:cxn>
                      <a:cxn ang="0">
                        <a:pos x="10" y="171"/>
                      </a:cxn>
                      <a:cxn ang="0">
                        <a:pos x="10" y="152"/>
                      </a:cxn>
                      <a:cxn ang="0">
                        <a:pos x="15" y="133"/>
                      </a:cxn>
                      <a:cxn ang="0">
                        <a:pos x="15" y="114"/>
                      </a:cxn>
                      <a:cxn ang="0">
                        <a:pos x="15" y="95"/>
                      </a:cxn>
                      <a:cxn ang="0">
                        <a:pos x="15" y="76"/>
                      </a:cxn>
                      <a:cxn ang="0">
                        <a:pos x="15" y="57"/>
                      </a:cxn>
                      <a:cxn ang="0">
                        <a:pos x="5" y="38"/>
                      </a:cxn>
                      <a:cxn ang="0">
                        <a:pos x="5" y="19"/>
                      </a:cxn>
                      <a:cxn ang="0">
                        <a:pos x="0" y="0"/>
                      </a:cxn>
                    </a:cxnLst>
                    <a:rect l="0" t="0" r="r" b="b"/>
                    <a:pathLst>
                      <a:path w="16" h="337">
                        <a:moveTo>
                          <a:pt x="5" y="336"/>
                        </a:moveTo>
                        <a:lnTo>
                          <a:pt x="5" y="228"/>
                        </a:lnTo>
                        <a:lnTo>
                          <a:pt x="10" y="209"/>
                        </a:lnTo>
                        <a:lnTo>
                          <a:pt x="10" y="190"/>
                        </a:lnTo>
                        <a:lnTo>
                          <a:pt x="10" y="171"/>
                        </a:lnTo>
                        <a:lnTo>
                          <a:pt x="10" y="152"/>
                        </a:lnTo>
                        <a:lnTo>
                          <a:pt x="15" y="133"/>
                        </a:lnTo>
                        <a:lnTo>
                          <a:pt x="15" y="114"/>
                        </a:lnTo>
                        <a:lnTo>
                          <a:pt x="15" y="95"/>
                        </a:lnTo>
                        <a:lnTo>
                          <a:pt x="15" y="76"/>
                        </a:lnTo>
                        <a:lnTo>
                          <a:pt x="15" y="57"/>
                        </a:lnTo>
                        <a:lnTo>
                          <a:pt x="5" y="38"/>
                        </a:lnTo>
                        <a:lnTo>
                          <a:pt x="5"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275" name="Group 223"/>
                <p:cNvGrpSpPr>
                  <a:grpSpLocks/>
                </p:cNvGrpSpPr>
                <p:nvPr/>
              </p:nvGrpSpPr>
              <p:grpSpPr bwMode="auto">
                <a:xfrm>
                  <a:off x="2407" y="3844"/>
                  <a:ext cx="101" cy="337"/>
                  <a:chOff x="2407" y="3844"/>
                  <a:chExt cx="101" cy="337"/>
                </a:xfrm>
              </p:grpSpPr>
              <p:sp>
                <p:nvSpPr>
                  <p:cNvPr id="114" name="Freeform 224"/>
                  <p:cNvSpPr>
                    <a:spLocks/>
                  </p:cNvSpPr>
                  <p:nvPr/>
                </p:nvSpPr>
                <p:spPr bwMode="auto">
                  <a:xfrm>
                    <a:off x="2407" y="3844"/>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15" name="Freeform 225"/>
                  <p:cNvSpPr>
                    <a:spLocks/>
                  </p:cNvSpPr>
                  <p:nvPr/>
                </p:nvSpPr>
                <p:spPr bwMode="auto">
                  <a:xfrm>
                    <a:off x="2493" y="3844"/>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16" name="Freeform 226"/>
                  <p:cNvSpPr>
                    <a:spLocks/>
                  </p:cNvSpPr>
                  <p:nvPr/>
                </p:nvSpPr>
                <p:spPr bwMode="auto">
                  <a:xfrm>
                    <a:off x="2450" y="3844"/>
                    <a:ext cx="15" cy="337"/>
                  </a:xfrm>
                  <a:custGeom>
                    <a:avLst/>
                    <a:gdLst/>
                    <a:ahLst/>
                    <a:cxnLst>
                      <a:cxn ang="0">
                        <a:pos x="4" y="336"/>
                      </a:cxn>
                      <a:cxn ang="0">
                        <a:pos x="4" y="228"/>
                      </a:cxn>
                      <a:cxn ang="0">
                        <a:pos x="10" y="209"/>
                      </a:cxn>
                      <a:cxn ang="0">
                        <a:pos x="10" y="190"/>
                      </a:cxn>
                      <a:cxn ang="0">
                        <a:pos x="10" y="171"/>
                      </a:cxn>
                      <a:cxn ang="0">
                        <a:pos x="10" y="152"/>
                      </a:cxn>
                      <a:cxn ang="0">
                        <a:pos x="14" y="133"/>
                      </a:cxn>
                      <a:cxn ang="0">
                        <a:pos x="14" y="114"/>
                      </a:cxn>
                      <a:cxn ang="0">
                        <a:pos x="14" y="95"/>
                      </a:cxn>
                      <a:cxn ang="0">
                        <a:pos x="14" y="76"/>
                      </a:cxn>
                      <a:cxn ang="0">
                        <a:pos x="14" y="57"/>
                      </a:cxn>
                      <a:cxn ang="0">
                        <a:pos x="4" y="38"/>
                      </a:cxn>
                      <a:cxn ang="0">
                        <a:pos x="4" y="19"/>
                      </a:cxn>
                      <a:cxn ang="0">
                        <a:pos x="0" y="0"/>
                      </a:cxn>
                    </a:cxnLst>
                    <a:rect l="0" t="0" r="r" b="b"/>
                    <a:pathLst>
                      <a:path w="15" h="337">
                        <a:moveTo>
                          <a:pt x="4" y="336"/>
                        </a:moveTo>
                        <a:lnTo>
                          <a:pt x="4" y="228"/>
                        </a:lnTo>
                        <a:lnTo>
                          <a:pt x="10" y="209"/>
                        </a:lnTo>
                        <a:lnTo>
                          <a:pt x="10" y="190"/>
                        </a:lnTo>
                        <a:lnTo>
                          <a:pt x="10" y="171"/>
                        </a:lnTo>
                        <a:lnTo>
                          <a:pt x="10" y="152"/>
                        </a:lnTo>
                        <a:lnTo>
                          <a:pt x="14" y="133"/>
                        </a:lnTo>
                        <a:lnTo>
                          <a:pt x="14" y="114"/>
                        </a:lnTo>
                        <a:lnTo>
                          <a:pt x="14" y="95"/>
                        </a:lnTo>
                        <a:lnTo>
                          <a:pt x="14" y="76"/>
                        </a:lnTo>
                        <a:lnTo>
                          <a:pt x="14" y="57"/>
                        </a:lnTo>
                        <a:lnTo>
                          <a:pt x="4" y="38"/>
                        </a:lnTo>
                        <a:lnTo>
                          <a:pt x="4"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276" name="Group 227"/>
                <p:cNvGrpSpPr>
                  <a:grpSpLocks/>
                </p:cNvGrpSpPr>
                <p:nvPr/>
              </p:nvGrpSpPr>
              <p:grpSpPr bwMode="auto">
                <a:xfrm>
                  <a:off x="2919" y="3844"/>
                  <a:ext cx="101" cy="337"/>
                  <a:chOff x="2919" y="3844"/>
                  <a:chExt cx="101" cy="337"/>
                </a:xfrm>
              </p:grpSpPr>
              <p:sp>
                <p:nvSpPr>
                  <p:cNvPr id="111" name="Freeform 228"/>
                  <p:cNvSpPr>
                    <a:spLocks/>
                  </p:cNvSpPr>
                  <p:nvPr/>
                </p:nvSpPr>
                <p:spPr bwMode="auto">
                  <a:xfrm>
                    <a:off x="2919" y="3844"/>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12" name="Freeform 229"/>
                  <p:cNvSpPr>
                    <a:spLocks/>
                  </p:cNvSpPr>
                  <p:nvPr/>
                </p:nvSpPr>
                <p:spPr bwMode="auto">
                  <a:xfrm>
                    <a:off x="3005" y="3844"/>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13" name="Freeform 230"/>
                  <p:cNvSpPr>
                    <a:spLocks/>
                  </p:cNvSpPr>
                  <p:nvPr/>
                </p:nvSpPr>
                <p:spPr bwMode="auto">
                  <a:xfrm>
                    <a:off x="2962" y="3844"/>
                    <a:ext cx="15" cy="337"/>
                  </a:xfrm>
                  <a:custGeom>
                    <a:avLst/>
                    <a:gdLst/>
                    <a:ahLst/>
                    <a:cxnLst>
                      <a:cxn ang="0">
                        <a:pos x="4" y="336"/>
                      </a:cxn>
                      <a:cxn ang="0">
                        <a:pos x="4" y="228"/>
                      </a:cxn>
                      <a:cxn ang="0">
                        <a:pos x="10" y="209"/>
                      </a:cxn>
                      <a:cxn ang="0">
                        <a:pos x="10" y="190"/>
                      </a:cxn>
                      <a:cxn ang="0">
                        <a:pos x="10" y="171"/>
                      </a:cxn>
                      <a:cxn ang="0">
                        <a:pos x="10" y="152"/>
                      </a:cxn>
                      <a:cxn ang="0">
                        <a:pos x="14" y="133"/>
                      </a:cxn>
                      <a:cxn ang="0">
                        <a:pos x="14" y="114"/>
                      </a:cxn>
                      <a:cxn ang="0">
                        <a:pos x="14" y="95"/>
                      </a:cxn>
                      <a:cxn ang="0">
                        <a:pos x="14" y="76"/>
                      </a:cxn>
                      <a:cxn ang="0">
                        <a:pos x="14" y="57"/>
                      </a:cxn>
                      <a:cxn ang="0">
                        <a:pos x="4" y="38"/>
                      </a:cxn>
                      <a:cxn ang="0">
                        <a:pos x="4" y="19"/>
                      </a:cxn>
                      <a:cxn ang="0">
                        <a:pos x="0" y="0"/>
                      </a:cxn>
                    </a:cxnLst>
                    <a:rect l="0" t="0" r="r" b="b"/>
                    <a:pathLst>
                      <a:path w="15" h="337">
                        <a:moveTo>
                          <a:pt x="4" y="336"/>
                        </a:moveTo>
                        <a:lnTo>
                          <a:pt x="4" y="228"/>
                        </a:lnTo>
                        <a:lnTo>
                          <a:pt x="10" y="209"/>
                        </a:lnTo>
                        <a:lnTo>
                          <a:pt x="10" y="190"/>
                        </a:lnTo>
                        <a:lnTo>
                          <a:pt x="10" y="171"/>
                        </a:lnTo>
                        <a:lnTo>
                          <a:pt x="10" y="152"/>
                        </a:lnTo>
                        <a:lnTo>
                          <a:pt x="14" y="133"/>
                        </a:lnTo>
                        <a:lnTo>
                          <a:pt x="14" y="114"/>
                        </a:lnTo>
                        <a:lnTo>
                          <a:pt x="14" y="95"/>
                        </a:lnTo>
                        <a:lnTo>
                          <a:pt x="14" y="76"/>
                        </a:lnTo>
                        <a:lnTo>
                          <a:pt x="14" y="57"/>
                        </a:lnTo>
                        <a:lnTo>
                          <a:pt x="4" y="38"/>
                        </a:lnTo>
                        <a:lnTo>
                          <a:pt x="4"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277" name="Group 231"/>
                <p:cNvGrpSpPr>
                  <a:grpSpLocks/>
                </p:cNvGrpSpPr>
                <p:nvPr/>
              </p:nvGrpSpPr>
              <p:grpSpPr bwMode="auto">
                <a:xfrm>
                  <a:off x="3431" y="3892"/>
                  <a:ext cx="101" cy="337"/>
                  <a:chOff x="3431" y="3892"/>
                  <a:chExt cx="101" cy="337"/>
                </a:xfrm>
              </p:grpSpPr>
              <p:sp>
                <p:nvSpPr>
                  <p:cNvPr id="108" name="Freeform 232"/>
                  <p:cNvSpPr>
                    <a:spLocks/>
                  </p:cNvSpPr>
                  <p:nvPr/>
                </p:nvSpPr>
                <p:spPr bwMode="auto">
                  <a:xfrm>
                    <a:off x="3431" y="3892"/>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09" name="Freeform 233"/>
                  <p:cNvSpPr>
                    <a:spLocks/>
                  </p:cNvSpPr>
                  <p:nvPr/>
                </p:nvSpPr>
                <p:spPr bwMode="auto">
                  <a:xfrm>
                    <a:off x="3517" y="3892"/>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10" name="Freeform 234"/>
                  <p:cNvSpPr>
                    <a:spLocks/>
                  </p:cNvSpPr>
                  <p:nvPr/>
                </p:nvSpPr>
                <p:spPr bwMode="auto">
                  <a:xfrm>
                    <a:off x="3474" y="3892"/>
                    <a:ext cx="15" cy="337"/>
                  </a:xfrm>
                  <a:custGeom>
                    <a:avLst/>
                    <a:gdLst/>
                    <a:ahLst/>
                    <a:cxnLst>
                      <a:cxn ang="0">
                        <a:pos x="4" y="336"/>
                      </a:cxn>
                      <a:cxn ang="0">
                        <a:pos x="4" y="228"/>
                      </a:cxn>
                      <a:cxn ang="0">
                        <a:pos x="10" y="209"/>
                      </a:cxn>
                      <a:cxn ang="0">
                        <a:pos x="10" y="190"/>
                      </a:cxn>
                      <a:cxn ang="0">
                        <a:pos x="10" y="171"/>
                      </a:cxn>
                      <a:cxn ang="0">
                        <a:pos x="10" y="152"/>
                      </a:cxn>
                      <a:cxn ang="0">
                        <a:pos x="14" y="133"/>
                      </a:cxn>
                      <a:cxn ang="0">
                        <a:pos x="14" y="114"/>
                      </a:cxn>
                      <a:cxn ang="0">
                        <a:pos x="14" y="95"/>
                      </a:cxn>
                      <a:cxn ang="0">
                        <a:pos x="14" y="76"/>
                      </a:cxn>
                      <a:cxn ang="0">
                        <a:pos x="14" y="57"/>
                      </a:cxn>
                      <a:cxn ang="0">
                        <a:pos x="4" y="38"/>
                      </a:cxn>
                      <a:cxn ang="0">
                        <a:pos x="4" y="19"/>
                      </a:cxn>
                      <a:cxn ang="0">
                        <a:pos x="0" y="0"/>
                      </a:cxn>
                    </a:cxnLst>
                    <a:rect l="0" t="0" r="r" b="b"/>
                    <a:pathLst>
                      <a:path w="15" h="337">
                        <a:moveTo>
                          <a:pt x="4" y="336"/>
                        </a:moveTo>
                        <a:lnTo>
                          <a:pt x="4" y="228"/>
                        </a:lnTo>
                        <a:lnTo>
                          <a:pt x="10" y="209"/>
                        </a:lnTo>
                        <a:lnTo>
                          <a:pt x="10" y="190"/>
                        </a:lnTo>
                        <a:lnTo>
                          <a:pt x="10" y="171"/>
                        </a:lnTo>
                        <a:lnTo>
                          <a:pt x="10" y="152"/>
                        </a:lnTo>
                        <a:lnTo>
                          <a:pt x="14" y="133"/>
                        </a:lnTo>
                        <a:lnTo>
                          <a:pt x="14" y="114"/>
                        </a:lnTo>
                        <a:lnTo>
                          <a:pt x="14" y="95"/>
                        </a:lnTo>
                        <a:lnTo>
                          <a:pt x="14" y="76"/>
                        </a:lnTo>
                        <a:lnTo>
                          <a:pt x="14" y="57"/>
                        </a:lnTo>
                        <a:lnTo>
                          <a:pt x="4" y="38"/>
                        </a:lnTo>
                        <a:lnTo>
                          <a:pt x="4"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278" name="Group 235"/>
                <p:cNvGrpSpPr>
                  <a:grpSpLocks/>
                </p:cNvGrpSpPr>
                <p:nvPr/>
              </p:nvGrpSpPr>
              <p:grpSpPr bwMode="auto">
                <a:xfrm>
                  <a:off x="3943" y="3893"/>
                  <a:ext cx="101" cy="337"/>
                  <a:chOff x="3943" y="3893"/>
                  <a:chExt cx="101" cy="337"/>
                </a:xfrm>
              </p:grpSpPr>
              <p:sp>
                <p:nvSpPr>
                  <p:cNvPr id="105" name="Freeform 236"/>
                  <p:cNvSpPr>
                    <a:spLocks/>
                  </p:cNvSpPr>
                  <p:nvPr/>
                </p:nvSpPr>
                <p:spPr bwMode="auto">
                  <a:xfrm>
                    <a:off x="3943" y="3893"/>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06" name="Freeform 237"/>
                  <p:cNvSpPr>
                    <a:spLocks/>
                  </p:cNvSpPr>
                  <p:nvPr/>
                </p:nvSpPr>
                <p:spPr bwMode="auto">
                  <a:xfrm>
                    <a:off x="4029" y="3893"/>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07" name="Freeform 238"/>
                  <p:cNvSpPr>
                    <a:spLocks/>
                  </p:cNvSpPr>
                  <p:nvPr/>
                </p:nvSpPr>
                <p:spPr bwMode="auto">
                  <a:xfrm>
                    <a:off x="3986" y="3893"/>
                    <a:ext cx="15" cy="337"/>
                  </a:xfrm>
                  <a:custGeom>
                    <a:avLst/>
                    <a:gdLst/>
                    <a:ahLst/>
                    <a:cxnLst>
                      <a:cxn ang="0">
                        <a:pos x="4" y="336"/>
                      </a:cxn>
                      <a:cxn ang="0">
                        <a:pos x="4" y="228"/>
                      </a:cxn>
                      <a:cxn ang="0">
                        <a:pos x="10" y="209"/>
                      </a:cxn>
                      <a:cxn ang="0">
                        <a:pos x="10" y="190"/>
                      </a:cxn>
                      <a:cxn ang="0">
                        <a:pos x="10" y="171"/>
                      </a:cxn>
                      <a:cxn ang="0">
                        <a:pos x="10" y="152"/>
                      </a:cxn>
                      <a:cxn ang="0">
                        <a:pos x="14" y="133"/>
                      </a:cxn>
                      <a:cxn ang="0">
                        <a:pos x="14" y="114"/>
                      </a:cxn>
                      <a:cxn ang="0">
                        <a:pos x="14" y="95"/>
                      </a:cxn>
                      <a:cxn ang="0">
                        <a:pos x="14" y="76"/>
                      </a:cxn>
                      <a:cxn ang="0">
                        <a:pos x="14" y="57"/>
                      </a:cxn>
                      <a:cxn ang="0">
                        <a:pos x="4" y="38"/>
                      </a:cxn>
                      <a:cxn ang="0">
                        <a:pos x="4" y="19"/>
                      </a:cxn>
                      <a:cxn ang="0">
                        <a:pos x="0" y="0"/>
                      </a:cxn>
                    </a:cxnLst>
                    <a:rect l="0" t="0" r="r" b="b"/>
                    <a:pathLst>
                      <a:path w="15" h="337">
                        <a:moveTo>
                          <a:pt x="4" y="336"/>
                        </a:moveTo>
                        <a:lnTo>
                          <a:pt x="4" y="228"/>
                        </a:lnTo>
                        <a:lnTo>
                          <a:pt x="10" y="209"/>
                        </a:lnTo>
                        <a:lnTo>
                          <a:pt x="10" y="190"/>
                        </a:lnTo>
                        <a:lnTo>
                          <a:pt x="10" y="171"/>
                        </a:lnTo>
                        <a:lnTo>
                          <a:pt x="10" y="152"/>
                        </a:lnTo>
                        <a:lnTo>
                          <a:pt x="14" y="133"/>
                        </a:lnTo>
                        <a:lnTo>
                          <a:pt x="14" y="114"/>
                        </a:lnTo>
                        <a:lnTo>
                          <a:pt x="14" y="95"/>
                        </a:lnTo>
                        <a:lnTo>
                          <a:pt x="14" y="76"/>
                        </a:lnTo>
                        <a:lnTo>
                          <a:pt x="14" y="57"/>
                        </a:lnTo>
                        <a:lnTo>
                          <a:pt x="4" y="38"/>
                        </a:lnTo>
                        <a:lnTo>
                          <a:pt x="4"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279" name="Group 239"/>
                <p:cNvGrpSpPr>
                  <a:grpSpLocks/>
                </p:cNvGrpSpPr>
                <p:nvPr/>
              </p:nvGrpSpPr>
              <p:grpSpPr bwMode="auto">
                <a:xfrm>
                  <a:off x="4455" y="3846"/>
                  <a:ext cx="101" cy="337"/>
                  <a:chOff x="4455" y="3846"/>
                  <a:chExt cx="101" cy="337"/>
                </a:xfrm>
              </p:grpSpPr>
              <p:sp>
                <p:nvSpPr>
                  <p:cNvPr id="102" name="Freeform 240"/>
                  <p:cNvSpPr>
                    <a:spLocks/>
                  </p:cNvSpPr>
                  <p:nvPr/>
                </p:nvSpPr>
                <p:spPr bwMode="auto">
                  <a:xfrm>
                    <a:off x="4455" y="3846"/>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03" name="Freeform 241"/>
                  <p:cNvSpPr>
                    <a:spLocks/>
                  </p:cNvSpPr>
                  <p:nvPr/>
                </p:nvSpPr>
                <p:spPr bwMode="auto">
                  <a:xfrm>
                    <a:off x="4541" y="3846"/>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04" name="Freeform 242"/>
                  <p:cNvSpPr>
                    <a:spLocks/>
                  </p:cNvSpPr>
                  <p:nvPr/>
                </p:nvSpPr>
                <p:spPr bwMode="auto">
                  <a:xfrm>
                    <a:off x="4498" y="3846"/>
                    <a:ext cx="15" cy="337"/>
                  </a:xfrm>
                  <a:custGeom>
                    <a:avLst/>
                    <a:gdLst/>
                    <a:ahLst/>
                    <a:cxnLst>
                      <a:cxn ang="0">
                        <a:pos x="4" y="336"/>
                      </a:cxn>
                      <a:cxn ang="0">
                        <a:pos x="4" y="228"/>
                      </a:cxn>
                      <a:cxn ang="0">
                        <a:pos x="10" y="209"/>
                      </a:cxn>
                      <a:cxn ang="0">
                        <a:pos x="10" y="190"/>
                      </a:cxn>
                      <a:cxn ang="0">
                        <a:pos x="10" y="171"/>
                      </a:cxn>
                      <a:cxn ang="0">
                        <a:pos x="10" y="152"/>
                      </a:cxn>
                      <a:cxn ang="0">
                        <a:pos x="14" y="133"/>
                      </a:cxn>
                      <a:cxn ang="0">
                        <a:pos x="14" y="114"/>
                      </a:cxn>
                      <a:cxn ang="0">
                        <a:pos x="14" y="95"/>
                      </a:cxn>
                      <a:cxn ang="0">
                        <a:pos x="14" y="76"/>
                      </a:cxn>
                      <a:cxn ang="0">
                        <a:pos x="14" y="57"/>
                      </a:cxn>
                      <a:cxn ang="0">
                        <a:pos x="4" y="38"/>
                      </a:cxn>
                      <a:cxn ang="0">
                        <a:pos x="4" y="19"/>
                      </a:cxn>
                      <a:cxn ang="0">
                        <a:pos x="0" y="0"/>
                      </a:cxn>
                    </a:cxnLst>
                    <a:rect l="0" t="0" r="r" b="b"/>
                    <a:pathLst>
                      <a:path w="15" h="337">
                        <a:moveTo>
                          <a:pt x="4" y="336"/>
                        </a:moveTo>
                        <a:lnTo>
                          <a:pt x="4" y="228"/>
                        </a:lnTo>
                        <a:lnTo>
                          <a:pt x="10" y="209"/>
                        </a:lnTo>
                        <a:lnTo>
                          <a:pt x="10" y="190"/>
                        </a:lnTo>
                        <a:lnTo>
                          <a:pt x="10" y="171"/>
                        </a:lnTo>
                        <a:lnTo>
                          <a:pt x="10" y="152"/>
                        </a:lnTo>
                        <a:lnTo>
                          <a:pt x="14" y="133"/>
                        </a:lnTo>
                        <a:lnTo>
                          <a:pt x="14" y="114"/>
                        </a:lnTo>
                        <a:lnTo>
                          <a:pt x="14" y="95"/>
                        </a:lnTo>
                        <a:lnTo>
                          <a:pt x="14" y="76"/>
                        </a:lnTo>
                        <a:lnTo>
                          <a:pt x="14" y="57"/>
                        </a:lnTo>
                        <a:lnTo>
                          <a:pt x="4" y="38"/>
                        </a:lnTo>
                        <a:lnTo>
                          <a:pt x="4"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280" name="Group 243"/>
                <p:cNvGrpSpPr>
                  <a:grpSpLocks/>
                </p:cNvGrpSpPr>
                <p:nvPr/>
              </p:nvGrpSpPr>
              <p:grpSpPr bwMode="auto">
                <a:xfrm>
                  <a:off x="4882" y="3846"/>
                  <a:ext cx="101" cy="337"/>
                  <a:chOff x="4882" y="3846"/>
                  <a:chExt cx="101" cy="337"/>
                </a:xfrm>
              </p:grpSpPr>
              <p:sp>
                <p:nvSpPr>
                  <p:cNvPr id="99" name="Freeform 244"/>
                  <p:cNvSpPr>
                    <a:spLocks/>
                  </p:cNvSpPr>
                  <p:nvPr/>
                </p:nvSpPr>
                <p:spPr bwMode="auto">
                  <a:xfrm>
                    <a:off x="4882" y="3846"/>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00" name="Freeform 245"/>
                  <p:cNvSpPr>
                    <a:spLocks/>
                  </p:cNvSpPr>
                  <p:nvPr/>
                </p:nvSpPr>
                <p:spPr bwMode="auto">
                  <a:xfrm>
                    <a:off x="4968" y="3846"/>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01" name="Freeform 246"/>
                  <p:cNvSpPr>
                    <a:spLocks/>
                  </p:cNvSpPr>
                  <p:nvPr/>
                </p:nvSpPr>
                <p:spPr bwMode="auto">
                  <a:xfrm>
                    <a:off x="4925" y="3846"/>
                    <a:ext cx="15" cy="337"/>
                  </a:xfrm>
                  <a:custGeom>
                    <a:avLst/>
                    <a:gdLst/>
                    <a:ahLst/>
                    <a:cxnLst>
                      <a:cxn ang="0">
                        <a:pos x="4" y="336"/>
                      </a:cxn>
                      <a:cxn ang="0">
                        <a:pos x="4" y="228"/>
                      </a:cxn>
                      <a:cxn ang="0">
                        <a:pos x="10" y="209"/>
                      </a:cxn>
                      <a:cxn ang="0">
                        <a:pos x="10" y="190"/>
                      </a:cxn>
                      <a:cxn ang="0">
                        <a:pos x="10" y="171"/>
                      </a:cxn>
                      <a:cxn ang="0">
                        <a:pos x="10" y="152"/>
                      </a:cxn>
                      <a:cxn ang="0">
                        <a:pos x="14" y="133"/>
                      </a:cxn>
                      <a:cxn ang="0">
                        <a:pos x="14" y="114"/>
                      </a:cxn>
                      <a:cxn ang="0">
                        <a:pos x="14" y="95"/>
                      </a:cxn>
                      <a:cxn ang="0">
                        <a:pos x="14" y="76"/>
                      </a:cxn>
                      <a:cxn ang="0">
                        <a:pos x="14" y="57"/>
                      </a:cxn>
                      <a:cxn ang="0">
                        <a:pos x="4" y="38"/>
                      </a:cxn>
                      <a:cxn ang="0">
                        <a:pos x="4" y="19"/>
                      </a:cxn>
                      <a:cxn ang="0">
                        <a:pos x="0" y="0"/>
                      </a:cxn>
                    </a:cxnLst>
                    <a:rect l="0" t="0" r="r" b="b"/>
                    <a:pathLst>
                      <a:path w="15" h="337">
                        <a:moveTo>
                          <a:pt x="4" y="336"/>
                        </a:moveTo>
                        <a:lnTo>
                          <a:pt x="4" y="228"/>
                        </a:lnTo>
                        <a:lnTo>
                          <a:pt x="10" y="209"/>
                        </a:lnTo>
                        <a:lnTo>
                          <a:pt x="10" y="190"/>
                        </a:lnTo>
                        <a:lnTo>
                          <a:pt x="10" y="171"/>
                        </a:lnTo>
                        <a:lnTo>
                          <a:pt x="10" y="152"/>
                        </a:lnTo>
                        <a:lnTo>
                          <a:pt x="14" y="133"/>
                        </a:lnTo>
                        <a:lnTo>
                          <a:pt x="14" y="114"/>
                        </a:lnTo>
                        <a:lnTo>
                          <a:pt x="14" y="95"/>
                        </a:lnTo>
                        <a:lnTo>
                          <a:pt x="14" y="76"/>
                        </a:lnTo>
                        <a:lnTo>
                          <a:pt x="14" y="57"/>
                        </a:lnTo>
                        <a:lnTo>
                          <a:pt x="4" y="38"/>
                        </a:lnTo>
                        <a:lnTo>
                          <a:pt x="4"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nvGrpSpPr>
                <p:cNvPr id="281" name="Group 247"/>
                <p:cNvGrpSpPr>
                  <a:grpSpLocks/>
                </p:cNvGrpSpPr>
                <p:nvPr/>
              </p:nvGrpSpPr>
              <p:grpSpPr bwMode="auto">
                <a:xfrm>
                  <a:off x="5480" y="3846"/>
                  <a:ext cx="100" cy="337"/>
                  <a:chOff x="5480" y="3846"/>
                  <a:chExt cx="100" cy="337"/>
                </a:xfrm>
              </p:grpSpPr>
              <p:sp>
                <p:nvSpPr>
                  <p:cNvPr id="96" name="Freeform 248"/>
                  <p:cNvSpPr>
                    <a:spLocks/>
                  </p:cNvSpPr>
                  <p:nvPr/>
                </p:nvSpPr>
                <p:spPr bwMode="auto">
                  <a:xfrm>
                    <a:off x="5480" y="3846"/>
                    <a:ext cx="15" cy="337"/>
                  </a:xfrm>
                  <a:custGeom>
                    <a:avLst/>
                    <a:gdLst/>
                    <a:ahLst/>
                    <a:cxnLst>
                      <a:cxn ang="0">
                        <a:pos x="9" y="0"/>
                      </a:cxn>
                      <a:cxn ang="0">
                        <a:pos x="9" y="107"/>
                      </a:cxn>
                      <a:cxn ang="0">
                        <a:pos x="4" y="126"/>
                      </a:cxn>
                      <a:cxn ang="0">
                        <a:pos x="4" y="145"/>
                      </a:cxn>
                      <a:cxn ang="0">
                        <a:pos x="4" y="164"/>
                      </a:cxn>
                      <a:cxn ang="0">
                        <a:pos x="4" y="183"/>
                      </a:cxn>
                      <a:cxn ang="0">
                        <a:pos x="0" y="202"/>
                      </a:cxn>
                      <a:cxn ang="0">
                        <a:pos x="0" y="221"/>
                      </a:cxn>
                      <a:cxn ang="0">
                        <a:pos x="0" y="240"/>
                      </a:cxn>
                      <a:cxn ang="0">
                        <a:pos x="0" y="259"/>
                      </a:cxn>
                      <a:cxn ang="0">
                        <a:pos x="0" y="278"/>
                      </a:cxn>
                      <a:cxn ang="0">
                        <a:pos x="9" y="297"/>
                      </a:cxn>
                      <a:cxn ang="0">
                        <a:pos x="9" y="316"/>
                      </a:cxn>
                      <a:cxn ang="0">
                        <a:pos x="14" y="336"/>
                      </a:cxn>
                    </a:cxnLst>
                    <a:rect l="0" t="0" r="r" b="b"/>
                    <a:pathLst>
                      <a:path w="15" h="337">
                        <a:moveTo>
                          <a:pt x="9" y="0"/>
                        </a:moveTo>
                        <a:lnTo>
                          <a:pt x="9" y="107"/>
                        </a:lnTo>
                        <a:lnTo>
                          <a:pt x="4" y="126"/>
                        </a:lnTo>
                        <a:lnTo>
                          <a:pt x="4" y="145"/>
                        </a:lnTo>
                        <a:lnTo>
                          <a:pt x="4" y="164"/>
                        </a:lnTo>
                        <a:lnTo>
                          <a:pt x="4" y="183"/>
                        </a:lnTo>
                        <a:lnTo>
                          <a:pt x="0" y="202"/>
                        </a:lnTo>
                        <a:lnTo>
                          <a:pt x="0" y="221"/>
                        </a:lnTo>
                        <a:lnTo>
                          <a:pt x="0" y="240"/>
                        </a:lnTo>
                        <a:lnTo>
                          <a:pt x="0" y="259"/>
                        </a:lnTo>
                        <a:lnTo>
                          <a:pt x="0" y="278"/>
                        </a:lnTo>
                        <a:lnTo>
                          <a:pt x="9" y="297"/>
                        </a:lnTo>
                        <a:lnTo>
                          <a:pt x="9" y="316"/>
                        </a:lnTo>
                        <a:lnTo>
                          <a:pt x="14" y="336"/>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97" name="Freeform 249"/>
                  <p:cNvSpPr>
                    <a:spLocks/>
                  </p:cNvSpPr>
                  <p:nvPr/>
                </p:nvSpPr>
                <p:spPr bwMode="auto">
                  <a:xfrm>
                    <a:off x="5565" y="3846"/>
                    <a:ext cx="15" cy="337"/>
                  </a:xfrm>
                  <a:custGeom>
                    <a:avLst/>
                    <a:gdLst/>
                    <a:ahLst/>
                    <a:cxnLst>
                      <a:cxn ang="0">
                        <a:pos x="10" y="336"/>
                      </a:cxn>
                      <a:cxn ang="0">
                        <a:pos x="10" y="228"/>
                      </a:cxn>
                      <a:cxn ang="0">
                        <a:pos x="4" y="209"/>
                      </a:cxn>
                      <a:cxn ang="0">
                        <a:pos x="4" y="190"/>
                      </a:cxn>
                      <a:cxn ang="0">
                        <a:pos x="4" y="171"/>
                      </a:cxn>
                      <a:cxn ang="0">
                        <a:pos x="4" y="152"/>
                      </a:cxn>
                      <a:cxn ang="0">
                        <a:pos x="0" y="133"/>
                      </a:cxn>
                      <a:cxn ang="0">
                        <a:pos x="0" y="114"/>
                      </a:cxn>
                      <a:cxn ang="0">
                        <a:pos x="0" y="95"/>
                      </a:cxn>
                      <a:cxn ang="0">
                        <a:pos x="0" y="76"/>
                      </a:cxn>
                      <a:cxn ang="0">
                        <a:pos x="0" y="57"/>
                      </a:cxn>
                      <a:cxn ang="0">
                        <a:pos x="10" y="38"/>
                      </a:cxn>
                      <a:cxn ang="0">
                        <a:pos x="10" y="19"/>
                      </a:cxn>
                      <a:cxn ang="0">
                        <a:pos x="14" y="0"/>
                      </a:cxn>
                    </a:cxnLst>
                    <a:rect l="0" t="0" r="r" b="b"/>
                    <a:pathLst>
                      <a:path w="15" h="337">
                        <a:moveTo>
                          <a:pt x="10" y="336"/>
                        </a:moveTo>
                        <a:lnTo>
                          <a:pt x="10" y="228"/>
                        </a:lnTo>
                        <a:lnTo>
                          <a:pt x="4" y="209"/>
                        </a:lnTo>
                        <a:lnTo>
                          <a:pt x="4" y="190"/>
                        </a:lnTo>
                        <a:lnTo>
                          <a:pt x="4" y="171"/>
                        </a:lnTo>
                        <a:lnTo>
                          <a:pt x="4" y="152"/>
                        </a:lnTo>
                        <a:lnTo>
                          <a:pt x="0" y="133"/>
                        </a:lnTo>
                        <a:lnTo>
                          <a:pt x="0" y="114"/>
                        </a:lnTo>
                        <a:lnTo>
                          <a:pt x="0" y="95"/>
                        </a:lnTo>
                        <a:lnTo>
                          <a:pt x="0" y="76"/>
                        </a:lnTo>
                        <a:lnTo>
                          <a:pt x="0" y="57"/>
                        </a:lnTo>
                        <a:lnTo>
                          <a:pt x="10" y="38"/>
                        </a:lnTo>
                        <a:lnTo>
                          <a:pt x="10" y="19"/>
                        </a:lnTo>
                        <a:lnTo>
                          <a:pt x="14"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98" name="Freeform 250"/>
                  <p:cNvSpPr>
                    <a:spLocks/>
                  </p:cNvSpPr>
                  <p:nvPr/>
                </p:nvSpPr>
                <p:spPr bwMode="auto">
                  <a:xfrm>
                    <a:off x="5522" y="3846"/>
                    <a:ext cx="16" cy="337"/>
                  </a:xfrm>
                  <a:custGeom>
                    <a:avLst/>
                    <a:gdLst/>
                    <a:ahLst/>
                    <a:cxnLst>
                      <a:cxn ang="0">
                        <a:pos x="5" y="336"/>
                      </a:cxn>
                      <a:cxn ang="0">
                        <a:pos x="5" y="228"/>
                      </a:cxn>
                      <a:cxn ang="0">
                        <a:pos x="10" y="209"/>
                      </a:cxn>
                      <a:cxn ang="0">
                        <a:pos x="10" y="190"/>
                      </a:cxn>
                      <a:cxn ang="0">
                        <a:pos x="10" y="171"/>
                      </a:cxn>
                      <a:cxn ang="0">
                        <a:pos x="10" y="152"/>
                      </a:cxn>
                      <a:cxn ang="0">
                        <a:pos x="15" y="133"/>
                      </a:cxn>
                      <a:cxn ang="0">
                        <a:pos x="15" y="114"/>
                      </a:cxn>
                      <a:cxn ang="0">
                        <a:pos x="15" y="95"/>
                      </a:cxn>
                      <a:cxn ang="0">
                        <a:pos x="15" y="76"/>
                      </a:cxn>
                      <a:cxn ang="0">
                        <a:pos x="15" y="57"/>
                      </a:cxn>
                      <a:cxn ang="0">
                        <a:pos x="5" y="38"/>
                      </a:cxn>
                      <a:cxn ang="0">
                        <a:pos x="5" y="19"/>
                      </a:cxn>
                      <a:cxn ang="0">
                        <a:pos x="0" y="0"/>
                      </a:cxn>
                    </a:cxnLst>
                    <a:rect l="0" t="0" r="r" b="b"/>
                    <a:pathLst>
                      <a:path w="16" h="337">
                        <a:moveTo>
                          <a:pt x="5" y="336"/>
                        </a:moveTo>
                        <a:lnTo>
                          <a:pt x="5" y="228"/>
                        </a:lnTo>
                        <a:lnTo>
                          <a:pt x="10" y="209"/>
                        </a:lnTo>
                        <a:lnTo>
                          <a:pt x="10" y="190"/>
                        </a:lnTo>
                        <a:lnTo>
                          <a:pt x="10" y="171"/>
                        </a:lnTo>
                        <a:lnTo>
                          <a:pt x="10" y="152"/>
                        </a:lnTo>
                        <a:lnTo>
                          <a:pt x="15" y="133"/>
                        </a:lnTo>
                        <a:lnTo>
                          <a:pt x="15" y="114"/>
                        </a:lnTo>
                        <a:lnTo>
                          <a:pt x="15" y="95"/>
                        </a:lnTo>
                        <a:lnTo>
                          <a:pt x="15" y="76"/>
                        </a:lnTo>
                        <a:lnTo>
                          <a:pt x="15" y="57"/>
                        </a:lnTo>
                        <a:lnTo>
                          <a:pt x="5" y="38"/>
                        </a:lnTo>
                        <a:lnTo>
                          <a:pt x="5" y="19"/>
                        </a:lnTo>
                        <a:lnTo>
                          <a:pt x="0" y="0"/>
                        </a:lnTo>
                      </a:path>
                    </a:pathLst>
                  </a:custGeom>
                  <a:no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grpSp>
        <p:grpSp>
          <p:nvGrpSpPr>
            <p:cNvPr id="282" name="Group 251"/>
            <p:cNvGrpSpPr>
              <a:grpSpLocks/>
            </p:cNvGrpSpPr>
            <p:nvPr/>
          </p:nvGrpSpPr>
          <p:grpSpPr bwMode="auto">
            <a:xfrm>
              <a:off x="0" y="192"/>
              <a:ext cx="5761" cy="4128"/>
              <a:chOff x="0" y="192"/>
              <a:chExt cx="5761" cy="4128"/>
            </a:xfrm>
          </p:grpSpPr>
          <p:sp>
            <p:nvSpPr>
              <p:cNvPr id="12" name="Freeform 252"/>
              <p:cNvSpPr>
                <a:spLocks/>
              </p:cNvSpPr>
              <p:nvPr/>
            </p:nvSpPr>
            <p:spPr bwMode="auto">
              <a:xfrm>
                <a:off x="12" y="1315"/>
                <a:ext cx="420" cy="178"/>
              </a:xfrm>
              <a:custGeom>
                <a:avLst/>
                <a:gdLst/>
                <a:ahLst/>
                <a:cxnLst>
                  <a:cxn ang="0">
                    <a:pos x="0" y="0"/>
                  </a:cxn>
                  <a:cxn ang="0">
                    <a:pos x="161" y="0"/>
                  </a:cxn>
                  <a:cxn ang="0">
                    <a:pos x="291" y="24"/>
                  </a:cxn>
                  <a:cxn ang="0">
                    <a:pos x="392" y="43"/>
                  </a:cxn>
                  <a:cxn ang="0">
                    <a:pos x="419" y="77"/>
                  </a:cxn>
                  <a:cxn ang="0">
                    <a:pos x="408" y="118"/>
                  </a:cxn>
                  <a:cxn ang="0">
                    <a:pos x="368" y="132"/>
                  </a:cxn>
                  <a:cxn ang="0">
                    <a:pos x="273" y="152"/>
                  </a:cxn>
                  <a:cxn ang="0">
                    <a:pos x="218" y="162"/>
                  </a:cxn>
                  <a:cxn ang="0">
                    <a:pos x="116" y="166"/>
                  </a:cxn>
                  <a:cxn ang="0">
                    <a:pos x="36" y="172"/>
                  </a:cxn>
                  <a:cxn ang="0">
                    <a:pos x="4" y="177"/>
                  </a:cxn>
                  <a:cxn ang="0">
                    <a:pos x="0" y="63"/>
                  </a:cxn>
                  <a:cxn ang="0">
                    <a:pos x="0" y="0"/>
                  </a:cxn>
                </a:cxnLst>
                <a:rect l="0" t="0" r="r" b="b"/>
                <a:pathLst>
                  <a:path w="420" h="178">
                    <a:moveTo>
                      <a:pt x="0" y="0"/>
                    </a:moveTo>
                    <a:lnTo>
                      <a:pt x="161" y="0"/>
                    </a:lnTo>
                    <a:lnTo>
                      <a:pt x="291" y="24"/>
                    </a:lnTo>
                    <a:lnTo>
                      <a:pt x="392" y="43"/>
                    </a:lnTo>
                    <a:lnTo>
                      <a:pt x="419" y="77"/>
                    </a:lnTo>
                    <a:lnTo>
                      <a:pt x="408" y="118"/>
                    </a:lnTo>
                    <a:lnTo>
                      <a:pt x="368" y="132"/>
                    </a:lnTo>
                    <a:lnTo>
                      <a:pt x="273" y="152"/>
                    </a:lnTo>
                    <a:lnTo>
                      <a:pt x="218" y="162"/>
                    </a:lnTo>
                    <a:lnTo>
                      <a:pt x="116" y="166"/>
                    </a:lnTo>
                    <a:lnTo>
                      <a:pt x="36" y="172"/>
                    </a:lnTo>
                    <a:lnTo>
                      <a:pt x="4" y="177"/>
                    </a:lnTo>
                    <a:lnTo>
                      <a:pt x="0" y="63"/>
                    </a:lnTo>
                    <a:lnTo>
                      <a:pt x="0" y="0"/>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3" name="Freeform 253"/>
              <p:cNvSpPr>
                <a:spLocks/>
              </p:cNvSpPr>
              <p:nvPr/>
            </p:nvSpPr>
            <p:spPr bwMode="auto">
              <a:xfrm>
                <a:off x="12" y="1307"/>
                <a:ext cx="416" cy="185"/>
              </a:xfrm>
              <a:custGeom>
                <a:avLst/>
                <a:gdLst/>
                <a:ahLst/>
                <a:cxnLst>
                  <a:cxn ang="0">
                    <a:pos x="6" y="1"/>
                  </a:cxn>
                  <a:cxn ang="0">
                    <a:pos x="24" y="0"/>
                  </a:cxn>
                  <a:cxn ang="0">
                    <a:pos x="50" y="0"/>
                  </a:cxn>
                  <a:cxn ang="0">
                    <a:pos x="82" y="0"/>
                  </a:cxn>
                  <a:cxn ang="0">
                    <a:pos x="116" y="1"/>
                  </a:cxn>
                  <a:cxn ang="0">
                    <a:pos x="155" y="4"/>
                  </a:cxn>
                  <a:cxn ang="0">
                    <a:pos x="178" y="7"/>
                  </a:cxn>
                  <a:cxn ang="0">
                    <a:pos x="196" y="10"/>
                  </a:cxn>
                  <a:cxn ang="0">
                    <a:pos x="216" y="13"/>
                  </a:cxn>
                  <a:cxn ang="0">
                    <a:pos x="241" y="18"/>
                  </a:cxn>
                  <a:cxn ang="0">
                    <a:pos x="271" y="24"/>
                  </a:cxn>
                  <a:cxn ang="0">
                    <a:pos x="287" y="27"/>
                  </a:cxn>
                  <a:cxn ang="0">
                    <a:pos x="300" y="30"/>
                  </a:cxn>
                  <a:cxn ang="0">
                    <a:pos x="312" y="33"/>
                  </a:cxn>
                  <a:cxn ang="0">
                    <a:pos x="328" y="37"/>
                  </a:cxn>
                  <a:cxn ang="0">
                    <a:pos x="350" y="42"/>
                  </a:cxn>
                  <a:cxn ang="0">
                    <a:pos x="363" y="43"/>
                  </a:cxn>
                  <a:cxn ang="0">
                    <a:pos x="372" y="42"/>
                  </a:cxn>
                  <a:cxn ang="0">
                    <a:pos x="381" y="43"/>
                  </a:cxn>
                  <a:cxn ang="0">
                    <a:pos x="392" y="49"/>
                  </a:cxn>
                  <a:cxn ang="0">
                    <a:pos x="404" y="62"/>
                  </a:cxn>
                  <a:cxn ang="0">
                    <a:pos x="408" y="68"/>
                  </a:cxn>
                  <a:cxn ang="0">
                    <a:pos x="412" y="75"/>
                  </a:cxn>
                  <a:cxn ang="0">
                    <a:pos x="415" y="84"/>
                  </a:cxn>
                  <a:cxn ang="0">
                    <a:pos x="415" y="92"/>
                  </a:cxn>
                  <a:cxn ang="0">
                    <a:pos x="412" y="108"/>
                  </a:cxn>
                  <a:cxn ang="0">
                    <a:pos x="405" y="120"/>
                  </a:cxn>
                  <a:cxn ang="0">
                    <a:pos x="396" y="126"/>
                  </a:cxn>
                  <a:cxn ang="0">
                    <a:pos x="383" y="131"/>
                  </a:cxn>
                  <a:cxn ang="0">
                    <a:pos x="370" y="136"/>
                  </a:cxn>
                  <a:cxn ang="0">
                    <a:pos x="348" y="146"/>
                  </a:cxn>
                  <a:cxn ang="0">
                    <a:pos x="332" y="150"/>
                  </a:cxn>
                  <a:cxn ang="0">
                    <a:pos x="321" y="152"/>
                  </a:cxn>
                  <a:cxn ang="0">
                    <a:pos x="308" y="152"/>
                  </a:cxn>
                  <a:cxn ang="0">
                    <a:pos x="292" y="152"/>
                  </a:cxn>
                  <a:cxn ang="0">
                    <a:pos x="268" y="156"/>
                  </a:cxn>
                  <a:cxn ang="0">
                    <a:pos x="254" y="159"/>
                  </a:cxn>
                  <a:cxn ang="0">
                    <a:pos x="244" y="162"/>
                  </a:cxn>
                  <a:cxn ang="0">
                    <a:pos x="234" y="163"/>
                  </a:cxn>
                  <a:cxn ang="0">
                    <a:pos x="221" y="166"/>
                  </a:cxn>
                  <a:cxn ang="0">
                    <a:pos x="200" y="170"/>
                  </a:cxn>
                  <a:cxn ang="0">
                    <a:pos x="186" y="173"/>
                  </a:cxn>
                  <a:cxn ang="0">
                    <a:pos x="174" y="175"/>
                  </a:cxn>
                  <a:cxn ang="0">
                    <a:pos x="163" y="176"/>
                  </a:cxn>
                  <a:cxn ang="0">
                    <a:pos x="150" y="178"/>
                  </a:cxn>
                  <a:cxn ang="0">
                    <a:pos x="126" y="181"/>
                  </a:cxn>
                  <a:cxn ang="0">
                    <a:pos x="104" y="182"/>
                  </a:cxn>
                  <a:cxn ang="0">
                    <a:pos x="88" y="184"/>
                  </a:cxn>
                  <a:cxn ang="0">
                    <a:pos x="73" y="184"/>
                  </a:cxn>
                  <a:cxn ang="0">
                    <a:pos x="56" y="184"/>
                  </a:cxn>
                  <a:cxn ang="0">
                    <a:pos x="31" y="184"/>
                  </a:cxn>
                  <a:cxn ang="0">
                    <a:pos x="21" y="184"/>
                  </a:cxn>
                  <a:cxn ang="0">
                    <a:pos x="13" y="184"/>
                  </a:cxn>
                  <a:cxn ang="0">
                    <a:pos x="7" y="184"/>
                  </a:cxn>
                </a:cxnLst>
                <a:rect l="0" t="0" r="r" b="b"/>
                <a:pathLst>
                  <a:path w="416" h="185">
                    <a:moveTo>
                      <a:pt x="0" y="1"/>
                    </a:moveTo>
                    <a:lnTo>
                      <a:pt x="1" y="1"/>
                    </a:lnTo>
                    <a:lnTo>
                      <a:pt x="2" y="1"/>
                    </a:lnTo>
                    <a:lnTo>
                      <a:pt x="3" y="1"/>
                    </a:lnTo>
                    <a:lnTo>
                      <a:pt x="4" y="1"/>
                    </a:lnTo>
                    <a:lnTo>
                      <a:pt x="6" y="1"/>
                    </a:lnTo>
                    <a:lnTo>
                      <a:pt x="9" y="1"/>
                    </a:lnTo>
                    <a:lnTo>
                      <a:pt x="12" y="1"/>
                    </a:lnTo>
                    <a:lnTo>
                      <a:pt x="13" y="1"/>
                    </a:lnTo>
                    <a:lnTo>
                      <a:pt x="17" y="1"/>
                    </a:lnTo>
                    <a:lnTo>
                      <a:pt x="20" y="1"/>
                    </a:lnTo>
                    <a:lnTo>
                      <a:pt x="24" y="0"/>
                    </a:lnTo>
                    <a:lnTo>
                      <a:pt x="28" y="0"/>
                    </a:lnTo>
                    <a:lnTo>
                      <a:pt x="31" y="0"/>
                    </a:lnTo>
                    <a:lnTo>
                      <a:pt x="36" y="0"/>
                    </a:lnTo>
                    <a:lnTo>
                      <a:pt x="40" y="0"/>
                    </a:lnTo>
                    <a:lnTo>
                      <a:pt x="45" y="0"/>
                    </a:lnTo>
                    <a:lnTo>
                      <a:pt x="50" y="0"/>
                    </a:lnTo>
                    <a:lnTo>
                      <a:pt x="54" y="0"/>
                    </a:lnTo>
                    <a:lnTo>
                      <a:pt x="60" y="0"/>
                    </a:lnTo>
                    <a:lnTo>
                      <a:pt x="65" y="0"/>
                    </a:lnTo>
                    <a:lnTo>
                      <a:pt x="70" y="0"/>
                    </a:lnTo>
                    <a:lnTo>
                      <a:pt x="76" y="0"/>
                    </a:lnTo>
                    <a:lnTo>
                      <a:pt x="82" y="0"/>
                    </a:lnTo>
                    <a:lnTo>
                      <a:pt x="87" y="0"/>
                    </a:lnTo>
                    <a:lnTo>
                      <a:pt x="93" y="0"/>
                    </a:lnTo>
                    <a:lnTo>
                      <a:pt x="99" y="0"/>
                    </a:lnTo>
                    <a:lnTo>
                      <a:pt x="105" y="0"/>
                    </a:lnTo>
                    <a:lnTo>
                      <a:pt x="111" y="1"/>
                    </a:lnTo>
                    <a:lnTo>
                      <a:pt x="116" y="1"/>
                    </a:lnTo>
                    <a:lnTo>
                      <a:pt x="123" y="1"/>
                    </a:lnTo>
                    <a:lnTo>
                      <a:pt x="129" y="1"/>
                    </a:lnTo>
                    <a:lnTo>
                      <a:pt x="140" y="2"/>
                    </a:lnTo>
                    <a:lnTo>
                      <a:pt x="145" y="2"/>
                    </a:lnTo>
                    <a:lnTo>
                      <a:pt x="150" y="4"/>
                    </a:lnTo>
                    <a:lnTo>
                      <a:pt x="155" y="4"/>
                    </a:lnTo>
                    <a:lnTo>
                      <a:pt x="159" y="4"/>
                    </a:lnTo>
                    <a:lnTo>
                      <a:pt x="164" y="4"/>
                    </a:lnTo>
                    <a:lnTo>
                      <a:pt x="167" y="5"/>
                    </a:lnTo>
                    <a:lnTo>
                      <a:pt x="171" y="5"/>
                    </a:lnTo>
                    <a:lnTo>
                      <a:pt x="174" y="5"/>
                    </a:lnTo>
                    <a:lnTo>
                      <a:pt x="178" y="7"/>
                    </a:lnTo>
                    <a:lnTo>
                      <a:pt x="181" y="7"/>
                    </a:lnTo>
                    <a:lnTo>
                      <a:pt x="184" y="7"/>
                    </a:lnTo>
                    <a:lnTo>
                      <a:pt x="188" y="7"/>
                    </a:lnTo>
                    <a:lnTo>
                      <a:pt x="190" y="8"/>
                    </a:lnTo>
                    <a:lnTo>
                      <a:pt x="193" y="8"/>
                    </a:lnTo>
                    <a:lnTo>
                      <a:pt x="196" y="10"/>
                    </a:lnTo>
                    <a:lnTo>
                      <a:pt x="199" y="10"/>
                    </a:lnTo>
                    <a:lnTo>
                      <a:pt x="203" y="10"/>
                    </a:lnTo>
                    <a:lnTo>
                      <a:pt x="205" y="11"/>
                    </a:lnTo>
                    <a:lnTo>
                      <a:pt x="209" y="11"/>
                    </a:lnTo>
                    <a:lnTo>
                      <a:pt x="212" y="13"/>
                    </a:lnTo>
                    <a:lnTo>
                      <a:pt x="216" y="13"/>
                    </a:lnTo>
                    <a:lnTo>
                      <a:pt x="220" y="14"/>
                    </a:lnTo>
                    <a:lnTo>
                      <a:pt x="223" y="14"/>
                    </a:lnTo>
                    <a:lnTo>
                      <a:pt x="228" y="15"/>
                    </a:lnTo>
                    <a:lnTo>
                      <a:pt x="232" y="15"/>
                    </a:lnTo>
                    <a:lnTo>
                      <a:pt x="236" y="17"/>
                    </a:lnTo>
                    <a:lnTo>
                      <a:pt x="241" y="18"/>
                    </a:lnTo>
                    <a:lnTo>
                      <a:pt x="246" y="18"/>
                    </a:lnTo>
                    <a:lnTo>
                      <a:pt x="252" y="20"/>
                    </a:lnTo>
                    <a:lnTo>
                      <a:pt x="258" y="21"/>
                    </a:lnTo>
                    <a:lnTo>
                      <a:pt x="265" y="23"/>
                    </a:lnTo>
                    <a:lnTo>
                      <a:pt x="268" y="23"/>
                    </a:lnTo>
                    <a:lnTo>
                      <a:pt x="271" y="24"/>
                    </a:lnTo>
                    <a:lnTo>
                      <a:pt x="275" y="24"/>
                    </a:lnTo>
                    <a:lnTo>
                      <a:pt x="277" y="24"/>
                    </a:lnTo>
                    <a:lnTo>
                      <a:pt x="280" y="26"/>
                    </a:lnTo>
                    <a:lnTo>
                      <a:pt x="283" y="26"/>
                    </a:lnTo>
                    <a:lnTo>
                      <a:pt x="285" y="27"/>
                    </a:lnTo>
                    <a:lnTo>
                      <a:pt x="287" y="27"/>
                    </a:lnTo>
                    <a:lnTo>
                      <a:pt x="290" y="27"/>
                    </a:lnTo>
                    <a:lnTo>
                      <a:pt x="292" y="27"/>
                    </a:lnTo>
                    <a:lnTo>
                      <a:pt x="294" y="28"/>
                    </a:lnTo>
                    <a:lnTo>
                      <a:pt x="296" y="28"/>
                    </a:lnTo>
                    <a:lnTo>
                      <a:pt x="298" y="28"/>
                    </a:lnTo>
                    <a:lnTo>
                      <a:pt x="300" y="30"/>
                    </a:lnTo>
                    <a:lnTo>
                      <a:pt x="301" y="30"/>
                    </a:lnTo>
                    <a:lnTo>
                      <a:pt x="304" y="30"/>
                    </a:lnTo>
                    <a:lnTo>
                      <a:pt x="306" y="31"/>
                    </a:lnTo>
                    <a:lnTo>
                      <a:pt x="308" y="31"/>
                    </a:lnTo>
                    <a:lnTo>
                      <a:pt x="310" y="33"/>
                    </a:lnTo>
                    <a:lnTo>
                      <a:pt x="312" y="33"/>
                    </a:lnTo>
                    <a:lnTo>
                      <a:pt x="315" y="33"/>
                    </a:lnTo>
                    <a:lnTo>
                      <a:pt x="317" y="34"/>
                    </a:lnTo>
                    <a:lnTo>
                      <a:pt x="319" y="34"/>
                    </a:lnTo>
                    <a:lnTo>
                      <a:pt x="323" y="36"/>
                    </a:lnTo>
                    <a:lnTo>
                      <a:pt x="325" y="36"/>
                    </a:lnTo>
                    <a:lnTo>
                      <a:pt x="328" y="37"/>
                    </a:lnTo>
                    <a:lnTo>
                      <a:pt x="332" y="37"/>
                    </a:lnTo>
                    <a:lnTo>
                      <a:pt x="335" y="39"/>
                    </a:lnTo>
                    <a:lnTo>
                      <a:pt x="339" y="40"/>
                    </a:lnTo>
                    <a:lnTo>
                      <a:pt x="342" y="42"/>
                    </a:lnTo>
                    <a:lnTo>
                      <a:pt x="348" y="42"/>
                    </a:lnTo>
                    <a:lnTo>
                      <a:pt x="350" y="42"/>
                    </a:lnTo>
                    <a:lnTo>
                      <a:pt x="352" y="43"/>
                    </a:lnTo>
                    <a:lnTo>
                      <a:pt x="355" y="43"/>
                    </a:lnTo>
                    <a:lnTo>
                      <a:pt x="356" y="43"/>
                    </a:lnTo>
                    <a:lnTo>
                      <a:pt x="358" y="43"/>
                    </a:lnTo>
                    <a:lnTo>
                      <a:pt x="361" y="43"/>
                    </a:lnTo>
                    <a:lnTo>
                      <a:pt x="363" y="43"/>
                    </a:lnTo>
                    <a:lnTo>
                      <a:pt x="364" y="43"/>
                    </a:lnTo>
                    <a:lnTo>
                      <a:pt x="366" y="43"/>
                    </a:lnTo>
                    <a:lnTo>
                      <a:pt x="368" y="42"/>
                    </a:lnTo>
                    <a:lnTo>
                      <a:pt x="369" y="42"/>
                    </a:lnTo>
                    <a:lnTo>
                      <a:pt x="371" y="42"/>
                    </a:lnTo>
                    <a:lnTo>
                      <a:pt x="372" y="42"/>
                    </a:lnTo>
                    <a:lnTo>
                      <a:pt x="374" y="42"/>
                    </a:lnTo>
                    <a:lnTo>
                      <a:pt x="376" y="42"/>
                    </a:lnTo>
                    <a:lnTo>
                      <a:pt x="377" y="42"/>
                    </a:lnTo>
                    <a:lnTo>
                      <a:pt x="379" y="42"/>
                    </a:lnTo>
                    <a:lnTo>
                      <a:pt x="380" y="43"/>
                    </a:lnTo>
                    <a:lnTo>
                      <a:pt x="381" y="43"/>
                    </a:lnTo>
                    <a:lnTo>
                      <a:pt x="383" y="44"/>
                    </a:lnTo>
                    <a:lnTo>
                      <a:pt x="385" y="44"/>
                    </a:lnTo>
                    <a:lnTo>
                      <a:pt x="387" y="46"/>
                    </a:lnTo>
                    <a:lnTo>
                      <a:pt x="388" y="47"/>
                    </a:lnTo>
                    <a:lnTo>
                      <a:pt x="390" y="47"/>
                    </a:lnTo>
                    <a:lnTo>
                      <a:pt x="392" y="49"/>
                    </a:lnTo>
                    <a:lnTo>
                      <a:pt x="394" y="50"/>
                    </a:lnTo>
                    <a:lnTo>
                      <a:pt x="396" y="53"/>
                    </a:lnTo>
                    <a:lnTo>
                      <a:pt x="397" y="56"/>
                    </a:lnTo>
                    <a:lnTo>
                      <a:pt x="400" y="57"/>
                    </a:lnTo>
                    <a:lnTo>
                      <a:pt x="403" y="60"/>
                    </a:lnTo>
                    <a:lnTo>
                      <a:pt x="404" y="62"/>
                    </a:lnTo>
                    <a:lnTo>
                      <a:pt x="404" y="63"/>
                    </a:lnTo>
                    <a:lnTo>
                      <a:pt x="405" y="65"/>
                    </a:lnTo>
                    <a:lnTo>
                      <a:pt x="406" y="65"/>
                    </a:lnTo>
                    <a:lnTo>
                      <a:pt x="406" y="66"/>
                    </a:lnTo>
                    <a:lnTo>
                      <a:pt x="407" y="68"/>
                    </a:lnTo>
                    <a:lnTo>
                      <a:pt x="408" y="68"/>
                    </a:lnTo>
                    <a:lnTo>
                      <a:pt x="409" y="69"/>
                    </a:lnTo>
                    <a:lnTo>
                      <a:pt x="410" y="70"/>
                    </a:lnTo>
                    <a:lnTo>
                      <a:pt x="410" y="72"/>
                    </a:lnTo>
                    <a:lnTo>
                      <a:pt x="411" y="73"/>
                    </a:lnTo>
                    <a:lnTo>
                      <a:pt x="412" y="73"/>
                    </a:lnTo>
                    <a:lnTo>
                      <a:pt x="412" y="75"/>
                    </a:lnTo>
                    <a:lnTo>
                      <a:pt x="412" y="76"/>
                    </a:lnTo>
                    <a:lnTo>
                      <a:pt x="413" y="78"/>
                    </a:lnTo>
                    <a:lnTo>
                      <a:pt x="413" y="79"/>
                    </a:lnTo>
                    <a:lnTo>
                      <a:pt x="413" y="81"/>
                    </a:lnTo>
                    <a:lnTo>
                      <a:pt x="414" y="82"/>
                    </a:lnTo>
                    <a:lnTo>
                      <a:pt x="415" y="84"/>
                    </a:lnTo>
                    <a:lnTo>
                      <a:pt x="415" y="85"/>
                    </a:lnTo>
                    <a:lnTo>
                      <a:pt x="415" y="86"/>
                    </a:lnTo>
                    <a:lnTo>
                      <a:pt x="415" y="88"/>
                    </a:lnTo>
                    <a:lnTo>
                      <a:pt x="415" y="89"/>
                    </a:lnTo>
                    <a:lnTo>
                      <a:pt x="415" y="91"/>
                    </a:lnTo>
                    <a:lnTo>
                      <a:pt x="415" y="92"/>
                    </a:lnTo>
                    <a:lnTo>
                      <a:pt x="415" y="94"/>
                    </a:lnTo>
                    <a:lnTo>
                      <a:pt x="415" y="95"/>
                    </a:lnTo>
                    <a:lnTo>
                      <a:pt x="414" y="101"/>
                    </a:lnTo>
                    <a:lnTo>
                      <a:pt x="413" y="104"/>
                    </a:lnTo>
                    <a:lnTo>
                      <a:pt x="413" y="107"/>
                    </a:lnTo>
                    <a:lnTo>
                      <a:pt x="412" y="108"/>
                    </a:lnTo>
                    <a:lnTo>
                      <a:pt x="412" y="111"/>
                    </a:lnTo>
                    <a:lnTo>
                      <a:pt x="410" y="114"/>
                    </a:lnTo>
                    <a:lnTo>
                      <a:pt x="409" y="115"/>
                    </a:lnTo>
                    <a:lnTo>
                      <a:pt x="408" y="117"/>
                    </a:lnTo>
                    <a:lnTo>
                      <a:pt x="406" y="118"/>
                    </a:lnTo>
                    <a:lnTo>
                      <a:pt x="405" y="120"/>
                    </a:lnTo>
                    <a:lnTo>
                      <a:pt x="404" y="121"/>
                    </a:lnTo>
                    <a:lnTo>
                      <a:pt x="403" y="123"/>
                    </a:lnTo>
                    <a:lnTo>
                      <a:pt x="401" y="123"/>
                    </a:lnTo>
                    <a:lnTo>
                      <a:pt x="399" y="124"/>
                    </a:lnTo>
                    <a:lnTo>
                      <a:pt x="397" y="126"/>
                    </a:lnTo>
                    <a:lnTo>
                      <a:pt x="396" y="126"/>
                    </a:lnTo>
                    <a:lnTo>
                      <a:pt x="394" y="127"/>
                    </a:lnTo>
                    <a:lnTo>
                      <a:pt x="392" y="128"/>
                    </a:lnTo>
                    <a:lnTo>
                      <a:pt x="390" y="128"/>
                    </a:lnTo>
                    <a:lnTo>
                      <a:pt x="388" y="130"/>
                    </a:lnTo>
                    <a:lnTo>
                      <a:pt x="386" y="130"/>
                    </a:lnTo>
                    <a:lnTo>
                      <a:pt x="383" y="131"/>
                    </a:lnTo>
                    <a:lnTo>
                      <a:pt x="381" y="131"/>
                    </a:lnTo>
                    <a:lnTo>
                      <a:pt x="380" y="133"/>
                    </a:lnTo>
                    <a:lnTo>
                      <a:pt x="377" y="134"/>
                    </a:lnTo>
                    <a:lnTo>
                      <a:pt x="374" y="134"/>
                    </a:lnTo>
                    <a:lnTo>
                      <a:pt x="372" y="136"/>
                    </a:lnTo>
                    <a:lnTo>
                      <a:pt x="370" y="136"/>
                    </a:lnTo>
                    <a:lnTo>
                      <a:pt x="367" y="137"/>
                    </a:lnTo>
                    <a:lnTo>
                      <a:pt x="364" y="139"/>
                    </a:lnTo>
                    <a:lnTo>
                      <a:pt x="362" y="140"/>
                    </a:lnTo>
                    <a:lnTo>
                      <a:pt x="355" y="143"/>
                    </a:lnTo>
                    <a:lnTo>
                      <a:pt x="351" y="144"/>
                    </a:lnTo>
                    <a:lnTo>
                      <a:pt x="348" y="146"/>
                    </a:lnTo>
                    <a:lnTo>
                      <a:pt x="346" y="147"/>
                    </a:lnTo>
                    <a:lnTo>
                      <a:pt x="342" y="149"/>
                    </a:lnTo>
                    <a:lnTo>
                      <a:pt x="340" y="149"/>
                    </a:lnTo>
                    <a:lnTo>
                      <a:pt x="338" y="149"/>
                    </a:lnTo>
                    <a:lnTo>
                      <a:pt x="335" y="150"/>
                    </a:lnTo>
                    <a:lnTo>
                      <a:pt x="332" y="150"/>
                    </a:lnTo>
                    <a:lnTo>
                      <a:pt x="331" y="152"/>
                    </a:lnTo>
                    <a:lnTo>
                      <a:pt x="328" y="152"/>
                    </a:lnTo>
                    <a:lnTo>
                      <a:pt x="326" y="152"/>
                    </a:lnTo>
                    <a:lnTo>
                      <a:pt x="324" y="152"/>
                    </a:lnTo>
                    <a:lnTo>
                      <a:pt x="323" y="152"/>
                    </a:lnTo>
                    <a:lnTo>
                      <a:pt x="321" y="152"/>
                    </a:lnTo>
                    <a:lnTo>
                      <a:pt x="318" y="152"/>
                    </a:lnTo>
                    <a:lnTo>
                      <a:pt x="316" y="152"/>
                    </a:lnTo>
                    <a:lnTo>
                      <a:pt x="314" y="152"/>
                    </a:lnTo>
                    <a:lnTo>
                      <a:pt x="312" y="152"/>
                    </a:lnTo>
                    <a:lnTo>
                      <a:pt x="310" y="152"/>
                    </a:lnTo>
                    <a:lnTo>
                      <a:pt x="308" y="152"/>
                    </a:lnTo>
                    <a:lnTo>
                      <a:pt x="305" y="152"/>
                    </a:lnTo>
                    <a:lnTo>
                      <a:pt x="303" y="152"/>
                    </a:lnTo>
                    <a:lnTo>
                      <a:pt x="300" y="152"/>
                    </a:lnTo>
                    <a:lnTo>
                      <a:pt x="298" y="152"/>
                    </a:lnTo>
                    <a:lnTo>
                      <a:pt x="295" y="152"/>
                    </a:lnTo>
                    <a:lnTo>
                      <a:pt x="292" y="152"/>
                    </a:lnTo>
                    <a:lnTo>
                      <a:pt x="289" y="152"/>
                    </a:lnTo>
                    <a:lnTo>
                      <a:pt x="285" y="153"/>
                    </a:lnTo>
                    <a:lnTo>
                      <a:pt x="282" y="153"/>
                    </a:lnTo>
                    <a:lnTo>
                      <a:pt x="278" y="155"/>
                    </a:lnTo>
                    <a:lnTo>
                      <a:pt x="271" y="156"/>
                    </a:lnTo>
                    <a:lnTo>
                      <a:pt x="268" y="156"/>
                    </a:lnTo>
                    <a:lnTo>
                      <a:pt x="266" y="157"/>
                    </a:lnTo>
                    <a:lnTo>
                      <a:pt x="263" y="157"/>
                    </a:lnTo>
                    <a:lnTo>
                      <a:pt x="260" y="157"/>
                    </a:lnTo>
                    <a:lnTo>
                      <a:pt x="259" y="159"/>
                    </a:lnTo>
                    <a:lnTo>
                      <a:pt x="257" y="159"/>
                    </a:lnTo>
                    <a:lnTo>
                      <a:pt x="254" y="159"/>
                    </a:lnTo>
                    <a:lnTo>
                      <a:pt x="252" y="160"/>
                    </a:lnTo>
                    <a:lnTo>
                      <a:pt x="251" y="160"/>
                    </a:lnTo>
                    <a:lnTo>
                      <a:pt x="249" y="160"/>
                    </a:lnTo>
                    <a:lnTo>
                      <a:pt x="247" y="160"/>
                    </a:lnTo>
                    <a:lnTo>
                      <a:pt x="245" y="162"/>
                    </a:lnTo>
                    <a:lnTo>
                      <a:pt x="244" y="162"/>
                    </a:lnTo>
                    <a:lnTo>
                      <a:pt x="243" y="162"/>
                    </a:lnTo>
                    <a:lnTo>
                      <a:pt x="241" y="163"/>
                    </a:lnTo>
                    <a:lnTo>
                      <a:pt x="239" y="163"/>
                    </a:lnTo>
                    <a:lnTo>
                      <a:pt x="237" y="163"/>
                    </a:lnTo>
                    <a:lnTo>
                      <a:pt x="236" y="163"/>
                    </a:lnTo>
                    <a:lnTo>
                      <a:pt x="234" y="163"/>
                    </a:lnTo>
                    <a:lnTo>
                      <a:pt x="232" y="165"/>
                    </a:lnTo>
                    <a:lnTo>
                      <a:pt x="230" y="165"/>
                    </a:lnTo>
                    <a:lnTo>
                      <a:pt x="228" y="166"/>
                    </a:lnTo>
                    <a:lnTo>
                      <a:pt x="226" y="166"/>
                    </a:lnTo>
                    <a:lnTo>
                      <a:pt x="223" y="166"/>
                    </a:lnTo>
                    <a:lnTo>
                      <a:pt x="221" y="166"/>
                    </a:lnTo>
                    <a:lnTo>
                      <a:pt x="219" y="168"/>
                    </a:lnTo>
                    <a:lnTo>
                      <a:pt x="216" y="168"/>
                    </a:lnTo>
                    <a:lnTo>
                      <a:pt x="212" y="169"/>
                    </a:lnTo>
                    <a:lnTo>
                      <a:pt x="210" y="169"/>
                    </a:lnTo>
                    <a:lnTo>
                      <a:pt x="207" y="169"/>
                    </a:lnTo>
                    <a:lnTo>
                      <a:pt x="200" y="170"/>
                    </a:lnTo>
                    <a:lnTo>
                      <a:pt x="197" y="170"/>
                    </a:lnTo>
                    <a:lnTo>
                      <a:pt x="195" y="172"/>
                    </a:lnTo>
                    <a:lnTo>
                      <a:pt x="192" y="172"/>
                    </a:lnTo>
                    <a:lnTo>
                      <a:pt x="189" y="172"/>
                    </a:lnTo>
                    <a:lnTo>
                      <a:pt x="188" y="172"/>
                    </a:lnTo>
                    <a:lnTo>
                      <a:pt x="186" y="173"/>
                    </a:lnTo>
                    <a:lnTo>
                      <a:pt x="183" y="173"/>
                    </a:lnTo>
                    <a:lnTo>
                      <a:pt x="181" y="173"/>
                    </a:lnTo>
                    <a:lnTo>
                      <a:pt x="180" y="173"/>
                    </a:lnTo>
                    <a:lnTo>
                      <a:pt x="178" y="175"/>
                    </a:lnTo>
                    <a:lnTo>
                      <a:pt x="176" y="175"/>
                    </a:lnTo>
                    <a:lnTo>
                      <a:pt x="174" y="175"/>
                    </a:lnTo>
                    <a:lnTo>
                      <a:pt x="172" y="175"/>
                    </a:lnTo>
                    <a:lnTo>
                      <a:pt x="170" y="175"/>
                    </a:lnTo>
                    <a:lnTo>
                      <a:pt x="168" y="176"/>
                    </a:lnTo>
                    <a:lnTo>
                      <a:pt x="166" y="176"/>
                    </a:lnTo>
                    <a:lnTo>
                      <a:pt x="164" y="176"/>
                    </a:lnTo>
                    <a:lnTo>
                      <a:pt x="163" y="176"/>
                    </a:lnTo>
                    <a:lnTo>
                      <a:pt x="161" y="176"/>
                    </a:lnTo>
                    <a:lnTo>
                      <a:pt x="159" y="178"/>
                    </a:lnTo>
                    <a:lnTo>
                      <a:pt x="156" y="178"/>
                    </a:lnTo>
                    <a:lnTo>
                      <a:pt x="155" y="178"/>
                    </a:lnTo>
                    <a:lnTo>
                      <a:pt x="152" y="178"/>
                    </a:lnTo>
                    <a:lnTo>
                      <a:pt x="150" y="178"/>
                    </a:lnTo>
                    <a:lnTo>
                      <a:pt x="148" y="178"/>
                    </a:lnTo>
                    <a:lnTo>
                      <a:pt x="145" y="178"/>
                    </a:lnTo>
                    <a:lnTo>
                      <a:pt x="141" y="179"/>
                    </a:lnTo>
                    <a:lnTo>
                      <a:pt x="139" y="179"/>
                    </a:lnTo>
                    <a:lnTo>
                      <a:pt x="136" y="179"/>
                    </a:lnTo>
                    <a:lnTo>
                      <a:pt x="126" y="181"/>
                    </a:lnTo>
                    <a:lnTo>
                      <a:pt x="122" y="181"/>
                    </a:lnTo>
                    <a:lnTo>
                      <a:pt x="118" y="181"/>
                    </a:lnTo>
                    <a:lnTo>
                      <a:pt x="115" y="181"/>
                    </a:lnTo>
                    <a:lnTo>
                      <a:pt x="111" y="181"/>
                    </a:lnTo>
                    <a:lnTo>
                      <a:pt x="108" y="182"/>
                    </a:lnTo>
                    <a:lnTo>
                      <a:pt x="104" y="182"/>
                    </a:lnTo>
                    <a:lnTo>
                      <a:pt x="101" y="182"/>
                    </a:lnTo>
                    <a:lnTo>
                      <a:pt x="99" y="182"/>
                    </a:lnTo>
                    <a:lnTo>
                      <a:pt x="96" y="182"/>
                    </a:lnTo>
                    <a:lnTo>
                      <a:pt x="93" y="182"/>
                    </a:lnTo>
                    <a:lnTo>
                      <a:pt x="91" y="184"/>
                    </a:lnTo>
                    <a:lnTo>
                      <a:pt x="88" y="184"/>
                    </a:lnTo>
                    <a:lnTo>
                      <a:pt x="85" y="184"/>
                    </a:lnTo>
                    <a:lnTo>
                      <a:pt x="84" y="184"/>
                    </a:lnTo>
                    <a:lnTo>
                      <a:pt x="81" y="184"/>
                    </a:lnTo>
                    <a:lnTo>
                      <a:pt x="78" y="184"/>
                    </a:lnTo>
                    <a:lnTo>
                      <a:pt x="76" y="184"/>
                    </a:lnTo>
                    <a:lnTo>
                      <a:pt x="73" y="184"/>
                    </a:lnTo>
                    <a:lnTo>
                      <a:pt x="70" y="184"/>
                    </a:lnTo>
                    <a:lnTo>
                      <a:pt x="68" y="184"/>
                    </a:lnTo>
                    <a:lnTo>
                      <a:pt x="65" y="184"/>
                    </a:lnTo>
                    <a:lnTo>
                      <a:pt x="62" y="184"/>
                    </a:lnTo>
                    <a:lnTo>
                      <a:pt x="59" y="184"/>
                    </a:lnTo>
                    <a:lnTo>
                      <a:pt x="56" y="184"/>
                    </a:lnTo>
                    <a:lnTo>
                      <a:pt x="52" y="184"/>
                    </a:lnTo>
                    <a:lnTo>
                      <a:pt x="48" y="184"/>
                    </a:lnTo>
                    <a:lnTo>
                      <a:pt x="44" y="184"/>
                    </a:lnTo>
                    <a:lnTo>
                      <a:pt x="40" y="184"/>
                    </a:lnTo>
                    <a:lnTo>
                      <a:pt x="36" y="184"/>
                    </a:lnTo>
                    <a:lnTo>
                      <a:pt x="31" y="184"/>
                    </a:lnTo>
                    <a:lnTo>
                      <a:pt x="28" y="184"/>
                    </a:lnTo>
                    <a:lnTo>
                      <a:pt x="26" y="184"/>
                    </a:lnTo>
                    <a:lnTo>
                      <a:pt x="25" y="184"/>
                    </a:lnTo>
                    <a:lnTo>
                      <a:pt x="24" y="184"/>
                    </a:lnTo>
                    <a:lnTo>
                      <a:pt x="22" y="184"/>
                    </a:lnTo>
                    <a:lnTo>
                      <a:pt x="21" y="184"/>
                    </a:lnTo>
                    <a:lnTo>
                      <a:pt x="20" y="184"/>
                    </a:lnTo>
                    <a:lnTo>
                      <a:pt x="19" y="184"/>
                    </a:lnTo>
                    <a:lnTo>
                      <a:pt x="18" y="184"/>
                    </a:lnTo>
                    <a:lnTo>
                      <a:pt x="17" y="184"/>
                    </a:lnTo>
                    <a:lnTo>
                      <a:pt x="15" y="184"/>
                    </a:lnTo>
                    <a:lnTo>
                      <a:pt x="13" y="184"/>
                    </a:lnTo>
                    <a:lnTo>
                      <a:pt x="12" y="184"/>
                    </a:lnTo>
                    <a:lnTo>
                      <a:pt x="11" y="184"/>
                    </a:lnTo>
                    <a:lnTo>
                      <a:pt x="10" y="184"/>
                    </a:lnTo>
                    <a:lnTo>
                      <a:pt x="9" y="184"/>
                    </a:lnTo>
                    <a:lnTo>
                      <a:pt x="8" y="184"/>
                    </a:lnTo>
                    <a:lnTo>
                      <a:pt x="7" y="184"/>
                    </a:lnTo>
                    <a:lnTo>
                      <a:pt x="6" y="184"/>
                    </a:lnTo>
                    <a:lnTo>
                      <a:pt x="5" y="184"/>
                    </a:lnTo>
                    <a:lnTo>
                      <a:pt x="4" y="184"/>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4" name="Freeform 254"/>
              <p:cNvSpPr>
                <a:spLocks/>
              </p:cNvSpPr>
              <p:nvPr/>
            </p:nvSpPr>
            <p:spPr bwMode="auto">
              <a:xfrm>
                <a:off x="5413" y="1632"/>
                <a:ext cx="348" cy="176"/>
              </a:xfrm>
              <a:custGeom>
                <a:avLst/>
                <a:gdLst/>
                <a:ahLst/>
                <a:cxnLst>
                  <a:cxn ang="0">
                    <a:pos x="347" y="175"/>
                  </a:cxn>
                  <a:cxn ang="0">
                    <a:pos x="214" y="175"/>
                  </a:cxn>
                  <a:cxn ang="0">
                    <a:pos x="105" y="150"/>
                  </a:cxn>
                  <a:cxn ang="0">
                    <a:pos x="21" y="130"/>
                  </a:cxn>
                  <a:cxn ang="0">
                    <a:pos x="0" y="96"/>
                  </a:cxn>
                  <a:cxn ang="0">
                    <a:pos x="9" y="58"/>
                  </a:cxn>
                  <a:cxn ang="0">
                    <a:pos x="41" y="44"/>
                  </a:cxn>
                  <a:cxn ang="0">
                    <a:pos x="120" y="24"/>
                  </a:cxn>
                  <a:cxn ang="0">
                    <a:pos x="167" y="14"/>
                  </a:cxn>
                  <a:cxn ang="0">
                    <a:pos x="251" y="8"/>
                  </a:cxn>
                  <a:cxn ang="0">
                    <a:pos x="317" y="4"/>
                  </a:cxn>
                  <a:cxn ang="0">
                    <a:pos x="344" y="0"/>
                  </a:cxn>
                  <a:cxn ang="0">
                    <a:pos x="347" y="110"/>
                  </a:cxn>
                  <a:cxn ang="0">
                    <a:pos x="347" y="175"/>
                  </a:cxn>
                </a:cxnLst>
                <a:rect l="0" t="0" r="r" b="b"/>
                <a:pathLst>
                  <a:path w="348" h="176">
                    <a:moveTo>
                      <a:pt x="347" y="175"/>
                    </a:moveTo>
                    <a:lnTo>
                      <a:pt x="214" y="175"/>
                    </a:lnTo>
                    <a:lnTo>
                      <a:pt x="105" y="150"/>
                    </a:lnTo>
                    <a:lnTo>
                      <a:pt x="21" y="130"/>
                    </a:lnTo>
                    <a:lnTo>
                      <a:pt x="0" y="96"/>
                    </a:lnTo>
                    <a:lnTo>
                      <a:pt x="9" y="58"/>
                    </a:lnTo>
                    <a:lnTo>
                      <a:pt x="41" y="44"/>
                    </a:lnTo>
                    <a:lnTo>
                      <a:pt x="120" y="24"/>
                    </a:lnTo>
                    <a:lnTo>
                      <a:pt x="167" y="14"/>
                    </a:lnTo>
                    <a:lnTo>
                      <a:pt x="251" y="8"/>
                    </a:lnTo>
                    <a:lnTo>
                      <a:pt x="317" y="4"/>
                    </a:lnTo>
                    <a:lnTo>
                      <a:pt x="344" y="0"/>
                    </a:lnTo>
                    <a:lnTo>
                      <a:pt x="347" y="110"/>
                    </a:lnTo>
                    <a:lnTo>
                      <a:pt x="347" y="175"/>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5" name="Freeform 255"/>
              <p:cNvSpPr>
                <a:spLocks/>
              </p:cNvSpPr>
              <p:nvPr/>
            </p:nvSpPr>
            <p:spPr bwMode="auto">
              <a:xfrm>
                <a:off x="5416" y="1632"/>
                <a:ext cx="345" cy="184"/>
              </a:xfrm>
              <a:custGeom>
                <a:avLst/>
                <a:gdLst/>
                <a:ahLst/>
                <a:cxnLst>
                  <a:cxn ang="0">
                    <a:pos x="339" y="180"/>
                  </a:cxn>
                  <a:cxn ang="0">
                    <a:pos x="324" y="181"/>
                  </a:cxn>
                  <a:cxn ang="0">
                    <a:pos x="302" y="183"/>
                  </a:cxn>
                  <a:cxn ang="0">
                    <a:pos x="277" y="183"/>
                  </a:cxn>
                  <a:cxn ang="0">
                    <a:pos x="247" y="181"/>
                  </a:cxn>
                  <a:cxn ang="0">
                    <a:pos x="215" y="178"/>
                  </a:cxn>
                  <a:cxn ang="0">
                    <a:pos x="197" y="175"/>
                  </a:cxn>
                  <a:cxn ang="0">
                    <a:pos x="181" y="172"/>
                  </a:cxn>
                  <a:cxn ang="0">
                    <a:pos x="164" y="168"/>
                  </a:cxn>
                  <a:cxn ang="0">
                    <a:pos x="144" y="164"/>
                  </a:cxn>
                  <a:cxn ang="0">
                    <a:pos x="119" y="158"/>
                  </a:cxn>
                  <a:cxn ang="0">
                    <a:pos x="106" y="154"/>
                  </a:cxn>
                  <a:cxn ang="0">
                    <a:pos x="95" y="151"/>
                  </a:cxn>
                  <a:cxn ang="0">
                    <a:pos x="85" y="148"/>
                  </a:cxn>
                  <a:cxn ang="0">
                    <a:pos x="72" y="145"/>
                  </a:cxn>
                  <a:cxn ang="0">
                    <a:pos x="54" y="140"/>
                  </a:cxn>
                  <a:cxn ang="0">
                    <a:pos x="44" y="138"/>
                  </a:cxn>
                  <a:cxn ang="0">
                    <a:pos x="34" y="140"/>
                  </a:cxn>
                  <a:cxn ang="0">
                    <a:pos x="27" y="137"/>
                  </a:cxn>
                  <a:cxn ang="0">
                    <a:pos x="18" y="131"/>
                  </a:cxn>
                  <a:cxn ang="0">
                    <a:pos x="9" y="118"/>
                  </a:cxn>
                  <a:cxn ang="0">
                    <a:pos x="5" y="111"/>
                  </a:cxn>
                  <a:cxn ang="0">
                    <a:pos x="3" y="105"/>
                  </a:cxn>
                  <a:cxn ang="0">
                    <a:pos x="1" y="98"/>
                  </a:cxn>
                  <a:cxn ang="0">
                    <a:pos x="0" y="91"/>
                  </a:cxn>
                  <a:cxn ang="0">
                    <a:pos x="3" y="74"/>
                  </a:cxn>
                  <a:cxn ang="0">
                    <a:pos x="8" y="62"/>
                  </a:cxn>
                  <a:cxn ang="0">
                    <a:pos x="16" y="57"/>
                  </a:cxn>
                  <a:cxn ang="0">
                    <a:pos x="26" y="51"/>
                  </a:cxn>
                  <a:cxn ang="0">
                    <a:pos x="38" y="47"/>
                  </a:cxn>
                  <a:cxn ang="0">
                    <a:pos x="55" y="37"/>
                  </a:cxn>
                  <a:cxn ang="0">
                    <a:pos x="68" y="32"/>
                  </a:cxn>
                  <a:cxn ang="0">
                    <a:pos x="78" y="31"/>
                  </a:cxn>
                  <a:cxn ang="0">
                    <a:pos x="89" y="31"/>
                  </a:cxn>
                  <a:cxn ang="0">
                    <a:pos x="102" y="31"/>
                  </a:cxn>
                  <a:cxn ang="0">
                    <a:pos x="122" y="27"/>
                  </a:cxn>
                  <a:cxn ang="0">
                    <a:pos x="132" y="24"/>
                  </a:cxn>
                  <a:cxn ang="0">
                    <a:pos x="143" y="21"/>
                  </a:cxn>
                  <a:cxn ang="0">
                    <a:pos x="154" y="18"/>
                  </a:cxn>
                  <a:cxn ang="0">
                    <a:pos x="164" y="15"/>
                  </a:cxn>
                  <a:cxn ang="0">
                    <a:pos x="182" y="12"/>
                  </a:cxn>
                  <a:cxn ang="0">
                    <a:pos x="193" y="10"/>
                  </a:cxn>
                  <a:cxn ang="0">
                    <a:pos x="202" y="8"/>
                  </a:cxn>
                  <a:cxn ang="0">
                    <a:pos x="211" y="7"/>
                  </a:cxn>
                  <a:cxn ang="0">
                    <a:pos x="221" y="5"/>
                  </a:cxn>
                  <a:cxn ang="0">
                    <a:pos x="243" y="2"/>
                  </a:cxn>
                  <a:cxn ang="0">
                    <a:pos x="260" y="1"/>
                  </a:cxn>
                  <a:cxn ang="0">
                    <a:pos x="273" y="1"/>
                  </a:cxn>
                  <a:cxn ang="0">
                    <a:pos x="285" y="0"/>
                  </a:cxn>
                  <a:cxn ang="0">
                    <a:pos x="301" y="0"/>
                  </a:cxn>
                  <a:cxn ang="0">
                    <a:pos x="320" y="0"/>
                  </a:cxn>
                  <a:cxn ang="0">
                    <a:pos x="326" y="0"/>
                  </a:cxn>
                  <a:cxn ang="0">
                    <a:pos x="333" y="0"/>
                  </a:cxn>
                  <a:cxn ang="0">
                    <a:pos x="339" y="0"/>
                  </a:cxn>
                </a:cxnLst>
                <a:rect l="0" t="0" r="r" b="b"/>
                <a:pathLst>
                  <a:path w="345" h="184">
                    <a:moveTo>
                      <a:pt x="344" y="180"/>
                    </a:moveTo>
                    <a:lnTo>
                      <a:pt x="343" y="180"/>
                    </a:lnTo>
                    <a:lnTo>
                      <a:pt x="342" y="180"/>
                    </a:lnTo>
                    <a:lnTo>
                      <a:pt x="341" y="180"/>
                    </a:lnTo>
                    <a:lnTo>
                      <a:pt x="340" y="180"/>
                    </a:lnTo>
                    <a:lnTo>
                      <a:pt x="339" y="180"/>
                    </a:lnTo>
                    <a:lnTo>
                      <a:pt x="336" y="180"/>
                    </a:lnTo>
                    <a:lnTo>
                      <a:pt x="334" y="181"/>
                    </a:lnTo>
                    <a:lnTo>
                      <a:pt x="332" y="181"/>
                    </a:lnTo>
                    <a:lnTo>
                      <a:pt x="330" y="181"/>
                    </a:lnTo>
                    <a:lnTo>
                      <a:pt x="326" y="181"/>
                    </a:lnTo>
                    <a:lnTo>
                      <a:pt x="324" y="181"/>
                    </a:lnTo>
                    <a:lnTo>
                      <a:pt x="321" y="181"/>
                    </a:lnTo>
                    <a:lnTo>
                      <a:pt x="317" y="181"/>
                    </a:lnTo>
                    <a:lnTo>
                      <a:pt x="314" y="181"/>
                    </a:lnTo>
                    <a:lnTo>
                      <a:pt x="310" y="183"/>
                    </a:lnTo>
                    <a:lnTo>
                      <a:pt x="307" y="183"/>
                    </a:lnTo>
                    <a:lnTo>
                      <a:pt x="302" y="183"/>
                    </a:lnTo>
                    <a:lnTo>
                      <a:pt x="298" y="183"/>
                    </a:lnTo>
                    <a:lnTo>
                      <a:pt x="294" y="183"/>
                    </a:lnTo>
                    <a:lnTo>
                      <a:pt x="290" y="183"/>
                    </a:lnTo>
                    <a:lnTo>
                      <a:pt x="285" y="183"/>
                    </a:lnTo>
                    <a:lnTo>
                      <a:pt x="281" y="183"/>
                    </a:lnTo>
                    <a:lnTo>
                      <a:pt x="277" y="183"/>
                    </a:lnTo>
                    <a:lnTo>
                      <a:pt x="271" y="183"/>
                    </a:lnTo>
                    <a:lnTo>
                      <a:pt x="267" y="181"/>
                    </a:lnTo>
                    <a:lnTo>
                      <a:pt x="261" y="181"/>
                    </a:lnTo>
                    <a:lnTo>
                      <a:pt x="257" y="181"/>
                    </a:lnTo>
                    <a:lnTo>
                      <a:pt x="252" y="181"/>
                    </a:lnTo>
                    <a:lnTo>
                      <a:pt x="247" y="181"/>
                    </a:lnTo>
                    <a:lnTo>
                      <a:pt x="242" y="180"/>
                    </a:lnTo>
                    <a:lnTo>
                      <a:pt x="237" y="180"/>
                    </a:lnTo>
                    <a:lnTo>
                      <a:pt x="228" y="180"/>
                    </a:lnTo>
                    <a:lnTo>
                      <a:pt x="223" y="178"/>
                    </a:lnTo>
                    <a:lnTo>
                      <a:pt x="220" y="178"/>
                    </a:lnTo>
                    <a:lnTo>
                      <a:pt x="215" y="178"/>
                    </a:lnTo>
                    <a:lnTo>
                      <a:pt x="212" y="177"/>
                    </a:lnTo>
                    <a:lnTo>
                      <a:pt x="208" y="177"/>
                    </a:lnTo>
                    <a:lnTo>
                      <a:pt x="205" y="177"/>
                    </a:lnTo>
                    <a:lnTo>
                      <a:pt x="202" y="177"/>
                    </a:lnTo>
                    <a:lnTo>
                      <a:pt x="199" y="175"/>
                    </a:lnTo>
                    <a:lnTo>
                      <a:pt x="197" y="175"/>
                    </a:lnTo>
                    <a:lnTo>
                      <a:pt x="194" y="175"/>
                    </a:lnTo>
                    <a:lnTo>
                      <a:pt x="191" y="174"/>
                    </a:lnTo>
                    <a:lnTo>
                      <a:pt x="189" y="174"/>
                    </a:lnTo>
                    <a:lnTo>
                      <a:pt x="186" y="174"/>
                    </a:lnTo>
                    <a:lnTo>
                      <a:pt x="184" y="172"/>
                    </a:lnTo>
                    <a:lnTo>
                      <a:pt x="181" y="172"/>
                    </a:lnTo>
                    <a:lnTo>
                      <a:pt x="179" y="171"/>
                    </a:lnTo>
                    <a:lnTo>
                      <a:pt x="176" y="171"/>
                    </a:lnTo>
                    <a:lnTo>
                      <a:pt x="173" y="171"/>
                    </a:lnTo>
                    <a:lnTo>
                      <a:pt x="171" y="170"/>
                    </a:lnTo>
                    <a:lnTo>
                      <a:pt x="168" y="170"/>
                    </a:lnTo>
                    <a:lnTo>
                      <a:pt x="164" y="168"/>
                    </a:lnTo>
                    <a:lnTo>
                      <a:pt x="162" y="168"/>
                    </a:lnTo>
                    <a:lnTo>
                      <a:pt x="159" y="167"/>
                    </a:lnTo>
                    <a:lnTo>
                      <a:pt x="156" y="167"/>
                    </a:lnTo>
                    <a:lnTo>
                      <a:pt x="152" y="165"/>
                    </a:lnTo>
                    <a:lnTo>
                      <a:pt x="148" y="165"/>
                    </a:lnTo>
                    <a:lnTo>
                      <a:pt x="144" y="164"/>
                    </a:lnTo>
                    <a:lnTo>
                      <a:pt x="140" y="162"/>
                    </a:lnTo>
                    <a:lnTo>
                      <a:pt x="135" y="161"/>
                    </a:lnTo>
                    <a:lnTo>
                      <a:pt x="131" y="161"/>
                    </a:lnTo>
                    <a:lnTo>
                      <a:pt x="124" y="160"/>
                    </a:lnTo>
                    <a:lnTo>
                      <a:pt x="122" y="158"/>
                    </a:lnTo>
                    <a:lnTo>
                      <a:pt x="119" y="158"/>
                    </a:lnTo>
                    <a:lnTo>
                      <a:pt x="116" y="157"/>
                    </a:lnTo>
                    <a:lnTo>
                      <a:pt x="114" y="157"/>
                    </a:lnTo>
                    <a:lnTo>
                      <a:pt x="112" y="157"/>
                    </a:lnTo>
                    <a:lnTo>
                      <a:pt x="109" y="155"/>
                    </a:lnTo>
                    <a:lnTo>
                      <a:pt x="108" y="155"/>
                    </a:lnTo>
                    <a:lnTo>
                      <a:pt x="106" y="154"/>
                    </a:lnTo>
                    <a:lnTo>
                      <a:pt x="104" y="154"/>
                    </a:lnTo>
                    <a:lnTo>
                      <a:pt x="102" y="154"/>
                    </a:lnTo>
                    <a:lnTo>
                      <a:pt x="100" y="154"/>
                    </a:lnTo>
                    <a:lnTo>
                      <a:pt x="99" y="152"/>
                    </a:lnTo>
                    <a:lnTo>
                      <a:pt x="97" y="152"/>
                    </a:lnTo>
                    <a:lnTo>
                      <a:pt x="95" y="151"/>
                    </a:lnTo>
                    <a:lnTo>
                      <a:pt x="93" y="151"/>
                    </a:lnTo>
                    <a:lnTo>
                      <a:pt x="92" y="151"/>
                    </a:lnTo>
                    <a:lnTo>
                      <a:pt x="90" y="151"/>
                    </a:lnTo>
                    <a:lnTo>
                      <a:pt x="89" y="150"/>
                    </a:lnTo>
                    <a:lnTo>
                      <a:pt x="87" y="150"/>
                    </a:lnTo>
                    <a:lnTo>
                      <a:pt x="85" y="148"/>
                    </a:lnTo>
                    <a:lnTo>
                      <a:pt x="83" y="148"/>
                    </a:lnTo>
                    <a:lnTo>
                      <a:pt x="81" y="148"/>
                    </a:lnTo>
                    <a:lnTo>
                      <a:pt x="79" y="147"/>
                    </a:lnTo>
                    <a:lnTo>
                      <a:pt x="77" y="147"/>
                    </a:lnTo>
                    <a:lnTo>
                      <a:pt x="75" y="145"/>
                    </a:lnTo>
                    <a:lnTo>
                      <a:pt x="72" y="145"/>
                    </a:lnTo>
                    <a:lnTo>
                      <a:pt x="69" y="144"/>
                    </a:lnTo>
                    <a:lnTo>
                      <a:pt x="67" y="142"/>
                    </a:lnTo>
                    <a:lnTo>
                      <a:pt x="63" y="142"/>
                    </a:lnTo>
                    <a:lnTo>
                      <a:pt x="60" y="141"/>
                    </a:lnTo>
                    <a:lnTo>
                      <a:pt x="56" y="140"/>
                    </a:lnTo>
                    <a:lnTo>
                      <a:pt x="54" y="140"/>
                    </a:lnTo>
                    <a:lnTo>
                      <a:pt x="52" y="140"/>
                    </a:lnTo>
                    <a:lnTo>
                      <a:pt x="50" y="138"/>
                    </a:lnTo>
                    <a:lnTo>
                      <a:pt x="49" y="138"/>
                    </a:lnTo>
                    <a:lnTo>
                      <a:pt x="47" y="138"/>
                    </a:lnTo>
                    <a:lnTo>
                      <a:pt x="45" y="138"/>
                    </a:lnTo>
                    <a:lnTo>
                      <a:pt x="44" y="138"/>
                    </a:lnTo>
                    <a:lnTo>
                      <a:pt x="42" y="138"/>
                    </a:lnTo>
                    <a:lnTo>
                      <a:pt x="41" y="140"/>
                    </a:lnTo>
                    <a:lnTo>
                      <a:pt x="39" y="140"/>
                    </a:lnTo>
                    <a:lnTo>
                      <a:pt x="38" y="140"/>
                    </a:lnTo>
                    <a:lnTo>
                      <a:pt x="36" y="140"/>
                    </a:lnTo>
                    <a:lnTo>
                      <a:pt x="34" y="140"/>
                    </a:lnTo>
                    <a:lnTo>
                      <a:pt x="33" y="140"/>
                    </a:lnTo>
                    <a:lnTo>
                      <a:pt x="31" y="140"/>
                    </a:lnTo>
                    <a:lnTo>
                      <a:pt x="30" y="140"/>
                    </a:lnTo>
                    <a:lnTo>
                      <a:pt x="29" y="138"/>
                    </a:lnTo>
                    <a:lnTo>
                      <a:pt x="28" y="138"/>
                    </a:lnTo>
                    <a:lnTo>
                      <a:pt x="27" y="137"/>
                    </a:lnTo>
                    <a:lnTo>
                      <a:pt x="25" y="137"/>
                    </a:lnTo>
                    <a:lnTo>
                      <a:pt x="24" y="137"/>
                    </a:lnTo>
                    <a:lnTo>
                      <a:pt x="22" y="135"/>
                    </a:lnTo>
                    <a:lnTo>
                      <a:pt x="20" y="134"/>
                    </a:lnTo>
                    <a:lnTo>
                      <a:pt x="20" y="132"/>
                    </a:lnTo>
                    <a:lnTo>
                      <a:pt x="18" y="131"/>
                    </a:lnTo>
                    <a:lnTo>
                      <a:pt x="16" y="128"/>
                    </a:lnTo>
                    <a:lnTo>
                      <a:pt x="15" y="127"/>
                    </a:lnTo>
                    <a:lnTo>
                      <a:pt x="13" y="124"/>
                    </a:lnTo>
                    <a:lnTo>
                      <a:pt x="12" y="122"/>
                    </a:lnTo>
                    <a:lnTo>
                      <a:pt x="10" y="120"/>
                    </a:lnTo>
                    <a:lnTo>
                      <a:pt x="9" y="118"/>
                    </a:lnTo>
                    <a:lnTo>
                      <a:pt x="8" y="118"/>
                    </a:lnTo>
                    <a:lnTo>
                      <a:pt x="8" y="117"/>
                    </a:lnTo>
                    <a:lnTo>
                      <a:pt x="7" y="115"/>
                    </a:lnTo>
                    <a:lnTo>
                      <a:pt x="6" y="114"/>
                    </a:lnTo>
                    <a:lnTo>
                      <a:pt x="5" y="112"/>
                    </a:lnTo>
                    <a:lnTo>
                      <a:pt x="5" y="111"/>
                    </a:lnTo>
                    <a:lnTo>
                      <a:pt x="4" y="111"/>
                    </a:lnTo>
                    <a:lnTo>
                      <a:pt x="4" y="110"/>
                    </a:lnTo>
                    <a:lnTo>
                      <a:pt x="4" y="108"/>
                    </a:lnTo>
                    <a:lnTo>
                      <a:pt x="3" y="108"/>
                    </a:lnTo>
                    <a:lnTo>
                      <a:pt x="3" y="107"/>
                    </a:lnTo>
                    <a:lnTo>
                      <a:pt x="3" y="105"/>
                    </a:lnTo>
                    <a:lnTo>
                      <a:pt x="2" y="104"/>
                    </a:lnTo>
                    <a:lnTo>
                      <a:pt x="2" y="102"/>
                    </a:lnTo>
                    <a:lnTo>
                      <a:pt x="1" y="102"/>
                    </a:lnTo>
                    <a:lnTo>
                      <a:pt x="1" y="101"/>
                    </a:lnTo>
                    <a:lnTo>
                      <a:pt x="1" y="100"/>
                    </a:lnTo>
                    <a:lnTo>
                      <a:pt x="1" y="98"/>
                    </a:lnTo>
                    <a:lnTo>
                      <a:pt x="0" y="98"/>
                    </a:lnTo>
                    <a:lnTo>
                      <a:pt x="0" y="97"/>
                    </a:lnTo>
                    <a:lnTo>
                      <a:pt x="0" y="95"/>
                    </a:lnTo>
                    <a:lnTo>
                      <a:pt x="0" y="94"/>
                    </a:lnTo>
                    <a:lnTo>
                      <a:pt x="0" y="92"/>
                    </a:lnTo>
                    <a:lnTo>
                      <a:pt x="0" y="91"/>
                    </a:lnTo>
                    <a:lnTo>
                      <a:pt x="0" y="90"/>
                    </a:lnTo>
                    <a:lnTo>
                      <a:pt x="0" y="88"/>
                    </a:lnTo>
                    <a:lnTo>
                      <a:pt x="1" y="81"/>
                    </a:lnTo>
                    <a:lnTo>
                      <a:pt x="1" y="78"/>
                    </a:lnTo>
                    <a:lnTo>
                      <a:pt x="2" y="77"/>
                    </a:lnTo>
                    <a:lnTo>
                      <a:pt x="3" y="74"/>
                    </a:lnTo>
                    <a:lnTo>
                      <a:pt x="4" y="71"/>
                    </a:lnTo>
                    <a:lnTo>
                      <a:pt x="4" y="70"/>
                    </a:lnTo>
                    <a:lnTo>
                      <a:pt x="5" y="68"/>
                    </a:lnTo>
                    <a:lnTo>
                      <a:pt x="6" y="65"/>
                    </a:lnTo>
                    <a:lnTo>
                      <a:pt x="7" y="64"/>
                    </a:lnTo>
                    <a:lnTo>
                      <a:pt x="8" y="62"/>
                    </a:lnTo>
                    <a:lnTo>
                      <a:pt x="10" y="62"/>
                    </a:lnTo>
                    <a:lnTo>
                      <a:pt x="11" y="60"/>
                    </a:lnTo>
                    <a:lnTo>
                      <a:pt x="12" y="60"/>
                    </a:lnTo>
                    <a:lnTo>
                      <a:pt x="13" y="58"/>
                    </a:lnTo>
                    <a:lnTo>
                      <a:pt x="15" y="57"/>
                    </a:lnTo>
                    <a:lnTo>
                      <a:pt x="16" y="57"/>
                    </a:lnTo>
                    <a:lnTo>
                      <a:pt x="18" y="55"/>
                    </a:lnTo>
                    <a:lnTo>
                      <a:pt x="20" y="55"/>
                    </a:lnTo>
                    <a:lnTo>
                      <a:pt x="20" y="54"/>
                    </a:lnTo>
                    <a:lnTo>
                      <a:pt x="22" y="54"/>
                    </a:lnTo>
                    <a:lnTo>
                      <a:pt x="24" y="52"/>
                    </a:lnTo>
                    <a:lnTo>
                      <a:pt x="26" y="51"/>
                    </a:lnTo>
                    <a:lnTo>
                      <a:pt x="28" y="51"/>
                    </a:lnTo>
                    <a:lnTo>
                      <a:pt x="30" y="51"/>
                    </a:lnTo>
                    <a:lnTo>
                      <a:pt x="32" y="50"/>
                    </a:lnTo>
                    <a:lnTo>
                      <a:pt x="34" y="48"/>
                    </a:lnTo>
                    <a:lnTo>
                      <a:pt x="36" y="48"/>
                    </a:lnTo>
                    <a:lnTo>
                      <a:pt x="38" y="47"/>
                    </a:lnTo>
                    <a:lnTo>
                      <a:pt x="40" y="45"/>
                    </a:lnTo>
                    <a:lnTo>
                      <a:pt x="42" y="45"/>
                    </a:lnTo>
                    <a:lnTo>
                      <a:pt x="44" y="44"/>
                    </a:lnTo>
                    <a:lnTo>
                      <a:pt x="50" y="40"/>
                    </a:lnTo>
                    <a:lnTo>
                      <a:pt x="52" y="38"/>
                    </a:lnTo>
                    <a:lnTo>
                      <a:pt x="55" y="37"/>
                    </a:lnTo>
                    <a:lnTo>
                      <a:pt x="58" y="37"/>
                    </a:lnTo>
                    <a:lnTo>
                      <a:pt x="60" y="35"/>
                    </a:lnTo>
                    <a:lnTo>
                      <a:pt x="62" y="34"/>
                    </a:lnTo>
                    <a:lnTo>
                      <a:pt x="64" y="34"/>
                    </a:lnTo>
                    <a:lnTo>
                      <a:pt x="67" y="34"/>
                    </a:lnTo>
                    <a:lnTo>
                      <a:pt x="68" y="32"/>
                    </a:lnTo>
                    <a:lnTo>
                      <a:pt x="70" y="32"/>
                    </a:lnTo>
                    <a:lnTo>
                      <a:pt x="72" y="32"/>
                    </a:lnTo>
                    <a:lnTo>
                      <a:pt x="74" y="31"/>
                    </a:lnTo>
                    <a:lnTo>
                      <a:pt x="76" y="31"/>
                    </a:lnTo>
                    <a:lnTo>
                      <a:pt x="77" y="31"/>
                    </a:lnTo>
                    <a:lnTo>
                      <a:pt x="78" y="31"/>
                    </a:lnTo>
                    <a:lnTo>
                      <a:pt x="80" y="31"/>
                    </a:lnTo>
                    <a:lnTo>
                      <a:pt x="82" y="31"/>
                    </a:lnTo>
                    <a:lnTo>
                      <a:pt x="84" y="31"/>
                    </a:lnTo>
                    <a:lnTo>
                      <a:pt x="85" y="31"/>
                    </a:lnTo>
                    <a:lnTo>
                      <a:pt x="87" y="31"/>
                    </a:lnTo>
                    <a:lnTo>
                      <a:pt x="89" y="31"/>
                    </a:lnTo>
                    <a:lnTo>
                      <a:pt x="91" y="31"/>
                    </a:lnTo>
                    <a:lnTo>
                      <a:pt x="93" y="31"/>
                    </a:lnTo>
                    <a:lnTo>
                      <a:pt x="95" y="31"/>
                    </a:lnTo>
                    <a:lnTo>
                      <a:pt x="97" y="31"/>
                    </a:lnTo>
                    <a:lnTo>
                      <a:pt x="100" y="31"/>
                    </a:lnTo>
                    <a:lnTo>
                      <a:pt x="102" y="31"/>
                    </a:lnTo>
                    <a:lnTo>
                      <a:pt x="105" y="30"/>
                    </a:lnTo>
                    <a:lnTo>
                      <a:pt x="108" y="30"/>
                    </a:lnTo>
                    <a:lnTo>
                      <a:pt x="111" y="30"/>
                    </a:lnTo>
                    <a:lnTo>
                      <a:pt x="114" y="28"/>
                    </a:lnTo>
                    <a:lnTo>
                      <a:pt x="119" y="28"/>
                    </a:lnTo>
                    <a:lnTo>
                      <a:pt x="122" y="27"/>
                    </a:lnTo>
                    <a:lnTo>
                      <a:pt x="124" y="27"/>
                    </a:lnTo>
                    <a:lnTo>
                      <a:pt x="125" y="25"/>
                    </a:lnTo>
                    <a:lnTo>
                      <a:pt x="127" y="25"/>
                    </a:lnTo>
                    <a:lnTo>
                      <a:pt x="130" y="25"/>
                    </a:lnTo>
                    <a:lnTo>
                      <a:pt x="132" y="25"/>
                    </a:lnTo>
                    <a:lnTo>
                      <a:pt x="132" y="24"/>
                    </a:lnTo>
                    <a:lnTo>
                      <a:pt x="134" y="24"/>
                    </a:lnTo>
                    <a:lnTo>
                      <a:pt x="136" y="22"/>
                    </a:lnTo>
                    <a:lnTo>
                      <a:pt x="138" y="22"/>
                    </a:lnTo>
                    <a:lnTo>
                      <a:pt x="140" y="22"/>
                    </a:lnTo>
                    <a:lnTo>
                      <a:pt x="141" y="22"/>
                    </a:lnTo>
                    <a:lnTo>
                      <a:pt x="143" y="21"/>
                    </a:lnTo>
                    <a:lnTo>
                      <a:pt x="145" y="21"/>
                    </a:lnTo>
                    <a:lnTo>
                      <a:pt x="146" y="21"/>
                    </a:lnTo>
                    <a:lnTo>
                      <a:pt x="148" y="20"/>
                    </a:lnTo>
                    <a:lnTo>
                      <a:pt x="150" y="20"/>
                    </a:lnTo>
                    <a:lnTo>
                      <a:pt x="152" y="20"/>
                    </a:lnTo>
                    <a:lnTo>
                      <a:pt x="154" y="18"/>
                    </a:lnTo>
                    <a:lnTo>
                      <a:pt x="156" y="18"/>
                    </a:lnTo>
                    <a:lnTo>
                      <a:pt x="157" y="18"/>
                    </a:lnTo>
                    <a:lnTo>
                      <a:pt x="159" y="17"/>
                    </a:lnTo>
                    <a:lnTo>
                      <a:pt x="161" y="17"/>
                    </a:lnTo>
                    <a:lnTo>
                      <a:pt x="163" y="17"/>
                    </a:lnTo>
                    <a:lnTo>
                      <a:pt x="164" y="15"/>
                    </a:lnTo>
                    <a:lnTo>
                      <a:pt x="167" y="15"/>
                    </a:lnTo>
                    <a:lnTo>
                      <a:pt x="170" y="14"/>
                    </a:lnTo>
                    <a:lnTo>
                      <a:pt x="172" y="14"/>
                    </a:lnTo>
                    <a:lnTo>
                      <a:pt x="178" y="14"/>
                    </a:lnTo>
                    <a:lnTo>
                      <a:pt x="181" y="12"/>
                    </a:lnTo>
                    <a:lnTo>
                      <a:pt x="182" y="12"/>
                    </a:lnTo>
                    <a:lnTo>
                      <a:pt x="184" y="11"/>
                    </a:lnTo>
                    <a:lnTo>
                      <a:pt x="186" y="11"/>
                    </a:lnTo>
                    <a:lnTo>
                      <a:pt x="189" y="11"/>
                    </a:lnTo>
                    <a:lnTo>
                      <a:pt x="190" y="11"/>
                    </a:lnTo>
                    <a:lnTo>
                      <a:pt x="191" y="10"/>
                    </a:lnTo>
                    <a:lnTo>
                      <a:pt x="193" y="10"/>
                    </a:lnTo>
                    <a:lnTo>
                      <a:pt x="195" y="10"/>
                    </a:lnTo>
                    <a:lnTo>
                      <a:pt x="197" y="10"/>
                    </a:lnTo>
                    <a:lnTo>
                      <a:pt x="198" y="8"/>
                    </a:lnTo>
                    <a:lnTo>
                      <a:pt x="199" y="8"/>
                    </a:lnTo>
                    <a:lnTo>
                      <a:pt x="201" y="8"/>
                    </a:lnTo>
                    <a:lnTo>
                      <a:pt x="202" y="8"/>
                    </a:lnTo>
                    <a:lnTo>
                      <a:pt x="204" y="8"/>
                    </a:lnTo>
                    <a:lnTo>
                      <a:pt x="205" y="8"/>
                    </a:lnTo>
                    <a:lnTo>
                      <a:pt x="206" y="8"/>
                    </a:lnTo>
                    <a:lnTo>
                      <a:pt x="207" y="7"/>
                    </a:lnTo>
                    <a:lnTo>
                      <a:pt x="209" y="7"/>
                    </a:lnTo>
                    <a:lnTo>
                      <a:pt x="211" y="7"/>
                    </a:lnTo>
                    <a:lnTo>
                      <a:pt x="213" y="7"/>
                    </a:lnTo>
                    <a:lnTo>
                      <a:pt x="214" y="7"/>
                    </a:lnTo>
                    <a:lnTo>
                      <a:pt x="216" y="5"/>
                    </a:lnTo>
                    <a:lnTo>
                      <a:pt x="218" y="5"/>
                    </a:lnTo>
                    <a:lnTo>
                      <a:pt x="220" y="5"/>
                    </a:lnTo>
                    <a:lnTo>
                      <a:pt x="221" y="5"/>
                    </a:lnTo>
                    <a:lnTo>
                      <a:pt x="224" y="5"/>
                    </a:lnTo>
                    <a:lnTo>
                      <a:pt x="227" y="5"/>
                    </a:lnTo>
                    <a:lnTo>
                      <a:pt x="229" y="5"/>
                    </a:lnTo>
                    <a:lnTo>
                      <a:pt x="232" y="5"/>
                    </a:lnTo>
                    <a:lnTo>
                      <a:pt x="239" y="4"/>
                    </a:lnTo>
                    <a:lnTo>
                      <a:pt x="243" y="2"/>
                    </a:lnTo>
                    <a:lnTo>
                      <a:pt x="246" y="2"/>
                    </a:lnTo>
                    <a:lnTo>
                      <a:pt x="249" y="2"/>
                    </a:lnTo>
                    <a:lnTo>
                      <a:pt x="252" y="2"/>
                    </a:lnTo>
                    <a:lnTo>
                      <a:pt x="254" y="2"/>
                    </a:lnTo>
                    <a:lnTo>
                      <a:pt x="257" y="2"/>
                    </a:lnTo>
                    <a:lnTo>
                      <a:pt x="260" y="1"/>
                    </a:lnTo>
                    <a:lnTo>
                      <a:pt x="262" y="1"/>
                    </a:lnTo>
                    <a:lnTo>
                      <a:pt x="264" y="1"/>
                    </a:lnTo>
                    <a:lnTo>
                      <a:pt x="266" y="1"/>
                    </a:lnTo>
                    <a:lnTo>
                      <a:pt x="269" y="1"/>
                    </a:lnTo>
                    <a:lnTo>
                      <a:pt x="270" y="1"/>
                    </a:lnTo>
                    <a:lnTo>
                      <a:pt x="273" y="1"/>
                    </a:lnTo>
                    <a:lnTo>
                      <a:pt x="275" y="0"/>
                    </a:lnTo>
                    <a:lnTo>
                      <a:pt x="277" y="0"/>
                    </a:lnTo>
                    <a:lnTo>
                      <a:pt x="278" y="0"/>
                    </a:lnTo>
                    <a:lnTo>
                      <a:pt x="281" y="0"/>
                    </a:lnTo>
                    <a:lnTo>
                      <a:pt x="283" y="0"/>
                    </a:lnTo>
                    <a:lnTo>
                      <a:pt x="285" y="0"/>
                    </a:lnTo>
                    <a:lnTo>
                      <a:pt x="287" y="0"/>
                    </a:lnTo>
                    <a:lnTo>
                      <a:pt x="290" y="0"/>
                    </a:lnTo>
                    <a:lnTo>
                      <a:pt x="293" y="0"/>
                    </a:lnTo>
                    <a:lnTo>
                      <a:pt x="294" y="0"/>
                    </a:lnTo>
                    <a:lnTo>
                      <a:pt x="298" y="0"/>
                    </a:lnTo>
                    <a:lnTo>
                      <a:pt x="301" y="0"/>
                    </a:lnTo>
                    <a:lnTo>
                      <a:pt x="303" y="0"/>
                    </a:lnTo>
                    <a:lnTo>
                      <a:pt x="307" y="0"/>
                    </a:lnTo>
                    <a:lnTo>
                      <a:pt x="310" y="0"/>
                    </a:lnTo>
                    <a:lnTo>
                      <a:pt x="314" y="0"/>
                    </a:lnTo>
                    <a:lnTo>
                      <a:pt x="318" y="0"/>
                    </a:lnTo>
                    <a:lnTo>
                      <a:pt x="320" y="0"/>
                    </a:lnTo>
                    <a:lnTo>
                      <a:pt x="321" y="0"/>
                    </a:lnTo>
                    <a:lnTo>
                      <a:pt x="322" y="0"/>
                    </a:lnTo>
                    <a:lnTo>
                      <a:pt x="323" y="0"/>
                    </a:lnTo>
                    <a:lnTo>
                      <a:pt x="324" y="0"/>
                    </a:lnTo>
                    <a:lnTo>
                      <a:pt x="325" y="0"/>
                    </a:lnTo>
                    <a:lnTo>
                      <a:pt x="326" y="0"/>
                    </a:lnTo>
                    <a:lnTo>
                      <a:pt x="328" y="0"/>
                    </a:lnTo>
                    <a:lnTo>
                      <a:pt x="329" y="0"/>
                    </a:lnTo>
                    <a:lnTo>
                      <a:pt x="330" y="0"/>
                    </a:lnTo>
                    <a:lnTo>
                      <a:pt x="331" y="0"/>
                    </a:lnTo>
                    <a:lnTo>
                      <a:pt x="332" y="0"/>
                    </a:lnTo>
                    <a:lnTo>
                      <a:pt x="333" y="0"/>
                    </a:lnTo>
                    <a:lnTo>
                      <a:pt x="334" y="0"/>
                    </a:lnTo>
                    <a:lnTo>
                      <a:pt x="335" y="0"/>
                    </a:lnTo>
                    <a:lnTo>
                      <a:pt x="336" y="0"/>
                    </a:lnTo>
                    <a:lnTo>
                      <a:pt x="337" y="0"/>
                    </a:lnTo>
                    <a:lnTo>
                      <a:pt x="338" y="0"/>
                    </a:lnTo>
                    <a:lnTo>
                      <a:pt x="339" y="0"/>
                    </a:lnTo>
                    <a:lnTo>
                      <a:pt x="340" y="0"/>
                    </a:lnTo>
                    <a:lnTo>
                      <a:pt x="341" y="0"/>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6" name="Freeform 256"/>
              <p:cNvSpPr>
                <a:spLocks/>
              </p:cNvSpPr>
              <p:nvPr/>
            </p:nvSpPr>
            <p:spPr bwMode="auto">
              <a:xfrm>
                <a:off x="1095" y="1417"/>
                <a:ext cx="999" cy="433"/>
              </a:xfrm>
              <a:custGeom>
                <a:avLst/>
                <a:gdLst/>
                <a:ahLst/>
                <a:cxnLst>
                  <a:cxn ang="0">
                    <a:pos x="997" y="391"/>
                  </a:cxn>
                  <a:cxn ang="0">
                    <a:pos x="956" y="332"/>
                  </a:cxn>
                  <a:cxn ang="0">
                    <a:pos x="821" y="279"/>
                  </a:cxn>
                  <a:cxn ang="0">
                    <a:pos x="595" y="190"/>
                  </a:cxn>
                  <a:cxn ang="0">
                    <a:pos x="460" y="147"/>
                  </a:cxn>
                  <a:cxn ang="0">
                    <a:pos x="322" y="99"/>
                  </a:cxn>
                  <a:cxn ang="0">
                    <a:pos x="156" y="33"/>
                  </a:cxn>
                  <a:cxn ang="0">
                    <a:pos x="44" y="0"/>
                  </a:cxn>
                  <a:cxn ang="0">
                    <a:pos x="29" y="20"/>
                  </a:cxn>
                  <a:cxn ang="0">
                    <a:pos x="22" y="61"/>
                  </a:cxn>
                  <a:cxn ang="0">
                    <a:pos x="0" y="99"/>
                  </a:cxn>
                  <a:cxn ang="0">
                    <a:pos x="36" y="157"/>
                  </a:cxn>
                  <a:cxn ang="0">
                    <a:pos x="68" y="185"/>
                  </a:cxn>
                  <a:cxn ang="0">
                    <a:pos x="124" y="210"/>
                  </a:cxn>
                  <a:cxn ang="0">
                    <a:pos x="365" y="308"/>
                  </a:cxn>
                  <a:cxn ang="0">
                    <a:pos x="525" y="373"/>
                  </a:cxn>
                  <a:cxn ang="0">
                    <a:pos x="584" y="380"/>
                  </a:cxn>
                  <a:cxn ang="0">
                    <a:pos x="707" y="396"/>
                  </a:cxn>
                  <a:cxn ang="0">
                    <a:pos x="825" y="410"/>
                  </a:cxn>
                  <a:cxn ang="0">
                    <a:pos x="869" y="417"/>
                  </a:cxn>
                  <a:cxn ang="0">
                    <a:pos x="933" y="432"/>
                  </a:cxn>
                  <a:cxn ang="0">
                    <a:pos x="971" y="417"/>
                  </a:cxn>
                  <a:cxn ang="0">
                    <a:pos x="998" y="411"/>
                  </a:cxn>
                  <a:cxn ang="0">
                    <a:pos x="997" y="391"/>
                  </a:cxn>
                </a:cxnLst>
                <a:rect l="0" t="0" r="r" b="b"/>
                <a:pathLst>
                  <a:path w="999" h="433">
                    <a:moveTo>
                      <a:pt x="997" y="391"/>
                    </a:moveTo>
                    <a:lnTo>
                      <a:pt x="956" y="332"/>
                    </a:lnTo>
                    <a:lnTo>
                      <a:pt x="821" y="279"/>
                    </a:lnTo>
                    <a:lnTo>
                      <a:pt x="595" y="190"/>
                    </a:lnTo>
                    <a:lnTo>
                      <a:pt x="460" y="147"/>
                    </a:lnTo>
                    <a:lnTo>
                      <a:pt x="322" y="99"/>
                    </a:lnTo>
                    <a:lnTo>
                      <a:pt x="156" y="33"/>
                    </a:lnTo>
                    <a:lnTo>
                      <a:pt x="44" y="0"/>
                    </a:lnTo>
                    <a:lnTo>
                      <a:pt x="29" y="20"/>
                    </a:lnTo>
                    <a:lnTo>
                      <a:pt x="22" y="61"/>
                    </a:lnTo>
                    <a:lnTo>
                      <a:pt x="0" y="99"/>
                    </a:lnTo>
                    <a:lnTo>
                      <a:pt x="36" y="157"/>
                    </a:lnTo>
                    <a:lnTo>
                      <a:pt x="68" y="185"/>
                    </a:lnTo>
                    <a:lnTo>
                      <a:pt x="124" y="210"/>
                    </a:lnTo>
                    <a:lnTo>
                      <a:pt x="365" y="308"/>
                    </a:lnTo>
                    <a:lnTo>
                      <a:pt x="525" y="373"/>
                    </a:lnTo>
                    <a:lnTo>
                      <a:pt x="584" y="380"/>
                    </a:lnTo>
                    <a:lnTo>
                      <a:pt x="707" y="396"/>
                    </a:lnTo>
                    <a:lnTo>
                      <a:pt x="825" y="410"/>
                    </a:lnTo>
                    <a:lnTo>
                      <a:pt x="869" y="417"/>
                    </a:lnTo>
                    <a:lnTo>
                      <a:pt x="933" y="432"/>
                    </a:lnTo>
                    <a:lnTo>
                      <a:pt x="971" y="417"/>
                    </a:lnTo>
                    <a:lnTo>
                      <a:pt x="998" y="411"/>
                    </a:lnTo>
                    <a:lnTo>
                      <a:pt x="997" y="391"/>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7" name="Freeform 257"/>
              <p:cNvSpPr>
                <a:spLocks/>
              </p:cNvSpPr>
              <p:nvPr/>
            </p:nvSpPr>
            <p:spPr bwMode="auto">
              <a:xfrm>
                <a:off x="3217" y="1601"/>
                <a:ext cx="1012" cy="307"/>
              </a:xfrm>
              <a:custGeom>
                <a:avLst/>
                <a:gdLst/>
                <a:ahLst/>
                <a:cxnLst>
                  <a:cxn ang="0">
                    <a:pos x="2" y="48"/>
                  </a:cxn>
                  <a:cxn ang="0">
                    <a:pos x="46" y="102"/>
                  </a:cxn>
                  <a:cxn ang="0">
                    <a:pos x="182" y="136"/>
                  </a:cxn>
                  <a:cxn ang="0">
                    <a:pos x="414" y="192"/>
                  </a:cxn>
                  <a:cxn ang="0">
                    <a:pos x="550" y="216"/>
                  </a:cxn>
                  <a:cxn ang="0">
                    <a:pos x="690" y="245"/>
                  </a:cxn>
                  <a:cxn ang="0">
                    <a:pos x="859" y="288"/>
                  </a:cxn>
                  <a:cxn ang="0">
                    <a:pos x="974" y="306"/>
                  </a:cxn>
                  <a:cxn ang="0">
                    <a:pos x="986" y="283"/>
                  </a:cxn>
                  <a:cxn ang="0">
                    <a:pos x="992" y="241"/>
                  </a:cxn>
                  <a:cxn ang="0">
                    <a:pos x="1011" y="201"/>
                  </a:cxn>
                  <a:cxn ang="0">
                    <a:pos x="973" y="147"/>
                  </a:cxn>
                  <a:cxn ang="0">
                    <a:pos x="939" y="123"/>
                  </a:cxn>
                  <a:cxn ang="0">
                    <a:pos x="881" y="106"/>
                  </a:cxn>
                  <a:cxn ang="0">
                    <a:pos x="637" y="43"/>
                  </a:cxn>
                  <a:cxn ang="0">
                    <a:pos x="474" y="1"/>
                  </a:cxn>
                  <a:cxn ang="0">
                    <a:pos x="414" y="1"/>
                  </a:cxn>
                  <a:cxn ang="0">
                    <a:pos x="291" y="4"/>
                  </a:cxn>
                  <a:cxn ang="0">
                    <a:pos x="173" y="5"/>
                  </a:cxn>
                  <a:cxn ang="0">
                    <a:pos x="128" y="4"/>
                  </a:cxn>
                  <a:cxn ang="0">
                    <a:pos x="63" y="0"/>
                  </a:cxn>
                  <a:cxn ang="0">
                    <a:pos x="27" y="18"/>
                  </a:cxn>
                  <a:cxn ang="0">
                    <a:pos x="0" y="28"/>
                  </a:cxn>
                  <a:cxn ang="0">
                    <a:pos x="2" y="48"/>
                  </a:cxn>
                </a:cxnLst>
                <a:rect l="0" t="0" r="r" b="b"/>
                <a:pathLst>
                  <a:path w="1012" h="307">
                    <a:moveTo>
                      <a:pt x="2" y="48"/>
                    </a:moveTo>
                    <a:lnTo>
                      <a:pt x="46" y="102"/>
                    </a:lnTo>
                    <a:lnTo>
                      <a:pt x="182" y="136"/>
                    </a:lnTo>
                    <a:lnTo>
                      <a:pt x="414" y="192"/>
                    </a:lnTo>
                    <a:lnTo>
                      <a:pt x="550" y="216"/>
                    </a:lnTo>
                    <a:lnTo>
                      <a:pt x="690" y="245"/>
                    </a:lnTo>
                    <a:lnTo>
                      <a:pt x="859" y="288"/>
                    </a:lnTo>
                    <a:lnTo>
                      <a:pt x="974" y="306"/>
                    </a:lnTo>
                    <a:lnTo>
                      <a:pt x="986" y="283"/>
                    </a:lnTo>
                    <a:lnTo>
                      <a:pt x="992" y="241"/>
                    </a:lnTo>
                    <a:lnTo>
                      <a:pt x="1011" y="201"/>
                    </a:lnTo>
                    <a:lnTo>
                      <a:pt x="973" y="147"/>
                    </a:lnTo>
                    <a:lnTo>
                      <a:pt x="939" y="123"/>
                    </a:lnTo>
                    <a:lnTo>
                      <a:pt x="881" y="106"/>
                    </a:lnTo>
                    <a:lnTo>
                      <a:pt x="637" y="43"/>
                    </a:lnTo>
                    <a:lnTo>
                      <a:pt x="474" y="1"/>
                    </a:lnTo>
                    <a:lnTo>
                      <a:pt x="414" y="1"/>
                    </a:lnTo>
                    <a:lnTo>
                      <a:pt x="291" y="4"/>
                    </a:lnTo>
                    <a:lnTo>
                      <a:pt x="173" y="5"/>
                    </a:lnTo>
                    <a:lnTo>
                      <a:pt x="128" y="4"/>
                    </a:lnTo>
                    <a:lnTo>
                      <a:pt x="63" y="0"/>
                    </a:lnTo>
                    <a:lnTo>
                      <a:pt x="27" y="18"/>
                    </a:lnTo>
                    <a:lnTo>
                      <a:pt x="0" y="28"/>
                    </a:lnTo>
                    <a:lnTo>
                      <a:pt x="2" y="48"/>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8" name="Freeform 258"/>
              <p:cNvSpPr>
                <a:spLocks/>
              </p:cNvSpPr>
              <p:nvPr/>
            </p:nvSpPr>
            <p:spPr bwMode="auto">
              <a:xfrm>
                <a:off x="4391" y="1416"/>
                <a:ext cx="1000" cy="433"/>
              </a:xfrm>
              <a:custGeom>
                <a:avLst/>
                <a:gdLst/>
                <a:ahLst/>
                <a:cxnLst>
                  <a:cxn ang="0">
                    <a:pos x="997" y="40"/>
                  </a:cxn>
                  <a:cxn ang="0">
                    <a:pos x="956" y="100"/>
                  </a:cxn>
                  <a:cxn ang="0">
                    <a:pos x="822" y="152"/>
                  </a:cxn>
                  <a:cxn ang="0">
                    <a:pos x="596" y="241"/>
                  </a:cxn>
                  <a:cxn ang="0">
                    <a:pos x="460" y="284"/>
                  </a:cxn>
                  <a:cxn ang="0">
                    <a:pos x="323" y="332"/>
                  </a:cxn>
                  <a:cxn ang="0">
                    <a:pos x="156" y="398"/>
                  </a:cxn>
                  <a:cxn ang="0">
                    <a:pos x="44" y="432"/>
                  </a:cxn>
                  <a:cxn ang="0">
                    <a:pos x="30" y="411"/>
                  </a:cxn>
                  <a:cxn ang="0">
                    <a:pos x="22" y="370"/>
                  </a:cxn>
                  <a:cxn ang="0">
                    <a:pos x="0" y="332"/>
                  </a:cxn>
                  <a:cxn ang="0">
                    <a:pos x="36" y="275"/>
                  </a:cxn>
                  <a:cxn ang="0">
                    <a:pos x="68" y="246"/>
                  </a:cxn>
                  <a:cxn ang="0">
                    <a:pos x="125" y="221"/>
                  </a:cxn>
                  <a:cxn ang="0">
                    <a:pos x="365" y="123"/>
                  </a:cxn>
                  <a:cxn ang="0">
                    <a:pos x="525" y="58"/>
                  </a:cxn>
                  <a:cxn ang="0">
                    <a:pos x="584" y="51"/>
                  </a:cxn>
                  <a:cxn ang="0">
                    <a:pos x="708" y="35"/>
                  </a:cxn>
                  <a:cxn ang="0">
                    <a:pos x="826" y="21"/>
                  </a:cxn>
                  <a:cxn ang="0">
                    <a:pos x="869" y="14"/>
                  </a:cxn>
                  <a:cxn ang="0">
                    <a:pos x="933" y="0"/>
                  </a:cxn>
                  <a:cxn ang="0">
                    <a:pos x="971" y="14"/>
                  </a:cxn>
                  <a:cxn ang="0">
                    <a:pos x="999" y="20"/>
                  </a:cxn>
                  <a:cxn ang="0">
                    <a:pos x="997" y="40"/>
                  </a:cxn>
                </a:cxnLst>
                <a:rect l="0" t="0" r="r" b="b"/>
                <a:pathLst>
                  <a:path w="1000" h="433">
                    <a:moveTo>
                      <a:pt x="997" y="40"/>
                    </a:moveTo>
                    <a:lnTo>
                      <a:pt x="956" y="100"/>
                    </a:lnTo>
                    <a:lnTo>
                      <a:pt x="822" y="152"/>
                    </a:lnTo>
                    <a:lnTo>
                      <a:pt x="596" y="241"/>
                    </a:lnTo>
                    <a:lnTo>
                      <a:pt x="460" y="284"/>
                    </a:lnTo>
                    <a:lnTo>
                      <a:pt x="323" y="332"/>
                    </a:lnTo>
                    <a:lnTo>
                      <a:pt x="156" y="398"/>
                    </a:lnTo>
                    <a:lnTo>
                      <a:pt x="44" y="432"/>
                    </a:lnTo>
                    <a:lnTo>
                      <a:pt x="30" y="411"/>
                    </a:lnTo>
                    <a:lnTo>
                      <a:pt x="22" y="370"/>
                    </a:lnTo>
                    <a:lnTo>
                      <a:pt x="0" y="332"/>
                    </a:lnTo>
                    <a:lnTo>
                      <a:pt x="36" y="275"/>
                    </a:lnTo>
                    <a:lnTo>
                      <a:pt x="68" y="246"/>
                    </a:lnTo>
                    <a:lnTo>
                      <a:pt x="125" y="221"/>
                    </a:lnTo>
                    <a:lnTo>
                      <a:pt x="365" y="123"/>
                    </a:lnTo>
                    <a:lnTo>
                      <a:pt x="525" y="58"/>
                    </a:lnTo>
                    <a:lnTo>
                      <a:pt x="584" y="51"/>
                    </a:lnTo>
                    <a:lnTo>
                      <a:pt x="708" y="35"/>
                    </a:lnTo>
                    <a:lnTo>
                      <a:pt x="826" y="21"/>
                    </a:lnTo>
                    <a:lnTo>
                      <a:pt x="869" y="14"/>
                    </a:lnTo>
                    <a:lnTo>
                      <a:pt x="933" y="0"/>
                    </a:lnTo>
                    <a:lnTo>
                      <a:pt x="971" y="14"/>
                    </a:lnTo>
                    <a:lnTo>
                      <a:pt x="999" y="20"/>
                    </a:lnTo>
                    <a:lnTo>
                      <a:pt x="997" y="40"/>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19" name="Freeform 259"/>
              <p:cNvSpPr>
                <a:spLocks/>
              </p:cNvSpPr>
              <p:nvPr/>
            </p:nvSpPr>
            <p:spPr bwMode="auto">
              <a:xfrm>
                <a:off x="2169" y="1654"/>
                <a:ext cx="1018" cy="235"/>
              </a:xfrm>
              <a:custGeom>
                <a:avLst/>
                <a:gdLst/>
                <a:ahLst/>
                <a:cxnLst>
                  <a:cxn ang="0">
                    <a:pos x="1014" y="118"/>
                  </a:cxn>
                  <a:cxn ang="0">
                    <a:pos x="967" y="70"/>
                  </a:cxn>
                  <a:cxn ang="0">
                    <a:pos x="829" y="56"/>
                  </a:cxn>
                  <a:cxn ang="0">
                    <a:pos x="597" y="33"/>
                  </a:cxn>
                  <a:cxn ang="0">
                    <a:pos x="459" y="28"/>
                  </a:cxn>
                  <a:cxn ang="0">
                    <a:pos x="317" y="18"/>
                  </a:cxn>
                  <a:cxn ang="0">
                    <a:pos x="148" y="0"/>
                  </a:cxn>
                  <a:cxn ang="0">
                    <a:pos x="33" y="0"/>
                  </a:cxn>
                  <a:cxn ang="0">
                    <a:pos x="20" y="23"/>
                  </a:cxn>
                  <a:cxn ang="0">
                    <a:pos x="18" y="66"/>
                  </a:cxn>
                  <a:cxn ang="0">
                    <a:pos x="0" y="109"/>
                  </a:cxn>
                  <a:cxn ang="0">
                    <a:pos x="41" y="157"/>
                  </a:cxn>
                  <a:cxn ang="0">
                    <a:pos x="76" y="176"/>
                  </a:cxn>
                  <a:cxn ang="0">
                    <a:pos x="135" y="184"/>
                  </a:cxn>
                  <a:cxn ang="0">
                    <a:pos x="382" y="213"/>
                  </a:cxn>
                  <a:cxn ang="0">
                    <a:pos x="547" y="234"/>
                  </a:cxn>
                  <a:cxn ang="0">
                    <a:pos x="605" y="223"/>
                  </a:cxn>
                  <a:cxn ang="0">
                    <a:pos x="729" y="205"/>
                  </a:cxn>
                  <a:cxn ang="0">
                    <a:pos x="846" y="184"/>
                  </a:cxn>
                  <a:cxn ang="0">
                    <a:pos x="891" y="180"/>
                  </a:cxn>
                  <a:cxn ang="0">
                    <a:pos x="956" y="176"/>
                  </a:cxn>
                  <a:cxn ang="0">
                    <a:pos x="990" y="153"/>
                  </a:cxn>
                  <a:cxn ang="0">
                    <a:pos x="1017" y="138"/>
                  </a:cxn>
                  <a:cxn ang="0">
                    <a:pos x="1014" y="118"/>
                  </a:cxn>
                </a:cxnLst>
                <a:rect l="0" t="0" r="r" b="b"/>
                <a:pathLst>
                  <a:path w="1018" h="235">
                    <a:moveTo>
                      <a:pt x="1014" y="118"/>
                    </a:moveTo>
                    <a:lnTo>
                      <a:pt x="967" y="70"/>
                    </a:lnTo>
                    <a:lnTo>
                      <a:pt x="829" y="56"/>
                    </a:lnTo>
                    <a:lnTo>
                      <a:pt x="597" y="33"/>
                    </a:lnTo>
                    <a:lnTo>
                      <a:pt x="459" y="28"/>
                    </a:lnTo>
                    <a:lnTo>
                      <a:pt x="317" y="18"/>
                    </a:lnTo>
                    <a:lnTo>
                      <a:pt x="148" y="0"/>
                    </a:lnTo>
                    <a:lnTo>
                      <a:pt x="33" y="0"/>
                    </a:lnTo>
                    <a:lnTo>
                      <a:pt x="20" y="23"/>
                    </a:lnTo>
                    <a:lnTo>
                      <a:pt x="18" y="66"/>
                    </a:lnTo>
                    <a:lnTo>
                      <a:pt x="0" y="109"/>
                    </a:lnTo>
                    <a:lnTo>
                      <a:pt x="41" y="157"/>
                    </a:lnTo>
                    <a:lnTo>
                      <a:pt x="76" y="176"/>
                    </a:lnTo>
                    <a:lnTo>
                      <a:pt x="135" y="184"/>
                    </a:lnTo>
                    <a:lnTo>
                      <a:pt x="382" y="213"/>
                    </a:lnTo>
                    <a:lnTo>
                      <a:pt x="547" y="234"/>
                    </a:lnTo>
                    <a:lnTo>
                      <a:pt x="605" y="223"/>
                    </a:lnTo>
                    <a:lnTo>
                      <a:pt x="729" y="205"/>
                    </a:lnTo>
                    <a:lnTo>
                      <a:pt x="846" y="184"/>
                    </a:lnTo>
                    <a:lnTo>
                      <a:pt x="891" y="180"/>
                    </a:lnTo>
                    <a:lnTo>
                      <a:pt x="956" y="176"/>
                    </a:lnTo>
                    <a:lnTo>
                      <a:pt x="990" y="153"/>
                    </a:lnTo>
                    <a:lnTo>
                      <a:pt x="1017" y="138"/>
                    </a:lnTo>
                    <a:lnTo>
                      <a:pt x="1014" y="118"/>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0" name="Freeform 260"/>
              <p:cNvSpPr>
                <a:spLocks/>
              </p:cNvSpPr>
              <p:nvPr/>
            </p:nvSpPr>
            <p:spPr bwMode="auto">
              <a:xfrm>
                <a:off x="1094" y="192"/>
                <a:ext cx="795" cy="817"/>
              </a:xfrm>
              <a:custGeom>
                <a:avLst/>
                <a:gdLst/>
                <a:ahLst/>
                <a:cxnLst>
                  <a:cxn ang="0">
                    <a:pos x="783" y="788"/>
                  </a:cxn>
                  <a:cxn ang="0">
                    <a:pos x="765" y="742"/>
                  </a:cxn>
                  <a:cxn ang="0">
                    <a:pos x="598" y="604"/>
                  </a:cxn>
                  <a:cxn ang="0">
                    <a:pos x="424" y="492"/>
                  </a:cxn>
                  <a:cxn ang="0">
                    <a:pos x="256" y="306"/>
                  </a:cxn>
                  <a:cxn ang="0">
                    <a:pos x="174" y="166"/>
                  </a:cxn>
                  <a:cxn ang="0">
                    <a:pos x="121" y="86"/>
                  </a:cxn>
                  <a:cxn ang="0">
                    <a:pos x="52" y="0"/>
                  </a:cxn>
                  <a:cxn ang="0">
                    <a:pos x="19" y="10"/>
                  </a:cxn>
                  <a:cxn ang="0">
                    <a:pos x="6" y="38"/>
                  </a:cxn>
                  <a:cxn ang="0">
                    <a:pos x="0" y="135"/>
                  </a:cxn>
                  <a:cxn ang="0">
                    <a:pos x="19" y="177"/>
                  </a:cxn>
                  <a:cxn ang="0">
                    <a:pos x="56" y="234"/>
                  </a:cxn>
                  <a:cxn ang="0">
                    <a:pos x="79" y="284"/>
                  </a:cxn>
                  <a:cxn ang="0">
                    <a:pos x="93" y="307"/>
                  </a:cxn>
                  <a:cxn ang="0">
                    <a:pos x="131" y="349"/>
                  </a:cxn>
                  <a:cxn ang="0">
                    <a:pos x="155" y="394"/>
                  </a:cxn>
                  <a:cxn ang="0">
                    <a:pos x="198" y="450"/>
                  </a:cxn>
                  <a:cxn ang="0">
                    <a:pos x="268" y="546"/>
                  </a:cxn>
                  <a:cxn ang="0">
                    <a:pos x="305" y="604"/>
                  </a:cxn>
                  <a:cxn ang="0">
                    <a:pos x="367" y="646"/>
                  </a:cxn>
                  <a:cxn ang="0">
                    <a:pos x="381" y="653"/>
                  </a:cxn>
                  <a:cxn ang="0">
                    <a:pos x="442" y="690"/>
                  </a:cxn>
                  <a:cxn ang="0">
                    <a:pos x="472" y="708"/>
                  </a:cxn>
                  <a:cxn ang="0">
                    <a:pos x="527" y="739"/>
                  </a:cxn>
                  <a:cxn ang="0">
                    <a:pos x="591" y="762"/>
                  </a:cxn>
                  <a:cxn ang="0">
                    <a:pos x="652" y="788"/>
                  </a:cxn>
                  <a:cxn ang="0">
                    <a:pos x="681" y="795"/>
                  </a:cxn>
                  <a:cxn ang="0">
                    <a:pos x="728" y="807"/>
                  </a:cxn>
                  <a:cxn ang="0">
                    <a:pos x="751" y="816"/>
                  </a:cxn>
                  <a:cxn ang="0">
                    <a:pos x="781" y="808"/>
                  </a:cxn>
                  <a:cxn ang="0">
                    <a:pos x="789" y="788"/>
                  </a:cxn>
                  <a:cxn ang="0">
                    <a:pos x="794" y="765"/>
                  </a:cxn>
                  <a:cxn ang="0">
                    <a:pos x="783" y="788"/>
                  </a:cxn>
                </a:cxnLst>
                <a:rect l="0" t="0" r="r" b="b"/>
                <a:pathLst>
                  <a:path w="795" h="817">
                    <a:moveTo>
                      <a:pt x="783" y="788"/>
                    </a:moveTo>
                    <a:lnTo>
                      <a:pt x="765" y="742"/>
                    </a:lnTo>
                    <a:lnTo>
                      <a:pt x="598" y="604"/>
                    </a:lnTo>
                    <a:lnTo>
                      <a:pt x="424" y="492"/>
                    </a:lnTo>
                    <a:lnTo>
                      <a:pt x="256" y="306"/>
                    </a:lnTo>
                    <a:lnTo>
                      <a:pt x="174" y="166"/>
                    </a:lnTo>
                    <a:lnTo>
                      <a:pt x="121" y="86"/>
                    </a:lnTo>
                    <a:lnTo>
                      <a:pt x="52" y="0"/>
                    </a:lnTo>
                    <a:lnTo>
                      <a:pt x="19" y="10"/>
                    </a:lnTo>
                    <a:lnTo>
                      <a:pt x="6" y="38"/>
                    </a:lnTo>
                    <a:lnTo>
                      <a:pt x="0" y="135"/>
                    </a:lnTo>
                    <a:lnTo>
                      <a:pt x="19" y="177"/>
                    </a:lnTo>
                    <a:lnTo>
                      <a:pt x="56" y="234"/>
                    </a:lnTo>
                    <a:lnTo>
                      <a:pt x="79" y="284"/>
                    </a:lnTo>
                    <a:lnTo>
                      <a:pt x="93" y="307"/>
                    </a:lnTo>
                    <a:lnTo>
                      <a:pt x="131" y="349"/>
                    </a:lnTo>
                    <a:lnTo>
                      <a:pt x="155" y="394"/>
                    </a:lnTo>
                    <a:lnTo>
                      <a:pt x="198" y="450"/>
                    </a:lnTo>
                    <a:lnTo>
                      <a:pt x="268" y="546"/>
                    </a:lnTo>
                    <a:lnTo>
                      <a:pt x="305" y="604"/>
                    </a:lnTo>
                    <a:lnTo>
                      <a:pt x="367" y="646"/>
                    </a:lnTo>
                    <a:lnTo>
                      <a:pt x="381" y="653"/>
                    </a:lnTo>
                    <a:lnTo>
                      <a:pt x="442" y="690"/>
                    </a:lnTo>
                    <a:lnTo>
                      <a:pt x="472" y="708"/>
                    </a:lnTo>
                    <a:lnTo>
                      <a:pt x="527" y="739"/>
                    </a:lnTo>
                    <a:lnTo>
                      <a:pt x="591" y="762"/>
                    </a:lnTo>
                    <a:lnTo>
                      <a:pt x="652" y="788"/>
                    </a:lnTo>
                    <a:lnTo>
                      <a:pt x="681" y="795"/>
                    </a:lnTo>
                    <a:lnTo>
                      <a:pt x="728" y="807"/>
                    </a:lnTo>
                    <a:lnTo>
                      <a:pt x="751" y="816"/>
                    </a:lnTo>
                    <a:lnTo>
                      <a:pt x="781" y="808"/>
                    </a:lnTo>
                    <a:lnTo>
                      <a:pt x="789" y="788"/>
                    </a:lnTo>
                    <a:lnTo>
                      <a:pt x="794" y="765"/>
                    </a:lnTo>
                    <a:lnTo>
                      <a:pt x="783" y="788"/>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1" name="Freeform 261"/>
              <p:cNvSpPr>
                <a:spLocks/>
              </p:cNvSpPr>
              <p:nvPr/>
            </p:nvSpPr>
            <p:spPr bwMode="auto">
              <a:xfrm>
                <a:off x="3735" y="986"/>
                <a:ext cx="894" cy="432"/>
              </a:xfrm>
              <a:custGeom>
                <a:avLst/>
                <a:gdLst/>
                <a:ahLst/>
                <a:cxnLst>
                  <a:cxn ang="0">
                    <a:pos x="888" y="336"/>
                  </a:cxn>
                  <a:cxn ang="0">
                    <a:pos x="861" y="303"/>
                  </a:cxn>
                  <a:cxn ang="0">
                    <a:pos x="676" y="264"/>
                  </a:cxn>
                  <a:cxn ang="0">
                    <a:pos x="487" y="256"/>
                  </a:cxn>
                  <a:cxn ang="0">
                    <a:pos x="291" y="176"/>
                  </a:cxn>
                  <a:cxn ang="0">
                    <a:pos x="185" y="90"/>
                  </a:cxn>
                  <a:cxn ang="0">
                    <a:pos x="117" y="42"/>
                  </a:cxn>
                  <a:cxn ang="0">
                    <a:pos x="35" y="0"/>
                  </a:cxn>
                  <a:cxn ang="0">
                    <a:pos x="5" y="28"/>
                  </a:cxn>
                  <a:cxn ang="0">
                    <a:pos x="0" y="61"/>
                  </a:cxn>
                  <a:cxn ang="0">
                    <a:pos x="14" y="156"/>
                  </a:cxn>
                  <a:cxn ang="0">
                    <a:pos x="41" y="184"/>
                  </a:cxn>
                  <a:cxn ang="0">
                    <a:pos x="88" y="219"/>
                  </a:cxn>
                  <a:cxn ang="0">
                    <a:pos x="120" y="252"/>
                  </a:cxn>
                  <a:cxn ang="0">
                    <a:pos x="138" y="264"/>
                  </a:cxn>
                  <a:cxn ang="0">
                    <a:pos x="182" y="284"/>
                  </a:cxn>
                  <a:cxn ang="0">
                    <a:pos x="214" y="313"/>
                  </a:cxn>
                  <a:cxn ang="0">
                    <a:pos x="267" y="340"/>
                  </a:cxn>
                  <a:cxn ang="0">
                    <a:pos x="352" y="393"/>
                  </a:cxn>
                  <a:cxn ang="0">
                    <a:pos x="399" y="426"/>
                  </a:cxn>
                  <a:cxn ang="0">
                    <a:pos x="467" y="431"/>
                  </a:cxn>
                  <a:cxn ang="0">
                    <a:pos x="482" y="431"/>
                  </a:cxn>
                  <a:cxn ang="0">
                    <a:pos x="546" y="431"/>
                  </a:cxn>
                  <a:cxn ang="0">
                    <a:pos x="579" y="431"/>
                  </a:cxn>
                  <a:cxn ang="0">
                    <a:pos x="638" y="431"/>
                  </a:cxn>
                  <a:cxn ang="0">
                    <a:pos x="703" y="416"/>
                  </a:cxn>
                  <a:cxn ang="0">
                    <a:pos x="764" y="408"/>
                  </a:cxn>
                  <a:cxn ang="0">
                    <a:pos x="793" y="398"/>
                  </a:cxn>
                  <a:cxn ang="0">
                    <a:pos x="841" y="383"/>
                  </a:cxn>
                  <a:cxn ang="0">
                    <a:pos x="865" y="379"/>
                  </a:cxn>
                  <a:cxn ang="0">
                    <a:pos x="890" y="355"/>
                  </a:cxn>
                  <a:cxn ang="0">
                    <a:pos x="893" y="332"/>
                  </a:cxn>
                  <a:cxn ang="0">
                    <a:pos x="893" y="307"/>
                  </a:cxn>
                  <a:cxn ang="0">
                    <a:pos x="888" y="336"/>
                  </a:cxn>
                </a:cxnLst>
                <a:rect l="0" t="0" r="r" b="b"/>
                <a:pathLst>
                  <a:path w="894" h="432">
                    <a:moveTo>
                      <a:pt x="888" y="336"/>
                    </a:moveTo>
                    <a:lnTo>
                      <a:pt x="861" y="303"/>
                    </a:lnTo>
                    <a:lnTo>
                      <a:pt x="676" y="264"/>
                    </a:lnTo>
                    <a:lnTo>
                      <a:pt x="487" y="256"/>
                    </a:lnTo>
                    <a:lnTo>
                      <a:pt x="291" y="176"/>
                    </a:lnTo>
                    <a:lnTo>
                      <a:pt x="185" y="90"/>
                    </a:lnTo>
                    <a:lnTo>
                      <a:pt x="117" y="42"/>
                    </a:lnTo>
                    <a:lnTo>
                      <a:pt x="35" y="0"/>
                    </a:lnTo>
                    <a:lnTo>
                      <a:pt x="5" y="28"/>
                    </a:lnTo>
                    <a:lnTo>
                      <a:pt x="0" y="61"/>
                    </a:lnTo>
                    <a:lnTo>
                      <a:pt x="14" y="156"/>
                    </a:lnTo>
                    <a:lnTo>
                      <a:pt x="41" y="184"/>
                    </a:lnTo>
                    <a:lnTo>
                      <a:pt x="88" y="219"/>
                    </a:lnTo>
                    <a:lnTo>
                      <a:pt x="120" y="252"/>
                    </a:lnTo>
                    <a:lnTo>
                      <a:pt x="138" y="264"/>
                    </a:lnTo>
                    <a:lnTo>
                      <a:pt x="182" y="284"/>
                    </a:lnTo>
                    <a:lnTo>
                      <a:pt x="214" y="313"/>
                    </a:lnTo>
                    <a:lnTo>
                      <a:pt x="267" y="340"/>
                    </a:lnTo>
                    <a:lnTo>
                      <a:pt x="352" y="393"/>
                    </a:lnTo>
                    <a:lnTo>
                      <a:pt x="399" y="426"/>
                    </a:lnTo>
                    <a:lnTo>
                      <a:pt x="467" y="431"/>
                    </a:lnTo>
                    <a:lnTo>
                      <a:pt x="482" y="431"/>
                    </a:lnTo>
                    <a:lnTo>
                      <a:pt x="546" y="431"/>
                    </a:lnTo>
                    <a:lnTo>
                      <a:pt x="579" y="431"/>
                    </a:lnTo>
                    <a:lnTo>
                      <a:pt x="638" y="431"/>
                    </a:lnTo>
                    <a:lnTo>
                      <a:pt x="703" y="416"/>
                    </a:lnTo>
                    <a:lnTo>
                      <a:pt x="764" y="408"/>
                    </a:lnTo>
                    <a:lnTo>
                      <a:pt x="793" y="398"/>
                    </a:lnTo>
                    <a:lnTo>
                      <a:pt x="841" y="383"/>
                    </a:lnTo>
                    <a:lnTo>
                      <a:pt x="865" y="379"/>
                    </a:lnTo>
                    <a:lnTo>
                      <a:pt x="890" y="355"/>
                    </a:lnTo>
                    <a:lnTo>
                      <a:pt x="893" y="332"/>
                    </a:lnTo>
                    <a:lnTo>
                      <a:pt x="893" y="307"/>
                    </a:lnTo>
                    <a:lnTo>
                      <a:pt x="888" y="336"/>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2" name="Freeform 262"/>
              <p:cNvSpPr>
                <a:spLocks/>
              </p:cNvSpPr>
              <p:nvPr/>
            </p:nvSpPr>
            <p:spPr bwMode="auto">
              <a:xfrm>
                <a:off x="515" y="752"/>
                <a:ext cx="696" cy="715"/>
              </a:xfrm>
              <a:custGeom>
                <a:avLst/>
                <a:gdLst/>
                <a:ahLst/>
                <a:cxnLst>
                  <a:cxn ang="0">
                    <a:pos x="8" y="682"/>
                  </a:cxn>
                  <a:cxn ang="0">
                    <a:pos x="26" y="639"/>
                  </a:cxn>
                  <a:cxn ang="0">
                    <a:pos x="172" y="525"/>
                  </a:cxn>
                  <a:cxn ang="0">
                    <a:pos x="323" y="438"/>
                  </a:cxn>
                  <a:cxn ang="0">
                    <a:pos x="473" y="277"/>
                  </a:cxn>
                  <a:cxn ang="0">
                    <a:pos x="548" y="150"/>
                  </a:cxn>
                  <a:cxn ang="0">
                    <a:pos x="596" y="76"/>
                  </a:cxn>
                  <a:cxn ang="0">
                    <a:pos x="657" y="0"/>
                  </a:cxn>
                  <a:cxn ang="0">
                    <a:pos x="685" y="15"/>
                  </a:cxn>
                  <a:cxn ang="0">
                    <a:pos x="694" y="44"/>
                  </a:cxn>
                  <a:cxn ang="0">
                    <a:pos x="695" y="142"/>
                  </a:cxn>
                  <a:cxn ang="0">
                    <a:pos x="677" y="182"/>
                  </a:cxn>
                  <a:cxn ang="0">
                    <a:pos x="644" y="234"/>
                  </a:cxn>
                  <a:cxn ang="0">
                    <a:pos x="621" y="280"/>
                  </a:cxn>
                  <a:cxn ang="0">
                    <a:pos x="609" y="300"/>
                  </a:cxn>
                  <a:cxn ang="0">
                    <a:pos x="576" y="337"/>
                  </a:cxn>
                  <a:cxn ang="0">
                    <a:pos x="554" y="377"/>
                  </a:cxn>
                  <a:cxn ang="0">
                    <a:pos x="515" y="428"/>
                  </a:cxn>
                  <a:cxn ang="0">
                    <a:pos x="452" y="514"/>
                  </a:cxn>
                  <a:cxn ang="0">
                    <a:pos x="418" y="566"/>
                  </a:cxn>
                  <a:cxn ang="0">
                    <a:pos x="364" y="599"/>
                  </a:cxn>
                  <a:cxn ang="0">
                    <a:pos x="352" y="604"/>
                  </a:cxn>
                  <a:cxn ang="0">
                    <a:pos x="300" y="632"/>
                  </a:cxn>
                  <a:cxn ang="0">
                    <a:pos x="273" y="645"/>
                  </a:cxn>
                  <a:cxn ang="0">
                    <a:pos x="225" y="670"/>
                  </a:cxn>
                  <a:cxn ang="0">
                    <a:pos x="170" y="683"/>
                  </a:cxn>
                  <a:cxn ang="0">
                    <a:pos x="118" y="699"/>
                  </a:cxn>
                  <a:cxn ang="0">
                    <a:pos x="93" y="702"/>
                  </a:cxn>
                  <a:cxn ang="0">
                    <a:pos x="53" y="708"/>
                  </a:cxn>
                  <a:cxn ang="0">
                    <a:pos x="34" y="714"/>
                  </a:cxn>
                  <a:cxn ang="0">
                    <a:pos x="9" y="702"/>
                  </a:cxn>
                  <a:cxn ang="0">
                    <a:pos x="3" y="680"/>
                  </a:cxn>
                  <a:cxn ang="0">
                    <a:pos x="0" y="657"/>
                  </a:cxn>
                  <a:cxn ang="0">
                    <a:pos x="8" y="682"/>
                  </a:cxn>
                </a:cxnLst>
                <a:rect l="0" t="0" r="r" b="b"/>
                <a:pathLst>
                  <a:path w="696" h="715">
                    <a:moveTo>
                      <a:pt x="8" y="682"/>
                    </a:moveTo>
                    <a:lnTo>
                      <a:pt x="26" y="639"/>
                    </a:lnTo>
                    <a:lnTo>
                      <a:pt x="172" y="525"/>
                    </a:lnTo>
                    <a:lnTo>
                      <a:pt x="323" y="438"/>
                    </a:lnTo>
                    <a:lnTo>
                      <a:pt x="473" y="277"/>
                    </a:lnTo>
                    <a:lnTo>
                      <a:pt x="548" y="150"/>
                    </a:lnTo>
                    <a:lnTo>
                      <a:pt x="596" y="76"/>
                    </a:lnTo>
                    <a:lnTo>
                      <a:pt x="657" y="0"/>
                    </a:lnTo>
                    <a:lnTo>
                      <a:pt x="685" y="15"/>
                    </a:lnTo>
                    <a:lnTo>
                      <a:pt x="694" y="44"/>
                    </a:lnTo>
                    <a:lnTo>
                      <a:pt x="695" y="142"/>
                    </a:lnTo>
                    <a:lnTo>
                      <a:pt x="677" y="182"/>
                    </a:lnTo>
                    <a:lnTo>
                      <a:pt x="644" y="234"/>
                    </a:lnTo>
                    <a:lnTo>
                      <a:pt x="621" y="280"/>
                    </a:lnTo>
                    <a:lnTo>
                      <a:pt x="609" y="300"/>
                    </a:lnTo>
                    <a:lnTo>
                      <a:pt x="576" y="337"/>
                    </a:lnTo>
                    <a:lnTo>
                      <a:pt x="554" y="377"/>
                    </a:lnTo>
                    <a:lnTo>
                      <a:pt x="515" y="428"/>
                    </a:lnTo>
                    <a:lnTo>
                      <a:pt x="452" y="514"/>
                    </a:lnTo>
                    <a:lnTo>
                      <a:pt x="418" y="566"/>
                    </a:lnTo>
                    <a:lnTo>
                      <a:pt x="364" y="599"/>
                    </a:lnTo>
                    <a:lnTo>
                      <a:pt x="352" y="604"/>
                    </a:lnTo>
                    <a:lnTo>
                      <a:pt x="300" y="632"/>
                    </a:lnTo>
                    <a:lnTo>
                      <a:pt x="273" y="645"/>
                    </a:lnTo>
                    <a:lnTo>
                      <a:pt x="225" y="670"/>
                    </a:lnTo>
                    <a:lnTo>
                      <a:pt x="170" y="683"/>
                    </a:lnTo>
                    <a:lnTo>
                      <a:pt x="118" y="699"/>
                    </a:lnTo>
                    <a:lnTo>
                      <a:pt x="93" y="702"/>
                    </a:lnTo>
                    <a:lnTo>
                      <a:pt x="53" y="708"/>
                    </a:lnTo>
                    <a:lnTo>
                      <a:pt x="34" y="714"/>
                    </a:lnTo>
                    <a:lnTo>
                      <a:pt x="9" y="702"/>
                    </a:lnTo>
                    <a:lnTo>
                      <a:pt x="3" y="680"/>
                    </a:lnTo>
                    <a:lnTo>
                      <a:pt x="0" y="657"/>
                    </a:lnTo>
                    <a:lnTo>
                      <a:pt x="8" y="682"/>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3" name="Freeform 263"/>
              <p:cNvSpPr>
                <a:spLocks/>
              </p:cNvSpPr>
              <p:nvPr/>
            </p:nvSpPr>
            <p:spPr bwMode="auto">
              <a:xfrm>
                <a:off x="2366" y="476"/>
                <a:ext cx="825" cy="716"/>
              </a:xfrm>
              <a:custGeom>
                <a:avLst/>
                <a:gdLst/>
                <a:ahLst/>
                <a:cxnLst>
                  <a:cxn ang="0">
                    <a:pos x="814" y="684"/>
                  </a:cxn>
                  <a:cxn ang="0">
                    <a:pos x="794" y="640"/>
                  </a:cxn>
                  <a:cxn ang="0">
                    <a:pos x="621" y="526"/>
                  </a:cxn>
                  <a:cxn ang="0">
                    <a:pos x="441" y="438"/>
                  </a:cxn>
                  <a:cxn ang="0">
                    <a:pos x="264" y="276"/>
                  </a:cxn>
                  <a:cxn ang="0">
                    <a:pos x="175" y="149"/>
                  </a:cxn>
                  <a:cxn ang="0">
                    <a:pos x="117" y="74"/>
                  </a:cxn>
                  <a:cxn ang="0">
                    <a:pos x="45" y="0"/>
                  </a:cxn>
                  <a:cxn ang="0">
                    <a:pos x="12" y="14"/>
                  </a:cxn>
                  <a:cxn ang="0">
                    <a:pos x="1" y="44"/>
                  </a:cxn>
                  <a:cxn ang="0">
                    <a:pos x="0" y="142"/>
                  </a:cxn>
                  <a:cxn ang="0">
                    <a:pos x="21" y="181"/>
                  </a:cxn>
                  <a:cxn ang="0">
                    <a:pos x="61" y="233"/>
                  </a:cxn>
                  <a:cxn ang="0">
                    <a:pos x="87" y="279"/>
                  </a:cxn>
                  <a:cxn ang="0">
                    <a:pos x="101" y="299"/>
                  </a:cxn>
                  <a:cxn ang="0">
                    <a:pos x="141" y="337"/>
                  </a:cxn>
                  <a:cxn ang="0">
                    <a:pos x="168" y="379"/>
                  </a:cxn>
                  <a:cxn ang="0">
                    <a:pos x="215" y="428"/>
                  </a:cxn>
                  <a:cxn ang="0">
                    <a:pos x="288" y="514"/>
                  </a:cxn>
                  <a:cxn ang="0">
                    <a:pos x="329" y="566"/>
                  </a:cxn>
                  <a:cxn ang="0">
                    <a:pos x="393" y="599"/>
                  </a:cxn>
                  <a:cxn ang="0">
                    <a:pos x="407" y="605"/>
                  </a:cxn>
                  <a:cxn ang="0">
                    <a:pos x="469" y="632"/>
                  </a:cxn>
                  <a:cxn ang="0">
                    <a:pos x="501" y="645"/>
                  </a:cxn>
                  <a:cxn ang="0">
                    <a:pos x="557" y="671"/>
                  </a:cxn>
                  <a:cxn ang="0">
                    <a:pos x="622" y="684"/>
                  </a:cxn>
                  <a:cxn ang="0">
                    <a:pos x="684" y="700"/>
                  </a:cxn>
                  <a:cxn ang="0">
                    <a:pos x="713" y="704"/>
                  </a:cxn>
                  <a:cxn ang="0">
                    <a:pos x="761" y="710"/>
                  </a:cxn>
                  <a:cxn ang="0">
                    <a:pos x="784" y="715"/>
                  </a:cxn>
                  <a:cxn ang="0">
                    <a:pos x="813" y="703"/>
                  </a:cxn>
                  <a:cxn ang="0">
                    <a:pos x="821" y="681"/>
                  </a:cxn>
                  <a:cxn ang="0">
                    <a:pos x="824" y="658"/>
                  </a:cxn>
                  <a:cxn ang="0">
                    <a:pos x="814" y="684"/>
                  </a:cxn>
                </a:cxnLst>
                <a:rect l="0" t="0" r="r" b="b"/>
                <a:pathLst>
                  <a:path w="825" h="716">
                    <a:moveTo>
                      <a:pt x="814" y="684"/>
                    </a:moveTo>
                    <a:lnTo>
                      <a:pt x="794" y="640"/>
                    </a:lnTo>
                    <a:lnTo>
                      <a:pt x="621" y="526"/>
                    </a:lnTo>
                    <a:lnTo>
                      <a:pt x="441" y="438"/>
                    </a:lnTo>
                    <a:lnTo>
                      <a:pt x="264" y="276"/>
                    </a:lnTo>
                    <a:lnTo>
                      <a:pt x="175" y="149"/>
                    </a:lnTo>
                    <a:lnTo>
                      <a:pt x="117" y="74"/>
                    </a:lnTo>
                    <a:lnTo>
                      <a:pt x="45" y="0"/>
                    </a:lnTo>
                    <a:lnTo>
                      <a:pt x="12" y="14"/>
                    </a:lnTo>
                    <a:lnTo>
                      <a:pt x="1" y="44"/>
                    </a:lnTo>
                    <a:lnTo>
                      <a:pt x="0" y="142"/>
                    </a:lnTo>
                    <a:lnTo>
                      <a:pt x="21" y="181"/>
                    </a:lnTo>
                    <a:lnTo>
                      <a:pt x="61" y="233"/>
                    </a:lnTo>
                    <a:lnTo>
                      <a:pt x="87" y="279"/>
                    </a:lnTo>
                    <a:lnTo>
                      <a:pt x="101" y="299"/>
                    </a:lnTo>
                    <a:lnTo>
                      <a:pt x="141" y="337"/>
                    </a:lnTo>
                    <a:lnTo>
                      <a:pt x="168" y="379"/>
                    </a:lnTo>
                    <a:lnTo>
                      <a:pt x="215" y="428"/>
                    </a:lnTo>
                    <a:lnTo>
                      <a:pt x="288" y="514"/>
                    </a:lnTo>
                    <a:lnTo>
                      <a:pt x="329" y="566"/>
                    </a:lnTo>
                    <a:lnTo>
                      <a:pt x="393" y="599"/>
                    </a:lnTo>
                    <a:lnTo>
                      <a:pt x="407" y="605"/>
                    </a:lnTo>
                    <a:lnTo>
                      <a:pt x="469" y="632"/>
                    </a:lnTo>
                    <a:lnTo>
                      <a:pt x="501" y="645"/>
                    </a:lnTo>
                    <a:lnTo>
                      <a:pt x="557" y="671"/>
                    </a:lnTo>
                    <a:lnTo>
                      <a:pt x="622" y="684"/>
                    </a:lnTo>
                    <a:lnTo>
                      <a:pt x="684" y="700"/>
                    </a:lnTo>
                    <a:lnTo>
                      <a:pt x="713" y="704"/>
                    </a:lnTo>
                    <a:lnTo>
                      <a:pt x="761" y="710"/>
                    </a:lnTo>
                    <a:lnTo>
                      <a:pt x="784" y="715"/>
                    </a:lnTo>
                    <a:lnTo>
                      <a:pt x="813" y="703"/>
                    </a:lnTo>
                    <a:lnTo>
                      <a:pt x="821" y="681"/>
                    </a:lnTo>
                    <a:lnTo>
                      <a:pt x="824" y="658"/>
                    </a:lnTo>
                    <a:lnTo>
                      <a:pt x="814" y="684"/>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4" name="Freeform 264"/>
              <p:cNvSpPr>
                <a:spLocks/>
              </p:cNvSpPr>
              <p:nvPr/>
            </p:nvSpPr>
            <p:spPr bwMode="auto">
              <a:xfrm>
                <a:off x="4861" y="760"/>
                <a:ext cx="867" cy="582"/>
              </a:xfrm>
              <a:custGeom>
                <a:avLst/>
                <a:gdLst/>
                <a:ahLst/>
                <a:cxnLst>
                  <a:cxn ang="0">
                    <a:pos x="858" y="28"/>
                  </a:cxn>
                  <a:cxn ang="0">
                    <a:pos x="824" y="21"/>
                  </a:cxn>
                  <a:cxn ang="0">
                    <a:pos x="653" y="137"/>
                  </a:cxn>
                  <a:cxn ang="0">
                    <a:pos x="487" y="281"/>
                  </a:cxn>
                  <a:cxn ang="0">
                    <a:pos x="291" y="370"/>
                  </a:cxn>
                  <a:cxn ang="0">
                    <a:pos x="174" y="381"/>
                  </a:cxn>
                  <a:cxn ang="0">
                    <a:pos x="100" y="395"/>
                  </a:cxn>
                  <a:cxn ang="0">
                    <a:pos x="16" y="424"/>
                  </a:cxn>
                  <a:cxn ang="0">
                    <a:pos x="0" y="473"/>
                  </a:cxn>
                  <a:cxn ang="0">
                    <a:pos x="4" y="507"/>
                  </a:cxn>
                  <a:cxn ang="0">
                    <a:pos x="47" y="576"/>
                  </a:cxn>
                  <a:cxn ang="0">
                    <a:pos x="78" y="581"/>
                  </a:cxn>
                  <a:cxn ang="0">
                    <a:pos x="130" y="570"/>
                  </a:cxn>
                  <a:cxn ang="0">
                    <a:pos x="168" y="573"/>
                  </a:cxn>
                  <a:cxn ang="0">
                    <a:pos x="187" y="572"/>
                  </a:cxn>
                  <a:cxn ang="0">
                    <a:pos x="231" y="553"/>
                  </a:cxn>
                  <a:cxn ang="0">
                    <a:pos x="268" y="550"/>
                  </a:cxn>
                  <a:cxn ang="0">
                    <a:pos x="322" y="533"/>
                  </a:cxn>
                  <a:cxn ang="0">
                    <a:pos x="412" y="510"/>
                  </a:cxn>
                  <a:cxn ang="0">
                    <a:pos x="464" y="500"/>
                  </a:cxn>
                  <a:cxn ang="0">
                    <a:pos x="523" y="450"/>
                  </a:cxn>
                  <a:cxn ang="0">
                    <a:pos x="537" y="438"/>
                  </a:cxn>
                  <a:cxn ang="0">
                    <a:pos x="593" y="387"/>
                  </a:cxn>
                  <a:cxn ang="0">
                    <a:pos x="620" y="360"/>
                  </a:cxn>
                  <a:cxn ang="0">
                    <a:pos x="672" y="312"/>
                  </a:cxn>
                  <a:cxn ang="0">
                    <a:pos x="723" y="248"/>
                  </a:cxn>
                  <a:cxn ang="0">
                    <a:pos x="773" y="189"/>
                  </a:cxn>
                  <a:cxn ang="0">
                    <a:pos x="796" y="157"/>
                  </a:cxn>
                  <a:cxn ang="0">
                    <a:pos x="831" y="107"/>
                  </a:cxn>
                  <a:cxn ang="0">
                    <a:pos x="851" y="84"/>
                  </a:cxn>
                  <a:cxn ang="0">
                    <a:pos x="866" y="43"/>
                  </a:cxn>
                  <a:cxn ang="0">
                    <a:pos x="862" y="20"/>
                  </a:cxn>
                  <a:cxn ang="0">
                    <a:pos x="855" y="0"/>
                  </a:cxn>
                  <a:cxn ang="0">
                    <a:pos x="858" y="28"/>
                  </a:cxn>
                </a:cxnLst>
                <a:rect l="0" t="0" r="r" b="b"/>
                <a:pathLst>
                  <a:path w="867" h="582">
                    <a:moveTo>
                      <a:pt x="858" y="28"/>
                    </a:moveTo>
                    <a:lnTo>
                      <a:pt x="824" y="21"/>
                    </a:lnTo>
                    <a:lnTo>
                      <a:pt x="653" y="137"/>
                    </a:lnTo>
                    <a:lnTo>
                      <a:pt x="487" y="281"/>
                    </a:lnTo>
                    <a:lnTo>
                      <a:pt x="291" y="370"/>
                    </a:lnTo>
                    <a:lnTo>
                      <a:pt x="174" y="381"/>
                    </a:lnTo>
                    <a:lnTo>
                      <a:pt x="100" y="395"/>
                    </a:lnTo>
                    <a:lnTo>
                      <a:pt x="16" y="424"/>
                    </a:lnTo>
                    <a:lnTo>
                      <a:pt x="0" y="473"/>
                    </a:lnTo>
                    <a:lnTo>
                      <a:pt x="4" y="507"/>
                    </a:lnTo>
                    <a:lnTo>
                      <a:pt x="47" y="576"/>
                    </a:lnTo>
                    <a:lnTo>
                      <a:pt x="78" y="581"/>
                    </a:lnTo>
                    <a:lnTo>
                      <a:pt x="130" y="570"/>
                    </a:lnTo>
                    <a:lnTo>
                      <a:pt x="168" y="573"/>
                    </a:lnTo>
                    <a:lnTo>
                      <a:pt x="187" y="572"/>
                    </a:lnTo>
                    <a:lnTo>
                      <a:pt x="231" y="553"/>
                    </a:lnTo>
                    <a:lnTo>
                      <a:pt x="268" y="550"/>
                    </a:lnTo>
                    <a:lnTo>
                      <a:pt x="322" y="533"/>
                    </a:lnTo>
                    <a:lnTo>
                      <a:pt x="412" y="510"/>
                    </a:lnTo>
                    <a:lnTo>
                      <a:pt x="464" y="500"/>
                    </a:lnTo>
                    <a:lnTo>
                      <a:pt x="523" y="450"/>
                    </a:lnTo>
                    <a:lnTo>
                      <a:pt x="537" y="438"/>
                    </a:lnTo>
                    <a:lnTo>
                      <a:pt x="593" y="387"/>
                    </a:lnTo>
                    <a:lnTo>
                      <a:pt x="620" y="360"/>
                    </a:lnTo>
                    <a:lnTo>
                      <a:pt x="672" y="312"/>
                    </a:lnTo>
                    <a:lnTo>
                      <a:pt x="723" y="248"/>
                    </a:lnTo>
                    <a:lnTo>
                      <a:pt x="773" y="189"/>
                    </a:lnTo>
                    <a:lnTo>
                      <a:pt x="796" y="157"/>
                    </a:lnTo>
                    <a:lnTo>
                      <a:pt x="831" y="107"/>
                    </a:lnTo>
                    <a:lnTo>
                      <a:pt x="851" y="84"/>
                    </a:lnTo>
                    <a:lnTo>
                      <a:pt x="866" y="43"/>
                    </a:lnTo>
                    <a:lnTo>
                      <a:pt x="862" y="20"/>
                    </a:lnTo>
                    <a:lnTo>
                      <a:pt x="855" y="0"/>
                    </a:lnTo>
                    <a:lnTo>
                      <a:pt x="858" y="28"/>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5" name="Freeform 265"/>
              <p:cNvSpPr>
                <a:spLocks/>
              </p:cNvSpPr>
              <p:nvPr/>
            </p:nvSpPr>
            <p:spPr bwMode="auto">
              <a:xfrm>
                <a:off x="2647" y="1071"/>
                <a:ext cx="894" cy="433"/>
              </a:xfrm>
              <a:custGeom>
                <a:avLst/>
                <a:gdLst/>
                <a:ahLst/>
                <a:cxnLst>
                  <a:cxn ang="0">
                    <a:pos x="5" y="336"/>
                  </a:cxn>
                  <a:cxn ang="0">
                    <a:pos x="32" y="303"/>
                  </a:cxn>
                  <a:cxn ang="0">
                    <a:pos x="217" y="266"/>
                  </a:cxn>
                  <a:cxn ang="0">
                    <a:pos x="405" y="256"/>
                  </a:cxn>
                  <a:cxn ang="0">
                    <a:pos x="603" y="175"/>
                  </a:cxn>
                  <a:cxn ang="0">
                    <a:pos x="707" y="90"/>
                  </a:cxn>
                  <a:cxn ang="0">
                    <a:pos x="775" y="42"/>
                  </a:cxn>
                  <a:cxn ang="0">
                    <a:pos x="858" y="0"/>
                  </a:cxn>
                  <a:cxn ang="0">
                    <a:pos x="887" y="28"/>
                  </a:cxn>
                  <a:cxn ang="0">
                    <a:pos x="893" y="62"/>
                  </a:cxn>
                  <a:cxn ang="0">
                    <a:pos x="878" y="157"/>
                  </a:cxn>
                  <a:cxn ang="0">
                    <a:pos x="851" y="184"/>
                  </a:cxn>
                  <a:cxn ang="0">
                    <a:pos x="805" y="218"/>
                  </a:cxn>
                  <a:cxn ang="0">
                    <a:pos x="772" y="251"/>
                  </a:cxn>
                  <a:cxn ang="0">
                    <a:pos x="754" y="266"/>
                  </a:cxn>
                  <a:cxn ang="0">
                    <a:pos x="711" y="284"/>
                  </a:cxn>
                  <a:cxn ang="0">
                    <a:pos x="678" y="313"/>
                  </a:cxn>
                  <a:cxn ang="0">
                    <a:pos x="626" y="340"/>
                  </a:cxn>
                  <a:cxn ang="0">
                    <a:pos x="540" y="393"/>
                  </a:cxn>
                  <a:cxn ang="0">
                    <a:pos x="493" y="426"/>
                  </a:cxn>
                  <a:cxn ang="0">
                    <a:pos x="426" y="432"/>
                  </a:cxn>
                  <a:cxn ang="0">
                    <a:pos x="411" y="432"/>
                  </a:cxn>
                  <a:cxn ang="0">
                    <a:pos x="347" y="432"/>
                  </a:cxn>
                  <a:cxn ang="0">
                    <a:pos x="314" y="432"/>
                  </a:cxn>
                  <a:cxn ang="0">
                    <a:pos x="255" y="432"/>
                  </a:cxn>
                  <a:cxn ang="0">
                    <a:pos x="190" y="417"/>
                  </a:cxn>
                  <a:cxn ang="0">
                    <a:pos x="129" y="407"/>
                  </a:cxn>
                  <a:cxn ang="0">
                    <a:pos x="100" y="397"/>
                  </a:cxn>
                  <a:cxn ang="0">
                    <a:pos x="52" y="383"/>
                  </a:cxn>
                  <a:cxn ang="0">
                    <a:pos x="29" y="379"/>
                  </a:cxn>
                  <a:cxn ang="0">
                    <a:pos x="3" y="354"/>
                  </a:cxn>
                  <a:cxn ang="0">
                    <a:pos x="0" y="331"/>
                  </a:cxn>
                  <a:cxn ang="0">
                    <a:pos x="0" y="307"/>
                  </a:cxn>
                  <a:cxn ang="0">
                    <a:pos x="5" y="336"/>
                  </a:cxn>
                </a:cxnLst>
                <a:rect l="0" t="0" r="r" b="b"/>
                <a:pathLst>
                  <a:path w="894" h="433">
                    <a:moveTo>
                      <a:pt x="5" y="336"/>
                    </a:moveTo>
                    <a:lnTo>
                      <a:pt x="32" y="303"/>
                    </a:lnTo>
                    <a:lnTo>
                      <a:pt x="217" y="266"/>
                    </a:lnTo>
                    <a:lnTo>
                      <a:pt x="405" y="256"/>
                    </a:lnTo>
                    <a:lnTo>
                      <a:pt x="603" y="175"/>
                    </a:lnTo>
                    <a:lnTo>
                      <a:pt x="707" y="90"/>
                    </a:lnTo>
                    <a:lnTo>
                      <a:pt x="775" y="42"/>
                    </a:lnTo>
                    <a:lnTo>
                      <a:pt x="858" y="0"/>
                    </a:lnTo>
                    <a:lnTo>
                      <a:pt x="887" y="28"/>
                    </a:lnTo>
                    <a:lnTo>
                      <a:pt x="893" y="62"/>
                    </a:lnTo>
                    <a:lnTo>
                      <a:pt x="878" y="157"/>
                    </a:lnTo>
                    <a:lnTo>
                      <a:pt x="851" y="184"/>
                    </a:lnTo>
                    <a:lnTo>
                      <a:pt x="805" y="218"/>
                    </a:lnTo>
                    <a:lnTo>
                      <a:pt x="772" y="251"/>
                    </a:lnTo>
                    <a:lnTo>
                      <a:pt x="754" y="266"/>
                    </a:lnTo>
                    <a:lnTo>
                      <a:pt x="711" y="284"/>
                    </a:lnTo>
                    <a:lnTo>
                      <a:pt x="678" y="313"/>
                    </a:lnTo>
                    <a:lnTo>
                      <a:pt x="626" y="340"/>
                    </a:lnTo>
                    <a:lnTo>
                      <a:pt x="540" y="393"/>
                    </a:lnTo>
                    <a:lnTo>
                      <a:pt x="493" y="426"/>
                    </a:lnTo>
                    <a:lnTo>
                      <a:pt x="426" y="432"/>
                    </a:lnTo>
                    <a:lnTo>
                      <a:pt x="411" y="432"/>
                    </a:lnTo>
                    <a:lnTo>
                      <a:pt x="347" y="432"/>
                    </a:lnTo>
                    <a:lnTo>
                      <a:pt x="314" y="432"/>
                    </a:lnTo>
                    <a:lnTo>
                      <a:pt x="255" y="432"/>
                    </a:lnTo>
                    <a:lnTo>
                      <a:pt x="190" y="417"/>
                    </a:lnTo>
                    <a:lnTo>
                      <a:pt x="129" y="407"/>
                    </a:lnTo>
                    <a:lnTo>
                      <a:pt x="100" y="397"/>
                    </a:lnTo>
                    <a:lnTo>
                      <a:pt x="52" y="383"/>
                    </a:lnTo>
                    <a:lnTo>
                      <a:pt x="29" y="379"/>
                    </a:lnTo>
                    <a:lnTo>
                      <a:pt x="3" y="354"/>
                    </a:lnTo>
                    <a:lnTo>
                      <a:pt x="0" y="331"/>
                    </a:lnTo>
                    <a:lnTo>
                      <a:pt x="0" y="307"/>
                    </a:lnTo>
                    <a:lnTo>
                      <a:pt x="5" y="336"/>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6" name="Freeform 266"/>
              <p:cNvSpPr>
                <a:spLocks/>
              </p:cNvSpPr>
              <p:nvPr/>
            </p:nvSpPr>
            <p:spPr bwMode="auto">
              <a:xfrm>
                <a:off x="1453" y="1022"/>
                <a:ext cx="988" cy="477"/>
              </a:xfrm>
              <a:custGeom>
                <a:avLst/>
                <a:gdLst/>
                <a:ahLst/>
                <a:cxnLst>
                  <a:cxn ang="0">
                    <a:pos x="6" y="27"/>
                  </a:cxn>
                  <a:cxn ang="0">
                    <a:pos x="60" y="0"/>
                  </a:cxn>
                  <a:cxn ang="0">
                    <a:pos x="195" y="44"/>
                  </a:cxn>
                  <a:cxn ang="0">
                    <a:pos x="423" y="119"/>
                  </a:cxn>
                  <a:cxn ang="0">
                    <a:pos x="558" y="173"/>
                  </a:cxn>
                  <a:cxn ang="0">
                    <a:pos x="695" y="222"/>
                  </a:cxn>
                  <a:cxn ang="0">
                    <a:pos x="863" y="275"/>
                  </a:cxn>
                  <a:cxn ang="0">
                    <a:pos x="974" y="324"/>
                  </a:cxn>
                  <a:cxn ang="0">
                    <a:pos x="981" y="351"/>
                  </a:cxn>
                  <a:cxn ang="0">
                    <a:pos x="977" y="393"/>
                  </a:cxn>
                  <a:cxn ang="0">
                    <a:pos x="987" y="442"/>
                  </a:cxn>
                  <a:cxn ang="0">
                    <a:pos x="940" y="471"/>
                  </a:cxn>
                  <a:cxn ang="0">
                    <a:pos x="903" y="476"/>
                  </a:cxn>
                  <a:cxn ang="0">
                    <a:pos x="845" y="460"/>
                  </a:cxn>
                  <a:cxn ang="0">
                    <a:pos x="601" y="383"/>
                  </a:cxn>
                  <a:cxn ang="0">
                    <a:pos x="439" y="333"/>
                  </a:cxn>
                  <a:cxn ang="0">
                    <a:pos x="384" y="300"/>
                  </a:cxn>
                  <a:cxn ang="0">
                    <a:pos x="268" y="229"/>
                  </a:cxn>
                  <a:cxn ang="0">
                    <a:pos x="157" y="161"/>
                  </a:cxn>
                  <a:cxn ang="0">
                    <a:pos x="116" y="138"/>
                  </a:cxn>
                  <a:cxn ang="0">
                    <a:pos x="54" y="106"/>
                  </a:cxn>
                  <a:cxn ang="0">
                    <a:pos x="24" y="69"/>
                  </a:cxn>
                  <a:cxn ang="0">
                    <a:pos x="0" y="44"/>
                  </a:cxn>
                  <a:cxn ang="0">
                    <a:pos x="6" y="27"/>
                  </a:cxn>
                </a:cxnLst>
                <a:rect l="0" t="0" r="r" b="b"/>
                <a:pathLst>
                  <a:path w="988" h="477">
                    <a:moveTo>
                      <a:pt x="6" y="27"/>
                    </a:moveTo>
                    <a:lnTo>
                      <a:pt x="60" y="0"/>
                    </a:lnTo>
                    <a:lnTo>
                      <a:pt x="195" y="44"/>
                    </a:lnTo>
                    <a:lnTo>
                      <a:pt x="423" y="119"/>
                    </a:lnTo>
                    <a:lnTo>
                      <a:pt x="558" y="173"/>
                    </a:lnTo>
                    <a:lnTo>
                      <a:pt x="695" y="222"/>
                    </a:lnTo>
                    <a:lnTo>
                      <a:pt x="863" y="275"/>
                    </a:lnTo>
                    <a:lnTo>
                      <a:pt x="974" y="324"/>
                    </a:lnTo>
                    <a:lnTo>
                      <a:pt x="981" y="351"/>
                    </a:lnTo>
                    <a:lnTo>
                      <a:pt x="977" y="393"/>
                    </a:lnTo>
                    <a:lnTo>
                      <a:pt x="987" y="442"/>
                    </a:lnTo>
                    <a:lnTo>
                      <a:pt x="940" y="471"/>
                    </a:lnTo>
                    <a:lnTo>
                      <a:pt x="903" y="476"/>
                    </a:lnTo>
                    <a:lnTo>
                      <a:pt x="845" y="460"/>
                    </a:lnTo>
                    <a:lnTo>
                      <a:pt x="601" y="383"/>
                    </a:lnTo>
                    <a:lnTo>
                      <a:pt x="439" y="333"/>
                    </a:lnTo>
                    <a:lnTo>
                      <a:pt x="384" y="300"/>
                    </a:lnTo>
                    <a:lnTo>
                      <a:pt x="268" y="229"/>
                    </a:lnTo>
                    <a:lnTo>
                      <a:pt x="157" y="161"/>
                    </a:lnTo>
                    <a:lnTo>
                      <a:pt x="116" y="138"/>
                    </a:lnTo>
                    <a:lnTo>
                      <a:pt x="54" y="106"/>
                    </a:lnTo>
                    <a:lnTo>
                      <a:pt x="24" y="69"/>
                    </a:lnTo>
                    <a:lnTo>
                      <a:pt x="0" y="44"/>
                    </a:lnTo>
                    <a:lnTo>
                      <a:pt x="6" y="27"/>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7" name="Freeform 267"/>
              <p:cNvSpPr>
                <a:spLocks/>
              </p:cNvSpPr>
              <p:nvPr/>
            </p:nvSpPr>
            <p:spPr bwMode="auto">
              <a:xfrm>
                <a:off x="0" y="2095"/>
                <a:ext cx="348" cy="178"/>
              </a:xfrm>
              <a:custGeom>
                <a:avLst/>
                <a:gdLst/>
                <a:ahLst/>
                <a:cxnLst>
                  <a:cxn ang="0">
                    <a:pos x="0" y="0"/>
                  </a:cxn>
                  <a:cxn ang="0">
                    <a:pos x="133" y="0"/>
                  </a:cxn>
                  <a:cxn ang="0">
                    <a:pos x="241" y="24"/>
                  </a:cxn>
                  <a:cxn ang="0">
                    <a:pos x="325" y="44"/>
                  </a:cxn>
                  <a:cxn ang="0">
                    <a:pos x="347" y="79"/>
                  </a:cxn>
                  <a:cxn ang="0">
                    <a:pos x="337" y="118"/>
                  </a:cxn>
                  <a:cxn ang="0">
                    <a:pos x="305" y="132"/>
                  </a:cxn>
                  <a:cxn ang="0">
                    <a:pos x="226" y="152"/>
                  </a:cxn>
                  <a:cxn ang="0">
                    <a:pos x="180" y="162"/>
                  </a:cxn>
                  <a:cxn ang="0">
                    <a:pos x="96" y="166"/>
                  </a:cxn>
                  <a:cxn ang="0">
                    <a:pos x="29" y="172"/>
                  </a:cxn>
                  <a:cxn ang="0">
                    <a:pos x="2" y="177"/>
                  </a:cxn>
                  <a:cxn ang="0">
                    <a:pos x="0" y="63"/>
                  </a:cxn>
                  <a:cxn ang="0">
                    <a:pos x="0" y="0"/>
                  </a:cxn>
                </a:cxnLst>
                <a:rect l="0" t="0" r="r" b="b"/>
                <a:pathLst>
                  <a:path w="348" h="178">
                    <a:moveTo>
                      <a:pt x="0" y="0"/>
                    </a:moveTo>
                    <a:lnTo>
                      <a:pt x="133" y="0"/>
                    </a:lnTo>
                    <a:lnTo>
                      <a:pt x="241" y="24"/>
                    </a:lnTo>
                    <a:lnTo>
                      <a:pt x="325" y="44"/>
                    </a:lnTo>
                    <a:lnTo>
                      <a:pt x="347" y="79"/>
                    </a:lnTo>
                    <a:lnTo>
                      <a:pt x="337" y="118"/>
                    </a:lnTo>
                    <a:lnTo>
                      <a:pt x="305" y="132"/>
                    </a:lnTo>
                    <a:lnTo>
                      <a:pt x="226" y="152"/>
                    </a:lnTo>
                    <a:lnTo>
                      <a:pt x="180" y="162"/>
                    </a:lnTo>
                    <a:lnTo>
                      <a:pt x="96" y="166"/>
                    </a:lnTo>
                    <a:lnTo>
                      <a:pt x="29" y="172"/>
                    </a:lnTo>
                    <a:lnTo>
                      <a:pt x="2" y="177"/>
                    </a:lnTo>
                    <a:lnTo>
                      <a:pt x="0" y="63"/>
                    </a:lnTo>
                    <a:lnTo>
                      <a:pt x="0" y="0"/>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8" name="Freeform 268"/>
              <p:cNvSpPr>
                <a:spLocks/>
              </p:cNvSpPr>
              <p:nvPr/>
            </p:nvSpPr>
            <p:spPr bwMode="auto">
              <a:xfrm>
                <a:off x="0" y="2087"/>
                <a:ext cx="344" cy="186"/>
              </a:xfrm>
              <a:custGeom>
                <a:avLst/>
                <a:gdLst/>
                <a:ahLst/>
                <a:cxnLst>
                  <a:cxn ang="0">
                    <a:pos x="5" y="1"/>
                  </a:cxn>
                  <a:cxn ang="0">
                    <a:pos x="20" y="1"/>
                  </a:cxn>
                  <a:cxn ang="0">
                    <a:pos x="41" y="0"/>
                  </a:cxn>
                  <a:cxn ang="0">
                    <a:pos x="68" y="0"/>
                  </a:cxn>
                  <a:cxn ang="0">
                    <a:pos x="96" y="1"/>
                  </a:cxn>
                  <a:cxn ang="0">
                    <a:pos x="128" y="4"/>
                  </a:cxn>
                  <a:cxn ang="0">
                    <a:pos x="147" y="7"/>
                  </a:cxn>
                  <a:cxn ang="0">
                    <a:pos x="162" y="10"/>
                  </a:cxn>
                  <a:cxn ang="0">
                    <a:pos x="178" y="13"/>
                  </a:cxn>
                  <a:cxn ang="0">
                    <a:pos x="199" y="18"/>
                  </a:cxn>
                  <a:cxn ang="0">
                    <a:pos x="224" y="24"/>
                  </a:cxn>
                  <a:cxn ang="0">
                    <a:pos x="237" y="27"/>
                  </a:cxn>
                  <a:cxn ang="0">
                    <a:pos x="248" y="30"/>
                  </a:cxn>
                  <a:cxn ang="0">
                    <a:pos x="258" y="33"/>
                  </a:cxn>
                  <a:cxn ang="0">
                    <a:pos x="271" y="37"/>
                  </a:cxn>
                  <a:cxn ang="0">
                    <a:pos x="289" y="43"/>
                  </a:cxn>
                  <a:cxn ang="0">
                    <a:pos x="300" y="43"/>
                  </a:cxn>
                  <a:cxn ang="0">
                    <a:pos x="309" y="43"/>
                  </a:cxn>
                  <a:cxn ang="0">
                    <a:pos x="316" y="44"/>
                  </a:cxn>
                  <a:cxn ang="0">
                    <a:pos x="325" y="52"/>
                  </a:cxn>
                  <a:cxn ang="0">
                    <a:pos x="334" y="63"/>
                  </a:cxn>
                  <a:cxn ang="0">
                    <a:pos x="338" y="70"/>
                  </a:cxn>
                  <a:cxn ang="0">
                    <a:pos x="341" y="78"/>
                  </a:cxn>
                  <a:cxn ang="0">
                    <a:pos x="343" y="86"/>
                  </a:cxn>
                  <a:cxn ang="0">
                    <a:pos x="343" y="95"/>
                  </a:cxn>
                  <a:cxn ang="0">
                    <a:pos x="339" y="114"/>
                  </a:cxn>
                  <a:cxn ang="0">
                    <a:pos x="332" y="122"/>
                  </a:cxn>
                  <a:cxn ang="0">
                    <a:pos x="324" y="128"/>
                  </a:cxn>
                  <a:cxn ang="0">
                    <a:pos x="313" y="132"/>
                  </a:cxn>
                  <a:cxn ang="0">
                    <a:pos x="301" y="138"/>
                  </a:cxn>
                  <a:cxn ang="0">
                    <a:pos x="283" y="148"/>
                  </a:cxn>
                  <a:cxn ang="0">
                    <a:pos x="271" y="151"/>
                  </a:cxn>
                  <a:cxn ang="0">
                    <a:pos x="261" y="151"/>
                  </a:cxn>
                  <a:cxn ang="0">
                    <a:pos x="251" y="151"/>
                  </a:cxn>
                  <a:cxn ang="0">
                    <a:pos x="236" y="153"/>
                  </a:cxn>
                  <a:cxn ang="0">
                    <a:pos x="217" y="157"/>
                  </a:cxn>
                  <a:cxn ang="0">
                    <a:pos x="207" y="160"/>
                  </a:cxn>
                  <a:cxn ang="0">
                    <a:pos x="198" y="163"/>
                  </a:cxn>
                  <a:cxn ang="0">
                    <a:pos x="189" y="164"/>
                  </a:cxn>
                  <a:cxn ang="0">
                    <a:pos x="178" y="167"/>
                  </a:cxn>
                  <a:cxn ang="0">
                    <a:pos x="161" y="171"/>
                  </a:cxn>
                  <a:cxn ang="0">
                    <a:pos x="150" y="173"/>
                  </a:cxn>
                  <a:cxn ang="0">
                    <a:pos x="141" y="174"/>
                  </a:cxn>
                  <a:cxn ang="0">
                    <a:pos x="132" y="177"/>
                  </a:cxn>
                  <a:cxn ang="0">
                    <a:pos x="121" y="177"/>
                  </a:cxn>
                  <a:cxn ang="0">
                    <a:pos x="100" y="180"/>
                  </a:cxn>
                  <a:cxn ang="0">
                    <a:pos x="84" y="182"/>
                  </a:cxn>
                  <a:cxn ang="0">
                    <a:pos x="70" y="183"/>
                  </a:cxn>
                  <a:cxn ang="0">
                    <a:pos x="58" y="183"/>
                  </a:cxn>
                  <a:cxn ang="0">
                    <a:pos x="43" y="183"/>
                  </a:cxn>
                  <a:cxn ang="0">
                    <a:pos x="23" y="185"/>
                  </a:cxn>
                  <a:cxn ang="0">
                    <a:pos x="15" y="185"/>
                  </a:cxn>
                  <a:cxn ang="0">
                    <a:pos x="9" y="185"/>
                  </a:cxn>
                </a:cxnLst>
                <a:rect l="0" t="0" r="r" b="b"/>
                <a:pathLst>
                  <a:path w="344" h="186">
                    <a:moveTo>
                      <a:pt x="0" y="2"/>
                    </a:moveTo>
                    <a:lnTo>
                      <a:pt x="0" y="1"/>
                    </a:lnTo>
                    <a:lnTo>
                      <a:pt x="1" y="1"/>
                    </a:lnTo>
                    <a:lnTo>
                      <a:pt x="2" y="1"/>
                    </a:lnTo>
                    <a:lnTo>
                      <a:pt x="4" y="1"/>
                    </a:lnTo>
                    <a:lnTo>
                      <a:pt x="5" y="1"/>
                    </a:lnTo>
                    <a:lnTo>
                      <a:pt x="7" y="1"/>
                    </a:lnTo>
                    <a:lnTo>
                      <a:pt x="9" y="1"/>
                    </a:lnTo>
                    <a:lnTo>
                      <a:pt x="12" y="1"/>
                    </a:lnTo>
                    <a:lnTo>
                      <a:pt x="14" y="1"/>
                    </a:lnTo>
                    <a:lnTo>
                      <a:pt x="16" y="1"/>
                    </a:lnTo>
                    <a:lnTo>
                      <a:pt x="20" y="1"/>
                    </a:lnTo>
                    <a:lnTo>
                      <a:pt x="22" y="1"/>
                    </a:lnTo>
                    <a:lnTo>
                      <a:pt x="26" y="1"/>
                    </a:lnTo>
                    <a:lnTo>
                      <a:pt x="29" y="0"/>
                    </a:lnTo>
                    <a:lnTo>
                      <a:pt x="33" y="0"/>
                    </a:lnTo>
                    <a:lnTo>
                      <a:pt x="36" y="0"/>
                    </a:lnTo>
                    <a:lnTo>
                      <a:pt x="41" y="0"/>
                    </a:lnTo>
                    <a:lnTo>
                      <a:pt x="44" y="0"/>
                    </a:lnTo>
                    <a:lnTo>
                      <a:pt x="49" y="0"/>
                    </a:lnTo>
                    <a:lnTo>
                      <a:pt x="53" y="0"/>
                    </a:lnTo>
                    <a:lnTo>
                      <a:pt x="58" y="0"/>
                    </a:lnTo>
                    <a:lnTo>
                      <a:pt x="62" y="0"/>
                    </a:lnTo>
                    <a:lnTo>
                      <a:pt x="68" y="0"/>
                    </a:lnTo>
                    <a:lnTo>
                      <a:pt x="72" y="0"/>
                    </a:lnTo>
                    <a:lnTo>
                      <a:pt x="76" y="0"/>
                    </a:lnTo>
                    <a:lnTo>
                      <a:pt x="82" y="0"/>
                    </a:lnTo>
                    <a:lnTo>
                      <a:pt x="86" y="1"/>
                    </a:lnTo>
                    <a:lnTo>
                      <a:pt x="91" y="1"/>
                    </a:lnTo>
                    <a:lnTo>
                      <a:pt x="96" y="1"/>
                    </a:lnTo>
                    <a:lnTo>
                      <a:pt x="101" y="1"/>
                    </a:lnTo>
                    <a:lnTo>
                      <a:pt x="107" y="2"/>
                    </a:lnTo>
                    <a:lnTo>
                      <a:pt x="116" y="2"/>
                    </a:lnTo>
                    <a:lnTo>
                      <a:pt x="120" y="4"/>
                    </a:lnTo>
                    <a:lnTo>
                      <a:pt x="124" y="4"/>
                    </a:lnTo>
                    <a:lnTo>
                      <a:pt x="128" y="4"/>
                    </a:lnTo>
                    <a:lnTo>
                      <a:pt x="132" y="4"/>
                    </a:lnTo>
                    <a:lnTo>
                      <a:pt x="134" y="4"/>
                    </a:lnTo>
                    <a:lnTo>
                      <a:pt x="138" y="5"/>
                    </a:lnTo>
                    <a:lnTo>
                      <a:pt x="140" y="5"/>
                    </a:lnTo>
                    <a:lnTo>
                      <a:pt x="144" y="5"/>
                    </a:lnTo>
                    <a:lnTo>
                      <a:pt x="147" y="7"/>
                    </a:lnTo>
                    <a:lnTo>
                      <a:pt x="149" y="7"/>
                    </a:lnTo>
                    <a:lnTo>
                      <a:pt x="152" y="7"/>
                    </a:lnTo>
                    <a:lnTo>
                      <a:pt x="155" y="8"/>
                    </a:lnTo>
                    <a:lnTo>
                      <a:pt x="156" y="8"/>
                    </a:lnTo>
                    <a:lnTo>
                      <a:pt x="160" y="8"/>
                    </a:lnTo>
                    <a:lnTo>
                      <a:pt x="162" y="10"/>
                    </a:lnTo>
                    <a:lnTo>
                      <a:pt x="164" y="10"/>
                    </a:lnTo>
                    <a:lnTo>
                      <a:pt x="167" y="10"/>
                    </a:lnTo>
                    <a:lnTo>
                      <a:pt x="170" y="11"/>
                    </a:lnTo>
                    <a:lnTo>
                      <a:pt x="172" y="11"/>
                    </a:lnTo>
                    <a:lnTo>
                      <a:pt x="175" y="13"/>
                    </a:lnTo>
                    <a:lnTo>
                      <a:pt x="178" y="13"/>
                    </a:lnTo>
                    <a:lnTo>
                      <a:pt x="181" y="14"/>
                    </a:lnTo>
                    <a:lnTo>
                      <a:pt x="184" y="14"/>
                    </a:lnTo>
                    <a:lnTo>
                      <a:pt x="188" y="15"/>
                    </a:lnTo>
                    <a:lnTo>
                      <a:pt x="191" y="15"/>
                    </a:lnTo>
                    <a:lnTo>
                      <a:pt x="196" y="17"/>
                    </a:lnTo>
                    <a:lnTo>
                      <a:pt x="199" y="18"/>
                    </a:lnTo>
                    <a:lnTo>
                      <a:pt x="204" y="20"/>
                    </a:lnTo>
                    <a:lnTo>
                      <a:pt x="208" y="20"/>
                    </a:lnTo>
                    <a:lnTo>
                      <a:pt x="213" y="21"/>
                    </a:lnTo>
                    <a:lnTo>
                      <a:pt x="219" y="23"/>
                    </a:lnTo>
                    <a:lnTo>
                      <a:pt x="222" y="24"/>
                    </a:lnTo>
                    <a:lnTo>
                      <a:pt x="224" y="24"/>
                    </a:lnTo>
                    <a:lnTo>
                      <a:pt x="227" y="24"/>
                    </a:lnTo>
                    <a:lnTo>
                      <a:pt x="229" y="26"/>
                    </a:lnTo>
                    <a:lnTo>
                      <a:pt x="231" y="26"/>
                    </a:lnTo>
                    <a:lnTo>
                      <a:pt x="234" y="27"/>
                    </a:lnTo>
                    <a:lnTo>
                      <a:pt x="236" y="27"/>
                    </a:lnTo>
                    <a:lnTo>
                      <a:pt x="237" y="27"/>
                    </a:lnTo>
                    <a:lnTo>
                      <a:pt x="239" y="27"/>
                    </a:lnTo>
                    <a:lnTo>
                      <a:pt x="241" y="28"/>
                    </a:lnTo>
                    <a:lnTo>
                      <a:pt x="243" y="28"/>
                    </a:lnTo>
                    <a:lnTo>
                      <a:pt x="244" y="28"/>
                    </a:lnTo>
                    <a:lnTo>
                      <a:pt x="246" y="30"/>
                    </a:lnTo>
                    <a:lnTo>
                      <a:pt x="248" y="30"/>
                    </a:lnTo>
                    <a:lnTo>
                      <a:pt x="249" y="30"/>
                    </a:lnTo>
                    <a:lnTo>
                      <a:pt x="251" y="30"/>
                    </a:lnTo>
                    <a:lnTo>
                      <a:pt x="252" y="31"/>
                    </a:lnTo>
                    <a:lnTo>
                      <a:pt x="254" y="31"/>
                    </a:lnTo>
                    <a:lnTo>
                      <a:pt x="256" y="33"/>
                    </a:lnTo>
                    <a:lnTo>
                      <a:pt x="258" y="33"/>
                    </a:lnTo>
                    <a:lnTo>
                      <a:pt x="260" y="33"/>
                    </a:lnTo>
                    <a:lnTo>
                      <a:pt x="261" y="34"/>
                    </a:lnTo>
                    <a:lnTo>
                      <a:pt x="264" y="34"/>
                    </a:lnTo>
                    <a:lnTo>
                      <a:pt x="266" y="36"/>
                    </a:lnTo>
                    <a:lnTo>
                      <a:pt x="268" y="36"/>
                    </a:lnTo>
                    <a:lnTo>
                      <a:pt x="271" y="37"/>
                    </a:lnTo>
                    <a:lnTo>
                      <a:pt x="274" y="37"/>
                    </a:lnTo>
                    <a:lnTo>
                      <a:pt x="276" y="39"/>
                    </a:lnTo>
                    <a:lnTo>
                      <a:pt x="279" y="40"/>
                    </a:lnTo>
                    <a:lnTo>
                      <a:pt x="283" y="41"/>
                    </a:lnTo>
                    <a:lnTo>
                      <a:pt x="287" y="41"/>
                    </a:lnTo>
                    <a:lnTo>
                      <a:pt x="289" y="43"/>
                    </a:lnTo>
                    <a:lnTo>
                      <a:pt x="291" y="43"/>
                    </a:lnTo>
                    <a:lnTo>
                      <a:pt x="292" y="43"/>
                    </a:lnTo>
                    <a:lnTo>
                      <a:pt x="294" y="43"/>
                    </a:lnTo>
                    <a:lnTo>
                      <a:pt x="296" y="43"/>
                    </a:lnTo>
                    <a:lnTo>
                      <a:pt x="298" y="43"/>
                    </a:lnTo>
                    <a:lnTo>
                      <a:pt x="300" y="43"/>
                    </a:lnTo>
                    <a:lnTo>
                      <a:pt x="302" y="43"/>
                    </a:lnTo>
                    <a:lnTo>
                      <a:pt x="304" y="43"/>
                    </a:lnTo>
                    <a:lnTo>
                      <a:pt x="305" y="43"/>
                    </a:lnTo>
                    <a:lnTo>
                      <a:pt x="307" y="43"/>
                    </a:lnTo>
                    <a:lnTo>
                      <a:pt x="308" y="43"/>
                    </a:lnTo>
                    <a:lnTo>
                      <a:pt x="309" y="43"/>
                    </a:lnTo>
                    <a:lnTo>
                      <a:pt x="310" y="43"/>
                    </a:lnTo>
                    <a:lnTo>
                      <a:pt x="311" y="43"/>
                    </a:lnTo>
                    <a:lnTo>
                      <a:pt x="313" y="43"/>
                    </a:lnTo>
                    <a:lnTo>
                      <a:pt x="314" y="43"/>
                    </a:lnTo>
                    <a:lnTo>
                      <a:pt x="316" y="43"/>
                    </a:lnTo>
                    <a:lnTo>
                      <a:pt x="316" y="44"/>
                    </a:lnTo>
                    <a:lnTo>
                      <a:pt x="318" y="44"/>
                    </a:lnTo>
                    <a:lnTo>
                      <a:pt x="319" y="46"/>
                    </a:lnTo>
                    <a:lnTo>
                      <a:pt x="321" y="47"/>
                    </a:lnTo>
                    <a:lnTo>
                      <a:pt x="322" y="47"/>
                    </a:lnTo>
                    <a:lnTo>
                      <a:pt x="324" y="50"/>
                    </a:lnTo>
                    <a:lnTo>
                      <a:pt x="325" y="52"/>
                    </a:lnTo>
                    <a:lnTo>
                      <a:pt x="327" y="53"/>
                    </a:lnTo>
                    <a:lnTo>
                      <a:pt x="329" y="56"/>
                    </a:lnTo>
                    <a:lnTo>
                      <a:pt x="331" y="57"/>
                    </a:lnTo>
                    <a:lnTo>
                      <a:pt x="332" y="60"/>
                    </a:lnTo>
                    <a:lnTo>
                      <a:pt x="333" y="62"/>
                    </a:lnTo>
                    <a:lnTo>
                      <a:pt x="334" y="63"/>
                    </a:lnTo>
                    <a:lnTo>
                      <a:pt x="335" y="65"/>
                    </a:lnTo>
                    <a:lnTo>
                      <a:pt x="336" y="66"/>
                    </a:lnTo>
                    <a:lnTo>
                      <a:pt x="337" y="67"/>
                    </a:lnTo>
                    <a:lnTo>
                      <a:pt x="337" y="69"/>
                    </a:lnTo>
                    <a:lnTo>
                      <a:pt x="338" y="69"/>
                    </a:lnTo>
                    <a:lnTo>
                      <a:pt x="338" y="70"/>
                    </a:lnTo>
                    <a:lnTo>
                      <a:pt x="339" y="72"/>
                    </a:lnTo>
                    <a:lnTo>
                      <a:pt x="340" y="73"/>
                    </a:lnTo>
                    <a:lnTo>
                      <a:pt x="340" y="75"/>
                    </a:lnTo>
                    <a:lnTo>
                      <a:pt x="340" y="76"/>
                    </a:lnTo>
                    <a:lnTo>
                      <a:pt x="341" y="76"/>
                    </a:lnTo>
                    <a:lnTo>
                      <a:pt x="341" y="78"/>
                    </a:lnTo>
                    <a:lnTo>
                      <a:pt x="341" y="79"/>
                    </a:lnTo>
                    <a:lnTo>
                      <a:pt x="342" y="80"/>
                    </a:lnTo>
                    <a:lnTo>
                      <a:pt x="342" y="82"/>
                    </a:lnTo>
                    <a:lnTo>
                      <a:pt x="343" y="83"/>
                    </a:lnTo>
                    <a:lnTo>
                      <a:pt x="343" y="85"/>
                    </a:lnTo>
                    <a:lnTo>
                      <a:pt x="343" y="86"/>
                    </a:lnTo>
                    <a:lnTo>
                      <a:pt x="343" y="88"/>
                    </a:lnTo>
                    <a:lnTo>
                      <a:pt x="343" y="89"/>
                    </a:lnTo>
                    <a:lnTo>
                      <a:pt x="343" y="91"/>
                    </a:lnTo>
                    <a:lnTo>
                      <a:pt x="343" y="92"/>
                    </a:lnTo>
                    <a:lnTo>
                      <a:pt x="343" y="93"/>
                    </a:lnTo>
                    <a:lnTo>
                      <a:pt x="343" y="95"/>
                    </a:lnTo>
                    <a:lnTo>
                      <a:pt x="342" y="101"/>
                    </a:lnTo>
                    <a:lnTo>
                      <a:pt x="342" y="104"/>
                    </a:lnTo>
                    <a:lnTo>
                      <a:pt x="341" y="106"/>
                    </a:lnTo>
                    <a:lnTo>
                      <a:pt x="340" y="108"/>
                    </a:lnTo>
                    <a:lnTo>
                      <a:pt x="340" y="111"/>
                    </a:lnTo>
                    <a:lnTo>
                      <a:pt x="339" y="114"/>
                    </a:lnTo>
                    <a:lnTo>
                      <a:pt x="338" y="115"/>
                    </a:lnTo>
                    <a:lnTo>
                      <a:pt x="337" y="117"/>
                    </a:lnTo>
                    <a:lnTo>
                      <a:pt x="336" y="118"/>
                    </a:lnTo>
                    <a:lnTo>
                      <a:pt x="335" y="119"/>
                    </a:lnTo>
                    <a:lnTo>
                      <a:pt x="334" y="121"/>
                    </a:lnTo>
                    <a:lnTo>
                      <a:pt x="332" y="122"/>
                    </a:lnTo>
                    <a:lnTo>
                      <a:pt x="331" y="124"/>
                    </a:lnTo>
                    <a:lnTo>
                      <a:pt x="330" y="124"/>
                    </a:lnTo>
                    <a:lnTo>
                      <a:pt x="329" y="125"/>
                    </a:lnTo>
                    <a:lnTo>
                      <a:pt x="327" y="127"/>
                    </a:lnTo>
                    <a:lnTo>
                      <a:pt x="325" y="127"/>
                    </a:lnTo>
                    <a:lnTo>
                      <a:pt x="324" y="128"/>
                    </a:lnTo>
                    <a:lnTo>
                      <a:pt x="322" y="128"/>
                    </a:lnTo>
                    <a:lnTo>
                      <a:pt x="320" y="130"/>
                    </a:lnTo>
                    <a:lnTo>
                      <a:pt x="318" y="131"/>
                    </a:lnTo>
                    <a:lnTo>
                      <a:pt x="316" y="131"/>
                    </a:lnTo>
                    <a:lnTo>
                      <a:pt x="315" y="131"/>
                    </a:lnTo>
                    <a:lnTo>
                      <a:pt x="313" y="132"/>
                    </a:lnTo>
                    <a:lnTo>
                      <a:pt x="311" y="134"/>
                    </a:lnTo>
                    <a:lnTo>
                      <a:pt x="309" y="134"/>
                    </a:lnTo>
                    <a:lnTo>
                      <a:pt x="308" y="135"/>
                    </a:lnTo>
                    <a:lnTo>
                      <a:pt x="305" y="137"/>
                    </a:lnTo>
                    <a:lnTo>
                      <a:pt x="303" y="137"/>
                    </a:lnTo>
                    <a:lnTo>
                      <a:pt x="301" y="138"/>
                    </a:lnTo>
                    <a:lnTo>
                      <a:pt x="299" y="140"/>
                    </a:lnTo>
                    <a:lnTo>
                      <a:pt x="293" y="143"/>
                    </a:lnTo>
                    <a:lnTo>
                      <a:pt x="290" y="144"/>
                    </a:lnTo>
                    <a:lnTo>
                      <a:pt x="288" y="145"/>
                    </a:lnTo>
                    <a:lnTo>
                      <a:pt x="285" y="147"/>
                    </a:lnTo>
                    <a:lnTo>
                      <a:pt x="283" y="148"/>
                    </a:lnTo>
                    <a:lnTo>
                      <a:pt x="281" y="148"/>
                    </a:lnTo>
                    <a:lnTo>
                      <a:pt x="279" y="148"/>
                    </a:lnTo>
                    <a:lnTo>
                      <a:pt x="277" y="150"/>
                    </a:lnTo>
                    <a:lnTo>
                      <a:pt x="275" y="150"/>
                    </a:lnTo>
                    <a:lnTo>
                      <a:pt x="273" y="151"/>
                    </a:lnTo>
                    <a:lnTo>
                      <a:pt x="271" y="151"/>
                    </a:lnTo>
                    <a:lnTo>
                      <a:pt x="269" y="151"/>
                    </a:lnTo>
                    <a:lnTo>
                      <a:pt x="268" y="151"/>
                    </a:lnTo>
                    <a:lnTo>
                      <a:pt x="267" y="151"/>
                    </a:lnTo>
                    <a:lnTo>
                      <a:pt x="265" y="151"/>
                    </a:lnTo>
                    <a:lnTo>
                      <a:pt x="263" y="151"/>
                    </a:lnTo>
                    <a:lnTo>
                      <a:pt x="261" y="151"/>
                    </a:lnTo>
                    <a:lnTo>
                      <a:pt x="260" y="151"/>
                    </a:lnTo>
                    <a:lnTo>
                      <a:pt x="258" y="151"/>
                    </a:lnTo>
                    <a:lnTo>
                      <a:pt x="256" y="151"/>
                    </a:lnTo>
                    <a:lnTo>
                      <a:pt x="254" y="151"/>
                    </a:lnTo>
                    <a:lnTo>
                      <a:pt x="252" y="151"/>
                    </a:lnTo>
                    <a:lnTo>
                      <a:pt x="251" y="151"/>
                    </a:lnTo>
                    <a:lnTo>
                      <a:pt x="248" y="151"/>
                    </a:lnTo>
                    <a:lnTo>
                      <a:pt x="245" y="151"/>
                    </a:lnTo>
                    <a:lnTo>
                      <a:pt x="244" y="151"/>
                    </a:lnTo>
                    <a:lnTo>
                      <a:pt x="241" y="153"/>
                    </a:lnTo>
                    <a:lnTo>
                      <a:pt x="238" y="153"/>
                    </a:lnTo>
                    <a:lnTo>
                      <a:pt x="236" y="153"/>
                    </a:lnTo>
                    <a:lnTo>
                      <a:pt x="232" y="154"/>
                    </a:lnTo>
                    <a:lnTo>
                      <a:pt x="229" y="154"/>
                    </a:lnTo>
                    <a:lnTo>
                      <a:pt x="224" y="156"/>
                    </a:lnTo>
                    <a:lnTo>
                      <a:pt x="221" y="157"/>
                    </a:lnTo>
                    <a:lnTo>
                      <a:pt x="220" y="157"/>
                    </a:lnTo>
                    <a:lnTo>
                      <a:pt x="217" y="157"/>
                    </a:lnTo>
                    <a:lnTo>
                      <a:pt x="215" y="157"/>
                    </a:lnTo>
                    <a:lnTo>
                      <a:pt x="213" y="158"/>
                    </a:lnTo>
                    <a:lnTo>
                      <a:pt x="212" y="158"/>
                    </a:lnTo>
                    <a:lnTo>
                      <a:pt x="210" y="160"/>
                    </a:lnTo>
                    <a:lnTo>
                      <a:pt x="209" y="160"/>
                    </a:lnTo>
                    <a:lnTo>
                      <a:pt x="207" y="160"/>
                    </a:lnTo>
                    <a:lnTo>
                      <a:pt x="205" y="160"/>
                    </a:lnTo>
                    <a:lnTo>
                      <a:pt x="204" y="161"/>
                    </a:lnTo>
                    <a:lnTo>
                      <a:pt x="203" y="161"/>
                    </a:lnTo>
                    <a:lnTo>
                      <a:pt x="201" y="161"/>
                    </a:lnTo>
                    <a:lnTo>
                      <a:pt x="200" y="163"/>
                    </a:lnTo>
                    <a:lnTo>
                      <a:pt x="198" y="163"/>
                    </a:lnTo>
                    <a:lnTo>
                      <a:pt x="197" y="163"/>
                    </a:lnTo>
                    <a:lnTo>
                      <a:pt x="196" y="163"/>
                    </a:lnTo>
                    <a:lnTo>
                      <a:pt x="195" y="163"/>
                    </a:lnTo>
                    <a:lnTo>
                      <a:pt x="193" y="164"/>
                    </a:lnTo>
                    <a:lnTo>
                      <a:pt x="191" y="164"/>
                    </a:lnTo>
                    <a:lnTo>
                      <a:pt x="189" y="164"/>
                    </a:lnTo>
                    <a:lnTo>
                      <a:pt x="188" y="166"/>
                    </a:lnTo>
                    <a:lnTo>
                      <a:pt x="187" y="166"/>
                    </a:lnTo>
                    <a:lnTo>
                      <a:pt x="184" y="166"/>
                    </a:lnTo>
                    <a:lnTo>
                      <a:pt x="182" y="166"/>
                    </a:lnTo>
                    <a:lnTo>
                      <a:pt x="180" y="167"/>
                    </a:lnTo>
                    <a:lnTo>
                      <a:pt x="178" y="167"/>
                    </a:lnTo>
                    <a:lnTo>
                      <a:pt x="176" y="169"/>
                    </a:lnTo>
                    <a:lnTo>
                      <a:pt x="173" y="169"/>
                    </a:lnTo>
                    <a:lnTo>
                      <a:pt x="171" y="169"/>
                    </a:lnTo>
                    <a:lnTo>
                      <a:pt x="165" y="170"/>
                    </a:lnTo>
                    <a:lnTo>
                      <a:pt x="163" y="170"/>
                    </a:lnTo>
                    <a:lnTo>
                      <a:pt x="161" y="171"/>
                    </a:lnTo>
                    <a:lnTo>
                      <a:pt x="158" y="171"/>
                    </a:lnTo>
                    <a:lnTo>
                      <a:pt x="156" y="171"/>
                    </a:lnTo>
                    <a:lnTo>
                      <a:pt x="155" y="171"/>
                    </a:lnTo>
                    <a:lnTo>
                      <a:pt x="153" y="173"/>
                    </a:lnTo>
                    <a:lnTo>
                      <a:pt x="151" y="173"/>
                    </a:lnTo>
                    <a:lnTo>
                      <a:pt x="150" y="173"/>
                    </a:lnTo>
                    <a:lnTo>
                      <a:pt x="148" y="174"/>
                    </a:lnTo>
                    <a:lnTo>
                      <a:pt x="147" y="174"/>
                    </a:lnTo>
                    <a:lnTo>
                      <a:pt x="146" y="174"/>
                    </a:lnTo>
                    <a:lnTo>
                      <a:pt x="144" y="174"/>
                    </a:lnTo>
                    <a:lnTo>
                      <a:pt x="142" y="174"/>
                    </a:lnTo>
                    <a:lnTo>
                      <a:pt x="141" y="174"/>
                    </a:lnTo>
                    <a:lnTo>
                      <a:pt x="140" y="176"/>
                    </a:lnTo>
                    <a:lnTo>
                      <a:pt x="139" y="176"/>
                    </a:lnTo>
                    <a:lnTo>
                      <a:pt x="137" y="176"/>
                    </a:lnTo>
                    <a:lnTo>
                      <a:pt x="135" y="176"/>
                    </a:lnTo>
                    <a:lnTo>
                      <a:pt x="134" y="176"/>
                    </a:lnTo>
                    <a:lnTo>
                      <a:pt x="132" y="177"/>
                    </a:lnTo>
                    <a:lnTo>
                      <a:pt x="131" y="177"/>
                    </a:lnTo>
                    <a:lnTo>
                      <a:pt x="129" y="177"/>
                    </a:lnTo>
                    <a:lnTo>
                      <a:pt x="127" y="177"/>
                    </a:lnTo>
                    <a:lnTo>
                      <a:pt x="125" y="177"/>
                    </a:lnTo>
                    <a:lnTo>
                      <a:pt x="124" y="177"/>
                    </a:lnTo>
                    <a:lnTo>
                      <a:pt x="121" y="177"/>
                    </a:lnTo>
                    <a:lnTo>
                      <a:pt x="119" y="179"/>
                    </a:lnTo>
                    <a:lnTo>
                      <a:pt x="116" y="179"/>
                    </a:lnTo>
                    <a:lnTo>
                      <a:pt x="114" y="179"/>
                    </a:lnTo>
                    <a:lnTo>
                      <a:pt x="112" y="180"/>
                    </a:lnTo>
                    <a:lnTo>
                      <a:pt x="104" y="180"/>
                    </a:lnTo>
                    <a:lnTo>
                      <a:pt x="100" y="180"/>
                    </a:lnTo>
                    <a:lnTo>
                      <a:pt x="97" y="180"/>
                    </a:lnTo>
                    <a:lnTo>
                      <a:pt x="94" y="180"/>
                    </a:lnTo>
                    <a:lnTo>
                      <a:pt x="92" y="182"/>
                    </a:lnTo>
                    <a:lnTo>
                      <a:pt x="89" y="182"/>
                    </a:lnTo>
                    <a:lnTo>
                      <a:pt x="86" y="182"/>
                    </a:lnTo>
                    <a:lnTo>
                      <a:pt x="84" y="182"/>
                    </a:lnTo>
                    <a:lnTo>
                      <a:pt x="81" y="182"/>
                    </a:lnTo>
                    <a:lnTo>
                      <a:pt x="79" y="183"/>
                    </a:lnTo>
                    <a:lnTo>
                      <a:pt x="76" y="183"/>
                    </a:lnTo>
                    <a:lnTo>
                      <a:pt x="75" y="183"/>
                    </a:lnTo>
                    <a:lnTo>
                      <a:pt x="73" y="183"/>
                    </a:lnTo>
                    <a:lnTo>
                      <a:pt x="70" y="183"/>
                    </a:lnTo>
                    <a:lnTo>
                      <a:pt x="68" y="183"/>
                    </a:lnTo>
                    <a:lnTo>
                      <a:pt x="67" y="183"/>
                    </a:lnTo>
                    <a:lnTo>
                      <a:pt x="64" y="183"/>
                    </a:lnTo>
                    <a:lnTo>
                      <a:pt x="62" y="183"/>
                    </a:lnTo>
                    <a:lnTo>
                      <a:pt x="60" y="183"/>
                    </a:lnTo>
                    <a:lnTo>
                      <a:pt x="58" y="183"/>
                    </a:lnTo>
                    <a:lnTo>
                      <a:pt x="56" y="183"/>
                    </a:lnTo>
                    <a:lnTo>
                      <a:pt x="53" y="183"/>
                    </a:lnTo>
                    <a:lnTo>
                      <a:pt x="51" y="183"/>
                    </a:lnTo>
                    <a:lnTo>
                      <a:pt x="48" y="183"/>
                    </a:lnTo>
                    <a:lnTo>
                      <a:pt x="45" y="183"/>
                    </a:lnTo>
                    <a:lnTo>
                      <a:pt x="43" y="183"/>
                    </a:lnTo>
                    <a:lnTo>
                      <a:pt x="40" y="183"/>
                    </a:lnTo>
                    <a:lnTo>
                      <a:pt x="36" y="183"/>
                    </a:lnTo>
                    <a:lnTo>
                      <a:pt x="33" y="183"/>
                    </a:lnTo>
                    <a:lnTo>
                      <a:pt x="29" y="183"/>
                    </a:lnTo>
                    <a:lnTo>
                      <a:pt x="26" y="185"/>
                    </a:lnTo>
                    <a:lnTo>
                      <a:pt x="23" y="185"/>
                    </a:lnTo>
                    <a:lnTo>
                      <a:pt x="22" y="185"/>
                    </a:lnTo>
                    <a:lnTo>
                      <a:pt x="21" y="185"/>
                    </a:lnTo>
                    <a:lnTo>
                      <a:pt x="20" y="185"/>
                    </a:lnTo>
                    <a:lnTo>
                      <a:pt x="18" y="185"/>
                    </a:lnTo>
                    <a:lnTo>
                      <a:pt x="16" y="185"/>
                    </a:lnTo>
                    <a:lnTo>
                      <a:pt x="15" y="185"/>
                    </a:lnTo>
                    <a:lnTo>
                      <a:pt x="14" y="185"/>
                    </a:lnTo>
                    <a:lnTo>
                      <a:pt x="13" y="185"/>
                    </a:lnTo>
                    <a:lnTo>
                      <a:pt x="12" y="185"/>
                    </a:lnTo>
                    <a:lnTo>
                      <a:pt x="11" y="185"/>
                    </a:lnTo>
                    <a:lnTo>
                      <a:pt x="10" y="185"/>
                    </a:lnTo>
                    <a:lnTo>
                      <a:pt x="9" y="185"/>
                    </a:lnTo>
                    <a:lnTo>
                      <a:pt x="8" y="185"/>
                    </a:lnTo>
                    <a:lnTo>
                      <a:pt x="7" y="185"/>
                    </a:lnTo>
                    <a:lnTo>
                      <a:pt x="6" y="185"/>
                    </a:lnTo>
                    <a:lnTo>
                      <a:pt x="5" y="185"/>
                    </a:lnTo>
                    <a:lnTo>
                      <a:pt x="4" y="185"/>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29" name="Freeform 269"/>
              <p:cNvSpPr>
                <a:spLocks/>
              </p:cNvSpPr>
              <p:nvPr/>
            </p:nvSpPr>
            <p:spPr bwMode="auto">
              <a:xfrm>
                <a:off x="4732" y="2055"/>
                <a:ext cx="1017" cy="232"/>
              </a:xfrm>
              <a:custGeom>
                <a:avLst/>
                <a:gdLst/>
                <a:ahLst/>
                <a:cxnLst>
                  <a:cxn ang="0">
                    <a:pos x="1013" y="116"/>
                  </a:cxn>
                  <a:cxn ang="0">
                    <a:pos x="965" y="69"/>
                  </a:cxn>
                  <a:cxn ang="0">
                    <a:pos x="828" y="57"/>
                  </a:cxn>
                  <a:cxn ang="0">
                    <a:pos x="596" y="32"/>
                  </a:cxn>
                  <a:cxn ang="0">
                    <a:pos x="458" y="28"/>
                  </a:cxn>
                  <a:cxn ang="0">
                    <a:pos x="317" y="18"/>
                  </a:cxn>
                  <a:cxn ang="0">
                    <a:pos x="147" y="0"/>
                  </a:cxn>
                  <a:cxn ang="0">
                    <a:pos x="32" y="0"/>
                  </a:cxn>
                  <a:cxn ang="0">
                    <a:pos x="20" y="22"/>
                  </a:cxn>
                  <a:cxn ang="0">
                    <a:pos x="18" y="65"/>
                  </a:cxn>
                  <a:cxn ang="0">
                    <a:pos x="0" y="108"/>
                  </a:cxn>
                  <a:cxn ang="0">
                    <a:pos x="41" y="155"/>
                  </a:cxn>
                  <a:cxn ang="0">
                    <a:pos x="76" y="173"/>
                  </a:cxn>
                  <a:cxn ang="0">
                    <a:pos x="135" y="183"/>
                  </a:cxn>
                  <a:cxn ang="0">
                    <a:pos x="382" y="211"/>
                  </a:cxn>
                  <a:cxn ang="0">
                    <a:pos x="546" y="231"/>
                  </a:cxn>
                  <a:cxn ang="0">
                    <a:pos x="605" y="221"/>
                  </a:cxn>
                  <a:cxn ang="0">
                    <a:pos x="728" y="202"/>
                  </a:cxn>
                  <a:cxn ang="0">
                    <a:pos x="846" y="183"/>
                  </a:cxn>
                  <a:cxn ang="0">
                    <a:pos x="889" y="178"/>
                  </a:cxn>
                  <a:cxn ang="0">
                    <a:pos x="954" y="173"/>
                  </a:cxn>
                  <a:cxn ang="0">
                    <a:pos x="989" y="151"/>
                  </a:cxn>
                  <a:cxn ang="0">
                    <a:pos x="1016" y="136"/>
                  </a:cxn>
                  <a:cxn ang="0">
                    <a:pos x="1013" y="116"/>
                  </a:cxn>
                </a:cxnLst>
                <a:rect l="0" t="0" r="r" b="b"/>
                <a:pathLst>
                  <a:path w="1017" h="232">
                    <a:moveTo>
                      <a:pt x="1013" y="116"/>
                    </a:moveTo>
                    <a:lnTo>
                      <a:pt x="965" y="69"/>
                    </a:lnTo>
                    <a:lnTo>
                      <a:pt x="828" y="57"/>
                    </a:lnTo>
                    <a:lnTo>
                      <a:pt x="596" y="32"/>
                    </a:lnTo>
                    <a:lnTo>
                      <a:pt x="458" y="28"/>
                    </a:lnTo>
                    <a:lnTo>
                      <a:pt x="317" y="18"/>
                    </a:lnTo>
                    <a:lnTo>
                      <a:pt x="147" y="0"/>
                    </a:lnTo>
                    <a:lnTo>
                      <a:pt x="32" y="0"/>
                    </a:lnTo>
                    <a:lnTo>
                      <a:pt x="20" y="22"/>
                    </a:lnTo>
                    <a:lnTo>
                      <a:pt x="18" y="65"/>
                    </a:lnTo>
                    <a:lnTo>
                      <a:pt x="0" y="108"/>
                    </a:lnTo>
                    <a:lnTo>
                      <a:pt x="41" y="155"/>
                    </a:lnTo>
                    <a:lnTo>
                      <a:pt x="76" y="173"/>
                    </a:lnTo>
                    <a:lnTo>
                      <a:pt x="135" y="183"/>
                    </a:lnTo>
                    <a:lnTo>
                      <a:pt x="382" y="211"/>
                    </a:lnTo>
                    <a:lnTo>
                      <a:pt x="546" y="231"/>
                    </a:lnTo>
                    <a:lnTo>
                      <a:pt x="605" y="221"/>
                    </a:lnTo>
                    <a:lnTo>
                      <a:pt x="728" y="202"/>
                    </a:lnTo>
                    <a:lnTo>
                      <a:pt x="846" y="183"/>
                    </a:lnTo>
                    <a:lnTo>
                      <a:pt x="889" y="178"/>
                    </a:lnTo>
                    <a:lnTo>
                      <a:pt x="954" y="173"/>
                    </a:lnTo>
                    <a:lnTo>
                      <a:pt x="989" y="151"/>
                    </a:lnTo>
                    <a:lnTo>
                      <a:pt x="1016" y="136"/>
                    </a:lnTo>
                    <a:lnTo>
                      <a:pt x="1013" y="116"/>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0" name="Freeform 270"/>
              <p:cNvSpPr>
                <a:spLocks/>
              </p:cNvSpPr>
              <p:nvPr/>
            </p:nvSpPr>
            <p:spPr bwMode="auto">
              <a:xfrm>
                <a:off x="3643" y="2044"/>
                <a:ext cx="1018" cy="234"/>
              </a:xfrm>
              <a:custGeom>
                <a:avLst/>
                <a:gdLst/>
                <a:ahLst/>
                <a:cxnLst>
                  <a:cxn ang="0">
                    <a:pos x="4" y="113"/>
                  </a:cxn>
                  <a:cxn ang="0">
                    <a:pos x="50" y="162"/>
                  </a:cxn>
                  <a:cxn ang="0">
                    <a:pos x="188" y="175"/>
                  </a:cxn>
                  <a:cxn ang="0">
                    <a:pos x="421" y="199"/>
                  </a:cxn>
                  <a:cxn ang="0">
                    <a:pos x="558" y="204"/>
                  </a:cxn>
                  <a:cxn ang="0">
                    <a:pos x="700" y="214"/>
                  </a:cxn>
                  <a:cxn ang="0">
                    <a:pos x="870" y="233"/>
                  </a:cxn>
                  <a:cxn ang="0">
                    <a:pos x="985" y="233"/>
                  </a:cxn>
                  <a:cxn ang="0">
                    <a:pos x="997" y="208"/>
                  </a:cxn>
                  <a:cxn ang="0">
                    <a:pos x="999" y="166"/>
                  </a:cxn>
                  <a:cxn ang="0">
                    <a:pos x="1017" y="123"/>
                  </a:cxn>
                  <a:cxn ang="0">
                    <a:pos x="976" y="76"/>
                  </a:cxn>
                  <a:cxn ang="0">
                    <a:pos x="941" y="57"/>
                  </a:cxn>
                  <a:cxn ang="0">
                    <a:pos x="882" y="47"/>
                  </a:cxn>
                  <a:cxn ang="0">
                    <a:pos x="635" y="18"/>
                  </a:cxn>
                  <a:cxn ang="0">
                    <a:pos x="470" y="0"/>
                  </a:cxn>
                  <a:cxn ang="0">
                    <a:pos x="412" y="10"/>
                  </a:cxn>
                  <a:cxn ang="0">
                    <a:pos x="288" y="28"/>
                  </a:cxn>
                  <a:cxn ang="0">
                    <a:pos x="171" y="47"/>
                  </a:cxn>
                  <a:cxn ang="0">
                    <a:pos x="126" y="53"/>
                  </a:cxn>
                  <a:cxn ang="0">
                    <a:pos x="62" y="57"/>
                  </a:cxn>
                  <a:cxn ang="0">
                    <a:pos x="27" y="80"/>
                  </a:cxn>
                  <a:cxn ang="0">
                    <a:pos x="0" y="94"/>
                  </a:cxn>
                  <a:cxn ang="0">
                    <a:pos x="4" y="113"/>
                  </a:cxn>
                </a:cxnLst>
                <a:rect l="0" t="0" r="r" b="b"/>
                <a:pathLst>
                  <a:path w="1018" h="234">
                    <a:moveTo>
                      <a:pt x="4" y="113"/>
                    </a:moveTo>
                    <a:lnTo>
                      <a:pt x="50" y="162"/>
                    </a:lnTo>
                    <a:lnTo>
                      <a:pt x="188" y="175"/>
                    </a:lnTo>
                    <a:lnTo>
                      <a:pt x="421" y="199"/>
                    </a:lnTo>
                    <a:lnTo>
                      <a:pt x="558" y="204"/>
                    </a:lnTo>
                    <a:lnTo>
                      <a:pt x="700" y="214"/>
                    </a:lnTo>
                    <a:lnTo>
                      <a:pt x="870" y="233"/>
                    </a:lnTo>
                    <a:lnTo>
                      <a:pt x="985" y="233"/>
                    </a:lnTo>
                    <a:lnTo>
                      <a:pt x="997" y="208"/>
                    </a:lnTo>
                    <a:lnTo>
                      <a:pt x="999" y="166"/>
                    </a:lnTo>
                    <a:lnTo>
                      <a:pt x="1017" y="123"/>
                    </a:lnTo>
                    <a:lnTo>
                      <a:pt x="976" y="76"/>
                    </a:lnTo>
                    <a:lnTo>
                      <a:pt x="941" y="57"/>
                    </a:lnTo>
                    <a:lnTo>
                      <a:pt x="882" y="47"/>
                    </a:lnTo>
                    <a:lnTo>
                      <a:pt x="635" y="18"/>
                    </a:lnTo>
                    <a:lnTo>
                      <a:pt x="470" y="0"/>
                    </a:lnTo>
                    <a:lnTo>
                      <a:pt x="412" y="10"/>
                    </a:lnTo>
                    <a:lnTo>
                      <a:pt x="288" y="28"/>
                    </a:lnTo>
                    <a:lnTo>
                      <a:pt x="171" y="47"/>
                    </a:lnTo>
                    <a:lnTo>
                      <a:pt x="126" y="53"/>
                    </a:lnTo>
                    <a:lnTo>
                      <a:pt x="62" y="57"/>
                    </a:lnTo>
                    <a:lnTo>
                      <a:pt x="27" y="80"/>
                    </a:lnTo>
                    <a:lnTo>
                      <a:pt x="0" y="94"/>
                    </a:lnTo>
                    <a:lnTo>
                      <a:pt x="4" y="113"/>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1" name="Freeform 271"/>
              <p:cNvSpPr>
                <a:spLocks/>
              </p:cNvSpPr>
              <p:nvPr/>
            </p:nvSpPr>
            <p:spPr bwMode="auto">
              <a:xfrm>
                <a:off x="1529" y="2062"/>
                <a:ext cx="1018" cy="235"/>
              </a:xfrm>
              <a:custGeom>
                <a:avLst/>
                <a:gdLst/>
                <a:ahLst/>
                <a:cxnLst>
                  <a:cxn ang="0">
                    <a:pos x="1014" y="118"/>
                  </a:cxn>
                  <a:cxn ang="0">
                    <a:pos x="967" y="72"/>
                  </a:cxn>
                  <a:cxn ang="0">
                    <a:pos x="829" y="57"/>
                  </a:cxn>
                  <a:cxn ang="0">
                    <a:pos x="597" y="33"/>
                  </a:cxn>
                  <a:cxn ang="0">
                    <a:pos x="459" y="28"/>
                  </a:cxn>
                  <a:cxn ang="0">
                    <a:pos x="317" y="18"/>
                  </a:cxn>
                  <a:cxn ang="0">
                    <a:pos x="148" y="0"/>
                  </a:cxn>
                  <a:cxn ang="0">
                    <a:pos x="32" y="0"/>
                  </a:cxn>
                  <a:cxn ang="0">
                    <a:pos x="20" y="23"/>
                  </a:cxn>
                  <a:cxn ang="0">
                    <a:pos x="18" y="66"/>
                  </a:cxn>
                  <a:cxn ang="0">
                    <a:pos x="0" y="109"/>
                  </a:cxn>
                  <a:cxn ang="0">
                    <a:pos x="41" y="157"/>
                  </a:cxn>
                  <a:cxn ang="0">
                    <a:pos x="76" y="176"/>
                  </a:cxn>
                  <a:cxn ang="0">
                    <a:pos x="135" y="186"/>
                  </a:cxn>
                  <a:cxn ang="0">
                    <a:pos x="382" y="213"/>
                  </a:cxn>
                  <a:cxn ang="0">
                    <a:pos x="547" y="234"/>
                  </a:cxn>
                  <a:cxn ang="0">
                    <a:pos x="605" y="223"/>
                  </a:cxn>
                  <a:cxn ang="0">
                    <a:pos x="729" y="205"/>
                  </a:cxn>
                  <a:cxn ang="0">
                    <a:pos x="846" y="186"/>
                  </a:cxn>
                  <a:cxn ang="0">
                    <a:pos x="891" y="180"/>
                  </a:cxn>
                  <a:cxn ang="0">
                    <a:pos x="956" y="176"/>
                  </a:cxn>
                  <a:cxn ang="0">
                    <a:pos x="990" y="153"/>
                  </a:cxn>
                  <a:cxn ang="0">
                    <a:pos x="1017" y="138"/>
                  </a:cxn>
                  <a:cxn ang="0">
                    <a:pos x="1014" y="118"/>
                  </a:cxn>
                </a:cxnLst>
                <a:rect l="0" t="0" r="r" b="b"/>
                <a:pathLst>
                  <a:path w="1018" h="235">
                    <a:moveTo>
                      <a:pt x="1014" y="118"/>
                    </a:moveTo>
                    <a:lnTo>
                      <a:pt x="967" y="72"/>
                    </a:lnTo>
                    <a:lnTo>
                      <a:pt x="829" y="57"/>
                    </a:lnTo>
                    <a:lnTo>
                      <a:pt x="597" y="33"/>
                    </a:lnTo>
                    <a:lnTo>
                      <a:pt x="459" y="28"/>
                    </a:lnTo>
                    <a:lnTo>
                      <a:pt x="317" y="18"/>
                    </a:lnTo>
                    <a:lnTo>
                      <a:pt x="148" y="0"/>
                    </a:lnTo>
                    <a:lnTo>
                      <a:pt x="32" y="0"/>
                    </a:lnTo>
                    <a:lnTo>
                      <a:pt x="20" y="23"/>
                    </a:lnTo>
                    <a:lnTo>
                      <a:pt x="18" y="66"/>
                    </a:lnTo>
                    <a:lnTo>
                      <a:pt x="0" y="109"/>
                    </a:lnTo>
                    <a:lnTo>
                      <a:pt x="41" y="157"/>
                    </a:lnTo>
                    <a:lnTo>
                      <a:pt x="76" y="176"/>
                    </a:lnTo>
                    <a:lnTo>
                      <a:pt x="135" y="186"/>
                    </a:lnTo>
                    <a:lnTo>
                      <a:pt x="382" y="213"/>
                    </a:lnTo>
                    <a:lnTo>
                      <a:pt x="547" y="234"/>
                    </a:lnTo>
                    <a:lnTo>
                      <a:pt x="605" y="223"/>
                    </a:lnTo>
                    <a:lnTo>
                      <a:pt x="729" y="205"/>
                    </a:lnTo>
                    <a:lnTo>
                      <a:pt x="846" y="186"/>
                    </a:lnTo>
                    <a:lnTo>
                      <a:pt x="891" y="180"/>
                    </a:lnTo>
                    <a:lnTo>
                      <a:pt x="956" y="176"/>
                    </a:lnTo>
                    <a:lnTo>
                      <a:pt x="990" y="153"/>
                    </a:lnTo>
                    <a:lnTo>
                      <a:pt x="1017" y="138"/>
                    </a:lnTo>
                    <a:lnTo>
                      <a:pt x="1014" y="118"/>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2" name="Freeform 272"/>
              <p:cNvSpPr>
                <a:spLocks/>
              </p:cNvSpPr>
              <p:nvPr/>
            </p:nvSpPr>
            <p:spPr bwMode="auto">
              <a:xfrm>
                <a:off x="393" y="2034"/>
                <a:ext cx="1018" cy="235"/>
              </a:xfrm>
              <a:custGeom>
                <a:avLst/>
                <a:gdLst/>
                <a:ahLst/>
                <a:cxnLst>
                  <a:cxn ang="0">
                    <a:pos x="4" y="118"/>
                  </a:cxn>
                  <a:cxn ang="0">
                    <a:pos x="51" y="72"/>
                  </a:cxn>
                  <a:cxn ang="0">
                    <a:pos x="188" y="57"/>
                  </a:cxn>
                  <a:cxn ang="0">
                    <a:pos x="421" y="33"/>
                  </a:cxn>
                  <a:cxn ang="0">
                    <a:pos x="558" y="28"/>
                  </a:cxn>
                  <a:cxn ang="0">
                    <a:pos x="700" y="18"/>
                  </a:cxn>
                  <a:cxn ang="0">
                    <a:pos x="870" y="0"/>
                  </a:cxn>
                  <a:cxn ang="0">
                    <a:pos x="985" y="0"/>
                  </a:cxn>
                  <a:cxn ang="0">
                    <a:pos x="997" y="23"/>
                  </a:cxn>
                  <a:cxn ang="0">
                    <a:pos x="999" y="66"/>
                  </a:cxn>
                  <a:cxn ang="0">
                    <a:pos x="1017" y="109"/>
                  </a:cxn>
                  <a:cxn ang="0">
                    <a:pos x="976" y="157"/>
                  </a:cxn>
                  <a:cxn ang="0">
                    <a:pos x="941" y="176"/>
                  </a:cxn>
                  <a:cxn ang="0">
                    <a:pos x="882" y="186"/>
                  </a:cxn>
                  <a:cxn ang="0">
                    <a:pos x="635" y="213"/>
                  </a:cxn>
                  <a:cxn ang="0">
                    <a:pos x="471" y="234"/>
                  </a:cxn>
                  <a:cxn ang="0">
                    <a:pos x="412" y="223"/>
                  </a:cxn>
                  <a:cxn ang="0">
                    <a:pos x="288" y="205"/>
                  </a:cxn>
                  <a:cxn ang="0">
                    <a:pos x="171" y="186"/>
                  </a:cxn>
                  <a:cxn ang="0">
                    <a:pos x="126" y="182"/>
                  </a:cxn>
                  <a:cxn ang="0">
                    <a:pos x="62" y="176"/>
                  </a:cxn>
                  <a:cxn ang="0">
                    <a:pos x="27" y="153"/>
                  </a:cxn>
                  <a:cxn ang="0">
                    <a:pos x="0" y="138"/>
                  </a:cxn>
                  <a:cxn ang="0">
                    <a:pos x="4" y="118"/>
                  </a:cxn>
                </a:cxnLst>
                <a:rect l="0" t="0" r="r" b="b"/>
                <a:pathLst>
                  <a:path w="1018" h="235">
                    <a:moveTo>
                      <a:pt x="4" y="118"/>
                    </a:moveTo>
                    <a:lnTo>
                      <a:pt x="51" y="72"/>
                    </a:lnTo>
                    <a:lnTo>
                      <a:pt x="188" y="57"/>
                    </a:lnTo>
                    <a:lnTo>
                      <a:pt x="421" y="33"/>
                    </a:lnTo>
                    <a:lnTo>
                      <a:pt x="558" y="28"/>
                    </a:lnTo>
                    <a:lnTo>
                      <a:pt x="700" y="18"/>
                    </a:lnTo>
                    <a:lnTo>
                      <a:pt x="870" y="0"/>
                    </a:lnTo>
                    <a:lnTo>
                      <a:pt x="985" y="0"/>
                    </a:lnTo>
                    <a:lnTo>
                      <a:pt x="997" y="23"/>
                    </a:lnTo>
                    <a:lnTo>
                      <a:pt x="999" y="66"/>
                    </a:lnTo>
                    <a:lnTo>
                      <a:pt x="1017" y="109"/>
                    </a:lnTo>
                    <a:lnTo>
                      <a:pt x="976" y="157"/>
                    </a:lnTo>
                    <a:lnTo>
                      <a:pt x="941" y="176"/>
                    </a:lnTo>
                    <a:lnTo>
                      <a:pt x="882" y="186"/>
                    </a:lnTo>
                    <a:lnTo>
                      <a:pt x="635" y="213"/>
                    </a:lnTo>
                    <a:lnTo>
                      <a:pt x="471" y="234"/>
                    </a:lnTo>
                    <a:lnTo>
                      <a:pt x="412" y="223"/>
                    </a:lnTo>
                    <a:lnTo>
                      <a:pt x="288" y="205"/>
                    </a:lnTo>
                    <a:lnTo>
                      <a:pt x="171" y="186"/>
                    </a:lnTo>
                    <a:lnTo>
                      <a:pt x="126" y="182"/>
                    </a:lnTo>
                    <a:lnTo>
                      <a:pt x="62" y="176"/>
                    </a:lnTo>
                    <a:lnTo>
                      <a:pt x="27" y="153"/>
                    </a:lnTo>
                    <a:lnTo>
                      <a:pt x="0" y="138"/>
                    </a:lnTo>
                    <a:lnTo>
                      <a:pt x="4" y="118"/>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3" name="Freeform 273"/>
              <p:cNvSpPr>
                <a:spLocks/>
              </p:cNvSpPr>
              <p:nvPr/>
            </p:nvSpPr>
            <p:spPr bwMode="auto">
              <a:xfrm>
                <a:off x="17" y="1551"/>
                <a:ext cx="1005" cy="355"/>
              </a:xfrm>
              <a:custGeom>
                <a:avLst/>
                <a:gdLst/>
                <a:ahLst/>
                <a:cxnLst>
                  <a:cxn ang="0">
                    <a:pos x="5" y="319"/>
                  </a:cxn>
                  <a:cxn ang="0">
                    <a:pos x="57" y="354"/>
                  </a:cxn>
                  <a:cxn ang="0">
                    <a:pos x="194" y="329"/>
                  </a:cxn>
                  <a:cxn ang="0">
                    <a:pos x="426" y="286"/>
                  </a:cxn>
                  <a:cxn ang="0">
                    <a:pos x="562" y="253"/>
                  </a:cxn>
                  <a:cxn ang="0">
                    <a:pos x="701" y="223"/>
                  </a:cxn>
                  <a:cxn ang="0">
                    <a:pos x="872" y="194"/>
                  </a:cxn>
                  <a:cxn ang="0">
                    <a:pos x="984" y="161"/>
                  </a:cxn>
                  <a:cxn ang="0">
                    <a:pos x="993" y="133"/>
                  </a:cxn>
                  <a:cxn ang="0">
                    <a:pos x="991" y="92"/>
                  </a:cxn>
                  <a:cxn ang="0">
                    <a:pos x="1004" y="44"/>
                  </a:cxn>
                  <a:cxn ang="0">
                    <a:pos x="959" y="8"/>
                  </a:cxn>
                  <a:cxn ang="0">
                    <a:pos x="921" y="0"/>
                  </a:cxn>
                  <a:cxn ang="0">
                    <a:pos x="863" y="7"/>
                  </a:cxn>
                  <a:cxn ang="0">
                    <a:pos x="617" y="48"/>
                  </a:cxn>
                  <a:cxn ang="0">
                    <a:pos x="453" y="76"/>
                  </a:cxn>
                  <a:cxn ang="0">
                    <a:pos x="395" y="102"/>
                  </a:cxn>
                  <a:cxn ang="0">
                    <a:pos x="276" y="155"/>
                  </a:cxn>
                  <a:cxn ang="0">
                    <a:pos x="163" y="207"/>
                  </a:cxn>
                  <a:cxn ang="0">
                    <a:pos x="120" y="224"/>
                  </a:cxn>
                  <a:cxn ang="0">
                    <a:pos x="57" y="247"/>
                  </a:cxn>
                  <a:cxn ang="0">
                    <a:pos x="25" y="280"/>
                  </a:cxn>
                  <a:cxn ang="0">
                    <a:pos x="0" y="302"/>
                  </a:cxn>
                  <a:cxn ang="0">
                    <a:pos x="5" y="319"/>
                  </a:cxn>
                </a:cxnLst>
                <a:rect l="0" t="0" r="r" b="b"/>
                <a:pathLst>
                  <a:path w="1005" h="355">
                    <a:moveTo>
                      <a:pt x="5" y="319"/>
                    </a:moveTo>
                    <a:lnTo>
                      <a:pt x="57" y="354"/>
                    </a:lnTo>
                    <a:lnTo>
                      <a:pt x="194" y="329"/>
                    </a:lnTo>
                    <a:lnTo>
                      <a:pt x="426" y="286"/>
                    </a:lnTo>
                    <a:lnTo>
                      <a:pt x="562" y="253"/>
                    </a:lnTo>
                    <a:lnTo>
                      <a:pt x="701" y="223"/>
                    </a:lnTo>
                    <a:lnTo>
                      <a:pt x="872" y="194"/>
                    </a:lnTo>
                    <a:lnTo>
                      <a:pt x="984" y="161"/>
                    </a:lnTo>
                    <a:lnTo>
                      <a:pt x="993" y="133"/>
                    </a:lnTo>
                    <a:lnTo>
                      <a:pt x="991" y="92"/>
                    </a:lnTo>
                    <a:lnTo>
                      <a:pt x="1004" y="44"/>
                    </a:lnTo>
                    <a:lnTo>
                      <a:pt x="959" y="8"/>
                    </a:lnTo>
                    <a:lnTo>
                      <a:pt x="921" y="0"/>
                    </a:lnTo>
                    <a:lnTo>
                      <a:pt x="863" y="7"/>
                    </a:lnTo>
                    <a:lnTo>
                      <a:pt x="617" y="48"/>
                    </a:lnTo>
                    <a:lnTo>
                      <a:pt x="453" y="76"/>
                    </a:lnTo>
                    <a:lnTo>
                      <a:pt x="395" y="102"/>
                    </a:lnTo>
                    <a:lnTo>
                      <a:pt x="276" y="155"/>
                    </a:lnTo>
                    <a:lnTo>
                      <a:pt x="163" y="207"/>
                    </a:lnTo>
                    <a:lnTo>
                      <a:pt x="120" y="224"/>
                    </a:lnTo>
                    <a:lnTo>
                      <a:pt x="57" y="247"/>
                    </a:lnTo>
                    <a:lnTo>
                      <a:pt x="25" y="280"/>
                    </a:lnTo>
                    <a:lnTo>
                      <a:pt x="0" y="302"/>
                    </a:lnTo>
                    <a:lnTo>
                      <a:pt x="5" y="319"/>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4" name="Freeform 274"/>
              <p:cNvSpPr>
                <a:spLocks/>
              </p:cNvSpPr>
              <p:nvPr/>
            </p:nvSpPr>
            <p:spPr bwMode="auto">
              <a:xfrm>
                <a:off x="5413" y="3187"/>
                <a:ext cx="348" cy="180"/>
              </a:xfrm>
              <a:custGeom>
                <a:avLst/>
                <a:gdLst/>
                <a:ahLst/>
                <a:cxnLst>
                  <a:cxn ang="0">
                    <a:pos x="347" y="0"/>
                  </a:cxn>
                  <a:cxn ang="0">
                    <a:pos x="214" y="0"/>
                  </a:cxn>
                  <a:cxn ang="0">
                    <a:pos x="105" y="24"/>
                  </a:cxn>
                  <a:cxn ang="0">
                    <a:pos x="21" y="44"/>
                  </a:cxn>
                  <a:cxn ang="0">
                    <a:pos x="0" y="79"/>
                  </a:cxn>
                  <a:cxn ang="0">
                    <a:pos x="9" y="119"/>
                  </a:cxn>
                  <a:cxn ang="0">
                    <a:pos x="41" y="134"/>
                  </a:cxn>
                  <a:cxn ang="0">
                    <a:pos x="120" y="153"/>
                  </a:cxn>
                  <a:cxn ang="0">
                    <a:pos x="167" y="163"/>
                  </a:cxn>
                  <a:cxn ang="0">
                    <a:pos x="251" y="168"/>
                  </a:cxn>
                  <a:cxn ang="0">
                    <a:pos x="317" y="173"/>
                  </a:cxn>
                  <a:cxn ang="0">
                    <a:pos x="344" y="179"/>
                  </a:cxn>
                  <a:cxn ang="0">
                    <a:pos x="347" y="64"/>
                  </a:cxn>
                  <a:cxn ang="0">
                    <a:pos x="347" y="0"/>
                  </a:cxn>
                </a:cxnLst>
                <a:rect l="0" t="0" r="r" b="b"/>
                <a:pathLst>
                  <a:path w="348" h="180">
                    <a:moveTo>
                      <a:pt x="347" y="0"/>
                    </a:moveTo>
                    <a:lnTo>
                      <a:pt x="214" y="0"/>
                    </a:lnTo>
                    <a:lnTo>
                      <a:pt x="105" y="24"/>
                    </a:lnTo>
                    <a:lnTo>
                      <a:pt x="21" y="44"/>
                    </a:lnTo>
                    <a:lnTo>
                      <a:pt x="0" y="79"/>
                    </a:lnTo>
                    <a:lnTo>
                      <a:pt x="9" y="119"/>
                    </a:lnTo>
                    <a:lnTo>
                      <a:pt x="41" y="134"/>
                    </a:lnTo>
                    <a:lnTo>
                      <a:pt x="120" y="153"/>
                    </a:lnTo>
                    <a:lnTo>
                      <a:pt x="167" y="163"/>
                    </a:lnTo>
                    <a:lnTo>
                      <a:pt x="251" y="168"/>
                    </a:lnTo>
                    <a:lnTo>
                      <a:pt x="317" y="173"/>
                    </a:lnTo>
                    <a:lnTo>
                      <a:pt x="344" y="179"/>
                    </a:lnTo>
                    <a:lnTo>
                      <a:pt x="347" y="64"/>
                    </a:lnTo>
                    <a:lnTo>
                      <a:pt x="347" y="0"/>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5" name="Freeform 275"/>
              <p:cNvSpPr>
                <a:spLocks/>
              </p:cNvSpPr>
              <p:nvPr/>
            </p:nvSpPr>
            <p:spPr bwMode="auto">
              <a:xfrm>
                <a:off x="5416" y="3180"/>
                <a:ext cx="345" cy="186"/>
              </a:xfrm>
              <a:custGeom>
                <a:avLst/>
                <a:gdLst/>
                <a:ahLst/>
                <a:cxnLst>
                  <a:cxn ang="0">
                    <a:pos x="339" y="2"/>
                  </a:cxn>
                  <a:cxn ang="0">
                    <a:pos x="324" y="1"/>
                  </a:cxn>
                  <a:cxn ang="0">
                    <a:pos x="302" y="1"/>
                  </a:cxn>
                  <a:cxn ang="0">
                    <a:pos x="277" y="1"/>
                  </a:cxn>
                  <a:cxn ang="0">
                    <a:pos x="247" y="1"/>
                  </a:cxn>
                  <a:cxn ang="0">
                    <a:pos x="215" y="4"/>
                  </a:cxn>
                  <a:cxn ang="0">
                    <a:pos x="197" y="7"/>
                  </a:cxn>
                  <a:cxn ang="0">
                    <a:pos x="181" y="10"/>
                  </a:cxn>
                  <a:cxn ang="0">
                    <a:pos x="164" y="14"/>
                  </a:cxn>
                  <a:cxn ang="0">
                    <a:pos x="144" y="18"/>
                  </a:cxn>
                  <a:cxn ang="0">
                    <a:pos x="119" y="24"/>
                  </a:cxn>
                  <a:cxn ang="0">
                    <a:pos x="106" y="27"/>
                  </a:cxn>
                  <a:cxn ang="0">
                    <a:pos x="95" y="30"/>
                  </a:cxn>
                  <a:cxn ang="0">
                    <a:pos x="85" y="33"/>
                  </a:cxn>
                  <a:cxn ang="0">
                    <a:pos x="72" y="37"/>
                  </a:cxn>
                  <a:cxn ang="0">
                    <a:pos x="54" y="43"/>
                  </a:cxn>
                  <a:cxn ang="0">
                    <a:pos x="44" y="44"/>
                  </a:cxn>
                  <a:cxn ang="0">
                    <a:pos x="34" y="43"/>
                  </a:cxn>
                  <a:cxn ang="0">
                    <a:pos x="27" y="44"/>
                  </a:cxn>
                  <a:cxn ang="0">
                    <a:pos x="18" y="52"/>
                  </a:cxn>
                  <a:cxn ang="0">
                    <a:pos x="9" y="65"/>
                  </a:cxn>
                  <a:cxn ang="0">
                    <a:pos x="5" y="70"/>
                  </a:cxn>
                  <a:cxn ang="0">
                    <a:pos x="2" y="79"/>
                  </a:cxn>
                  <a:cxn ang="0">
                    <a:pos x="0" y="86"/>
                  </a:cxn>
                  <a:cxn ang="0">
                    <a:pos x="0" y="96"/>
                  </a:cxn>
                  <a:cxn ang="0">
                    <a:pos x="4" y="114"/>
                  </a:cxn>
                  <a:cxn ang="0">
                    <a:pos x="11" y="122"/>
                  </a:cxn>
                  <a:cxn ang="0">
                    <a:pos x="20" y="128"/>
                  </a:cxn>
                  <a:cxn ang="0">
                    <a:pos x="30" y="134"/>
                  </a:cxn>
                  <a:cxn ang="0">
                    <a:pos x="42" y="138"/>
                  </a:cxn>
                  <a:cxn ang="0">
                    <a:pos x="60" y="148"/>
                  </a:cxn>
                  <a:cxn ang="0">
                    <a:pos x="72" y="151"/>
                  </a:cxn>
                  <a:cxn ang="0">
                    <a:pos x="82" y="151"/>
                  </a:cxn>
                  <a:cxn ang="0">
                    <a:pos x="93" y="151"/>
                  </a:cxn>
                  <a:cxn ang="0">
                    <a:pos x="108" y="154"/>
                  </a:cxn>
                  <a:cxn ang="0">
                    <a:pos x="125" y="157"/>
                  </a:cxn>
                  <a:cxn ang="0">
                    <a:pos x="138" y="161"/>
                  </a:cxn>
                  <a:cxn ang="0">
                    <a:pos x="148" y="164"/>
                  </a:cxn>
                  <a:cxn ang="0">
                    <a:pos x="159" y="166"/>
                  </a:cxn>
                  <a:cxn ang="0">
                    <a:pos x="172" y="170"/>
                  </a:cxn>
                  <a:cxn ang="0">
                    <a:pos x="189" y="173"/>
                  </a:cxn>
                  <a:cxn ang="0">
                    <a:pos x="198" y="174"/>
                  </a:cxn>
                  <a:cxn ang="0">
                    <a:pos x="206" y="177"/>
                  </a:cxn>
                  <a:cxn ang="0">
                    <a:pos x="216" y="177"/>
                  </a:cxn>
                  <a:cxn ang="0">
                    <a:pos x="229" y="180"/>
                  </a:cxn>
                  <a:cxn ang="0">
                    <a:pos x="252" y="182"/>
                  </a:cxn>
                  <a:cxn ang="0">
                    <a:pos x="266" y="183"/>
                  </a:cxn>
                  <a:cxn ang="0">
                    <a:pos x="278" y="183"/>
                  </a:cxn>
                  <a:cxn ang="0">
                    <a:pos x="293" y="185"/>
                  </a:cxn>
                  <a:cxn ang="0">
                    <a:pos x="310" y="185"/>
                  </a:cxn>
                  <a:cxn ang="0">
                    <a:pos x="323" y="185"/>
                  </a:cxn>
                  <a:cxn ang="0">
                    <a:pos x="330" y="185"/>
                  </a:cxn>
                  <a:cxn ang="0">
                    <a:pos x="336" y="185"/>
                  </a:cxn>
                </a:cxnLst>
                <a:rect l="0" t="0" r="r" b="b"/>
                <a:pathLst>
                  <a:path w="345" h="186">
                    <a:moveTo>
                      <a:pt x="344" y="2"/>
                    </a:moveTo>
                    <a:lnTo>
                      <a:pt x="343" y="2"/>
                    </a:lnTo>
                    <a:lnTo>
                      <a:pt x="342" y="2"/>
                    </a:lnTo>
                    <a:lnTo>
                      <a:pt x="341" y="2"/>
                    </a:lnTo>
                    <a:lnTo>
                      <a:pt x="340" y="2"/>
                    </a:lnTo>
                    <a:lnTo>
                      <a:pt x="339" y="2"/>
                    </a:lnTo>
                    <a:lnTo>
                      <a:pt x="336" y="1"/>
                    </a:lnTo>
                    <a:lnTo>
                      <a:pt x="334" y="1"/>
                    </a:lnTo>
                    <a:lnTo>
                      <a:pt x="332" y="1"/>
                    </a:lnTo>
                    <a:lnTo>
                      <a:pt x="330" y="1"/>
                    </a:lnTo>
                    <a:lnTo>
                      <a:pt x="326" y="1"/>
                    </a:lnTo>
                    <a:lnTo>
                      <a:pt x="324" y="1"/>
                    </a:lnTo>
                    <a:lnTo>
                      <a:pt x="321" y="1"/>
                    </a:lnTo>
                    <a:lnTo>
                      <a:pt x="317" y="1"/>
                    </a:lnTo>
                    <a:lnTo>
                      <a:pt x="314" y="1"/>
                    </a:lnTo>
                    <a:lnTo>
                      <a:pt x="310" y="1"/>
                    </a:lnTo>
                    <a:lnTo>
                      <a:pt x="307" y="1"/>
                    </a:lnTo>
                    <a:lnTo>
                      <a:pt x="302" y="1"/>
                    </a:lnTo>
                    <a:lnTo>
                      <a:pt x="298" y="1"/>
                    </a:lnTo>
                    <a:lnTo>
                      <a:pt x="294" y="0"/>
                    </a:lnTo>
                    <a:lnTo>
                      <a:pt x="290" y="0"/>
                    </a:lnTo>
                    <a:lnTo>
                      <a:pt x="285" y="0"/>
                    </a:lnTo>
                    <a:lnTo>
                      <a:pt x="281" y="1"/>
                    </a:lnTo>
                    <a:lnTo>
                      <a:pt x="277" y="1"/>
                    </a:lnTo>
                    <a:lnTo>
                      <a:pt x="271" y="1"/>
                    </a:lnTo>
                    <a:lnTo>
                      <a:pt x="267" y="1"/>
                    </a:lnTo>
                    <a:lnTo>
                      <a:pt x="261" y="1"/>
                    </a:lnTo>
                    <a:lnTo>
                      <a:pt x="257" y="1"/>
                    </a:lnTo>
                    <a:lnTo>
                      <a:pt x="252" y="1"/>
                    </a:lnTo>
                    <a:lnTo>
                      <a:pt x="247" y="1"/>
                    </a:lnTo>
                    <a:lnTo>
                      <a:pt x="242" y="2"/>
                    </a:lnTo>
                    <a:lnTo>
                      <a:pt x="237" y="2"/>
                    </a:lnTo>
                    <a:lnTo>
                      <a:pt x="228" y="4"/>
                    </a:lnTo>
                    <a:lnTo>
                      <a:pt x="223" y="4"/>
                    </a:lnTo>
                    <a:lnTo>
                      <a:pt x="220" y="4"/>
                    </a:lnTo>
                    <a:lnTo>
                      <a:pt x="215" y="4"/>
                    </a:lnTo>
                    <a:lnTo>
                      <a:pt x="212" y="5"/>
                    </a:lnTo>
                    <a:lnTo>
                      <a:pt x="208" y="5"/>
                    </a:lnTo>
                    <a:lnTo>
                      <a:pt x="205" y="5"/>
                    </a:lnTo>
                    <a:lnTo>
                      <a:pt x="202" y="7"/>
                    </a:lnTo>
                    <a:lnTo>
                      <a:pt x="199" y="7"/>
                    </a:lnTo>
                    <a:lnTo>
                      <a:pt x="197" y="7"/>
                    </a:lnTo>
                    <a:lnTo>
                      <a:pt x="194" y="7"/>
                    </a:lnTo>
                    <a:lnTo>
                      <a:pt x="191" y="8"/>
                    </a:lnTo>
                    <a:lnTo>
                      <a:pt x="189" y="8"/>
                    </a:lnTo>
                    <a:lnTo>
                      <a:pt x="186" y="8"/>
                    </a:lnTo>
                    <a:lnTo>
                      <a:pt x="184" y="10"/>
                    </a:lnTo>
                    <a:lnTo>
                      <a:pt x="181" y="10"/>
                    </a:lnTo>
                    <a:lnTo>
                      <a:pt x="179" y="10"/>
                    </a:lnTo>
                    <a:lnTo>
                      <a:pt x="176" y="11"/>
                    </a:lnTo>
                    <a:lnTo>
                      <a:pt x="173" y="11"/>
                    </a:lnTo>
                    <a:lnTo>
                      <a:pt x="171" y="13"/>
                    </a:lnTo>
                    <a:lnTo>
                      <a:pt x="168" y="13"/>
                    </a:lnTo>
                    <a:lnTo>
                      <a:pt x="164" y="14"/>
                    </a:lnTo>
                    <a:lnTo>
                      <a:pt x="162" y="14"/>
                    </a:lnTo>
                    <a:lnTo>
                      <a:pt x="159" y="15"/>
                    </a:lnTo>
                    <a:lnTo>
                      <a:pt x="156" y="15"/>
                    </a:lnTo>
                    <a:lnTo>
                      <a:pt x="152" y="17"/>
                    </a:lnTo>
                    <a:lnTo>
                      <a:pt x="148" y="18"/>
                    </a:lnTo>
                    <a:lnTo>
                      <a:pt x="144" y="18"/>
                    </a:lnTo>
                    <a:lnTo>
                      <a:pt x="140" y="20"/>
                    </a:lnTo>
                    <a:lnTo>
                      <a:pt x="135" y="21"/>
                    </a:lnTo>
                    <a:lnTo>
                      <a:pt x="131" y="23"/>
                    </a:lnTo>
                    <a:lnTo>
                      <a:pt x="124" y="24"/>
                    </a:lnTo>
                    <a:lnTo>
                      <a:pt x="122" y="24"/>
                    </a:lnTo>
                    <a:lnTo>
                      <a:pt x="119" y="24"/>
                    </a:lnTo>
                    <a:lnTo>
                      <a:pt x="116" y="26"/>
                    </a:lnTo>
                    <a:lnTo>
                      <a:pt x="114" y="26"/>
                    </a:lnTo>
                    <a:lnTo>
                      <a:pt x="112" y="27"/>
                    </a:lnTo>
                    <a:lnTo>
                      <a:pt x="109" y="27"/>
                    </a:lnTo>
                    <a:lnTo>
                      <a:pt x="108" y="27"/>
                    </a:lnTo>
                    <a:lnTo>
                      <a:pt x="106" y="27"/>
                    </a:lnTo>
                    <a:lnTo>
                      <a:pt x="104" y="28"/>
                    </a:lnTo>
                    <a:lnTo>
                      <a:pt x="102" y="28"/>
                    </a:lnTo>
                    <a:lnTo>
                      <a:pt x="100" y="30"/>
                    </a:lnTo>
                    <a:lnTo>
                      <a:pt x="99" y="30"/>
                    </a:lnTo>
                    <a:lnTo>
                      <a:pt x="97" y="30"/>
                    </a:lnTo>
                    <a:lnTo>
                      <a:pt x="95" y="30"/>
                    </a:lnTo>
                    <a:lnTo>
                      <a:pt x="93" y="31"/>
                    </a:lnTo>
                    <a:lnTo>
                      <a:pt x="92" y="31"/>
                    </a:lnTo>
                    <a:lnTo>
                      <a:pt x="90" y="31"/>
                    </a:lnTo>
                    <a:lnTo>
                      <a:pt x="89" y="33"/>
                    </a:lnTo>
                    <a:lnTo>
                      <a:pt x="87" y="33"/>
                    </a:lnTo>
                    <a:lnTo>
                      <a:pt x="85" y="33"/>
                    </a:lnTo>
                    <a:lnTo>
                      <a:pt x="83" y="34"/>
                    </a:lnTo>
                    <a:lnTo>
                      <a:pt x="81" y="34"/>
                    </a:lnTo>
                    <a:lnTo>
                      <a:pt x="79" y="36"/>
                    </a:lnTo>
                    <a:lnTo>
                      <a:pt x="77" y="36"/>
                    </a:lnTo>
                    <a:lnTo>
                      <a:pt x="75" y="36"/>
                    </a:lnTo>
                    <a:lnTo>
                      <a:pt x="72" y="37"/>
                    </a:lnTo>
                    <a:lnTo>
                      <a:pt x="69" y="39"/>
                    </a:lnTo>
                    <a:lnTo>
                      <a:pt x="67" y="39"/>
                    </a:lnTo>
                    <a:lnTo>
                      <a:pt x="63" y="40"/>
                    </a:lnTo>
                    <a:lnTo>
                      <a:pt x="60" y="41"/>
                    </a:lnTo>
                    <a:lnTo>
                      <a:pt x="56" y="43"/>
                    </a:lnTo>
                    <a:lnTo>
                      <a:pt x="54" y="43"/>
                    </a:lnTo>
                    <a:lnTo>
                      <a:pt x="52" y="43"/>
                    </a:lnTo>
                    <a:lnTo>
                      <a:pt x="50" y="43"/>
                    </a:lnTo>
                    <a:lnTo>
                      <a:pt x="49" y="44"/>
                    </a:lnTo>
                    <a:lnTo>
                      <a:pt x="47" y="44"/>
                    </a:lnTo>
                    <a:lnTo>
                      <a:pt x="45" y="44"/>
                    </a:lnTo>
                    <a:lnTo>
                      <a:pt x="44" y="44"/>
                    </a:lnTo>
                    <a:lnTo>
                      <a:pt x="42" y="43"/>
                    </a:lnTo>
                    <a:lnTo>
                      <a:pt x="41" y="43"/>
                    </a:lnTo>
                    <a:lnTo>
                      <a:pt x="39" y="43"/>
                    </a:lnTo>
                    <a:lnTo>
                      <a:pt x="38" y="43"/>
                    </a:lnTo>
                    <a:lnTo>
                      <a:pt x="36" y="43"/>
                    </a:lnTo>
                    <a:lnTo>
                      <a:pt x="34" y="43"/>
                    </a:lnTo>
                    <a:lnTo>
                      <a:pt x="33" y="43"/>
                    </a:lnTo>
                    <a:lnTo>
                      <a:pt x="31" y="43"/>
                    </a:lnTo>
                    <a:lnTo>
                      <a:pt x="30" y="43"/>
                    </a:lnTo>
                    <a:lnTo>
                      <a:pt x="29" y="44"/>
                    </a:lnTo>
                    <a:lnTo>
                      <a:pt x="28" y="44"/>
                    </a:lnTo>
                    <a:lnTo>
                      <a:pt x="27" y="44"/>
                    </a:lnTo>
                    <a:lnTo>
                      <a:pt x="25" y="46"/>
                    </a:lnTo>
                    <a:lnTo>
                      <a:pt x="24" y="46"/>
                    </a:lnTo>
                    <a:lnTo>
                      <a:pt x="22" y="47"/>
                    </a:lnTo>
                    <a:lnTo>
                      <a:pt x="20" y="49"/>
                    </a:lnTo>
                    <a:lnTo>
                      <a:pt x="20" y="50"/>
                    </a:lnTo>
                    <a:lnTo>
                      <a:pt x="18" y="52"/>
                    </a:lnTo>
                    <a:lnTo>
                      <a:pt x="16" y="53"/>
                    </a:lnTo>
                    <a:lnTo>
                      <a:pt x="15" y="56"/>
                    </a:lnTo>
                    <a:lnTo>
                      <a:pt x="13" y="59"/>
                    </a:lnTo>
                    <a:lnTo>
                      <a:pt x="12" y="62"/>
                    </a:lnTo>
                    <a:lnTo>
                      <a:pt x="10" y="63"/>
                    </a:lnTo>
                    <a:lnTo>
                      <a:pt x="9" y="65"/>
                    </a:lnTo>
                    <a:lnTo>
                      <a:pt x="8" y="65"/>
                    </a:lnTo>
                    <a:lnTo>
                      <a:pt x="8" y="66"/>
                    </a:lnTo>
                    <a:lnTo>
                      <a:pt x="7" y="67"/>
                    </a:lnTo>
                    <a:lnTo>
                      <a:pt x="6" y="67"/>
                    </a:lnTo>
                    <a:lnTo>
                      <a:pt x="6" y="69"/>
                    </a:lnTo>
                    <a:lnTo>
                      <a:pt x="5" y="70"/>
                    </a:lnTo>
                    <a:lnTo>
                      <a:pt x="4" y="72"/>
                    </a:lnTo>
                    <a:lnTo>
                      <a:pt x="4" y="73"/>
                    </a:lnTo>
                    <a:lnTo>
                      <a:pt x="4" y="75"/>
                    </a:lnTo>
                    <a:lnTo>
                      <a:pt x="3" y="76"/>
                    </a:lnTo>
                    <a:lnTo>
                      <a:pt x="3" y="78"/>
                    </a:lnTo>
                    <a:lnTo>
                      <a:pt x="2" y="79"/>
                    </a:lnTo>
                    <a:lnTo>
                      <a:pt x="1" y="80"/>
                    </a:lnTo>
                    <a:lnTo>
                      <a:pt x="1" y="82"/>
                    </a:lnTo>
                    <a:lnTo>
                      <a:pt x="1" y="83"/>
                    </a:lnTo>
                    <a:lnTo>
                      <a:pt x="1" y="85"/>
                    </a:lnTo>
                    <a:lnTo>
                      <a:pt x="0" y="85"/>
                    </a:lnTo>
                    <a:lnTo>
                      <a:pt x="0" y="86"/>
                    </a:lnTo>
                    <a:lnTo>
                      <a:pt x="0" y="88"/>
                    </a:lnTo>
                    <a:lnTo>
                      <a:pt x="0" y="89"/>
                    </a:lnTo>
                    <a:lnTo>
                      <a:pt x="0" y="91"/>
                    </a:lnTo>
                    <a:lnTo>
                      <a:pt x="0" y="92"/>
                    </a:lnTo>
                    <a:lnTo>
                      <a:pt x="0" y="93"/>
                    </a:lnTo>
                    <a:lnTo>
                      <a:pt x="0" y="96"/>
                    </a:lnTo>
                    <a:lnTo>
                      <a:pt x="1" y="102"/>
                    </a:lnTo>
                    <a:lnTo>
                      <a:pt x="1" y="105"/>
                    </a:lnTo>
                    <a:lnTo>
                      <a:pt x="2" y="108"/>
                    </a:lnTo>
                    <a:lnTo>
                      <a:pt x="3" y="109"/>
                    </a:lnTo>
                    <a:lnTo>
                      <a:pt x="4" y="112"/>
                    </a:lnTo>
                    <a:lnTo>
                      <a:pt x="4" y="114"/>
                    </a:lnTo>
                    <a:lnTo>
                      <a:pt x="5" y="115"/>
                    </a:lnTo>
                    <a:lnTo>
                      <a:pt x="6" y="117"/>
                    </a:lnTo>
                    <a:lnTo>
                      <a:pt x="7" y="119"/>
                    </a:lnTo>
                    <a:lnTo>
                      <a:pt x="8" y="121"/>
                    </a:lnTo>
                    <a:lnTo>
                      <a:pt x="10" y="122"/>
                    </a:lnTo>
                    <a:lnTo>
                      <a:pt x="11" y="122"/>
                    </a:lnTo>
                    <a:lnTo>
                      <a:pt x="12" y="124"/>
                    </a:lnTo>
                    <a:lnTo>
                      <a:pt x="13" y="125"/>
                    </a:lnTo>
                    <a:lnTo>
                      <a:pt x="15" y="127"/>
                    </a:lnTo>
                    <a:lnTo>
                      <a:pt x="16" y="127"/>
                    </a:lnTo>
                    <a:lnTo>
                      <a:pt x="18" y="128"/>
                    </a:lnTo>
                    <a:lnTo>
                      <a:pt x="20" y="128"/>
                    </a:lnTo>
                    <a:lnTo>
                      <a:pt x="20" y="130"/>
                    </a:lnTo>
                    <a:lnTo>
                      <a:pt x="22" y="131"/>
                    </a:lnTo>
                    <a:lnTo>
                      <a:pt x="24" y="131"/>
                    </a:lnTo>
                    <a:lnTo>
                      <a:pt x="26" y="131"/>
                    </a:lnTo>
                    <a:lnTo>
                      <a:pt x="28" y="132"/>
                    </a:lnTo>
                    <a:lnTo>
                      <a:pt x="30" y="134"/>
                    </a:lnTo>
                    <a:lnTo>
                      <a:pt x="32" y="134"/>
                    </a:lnTo>
                    <a:lnTo>
                      <a:pt x="34" y="135"/>
                    </a:lnTo>
                    <a:lnTo>
                      <a:pt x="36" y="135"/>
                    </a:lnTo>
                    <a:lnTo>
                      <a:pt x="38" y="137"/>
                    </a:lnTo>
                    <a:lnTo>
                      <a:pt x="40" y="137"/>
                    </a:lnTo>
                    <a:lnTo>
                      <a:pt x="42" y="138"/>
                    </a:lnTo>
                    <a:lnTo>
                      <a:pt x="44" y="140"/>
                    </a:lnTo>
                    <a:lnTo>
                      <a:pt x="50" y="143"/>
                    </a:lnTo>
                    <a:lnTo>
                      <a:pt x="52" y="145"/>
                    </a:lnTo>
                    <a:lnTo>
                      <a:pt x="55" y="145"/>
                    </a:lnTo>
                    <a:lnTo>
                      <a:pt x="58" y="147"/>
                    </a:lnTo>
                    <a:lnTo>
                      <a:pt x="60" y="148"/>
                    </a:lnTo>
                    <a:lnTo>
                      <a:pt x="62" y="148"/>
                    </a:lnTo>
                    <a:lnTo>
                      <a:pt x="64" y="150"/>
                    </a:lnTo>
                    <a:lnTo>
                      <a:pt x="67" y="150"/>
                    </a:lnTo>
                    <a:lnTo>
                      <a:pt x="68" y="151"/>
                    </a:lnTo>
                    <a:lnTo>
                      <a:pt x="70" y="151"/>
                    </a:lnTo>
                    <a:lnTo>
                      <a:pt x="72" y="151"/>
                    </a:lnTo>
                    <a:lnTo>
                      <a:pt x="74" y="151"/>
                    </a:lnTo>
                    <a:lnTo>
                      <a:pt x="76" y="151"/>
                    </a:lnTo>
                    <a:lnTo>
                      <a:pt x="77" y="151"/>
                    </a:lnTo>
                    <a:lnTo>
                      <a:pt x="78" y="151"/>
                    </a:lnTo>
                    <a:lnTo>
                      <a:pt x="80" y="151"/>
                    </a:lnTo>
                    <a:lnTo>
                      <a:pt x="82" y="151"/>
                    </a:lnTo>
                    <a:lnTo>
                      <a:pt x="84" y="151"/>
                    </a:lnTo>
                    <a:lnTo>
                      <a:pt x="85" y="151"/>
                    </a:lnTo>
                    <a:lnTo>
                      <a:pt x="87" y="151"/>
                    </a:lnTo>
                    <a:lnTo>
                      <a:pt x="89" y="151"/>
                    </a:lnTo>
                    <a:lnTo>
                      <a:pt x="91" y="151"/>
                    </a:lnTo>
                    <a:lnTo>
                      <a:pt x="93" y="151"/>
                    </a:lnTo>
                    <a:lnTo>
                      <a:pt x="95" y="153"/>
                    </a:lnTo>
                    <a:lnTo>
                      <a:pt x="97" y="153"/>
                    </a:lnTo>
                    <a:lnTo>
                      <a:pt x="100" y="153"/>
                    </a:lnTo>
                    <a:lnTo>
                      <a:pt x="102" y="153"/>
                    </a:lnTo>
                    <a:lnTo>
                      <a:pt x="105" y="153"/>
                    </a:lnTo>
                    <a:lnTo>
                      <a:pt x="108" y="154"/>
                    </a:lnTo>
                    <a:lnTo>
                      <a:pt x="111" y="154"/>
                    </a:lnTo>
                    <a:lnTo>
                      <a:pt x="114" y="156"/>
                    </a:lnTo>
                    <a:lnTo>
                      <a:pt x="119" y="157"/>
                    </a:lnTo>
                    <a:lnTo>
                      <a:pt x="122" y="157"/>
                    </a:lnTo>
                    <a:lnTo>
                      <a:pt x="124" y="157"/>
                    </a:lnTo>
                    <a:lnTo>
                      <a:pt x="125" y="157"/>
                    </a:lnTo>
                    <a:lnTo>
                      <a:pt x="127" y="158"/>
                    </a:lnTo>
                    <a:lnTo>
                      <a:pt x="130" y="158"/>
                    </a:lnTo>
                    <a:lnTo>
                      <a:pt x="132" y="160"/>
                    </a:lnTo>
                    <a:lnTo>
                      <a:pt x="134" y="160"/>
                    </a:lnTo>
                    <a:lnTo>
                      <a:pt x="136" y="160"/>
                    </a:lnTo>
                    <a:lnTo>
                      <a:pt x="138" y="161"/>
                    </a:lnTo>
                    <a:lnTo>
                      <a:pt x="140" y="161"/>
                    </a:lnTo>
                    <a:lnTo>
                      <a:pt x="141" y="163"/>
                    </a:lnTo>
                    <a:lnTo>
                      <a:pt x="143" y="163"/>
                    </a:lnTo>
                    <a:lnTo>
                      <a:pt x="145" y="163"/>
                    </a:lnTo>
                    <a:lnTo>
                      <a:pt x="146" y="163"/>
                    </a:lnTo>
                    <a:lnTo>
                      <a:pt x="148" y="164"/>
                    </a:lnTo>
                    <a:lnTo>
                      <a:pt x="150" y="164"/>
                    </a:lnTo>
                    <a:lnTo>
                      <a:pt x="152" y="166"/>
                    </a:lnTo>
                    <a:lnTo>
                      <a:pt x="154" y="166"/>
                    </a:lnTo>
                    <a:lnTo>
                      <a:pt x="156" y="166"/>
                    </a:lnTo>
                    <a:lnTo>
                      <a:pt x="157" y="166"/>
                    </a:lnTo>
                    <a:lnTo>
                      <a:pt x="159" y="166"/>
                    </a:lnTo>
                    <a:lnTo>
                      <a:pt x="161" y="167"/>
                    </a:lnTo>
                    <a:lnTo>
                      <a:pt x="163" y="167"/>
                    </a:lnTo>
                    <a:lnTo>
                      <a:pt x="164" y="169"/>
                    </a:lnTo>
                    <a:lnTo>
                      <a:pt x="167" y="169"/>
                    </a:lnTo>
                    <a:lnTo>
                      <a:pt x="170" y="169"/>
                    </a:lnTo>
                    <a:lnTo>
                      <a:pt x="172" y="170"/>
                    </a:lnTo>
                    <a:lnTo>
                      <a:pt x="178" y="170"/>
                    </a:lnTo>
                    <a:lnTo>
                      <a:pt x="181" y="171"/>
                    </a:lnTo>
                    <a:lnTo>
                      <a:pt x="182" y="171"/>
                    </a:lnTo>
                    <a:lnTo>
                      <a:pt x="184" y="171"/>
                    </a:lnTo>
                    <a:lnTo>
                      <a:pt x="186" y="173"/>
                    </a:lnTo>
                    <a:lnTo>
                      <a:pt x="189" y="173"/>
                    </a:lnTo>
                    <a:lnTo>
                      <a:pt x="190" y="173"/>
                    </a:lnTo>
                    <a:lnTo>
                      <a:pt x="191" y="174"/>
                    </a:lnTo>
                    <a:lnTo>
                      <a:pt x="193" y="174"/>
                    </a:lnTo>
                    <a:lnTo>
                      <a:pt x="195" y="174"/>
                    </a:lnTo>
                    <a:lnTo>
                      <a:pt x="197" y="174"/>
                    </a:lnTo>
                    <a:lnTo>
                      <a:pt x="198" y="174"/>
                    </a:lnTo>
                    <a:lnTo>
                      <a:pt x="199" y="174"/>
                    </a:lnTo>
                    <a:lnTo>
                      <a:pt x="201" y="176"/>
                    </a:lnTo>
                    <a:lnTo>
                      <a:pt x="202" y="176"/>
                    </a:lnTo>
                    <a:lnTo>
                      <a:pt x="204" y="176"/>
                    </a:lnTo>
                    <a:lnTo>
                      <a:pt x="205" y="176"/>
                    </a:lnTo>
                    <a:lnTo>
                      <a:pt x="206" y="177"/>
                    </a:lnTo>
                    <a:lnTo>
                      <a:pt x="207" y="177"/>
                    </a:lnTo>
                    <a:lnTo>
                      <a:pt x="209" y="177"/>
                    </a:lnTo>
                    <a:lnTo>
                      <a:pt x="211" y="177"/>
                    </a:lnTo>
                    <a:lnTo>
                      <a:pt x="213" y="177"/>
                    </a:lnTo>
                    <a:lnTo>
                      <a:pt x="214" y="177"/>
                    </a:lnTo>
                    <a:lnTo>
                      <a:pt x="216" y="177"/>
                    </a:lnTo>
                    <a:lnTo>
                      <a:pt x="218" y="179"/>
                    </a:lnTo>
                    <a:lnTo>
                      <a:pt x="220" y="179"/>
                    </a:lnTo>
                    <a:lnTo>
                      <a:pt x="221" y="179"/>
                    </a:lnTo>
                    <a:lnTo>
                      <a:pt x="224" y="179"/>
                    </a:lnTo>
                    <a:lnTo>
                      <a:pt x="227" y="179"/>
                    </a:lnTo>
                    <a:lnTo>
                      <a:pt x="229" y="180"/>
                    </a:lnTo>
                    <a:lnTo>
                      <a:pt x="232" y="180"/>
                    </a:lnTo>
                    <a:lnTo>
                      <a:pt x="239" y="180"/>
                    </a:lnTo>
                    <a:lnTo>
                      <a:pt x="243" y="180"/>
                    </a:lnTo>
                    <a:lnTo>
                      <a:pt x="246" y="182"/>
                    </a:lnTo>
                    <a:lnTo>
                      <a:pt x="249" y="182"/>
                    </a:lnTo>
                    <a:lnTo>
                      <a:pt x="252" y="182"/>
                    </a:lnTo>
                    <a:lnTo>
                      <a:pt x="254" y="182"/>
                    </a:lnTo>
                    <a:lnTo>
                      <a:pt x="257" y="183"/>
                    </a:lnTo>
                    <a:lnTo>
                      <a:pt x="260" y="183"/>
                    </a:lnTo>
                    <a:lnTo>
                      <a:pt x="262" y="183"/>
                    </a:lnTo>
                    <a:lnTo>
                      <a:pt x="264" y="183"/>
                    </a:lnTo>
                    <a:lnTo>
                      <a:pt x="266" y="183"/>
                    </a:lnTo>
                    <a:lnTo>
                      <a:pt x="269" y="183"/>
                    </a:lnTo>
                    <a:lnTo>
                      <a:pt x="270" y="183"/>
                    </a:lnTo>
                    <a:lnTo>
                      <a:pt x="273" y="183"/>
                    </a:lnTo>
                    <a:lnTo>
                      <a:pt x="275" y="183"/>
                    </a:lnTo>
                    <a:lnTo>
                      <a:pt x="277" y="183"/>
                    </a:lnTo>
                    <a:lnTo>
                      <a:pt x="278" y="183"/>
                    </a:lnTo>
                    <a:lnTo>
                      <a:pt x="281" y="183"/>
                    </a:lnTo>
                    <a:lnTo>
                      <a:pt x="283" y="183"/>
                    </a:lnTo>
                    <a:lnTo>
                      <a:pt x="285" y="183"/>
                    </a:lnTo>
                    <a:lnTo>
                      <a:pt x="287" y="183"/>
                    </a:lnTo>
                    <a:lnTo>
                      <a:pt x="290" y="183"/>
                    </a:lnTo>
                    <a:lnTo>
                      <a:pt x="293" y="185"/>
                    </a:lnTo>
                    <a:lnTo>
                      <a:pt x="294" y="185"/>
                    </a:lnTo>
                    <a:lnTo>
                      <a:pt x="298" y="185"/>
                    </a:lnTo>
                    <a:lnTo>
                      <a:pt x="301" y="185"/>
                    </a:lnTo>
                    <a:lnTo>
                      <a:pt x="303" y="185"/>
                    </a:lnTo>
                    <a:lnTo>
                      <a:pt x="307" y="185"/>
                    </a:lnTo>
                    <a:lnTo>
                      <a:pt x="310" y="185"/>
                    </a:lnTo>
                    <a:lnTo>
                      <a:pt x="314" y="185"/>
                    </a:lnTo>
                    <a:lnTo>
                      <a:pt x="318" y="185"/>
                    </a:lnTo>
                    <a:lnTo>
                      <a:pt x="320" y="185"/>
                    </a:lnTo>
                    <a:lnTo>
                      <a:pt x="321" y="185"/>
                    </a:lnTo>
                    <a:lnTo>
                      <a:pt x="322" y="185"/>
                    </a:lnTo>
                    <a:lnTo>
                      <a:pt x="323" y="185"/>
                    </a:lnTo>
                    <a:lnTo>
                      <a:pt x="324" y="185"/>
                    </a:lnTo>
                    <a:lnTo>
                      <a:pt x="325" y="185"/>
                    </a:lnTo>
                    <a:lnTo>
                      <a:pt x="326" y="185"/>
                    </a:lnTo>
                    <a:lnTo>
                      <a:pt x="328" y="185"/>
                    </a:lnTo>
                    <a:lnTo>
                      <a:pt x="329" y="185"/>
                    </a:lnTo>
                    <a:lnTo>
                      <a:pt x="330" y="185"/>
                    </a:lnTo>
                    <a:lnTo>
                      <a:pt x="331" y="185"/>
                    </a:lnTo>
                    <a:lnTo>
                      <a:pt x="332" y="185"/>
                    </a:lnTo>
                    <a:lnTo>
                      <a:pt x="333" y="185"/>
                    </a:lnTo>
                    <a:lnTo>
                      <a:pt x="334" y="185"/>
                    </a:lnTo>
                    <a:lnTo>
                      <a:pt x="335" y="185"/>
                    </a:lnTo>
                    <a:lnTo>
                      <a:pt x="336" y="185"/>
                    </a:lnTo>
                    <a:lnTo>
                      <a:pt x="337" y="185"/>
                    </a:lnTo>
                    <a:lnTo>
                      <a:pt x="338" y="185"/>
                    </a:lnTo>
                    <a:lnTo>
                      <a:pt x="339" y="185"/>
                    </a:lnTo>
                    <a:lnTo>
                      <a:pt x="340" y="185"/>
                    </a:lnTo>
                    <a:lnTo>
                      <a:pt x="341" y="185"/>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6" name="Freeform 276"/>
              <p:cNvSpPr>
                <a:spLocks/>
              </p:cNvSpPr>
              <p:nvPr/>
            </p:nvSpPr>
            <p:spPr bwMode="auto">
              <a:xfrm>
                <a:off x="12" y="3147"/>
                <a:ext cx="1016" cy="235"/>
              </a:xfrm>
              <a:custGeom>
                <a:avLst/>
                <a:gdLst/>
                <a:ahLst/>
                <a:cxnLst>
                  <a:cxn ang="0">
                    <a:pos x="3" y="119"/>
                  </a:cxn>
                  <a:cxn ang="0">
                    <a:pos x="50" y="72"/>
                  </a:cxn>
                  <a:cxn ang="0">
                    <a:pos x="187" y="57"/>
                  </a:cxn>
                  <a:cxn ang="0">
                    <a:pos x="420" y="34"/>
                  </a:cxn>
                  <a:cxn ang="0">
                    <a:pos x="558" y="28"/>
                  </a:cxn>
                  <a:cxn ang="0">
                    <a:pos x="698" y="20"/>
                  </a:cxn>
                  <a:cxn ang="0">
                    <a:pos x="869" y="0"/>
                  </a:cxn>
                  <a:cxn ang="0">
                    <a:pos x="983" y="0"/>
                  </a:cxn>
                  <a:cxn ang="0">
                    <a:pos x="995" y="24"/>
                  </a:cxn>
                  <a:cxn ang="0">
                    <a:pos x="997" y="66"/>
                  </a:cxn>
                  <a:cxn ang="0">
                    <a:pos x="1015" y="109"/>
                  </a:cxn>
                  <a:cxn ang="0">
                    <a:pos x="974" y="158"/>
                  </a:cxn>
                  <a:cxn ang="0">
                    <a:pos x="939" y="176"/>
                  </a:cxn>
                  <a:cxn ang="0">
                    <a:pos x="880" y="186"/>
                  </a:cxn>
                  <a:cxn ang="0">
                    <a:pos x="634" y="215"/>
                  </a:cxn>
                  <a:cxn ang="0">
                    <a:pos x="470" y="234"/>
                  </a:cxn>
                  <a:cxn ang="0">
                    <a:pos x="411" y="225"/>
                  </a:cxn>
                  <a:cxn ang="0">
                    <a:pos x="287" y="205"/>
                  </a:cxn>
                  <a:cxn ang="0">
                    <a:pos x="170" y="186"/>
                  </a:cxn>
                  <a:cxn ang="0">
                    <a:pos x="126" y="182"/>
                  </a:cxn>
                  <a:cxn ang="0">
                    <a:pos x="61" y="176"/>
                  </a:cxn>
                  <a:cxn ang="0">
                    <a:pos x="26" y="153"/>
                  </a:cxn>
                  <a:cxn ang="0">
                    <a:pos x="0" y="138"/>
                  </a:cxn>
                  <a:cxn ang="0">
                    <a:pos x="3" y="119"/>
                  </a:cxn>
                </a:cxnLst>
                <a:rect l="0" t="0" r="r" b="b"/>
                <a:pathLst>
                  <a:path w="1016" h="235">
                    <a:moveTo>
                      <a:pt x="3" y="119"/>
                    </a:moveTo>
                    <a:lnTo>
                      <a:pt x="50" y="72"/>
                    </a:lnTo>
                    <a:lnTo>
                      <a:pt x="187" y="57"/>
                    </a:lnTo>
                    <a:lnTo>
                      <a:pt x="420" y="34"/>
                    </a:lnTo>
                    <a:lnTo>
                      <a:pt x="558" y="28"/>
                    </a:lnTo>
                    <a:lnTo>
                      <a:pt x="698" y="20"/>
                    </a:lnTo>
                    <a:lnTo>
                      <a:pt x="869" y="0"/>
                    </a:lnTo>
                    <a:lnTo>
                      <a:pt x="983" y="0"/>
                    </a:lnTo>
                    <a:lnTo>
                      <a:pt x="995" y="24"/>
                    </a:lnTo>
                    <a:lnTo>
                      <a:pt x="997" y="66"/>
                    </a:lnTo>
                    <a:lnTo>
                      <a:pt x="1015" y="109"/>
                    </a:lnTo>
                    <a:lnTo>
                      <a:pt x="974" y="158"/>
                    </a:lnTo>
                    <a:lnTo>
                      <a:pt x="939" y="176"/>
                    </a:lnTo>
                    <a:lnTo>
                      <a:pt x="880" y="186"/>
                    </a:lnTo>
                    <a:lnTo>
                      <a:pt x="634" y="215"/>
                    </a:lnTo>
                    <a:lnTo>
                      <a:pt x="470" y="234"/>
                    </a:lnTo>
                    <a:lnTo>
                      <a:pt x="411" y="225"/>
                    </a:lnTo>
                    <a:lnTo>
                      <a:pt x="287" y="205"/>
                    </a:lnTo>
                    <a:lnTo>
                      <a:pt x="170" y="186"/>
                    </a:lnTo>
                    <a:lnTo>
                      <a:pt x="126" y="182"/>
                    </a:lnTo>
                    <a:lnTo>
                      <a:pt x="61" y="176"/>
                    </a:lnTo>
                    <a:lnTo>
                      <a:pt x="26" y="153"/>
                    </a:lnTo>
                    <a:lnTo>
                      <a:pt x="0" y="138"/>
                    </a:lnTo>
                    <a:lnTo>
                      <a:pt x="3" y="119"/>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7" name="Freeform 277"/>
              <p:cNvSpPr>
                <a:spLocks/>
              </p:cNvSpPr>
              <p:nvPr/>
            </p:nvSpPr>
            <p:spPr bwMode="auto">
              <a:xfrm>
                <a:off x="1100" y="3138"/>
                <a:ext cx="1017" cy="235"/>
              </a:xfrm>
              <a:custGeom>
                <a:avLst/>
                <a:gdLst/>
                <a:ahLst/>
                <a:cxnLst>
                  <a:cxn ang="0">
                    <a:pos x="1013" y="114"/>
                  </a:cxn>
                  <a:cxn ang="0">
                    <a:pos x="966" y="161"/>
                  </a:cxn>
                  <a:cxn ang="0">
                    <a:pos x="829" y="176"/>
                  </a:cxn>
                  <a:cxn ang="0">
                    <a:pos x="596" y="199"/>
                  </a:cxn>
                  <a:cxn ang="0">
                    <a:pos x="458" y="205"/>
                  </a:cxn>
                  <a:cxn ang="0">
                    <a:pos x="316" y="213"/>
                  </a:cxn>
                  <a:cxn ang="0">
                    <a:pos x="147" y="234"/>
                  </a:cxn>
                  <a:cxn ang="0">
                    <a:pos x="32" y="234"/>
                  </a:cxn>
                  <a:cxn ang="0">
                    <a:pos x="20" y="209"/>
                  </a:cxn>
                  <a:cxn ang="0">
                    <a:pos x="17" y="167"/>
                  </a:cxn>
                  <a:cxn ang="0">
                    <a:pos x="0" y="124"/>
                  </a:cxn>
                  <a:cxn ang="0">
                    <a:pos x="41" y="75"/>
                  </a:cxn>
                  <a:cxn ang="0">
                    <a:pos x="76" y="57"/>
                  </a:cxn>
                  <a:cxn ang="0">
                    <a:pos x="135" y="47"/>
                  </a:cxn>
                  <a:cxn ang="0">
                    <a:pos x="381" y="18"/>
                  </a:cxn>
                  <a:cxn ang="0">
                    <a:pos x="546" y="0"/>
                  </a:cxn>
                  <a:cxn ang="0">
                    <a:pos x="605" y="8"/>
                  </a:cxn>
                  <a:cxn ang="0">
                    <a:pos x="728" y="28"/>
                  </a:cxn>
                  <a:cxn ang="0">
                    <a:pos x="846" y="47"/>
                  </a:cxn>
                  <a:cxn ang="0">
                    <a:pos x="890" y="52"/>
                  </a:cxn>
                  <a:cxn ang="0">
                    <a:pos x="955" y="57"/>
                  </a:cxn>
                  <a:cxn ang="0">
                    <a:pos x="990" y="80"/>
                  </a:cxn>
                  <a:cxn ang="0">
                    <a:pos x="1016" y="95"/>
                  </a:cxn>
                  <a:cxn ang="0">
                    <a:pos x="1013" y="114"/>
                  </a:cxn>
                </a:cxnLst>
                <a:rect l="0" t="0" r="r" b="b"/>
                <a:pathLst>
                  <a:path w="1017" h="235">
                    <a:moveTo>
                      <a:pt x="1013" y="114"/>
                    </a:moveTo>
                    <a:lnTo>
                      <a:pt x="966" y="161"/>
                    </a:lnTo>
                    <a:lnTo>
                      <a:pt x="829" y="176"/>
                    </a:lnTo>
                    <a:lnTo>
                      <a:pt x="596" y="199"/>
                    </a:lnTo>
                    <a:lnTo>
                      <a:pt x="458" y="205"/>
                    </a:lnTo>
                    <a:lnTo>
                      <a:pt x="316" y="213"/>
                    </a:lnTo>
                    <a:lnTo>
                      <a:pt x="147" y="234"/>
                    </a:lnTo>
                    <a:lnTo>
                      <a:pt x="32" y="234"/>
                    </a:lnTo>
                    <a:lnTo>
                      <a:pt x="20" y="209"/>
                    </a:lnTo>
                    <a:lnTo>
                      <a:pt x="17" y="167"/>
                    </a:lnTo>
                    <a:lnTo>
                      <a:pt x="0" y="124"/>
                    </a:lnTo>
                    <a:lnTo>
                      <a:pt x="41" y="75"/>
                    </a:lnTo>
                    <a:lnTo>
                      <a:pt x="76" y="57"/>
                    </a:lnTo>
                    <a:lnTo>
                      <a:pt x="135" y="47"/>
                    </a:lnTo>
                    <a:lnTo>
                      <a:pt x="381" y="18"/>
                    </a:lnTo>
                    <a:lnTo>
                      <a:pt x="546" y="0"/>
                    </a:lnTo>
                    <a:lnTo>
                      <a:pt x="605" y="8"/>
                    </a:lnTo>
                    <a:lnTo>
                      <a:pt x="728" y="28"/>
                    </a:lnTo>
                    <a:lnTo>
                      <a:pt x="846" y="47"/>
                    </a:lnTo>
                    <a:lnTo>
                      <a:pt x="890" y="52"/>
                    </a:lnTo>
                    <a:lnTo>
                      <a:pt x="955" y="57"/>
                    </a:lnTo>
                    <a:lnTo>
                      <a:pt x="990" y="80"/>
                    </a:lnTo>
                    <a:lnTo>
                      <a:pt x="1016" y="95"/>
                    </a:lnTo>
                    <a:lnTo>
                      <a:pt x="1013" y="114"/>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8" name="Freeform 278"/>
              <p:cNvSpPr>
                <a:spLocks/>
              </p:cNvSpPr>
              <p:nvPr/>
            </p:nvSpPr>
            <p:spPr bwMode="auto">
              <a:xfrm>
                <a:off x="3213" y="3157"/>
                <a:ext cx="1018" cy="234"/>
              </a:xfrm>
              <a:custGeom>
                <a:avLst/>
                <a:gdLst/>
                <a:ahLst/>
                <a:cxnLst>
                  <a:cxn ang="0">
                    <a:pos x="4" y="119"/>
                  </a:cxn>
                  <a:cxn ang="0">
                    <a:pos x="51" y="71"/>
                  </a:cxn>
                  <a:cxn ang="0">
                    <a:pos x="188" y="57"/>
                  </a:cxn>
                  <a:cxn ang="0">
                    <a:pos x="421" y="34"/>
                  </a:cxn>
                  <a:cxn ang="0">
                    <a:pos x="559" y="28"/>
                  </a:cxn>
                  <a:cxn ang="0">
                    <a:pos x="700" y="20"/>
                  </a:cxn>
                  <a:cxn ang="0">
                    <a:pos x="870" y="0"/>
                  </a:cxn>
                  <a:cxn ang="0">
                    <a:pos x="985" y="0"/>
                  </a:cxn>
                  <a:cxn ang="0">
                    <a:pos x="997" y="24"/>
                  </a:cxn>
                  <a:cxn ang="0">
                    <a:pos x="999" y="67"/>
                  </a:cxn>
                  <a:cxn ang="0">
                    <a:pos x="1017" y="109"/>
                  </a:cxn>
                  <a:cxn ang="0">
                    <a:pos x="976" y="158"/>
                  </a:cxn>
                  <a:cxn ang="0">
                    <a:pos x="941" y="176"/>
                  </a:cxn>
                  <a:cxn ang="0">
                    <a:pos x="882" y="185"/>
                  </a:cxn>
                  <a:cxn ang="0">
                    <a:pos x="636" y="214"/>
                  </a:cxn>
                  <a:cxn ang="0">
                    <a:pos x="470" y="233"/>
                  </a:cxn>
                  <a:cxn ang="0">
                    <a:pos x="412" y="224"/>
                  </a:cxn>
                  <a:cxn ang="0">
                    <a:pos x="288" y="205"/>
                  </a:cxn>
                  <a:cxn ang="0">
                    <a:pos x="171" y="185"/>
                  </a:cxn>
                  <a:cxn ang="0">
                    <a:pos x="127" y="181"/>
                  </a:cxn>
                  <a:cxn ang="0">
                    <a:pos x="62" y="176"/>
                  </a:cxn>
                  <a:cxn ang="0">
                    <a:pos x="27" y="152"/>
                  </a:cxn>
                  <a:cxn ang="0">
                    <a:pos x="0" y="138"/>
                  </a:cxn>
                  <a:cxn ang="0">
                    <a:pos x="4" y="119"/>
                  </a:cxn>
                </a:cxnLst>
                <a:rect l="0" t="0" r="r" b="b"/>
                <a:pathLst>
                  <a:path w="1018" h="234">
                    <a:moveTo>
                      <a:pt x="4" y="119"/>
                    </a:moveTo>
                    <a:lnTo>
                      <a:pt x="51" y="71"/>
                    </a:lnTo>
                    <a:lnTo>
                      <a:pt x="188" y="57"/>
                    </a:lnTo>
                    <a:lnTo>
                      <a:pt x="421" y="34"/>
                    </a:lnTo>
                    <a:lnTo>
                      <a:pt x="559" y="28"/>
                    </a:lnTo>
                    <a:lnTo>
                      <a:pt x="700" y="20"/>
                    </a:lnTo>
                    <a:lnTo>
                      <a:pt x="870" y="0"/>
                    </a:lnTo>
                    <a:lnTo>
                      <a:pt x="985" y="0"/>
                    </a:lnTo>
                    <a:lnTo>
                      <a:pt x="997" y="24"/>
                    </a:lnTo>
                    <a:lnTo>
                      <a:pt x="999" y="67"/>
                    </a:lnTo>
                    <a:lnTo>
                      <a:pt x="1017" y="109"/>
                    </a:lnTo>
                    <a:lnTo>
                      <a:pt x="976" y="158"/>
                    </a:lnTo>
                    <a:lnTo>
                      <a:pt x="941" y="176"/>
                    </a:lnTo>
                    <a:lnTo>
                      <a:pt x="882" y="185"/>
                    </a:lnTo>
                    <a:lnTo>
                      <a:pt x="636" y="214"/>
                    </a:lnTo>
                    <a:lnTo>
                      <a:pt x="470" y="233"/>
                    </a:lnTo>
                    <a:lnTo>
                      <a:pt x="412" y="224"/>
                    </a:lnTo>
                    <a:lnTo>
                      <a:pt x="288" y="205"/>
                    </a:lnTo>
                    <a:lnTo>
                      <a:pt x="171" y="185"/>
                    </a:lnTo>
                    <a:lnTo>
                      <a:pt x="127" y="181"/>
                    </a:lnTo>
                    <a:lnTo>
                      <a:pt x="62" y="176"/>
                    </a:lnTo>
                    <a:lnTo>
                      <a:pt x="27" y="152"/>
                    </a:lnTo>
                    <a:lnTo>
                      <a:pt x="0" y="138"/>
                    </a:lnTo>
                    <a:lnTo>
                      <a:pt x="4" y="119"/>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39" name="Freeform 279"/>
              <p:cNvSpPr>
                <a:spLocks/>
              </p:cNvSpPr>
              <p:nvPr/>
            </p:nvSpPr>
            <p:spPr bwMode="auto">
              <a:xfrm>
                <a:off x="4349" y="3128"/>
                <a:ext cx="1018" cy="233"/>
              </a:xfrm>
              <a:custGeom>
                <a:avLst/>
                <a:gdLst/>
                <a:ahLst/>
                <a:cxnLst>
                  <a:cxn ang="0">
                    <a:pos x="1014" y="118"/>
                  </a:cxn>
                  <a:cxn ang="0">
                    <a:pos x="967" y="71"/>
                  </a:cxn>
                  <a:cxn ang="0">
                    <a:pos x="829" y="57"/>
                  </a:cxn>
                  <a:cxn ang="0">
                    <a:pos x="597" y="34"/>
                  </a:cxn>
                  <a:cxn ang="0">
                    <a:pos x="459" y="28"/>
                  </a:cxn>
                  <a:cxn ang="0">
                    <a:pos x="317" y="20"/>
                  </a:cxn>
                  <a:cxn ang="0">
                    <a:pos x="147" y="0"/>
                  </a:cxn>
                  <a:cxn ang="0">
                    <a:pos x="33" y="0"/>
                  </a:cxn>
                  <a:cxn ang="0">
                    <a:pos x="20" y="24"/>
                  </a:cxn>
                  <a:cxn ang="0">
                    <a:pos x="18" y="67"/>
                  </a:cxn>
                  <a:cxn ang="0">
                    <a:pos x="0" y="108"/>
                  </a:cxn>
                  <a:cxn ang="0">
                    <a:pos x="42" y="157"/>
                  </a:cxn>
                  <a:cxn ang="0">
                    <a:pos x="76" y="176"/>
                  </a:cxn>
                  <a:cxn ang="0">
                    <a:pos x="135" y="184"/>
                  </a:cxn>
                  <a:cxn ang="0">
                    <a:pos x="382" y="213"/>
                  </a:cxn>
                  <a:cxn ang="0">
                    <a:pos x="547" y="232"/>
                  </a:cxn>
                  <a:cxn ang="0">
                    <a:pos x="605" y="223"/>
                  </a:cxn>
                  <a:cxn ang="0">
                    <a:pos x="729" y="204"/>
                  </a:cxn>
                  <a:cxn ang="0">
                    <a:pos x="846" y="184"/>
                  </a:cxn>
                  <a:cxn ang="0">
                    <a:pos x="891" y="180"/>
                  </a:cxn>
                  <a:cxn ang="0">
                    <a:pos x="956" y="176"/>
                  </a:cxn>
                  <a:cxn ang="0">
                    <a:pos x="990" y="151"/>
                  </a:cxn>
                  <a:cxn ang="0">
                    <a:pos x="1017" y="137"/>
                  </a:cxn>
                  <a:cxn ang="0">
                    <a:pos x="1014" y="118"/>
                  </a:cxn>
                </a:cxnLst>
                <a:rect l="0" t="0" r="r" b="b"/>
                <a:pathLst>
                  <a:path w="1018" h="233">
                    <a:moveTo>
                      <a:pt x="1014" y="118"/>
                    </a:moveTo>
                    <a:lnTo>
                      <a:pt x="967" y="71"/>
                    </a:lnTo>
                    <a:lnTo>
                      <a:pt x="829" y="57"/>
                    </a:lnTo>
                    <a:lnTo>
                      <a:pt x="597" y="34"/>
                    </a:lnTo>
                    <a:lnTo>
                      <a:pt x="459" y="28"/>
                    </a:lnTo>
                    <a:lnTo>
                      <a:pt x="317" y="20"/>
                    </a:lnTo>
                    <a:lnTo>
                      <a:pt x="147" y="0"/>
                    </a:lnTo>
                    <a:lnTo>
                      <a:pt x="33" y="0"/>
                    </a:lnTo>
                    <a:lnTo>
                      <a:pt x="20" y="24"/>
                    </a:lnTo>
                    <a:lnTo>
                      <a:pt x="18" y="67"/>
                    </a:lnTo>
                    <a:lnTo>
                      <a:pt x="0" y="108"/>
                    </a:lnTo>
                    <a:lnTo>
                      <a:pt x="42" y="157"/>
                    </a:lnTo>
                    <a:lnTo>
                      <a:pt x="76" y="176"/>
                    </a:lnTo>
                    <a:lnTo>
                      <a:pt x="135" y="184"/>
                    </a:lnTo>
                    <a:lnTo>
                      <a:pt x="382" y="213"/>
                    </a:lnTo>
                    <a:lnTo>
                      <a:pt x="547" y="232"/>
                    </a:lnTo>
                    <a:lnTo>
                      <a:pt x="605" y="223"/>
                    </a:lnTo>
                    <a:lnTo>
                      <a:pt x="729" y="204"/>
                    </a:lnTo>
                    <a:lnTo>
                      <a:pt x="846" y="184"/>
                    </a:lnTo>
                    <a:lnTo>
                      <a:pt x="891" y="180"/>
                    </a:lnTo>
                    <a:lnTo>
                      <a:pt x="956" y="176"/>
                    </a:lnTo>
                    <a:lnTo>
                      <a:pt x="990" y="151"/>
                    </a:lnTo>
                    <a:lnTo>
                      <a:pt x="1017" y="137"/>
                    </a:lnTo>
                    <a:lnTo>
                      <a:pt x="1014" y="118"/>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40" name="Freeform 280"/>
              <p:cNvSpPr>
                <a:spLocks/>
              </p:cNvSpPr>
              <p:nvPr/>
            </p:nvSpPr>
            <p:spPr bwMode="auto">
              <a:xfrm>
                <a:off x="2175" y="3129"/>
                <a:ext cx="1018" cy="234"/>
              </a:xfrm>
              <a:custGeom>
                <a:avLst/>
                <a:gdLst/>
                <a:ahLst/>
                <a:cxnLst>
                  <a:cxn ang="0">
                    <a:pos x="1014" y="113"/>
                  </a:cxn>
                  <a:cxn ang="0">
                    <a:pos x="967" y="161"/>
                  </a:cxn>
                  <a:cxn ang="0">
                    <a:pos x="830" y="175"/>
                  </a:cxn>
                  <a:cxn ang="0">
                    <a:pos x="597" y="199"/>
                  </a:cxn>
                  <a:cxn ang="0">
                    <a:pos x="459" y="204"/>
                  </a:cxn>
                  <a:cxn ang="0">
                    <a:pos x="317" y="214"/>
                  </a:cxn>
                  <a:cxn ang="0">
                    <a:pos x="147" y="233"/>
                  </a:cxn>
                  <a:cxn ang="0">
                    <a:pos x="33" y="233"/>
                  </a:cxn>
                  <a:cxn ang="0">
                    <a:pos x="20" y="208"/>
                  </a:cxn>
                  <a:cxn ang="0">
                    <a:pos x="18" y="166"/>
                  </a:cxn>
                  <a:cxn ang="0">
                    <a:pos x="0" y="123"/>
                  </a:cxn>
                  <a:cxn ang="0">
                    <a:pos x="42" y="76"/>
                  </a:cxn>
                  <a:cxn ang="0">
                    <a:pos x="76" y="57"/>
                  </a:cxn>
                  <a:cxn ang="0">
                    <a:pos x="135" y="47"/>
                  </a:cxn>
                  <a:cxn ang="0">
                    <a:pos x="382" y="18"/>
                  </a:cxn>
                  <a:cxn ang="0">
                    <a:pos x="547" y="0"/>
                  </a:cxn>
                  <a:cxn ang="0">
                    <a:pos x="605" y="10"/>
                  </a:cxn>
                  <a:cxn ang="0">
                    <a:pos x="729" y="28"/>
                  </a:cxn>
                  <a:cxn ang="0">
                    <a:pos x="846" y="47"/>
                  </a:cxn>
                  <a:cxn ang="0">
                    <a:pos x="891" y="53"/>
                  </a:cxn>
                  <a:cxn ang="0">
                    <a:pos x="956" y="57"/>
                  </a:cxn>
                  <a:cxn ang="0">
                    <a:pos x="990" y="80"/>
                  </a:cxn>
                  <a:cxn ang="0">
                    <a:pos x="1017" y="94"/>
                  </a:cxn>
                  <a:cxn ang="0">
                    <a:pos x="1014" y="113"/>
                  </a:cxn>
                </a:cxnLst>
                <a:rect l="0" t="0" r="r" b="b"/>
                <a:pathLst>
                  <a:path w="1018" h="234">
                    <a:moveTo>
                      <a:pt x="1014" y="113"/>
                    </a:moveTo>
                    <a:lnTo>
                      <a:pt x="967" y="161"/>
                    </a:lnTo>
                    <a:lnTo>
                      <a:pt x="830" y="175"/>
                    </a:lnTo>
                    <a:lnTo>
                      <a:pt x="597" y="199"/>
                    </a:lnTo>
                    <a:lnTo>
                      <a:pt x="459" y="204"/>
                    </a:lnTo>
                    <a:lnTo>
                      <a:pt x="317" y="214"/>
                    </a:lnTo>
                    <a:lnTo>
                      <a:pt x="147" y="233"/>
                    </a:lnTo>
                    <a:lnTo>
                      <a:pt x="33" y="233"/>
                    </a:lnTo>
                    <a:lnTo>
                      <a:pt x="20" y="208"/>
                    </a:lnTo>
                    <a:lnTo>
                      <a:pt x="18" y="166"/>
                    </a:lnTo>
                    <a:lnTo>
                      <a:pt x="0" y="123"/>
                    </a:lnTo>
                    <a:lnTo>
                      <a:pt x="42" y="76"/>
                    </a:lnTo>
                    <a:lnTo>
                      <a:pt x="76" y="57"/>
                    </a:lnTo>
                    <a:lnTo>
                      <a:pt x="135" y="47"/>
                    </a:lnTo>
                    <a:lnTo>
                      <a:pt x="382" y="18"/>
                    </a:lnTo>
                    <a:lnTo>
                      <a:pt x="547" y="0"/>
                    </a:lnTo>
                    <a:lnTo>
                      <a:pt x="605" y="10"/>
                    </a:lnTo>
                    <a:lnTo>
                      <a:pt x="729" y="28"/>
                    </a:lnTo>
                    <a:lnTo>
                      <a:pt x="846" y="47"/>
                    </a:lnTo>
                    <a:lnTo>
                      <a:pt x="891" y="53"/>
                    </a:lnTo>
                    <a:lnTo>
                      <a:pt x="956" y="57"/>
                    </a:lnTo>
                    <a:lnTo>
                      <a:pt x="990" y="80"/>
                    </a:lnTo>
                    <a:lnTo>
                      <a:pt x="1017" y="94"/>
                    </a:lnTo>
                    <a:lnTo>
                      <a:pt x="1014" y="113"/>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41" name="Freeform 281"/>
              <p:cNvSpPr>
                <a:spLocks/>
              </p:cNvSpPr>
              <p:nvPr/>
            </p:nvSpPr>
            <p:spPr bwMode="auto">
              <a:xfrm>
                <a:off x="0" y="2875"/>
                <a:ext cx="348" cy="177"/>
              </a:xfrm>
              <a:custGeom>
                <a:avLst/>
                <a:gdLst/>
                <a:ahLst/>
                <a:cxnLst>
                  <a:cxn ang="0">
                    <a:pos x="0" y="0"/>
                  </a:cxn>
                  <a:cxn ang="0">
                    <a:pos x="133" y="0"/>
                  </a:cxn>
                  <a:cxn ang="0">
                    <a:pos x="241" y="24"/>
                  </a:cxn>
                  <a:cxn ang="0">
                    <a:pos x="325" y="44"/>
                  </a:cxn>
                  <a:cxn ang="0">
                    <a:pos x="347" y="78"/>
                  </a:cxn>
                  <a:cxn ang="0">
                    <a:pos x="337" y="117"/>
                  </a:cxn>
                  <a:cxn ang="0">
                    <a:pos x="305" y="131"/>
                  </a:cxn>
                  <a:cxn ang="0">
                    <a:pos x="226" y="151"/>
                  </a:cxn>
                  <a:cxn ang="0">
                    <a:pos x="180" y="161"/>
                  </a:cxn>
                  <a:cxn ang="0">
                    <a:pos x="96" y="165"/>
                  </a:cxn>
                  <a:cxn ang="0">
                    <a:pos x="29" y="171"/>
                  </a:cxn>
                  <a:cxn ang="0">
                    <a:pos x="2" y="176"/>
                  </a:cxn>
                  <a:cxn ang="0">
                    <a:pos x="0" y="64"/>
                  </a:cxn>
                  <a:cxn ang="0">
                    <a:pos x="0" y="0"/>
                  </a:cxn>
                </a:cxnLst>
                <a:rect l="0" t="0" r="r" b="b"/>
                <a:pathLst>
                  <a:path w="348" h="177">
                    <a:moveTo>
                      <a:pt x="0" y="0"/>
                    </a:moveTo>
                    <a:lnTo>
                      <a:pt x="133" y="0"/>
                    </a:lnTo>
                    <a:lnTo>
                      <a:pt x="241" y="24"/>
                    </a:lnTo>
                    <a:lnTo>
                      <a:pt x="325" y="44"/>
                    </a:lnTo>
                    <a:lnTo>
                      <a:pt x="347" y="78"/>
                    </a:lnTo>
                    <a:lnTo>
                      <a:pt x="337" y="117"/>
                    </a:lnTo>
                    <a:lnTo>
                      <a:pt x="305" y="131"/>
                    </a:lnTo>
                    <a:lnTo>
                      <a:pt x="226" y="151"/>
                    </a:lnTo>
                    <a:lnTo>
                      <a:pt x="180" y="161"/>
                    </a:lnTo>
                    <a:lnTo>
                      <a:pt x="96" y="165"/>
                    </a:lnTo>
                    <a:lnTo>
                      <a:pt x="29" y="171"/>
                    </a:lnTo>
                    <a:lnTo>
                      <a:pt x="2" y="176"/>
                    </a:lnTo>
                    <a:lnTo>
                      <a:pt x="0" y="64"/>
                    </a:lnTo>
                    <a:lnTo>
                      <a:pt x="0" y="0"/>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42" name="Freeform 282"/>
              <p:cNvSpPr>
                <a:spLocks/>
              </p:cNvSpPr>
              <p:nvPr/>
            </p:nvSpPr>
            <p:spPr bwMode="auto">
              <a:xfrm>
                <a:off x="0" y="2868"/>
                <a:ext cx="344" cy="184"/>
              </a:xfrm>
              <a:custGeom>
                <a:avLst/>
                <a:gdLst/>
                <a:ahLst/>
                <a:cxnLst>
                  <a:cxn ang="0">
                    <a:pos x="5" y="1"/>
                  </a:cxn>
                  <a:cxn ang="0">
                    <a:pos x="20" y="1"/>
                  </a:cxn>
                  <a:cxn ang="0">
                    <a:pos x="41" y="0"/>
                  </a:cxn>
                  <a:cxn ang="0">
                    <a:pos x="68" y="0"/>
                  </a:cxn>
                  <a:cxn ang="0">
                    <a:pos x="96" y="1"/>
                  </a:cxn>
                  <a:cxn ang="0">
                    <a:pos x="128" y="4"/>
                  </a:cxn>
                  <a:cxn ang="0">
                    <a:pos x="147" y="7"/>
                  </a:cxn>
                  <a:cxn ang="0">
                    <a:pos x="162" y="10"/>
                  </a:cxn>
                  <a:cxn ang="0">
                    <a:pos x="178" y="12"/>
                  </a:cxn>
                  <a:cxn ang="0">
                    <a:pos x="199" y="18"/>
                  </a:cxn>
                  <a:cxn ang="0">
                    <a:pos x="224" y="24"/>
                  </a:cxn>
                  <a:cxn ang="0">
                    <a:pos x="237" y="27"/>
                  </a:cxn>
                  <a:cxn ang="0">
                    <a:pos x="248" y="30"/>
                  </a:cxn>
                  <a:cxn ang="0">
                    <a:pos x="258" y="32"/>
                  </a:cxn>
                  <a:cxn ang="0">
                    <a:pos x="271" y="37"/>
                  </a:cxn>
                  <a:cxn ang="0">
                    <a:pos x="289" y="42"/>
                  </a:cxn>
                  <a:cxn ang="0">
                    <a:pos x="300" y="44"/>
                  </a:cxn>
                  <a:cxn ang="0">
                    <a:pos x="308" y="42"/>
                  </a:cxn>
                  <a:cxn ang="0">
                    <a:pos x="316" y="44"/>
                  </a:cxn>
                  <a:cxn ang="0">
                    <a:pos x="325" y="51"/>
                  </a:cxn>
                  <a:cxn ang="0">
                    <a:pos x="334" y="64"/>
                  </a:cxn>
                  <a:cxn ang="0">
                    <a:pos x="338" y="70"/>
                  </a:cxn>
                  <a:cxn ang="0">
                    <a:pos x="341" y="78"/>
                  </a:cxn>
                  <a:cxn ang="0">
                    <a:pos x="343" y="87"/>
                  </a:cxn>
                  <a:cxn ang="0">
                    <a:pos x="342" y="101"/>
                  </a:cxn>
                  <a:cxn ang="0">
                    <a:pos x="338" y="114"/>
                  </a:cxn>
                  <a:cxn ang="0">
                    <a:pos x="331" y="122"/>
                  </a:cxn>
                  <a:cxn ang="0">
                    <a:pos x="322" y="128"/>
                  </a:cxn>
                  <a:cxn ang="0">
                    <a:pos x="311" y="132"/>
                  </a:cxn>
                  <a:cxn ang="0">
                    <a:pos x="299" y="138"/>
                  </a:cxn>
                  <a:cxn ang="0">
                    <a:pos x="281" y="147"/>
                  </a:cxn>
                  <a:cxn ang="0">
                    <a:pos x="269" y="150"/>
                  </a:cxn>
                  <a:cxn ang="0">
                    <a:pos x="260" y="150"/>
                  </a:cxn>
                  <a:cxn ang="0">
                    <a:pos x="248" y="151"/>
                  </a:cxn>
                  <a:cxn ang="0">
                    <a:pos x="232" y="152"/>
                  </a:cxn>
                  <a:cxn ang="0">
                    <a:pos x="215" y="157"/>
                  </a:cxn>
                  <a:cxn ang="0">
                    <a:pos x="205" y="160"/>
                  </a:cxn>
                  <a:cxn ang="0">
                    <a:pos x="197" y="161"/>
                  </a:cxn>
                  <a:cxn ang="0">
                    <a:pos x="188" y="164"/>
                  </a:cxn>
                  <a:cxn ang="0">
                    <a:pos x="176" y="167"/>
                  </a:cxn>
                  <a:cxn ang="0">
                    <a:pos x="158" y="170"/>
                  </a:cxn>
                  <a:cxn ang="0">
                    <a:pos x="148" y="172"/>
                  </a:cxn>
                  <a:cxn ang="0">
                    <a:pos x="140" y="174"/>
                  </a:cxn>
                  <a:cxn ang="0">
                    <a:pos x="131" y="175"/>
                  </a:cxn>
                  <a:cxn ang="0">
                    <a:pos x="119" y="177"/>
                  </a:cxn>
                  <a:cxn ang="0">
                    <a:pos x="97" y="178"/>
                  </a:cxn>
                  <a:cxn ang="0">
                    <a:pos x="81" y="181"/>
                  </a:cxn>
                  <a:cxn ang="0">
                    <a:pos x="68" y="181"/>
                  </a:cxn>
                  <a:cxn ang="0">
                    <a:pos x="56" y="181"/>
                  </a:cxn>
                  <a:cxn ang="0">
                    <a:pos x="40" y="181"/>
                  </a:cxn>
                  <a:cxn ang="0">
                    <a:pos x="22" y="183"/>
                  </a:cxn>
                  <a:cxn ang="0">
                    <a:pos x="14" y="183"/>
                  </a:cxn>
                  <a:cxn ang="0">
                    <a:pos x="8" y="183"/>
                  </a:cxn>
                </a:cxnLst>
                <a:rect l="0" t="0" r="r" b="b"/>
                <a:pathLst>
                  <a:path w="344" h="184">
                    <a:moveTo>
                      <a:pt x="0" y="2"/>
                    </a:moveTo>
                    <a:lnTo>
                      <a:pt x="0" y="1"/>
                    </a:lnTo>
                    <a:lnTo>
                      <a:pt x="1" y="1"/>
                    </a:lnTo>
                    <a:lnTo>
                      <a:pt x="2" y="1"/>
                    </a:lnTo>
                    <a:lnTo>
                      <a:pt x="4" y="1"/>
                    </a:lnTo>
                    <a:lnTo>
                      <a:pt x="5" y="1"/>
                    </a:lnTo>
                    <a:lnTo>
                      <a:pt x="7" y="1"/>
                    </a:lnTo>
                    <a:lnTo>
                      <a:pt x="9" y="1"/>
                    </a:lnTo>
                    <a:lnTo>
                      <a:pt x="12" y="1"/>
                    </a:lnTo>
                    <a:lnTo>
                      <a:pt x="14" y="1"/>
                    </a:lnTo>
                    <a:lnTo>
                      <a:pt x="16" y="1"/>
                    </a:lnTo>
                    <a:lnTo>
                      <a:pt x="20" y="1"/>
                    </a:lnTo>
                    <a:lnTo>
                      <a:pt x="22" y="1"/>
                    </a:lnTo>
                    <a:lnTo>
                      <a:pt x="26" y="1"/>
                    </a:lnTo>
                    <a:lnTo>
                      <a:pt x="29" y="1"/>
                    </a:lnTo>
                    <a:lnTo>
                      <a:pt x="33" y="1"/>
                    </a:lnTo>
                    <a:lnTo>
                      <a:pt x="36" y="0"/>
                    </a:lnTo>
                    <a:lnTo>
                      <a:pt x="41" y="0"/>
                    </a:lnTo>
                    <a:lnTo>
                      <a:pt x="44" y="0"/>
                    </a:lnTo>
                    <a:lnTo>
                      <a:pt x="49" y="0"/>
                    </a:lnTo>
                    <a:lnTo>
                      <a:pt x="53" y="0"/>
                    </a:lnTo>
                    <a:lnTo>
                      <a:pt x="58" y="0"/>
                    </a:lnTo>
                    <a:lnTo>
                      <a:pt x="62" y="0"/>
                    </a:lnTo>
                    <a:lnTo>
                      <a:pt x="68" y="0"/>
                    </a:lnTo>
                    <a:lnTo>
                      <a:pt x="72" y="0"/>
                    </a:lnTo>
                    <a:lnTo>
                      <a:pt x="76" y="0"/>
                    </a:lnTo>
                    <a:lnTo>
                      <a:pt x="82" y="1"/>
                    </a:lnTo>
                    <a:lnTo>
                      <a:pt x="86" y="1"/>
                    </a:lnTo>
                    <a:lnTo>
                      <a:pt x="91" y="1"/>
                    </a:lnTo>
                    <a:lnTo>
                      <a:pt x="96" y="1"/>
                    </a:lnTo>
                    <a:lnTo>
                      <a:pt x="101" y="1"/>
                    </a:lnTo>
                    <a:lnTo>
                      <a:pt x="107" y="2"/>
                    </a:lnTo>
                    <a:lnTo>
                      <a:pt x="116" y="2"/>
                    </a:lnTo>
                    <a:lnTo>
                      <a:pt x="120" y="4"/>
                    </a:lnTo>
                    <a:lnTo>
                      <a:pt x="124" y="4"/>
                    </a:lnTo>
                    <a:lnTo>
                      <a:pt x="128" y="4"/>
                    </a:lnTo>
                    <a:lnTo>
                      <a:pt x="132" y="4"/>
                    </a:lnTo>
                    <a:lnTo>
                      <a:pt x="134" y="5"/>
                    </a:lnTo>
                    <a:lnTo>
                      <a:pt x="138" y="5"/>
                    </a:lnTo>
                    <a:lnTo>
                      <a:pt x="140" y="5"/>
                    </a:lnTo>
                    <a:lnTo>
                      <a:pt x="144" y="7"/>
                    </a:lnTo>
                    <a:lnTo>
                      <a:pt x="147" y="7"/>
                    </a:lnTo>
                    <a:lnTo>
                      <a:pt x="149" y="7"/>
                    </a:lnTo>
                    <a:lnTo>
                      <a:pt x="152" y="7"/>
                    </a:lnTo>
                    <a:lnTo>
                      <a:pt x="155" y="8"/>
                    </a:lnTo>
                    <a:lnTo>
                      <a:pt x="156" y="8"/>
                    </a:lnTo>
                    <a:lnTo>
                      <a:pt x="160" y="10"/>
                    </a:lnTo>
                    <a:lnTo>
                      <a:pt x="162" y="10"/>
                    </a:lnTo>
                    <a:lnTo>
                      <a:pt x="164" y="10"/>
                    </a:lnTo>
                    <a:lnTo>
                      <a:pt x="167" y="11"/>
                    </a:lnTo>
                    <a:lnTo>
                      <a:pt x="170" y="11"/>
                    </a:lnTo>
                    <a:lnTo>
                      <a:pt x="172" y="12"/>
                    </a:lnTo>
                    <a:lnTo>
                      <a:pt x="175" y="12"/>
                    </a:lnTo>
                    <a:lnTo>
                      <a:pt x="178" y="12"/>
                    </a:lnTo>
                    <a:lnTo>
                      <a:pt x="181" y="14"/>
                    </a:lnTo>
                    <a:lnTo>
                      <a:pt x="184" y="15"/>
                    </a:lnTo>
                    <a:lnTo>
                      <a:pt x="188" y="15"/>
                    </a:lnTo>
                    <a:lnTo>
                      <a:pt x="191" y="17"/>
                    </a:lnTo>
                    <a:lnTo>
                      <a:pt x="196" y="17"/>
                    </a:lnTo>
                    <a:lnTo>
                      <a:pt x="199" y="18"/>
                    </a:lnTo>
                    <a:lnTo>
                      <a:pt x="204" y="20"/>
                    </a:lnTo>
                    <a:lnTo>
                      <a:pt x="208" y="21"/>
                    </a:lnTo>
                    <a:lnTo>
                      <a:pt x="213" y="21"/>
                    </a:lnTo>
                    <a:lnTo>
                      <a:pt x="219" y="22"/>
                    </a:lnTo>
                    <a:lnTo>
                      <a:pt x="222" y="24"/>
                    </a:lnTo>
                    <a:lnTo>
                      <a:pt x="224" y="24"/>
                    </a:lnTo>
                    <a:lnTo>
                      <a:pt x="227" y="24"/>
                    </a:lnTo>
                    <a:lnTo>
                      <a:pt x="229" y="25"/>
                    </a:lnTo>
                    <a:lnTo>
                      <a:pt x="231" y="25"/>
                    </a:lnTo>
                    <a:lnTo>
                      <a:pt x="234" y="27"/>
                    </a:lnTo>
                    <a:lnTo>
                      <a:pt x="236" y="27"/>
                    </a:lnTo>
                    <a:lnTo>
                      <a:pt x="237" y="27"/>
                    </a:lnTo>
                    <a:lnTo>
                      <a:pt x="239" y="28"/>
                    </a:lnTo>
                    <a:lnTo>
                      <a:pt x="241" y="28"/>
                    </a:lnTo>
                    <a:lnTo>
                      <a:pt x="243" y="28"/>
                    </a:lnTo>
                    <a:lnTo>
                      <a:pt x="244" y="30"/>
                    </a:lnTo>
                    <a:lnTo>
                      <a:pt x="246" y="30"/>
                    </a:lnTo>
                    <a:lnTo>
                      <a:pt x="248" y="30"/>
                    </a:lnTo>
                    <a:lnTo>
                      <a:pt x="249" y="30"/>
                    </a:lnTo>
                    <a:lnTo>
                      <a:pt x="251" y="31"/>
                    </a:lnTo>
                    <a:lnTo>
                      <a:pt x="252" y="31"/>
                    </a:lnTo>
                    <a:lnTo>
                      <a:pt x="254" y="32"/>
                    </a:lnTo>
                    <a:lnTo>
                      <a:pt x="256" y="32"/>
                    </a:lnTo>
                    <a:lnTo>
                      <a:pt x="258" y="32"/>
                    </a:lnTo>
                    <a:lnTo>
                      <a:pt x="260" y="34"/>
                    </a:lnTo>
                    <a:lnTo>
                      <a:pt x="261" y="34"/>
                    </a:lnTo>
                    <a:lnTo>
                      <a:pt x="264" y="35"/>
                    </a:lnTo>
                    <a:lnTo>
                      <a:pt x="266" y="35"/>
                    </a:lnTo>
                    <a:lnTo>
                      <a:pt x="268" y="35"/>
                    </a:lnTo>
                    <a:lnTo>
                      <a:pt x="271" y="37"/>
                    </a:lnTo>
                    <a:lnTo>
                      <a:pt x="274" y="38"/>
                    </a:lnTo>
                    <a:lnTo>
                      <a:pt x="276" y="38"/>
                    </a:lnTo>
                    <a:lnTo>
                      <a:pt x="279" y="40"/>
                    </a:lnTo>
                    <a:lnTo>
                      <a:pt x="283" y="41"/>
                    </a:lnTo>
                    <a:lnTo>
                      <a:pt x="287" y="42"/>
                    </a:lnTo>
                    <a:lnTo>
                      <a:pt x="289" y="42"/>
                    </a:lnTo>
                    <a:lnTo>
                      <a:pt x="291" y="42"/>
                    </a:lnTo>
                    <a:lnTo>
                      <a:pt x="292" y="42"/>
                    </a:lnTo>
                    <a:lnTo>
                      <a:pt x="294" y="44"/>
                    </a:lnTo>
                    <a:lnTo>
                      <a:pt x="296" y="44"/>
                    </a:lnTo>
                    <a:lnTo>
                      <a:pt x="298" y="44"/>
                    </a:lnTo>
                    <a:lnTo>
                      <a:pt x="300" y="44"/>
                    </a:lnTo>
                    <a:lnTo>
                      <a:pt x="300" y="42"/>
                    </a:lnTo>
                    <a:lnTo>
                      <a:pt x="302" y="42"/>
                    </a:lnTo>
                    <a:lnTo>
                      <a:pt x="304" y="42"/>
                    </a:lnTo>
                    <a:lnTo>
                      <a:pt x="305" y="42"/>
                    </a:lnTo>
                    <a:lnTo>
                      <a:pt x="307" y="42"/>
                    </a:lnTo>
                    <a:lnTo>
                      <a:pt x="308" y="42"/>
                    </a:lnTo>
                    <a:lnTo>
                      <a:pt x="309" y="42"/>
                    </a:lnTo>
                    <a:lnTo>
                      <a:pt x="310" y="42"/>
                    </a:lnTo>
                    <a:lnTo>
                      <a:pt x="311" y="42"/>
                    </a:lnTo>
                    <a:lnTo>
                      <a:pt x="313" y="42"/>
                    </a:lnTo>
                    <a:lnTo>
                      <a:pt x="314" y="44"/>
                    </a:lnTo>
                    <a:lnTo>
                      <a:pt x="316" y="44"/>
                    </a:lnTo>
                    <a:lnTo>
                      <a:pt x="318" y="45"/>
                    </a:lnTo>
                    <a:lnTo>
                      <a:pt x="319" y="45"/>
                    </a:lnTo>
                    <a:lnTo>
                      <a:pt x="321" y="47"/>
                    </a:lnTo>
                    <a:lnTo>
                      <a:pt x="322" y="48"/>
                    </a:lnTo>
                    <a:lnTo>
                      <a:pt x="324" y="50"/>
                    </a:lnTo>
                    <a:lnTo>
                      <a:pt x="325" y="51"/>
                    </a:lnTo>
                    <a:lnTo>
                      <a:pt x="327" y="52"/>
                    </a:lnTo>
                    <a:lnTo>
                      <a:pt x="329" y="55"/>
                    </a:lnTo>
                    <a:lnTo>
                      <a:pt x="331" y="58"/>
                    </a:lnTo>
                    <a:lnTo>
                      <a:pt x="332" y="61"/>
                    </a:lnTo>
                    <a:lnTo>
                      <a:pt x="333" y="62"/>
                    </a:lnTo>
                    <a:lnTo>
                      <a:pt x="334" y="64"/>
                    </a:lnTo>
                    <a:lnTo>
                      <a:pt x="335" y="64"/>
                    </a:lnTo>
                    <a:lnTo>
                      <a:pt x="335" y="65"/>
                    </a:lnTo>
                    <a:lnTo>
                      <a:pt x="336" y="67"/>
                    </a:lnTo>
                    <a:lnTo>
                      <a:pt x="337" y="67"/>
                    </a:lnTo>
                    <a:lnTo>
                      <a:pt x="337" y="68"/>
                    </a:lnTo>
                    <a:lnTo>
                      <a:pt x="338" y="70"/>
                    </a:lnTo>
                    <a:lnTo>
                      <a:pt x="339" y="71"/>
                    </a:lnTo>
                    <a:lnTo>
                      <a:pt x="340" y="72"/>
                    </a:lnTo>
                    <a:lnTo>
                      <a:pt x="340" y="74"/>
                    </a:lnTo>
                    <a:lnTo>
                      <a:pt x="340" y="75"/>
                    </a:lnTo>
                    <a:lnTo>
                      <a:pt x="341" y="77"/>
                    </a:lnTo>
                    <a:lnTo>
                      <a:pt x="341" y="78"/>
                    </a:lnTo>
                    <a:lnTo>
                      <a:pt x="342" y="80"/>
                    </a:lnTo>
                    <a:lnTo>
                      <a:pt x="342" y="81"/>
                    </a:lnTo>
                    <a:lnTo>
                      <a:pt x="342" y="82"/>
                    </a:lnTo>
                    <a:lnTo>
                      <a:pt x="343" y="84"/>
                    </a:lnTo>
                    <a:lnTo>
                      <a:pt x="343" y="85"/>
                    </a:lnTo>
                    <a:lnTo>
                      <a:pt x="343" y="87"/>
                    </a:lnTo>
                    <a:lnTo>
                      <a:pt x="343" y="88"/>
                    </a:lnTo>
                    <a:lnTo>
                      <a:pt x="343" y="90"/>
                    </a:lnTo>
                    <a:lnTo>
                      <a:pt x="343" y="91"/>
                    </a:lnTo>
                    <a:lnTo>
                      <a:pt x="343" y="92"/>
                    </a:lnTo>
                    <a:lnTo>
                      <a:pt x="343" y="95"/>
                    </a:lnTo>
                    <a:lnTo>
                      <a:pt x="342" y="101"/>
                    </a:lnTo>
                    <a:lnTo>
                      <a:pt x="342" y="104"/>
                    </a:lnTo>
                    <a:lnTo>
                      <a:pt x="341" y="105"/>
                    </a:lnTo>
                    <a:lnTo>
                      <a:pt x="340" y="108"/>
                    </a:lnTo>
                    <a:lnTo>
                      <a:pt x="340" y="110"/>
                    </a:lnTo>
                    <a:lnTo>
                      <a:pt x="339" y="112"/>
                    </a:lnTo>
                    <a:lnTo>
                      <a:pt x="338" y="114"/>
                    </a:lnTo>
                    <a:lnTo>
                      <a:pt x="337" y="115"/>
                    </a:lnTo>
                    <a:lnTo>
                      <a:pt x="336" y="117"/>
                    </a:lnTo>
                    <a:lnTo>
                      <a:pt x="335" y="118"/>
                    </a:lnTo>
                    <a:lnTo>
                      <a:pt x="334" y="120"/>
                    </a:lnTo>
                    <a:lnTo>
                      <a:pt x="332" y="121"/>
                    </a:lnTo>
                    <a:lnTo>
                      <a:pt x="331" y="122"/>
                    </a:lnTo>
                    <a:lnTo>
                      <a:pt x="330" y="124"/>
                    </a:lnTo>
                    <a:lnTo>
                      <a:pt x="329" y="124"/>
                    </a:lnTo>
                    <a:lnTo>
                      <a:pt x="327" y="125"/>
                    </a:lnTo>
                    <a:lnTo>
                      <a:pt x="325" y="127"/>
                    </a:lnTo>
                    <a:lnTo>
                      <a:pt x="324" y="127"/>
                    </a:lnTo>
                    <a:lnTo>
                      <a:pt x="322" y="128"/>
                    </a:lnTo>
                    <a:lnTo>
                      <a:pt x="320" y="128"/>
                    </a:lnTo>
                    <a:lnTo>
                      <a:pt x="318" y="130"/>
                    </a:lnTo>
                    <a:lnTo>
                      <a:pt x="316" y="130"/>
                    </a:lnTo>
                    <a:lnTo>
                      <a:pt x="315" y="131"/>
                    </a:lnTo>
                    <a:lnTo>
                      <a:pt x="313" y="131"/>
                    </a:lnTo>
                    <a:lnTo>
                      <a:pt x="311" y="132"/>
                    </a:lnTo>
                    <a:lnTo>
                      <a:pt x="309" y="132"/>
                    </a:lnTo>
                    <a:lnTo>
                      <a:pt x="308" y="134"/>
                    </a:lnTo>
                    <a:lnTo>
                      <a:pt x="305" y="135"/>
                    </a:lnTo>
                    <a:lnTo>
                      <a:pt x="303" y="135"/>
                    </a:lnTo>
                    <a:lnTo>
                      <a:pt x="301" y="137"/>
                    </a:lnTo>
                    <a:lnTo>
                      <a:pt x="299" y="138"/>
                    </a:lnTo>
                    <a:lnTo>
                      <a:pt x="293" y="141"/>
                    </a:lnTo>
                    <a:lnTo>
                      <a:pt x="290" y="144"/>
                    </a:lnTo>
                    <a:lnTo>
                      <a:pt x="288" y="144"/>
                    </a:lnTo>
                    <a:lnTo>
                      <a:pt x="285" y="145"/>
                    </a:lnTo>
                    <a:lnTo>
                      <a:pt x="283" y="147"/>
                    </a:lnTo>
                    <a:lnTo>
                      <a:pt x="281" y="147"/>
                    </a:lnTo>
                    <a:lnTo>
                      <a:pt x="279" y="148"/>
                    </a:lnTo>
                    <a:lnTo>
                      <a:pt x="277" y="148"/>
                    </a:lnTo>
                    <a:lnTo>
                      <a:pt x="275" y="150"/>
                    </a:lnTo>
                    <a:lnTo>
                      <a:pt x="273" y="150"/>
                    </a:lnTo>
                    <a:lnTo>
                      <a:pt x="271" y="150"/>
                    </a:lnTo>
                    <a:lnTo>
                      <a:pt x="269" y="150"/>
                    </a:lnTo>
                    <a:lnTo>
                      <a:pt x="268" y="150"/>
                    </a:lnTo>
                    <a:lnTo>
                      <a:pt x="267" y="150"/>
                    </a:lnTo>
                    <a:lnTo>
                      <a:pt x="265" y="150"/>
                    </a:lnTo>
                    <a:lnTo>
                      <a:pt x="263" y="150"/>
                    </a:lnTo>
                    <a:lnTo>
                      <a:pt x="261" y="150"/>
                    </a:lnTo>
                    <a:lnTo>
                      <a:pt x="260" y="150"/>
                    </a:lnTo>
                    <a:lnTo>
                      <a:pt x="258" y="150"/>
                    </a:lnTo>
                    <a:lnTo>
                      <a:pt x="256" y="150"/>
                    </a:lnTo>
                    <a:lnTo>
                      <a:pt x="254" y="150"/>
                    </a:lnTo>
                    <a:lnTo>
                      <a:pt x="252" y="150"/>
                    </a:lnTo>
                    <a:lnTo>
                      <a:pt x="251" y="150"/>
                    </a:lnTo>
                    <a:lnTo>
                      <a:pt x="248" y="151"/>
                    </a:lnTo>
                    <a:lnTo>
                      <a:pt x="245" y="151"/>
                    </a:lnTo>
                    <a:lnTo>
                      <a:pt x="244" y="151"/>
                    </a:lnTo>
                    <a:lnTo>
                      <a:pt x="241" y="151"/>
                    </a:lnTo>
                    <a:lnTo>
                      <a:pt x="238" y="151"/>
                    </a:lnTo>
                    <a:lnTo>
                      <a:pt x="236" y="152"/>
                    </a:lnTo>
                    <a:lnTo>
                      <a:pt x="232" y="152"/>
                    </a:lnTo>
                    <a:lnTo>
                      <a:pt x="229" y="154"/>
                    </a:lnTo>
                    <a:lnTo>
                      <a:pt x="224" y="155"/>
                    </a:lnTo>
                    <a:lnTo>
                      <a:pt x="221" y="155"/>
                    </a:lnTo>
                    <a:lnTo>
                      <a:pt x="220" y="155"/>
                    </a:lnTo>
                    <a:lnTo>
                      <a:pt x="217" y="155"/>
                    </a:lnTo>
                    <a:lnTo>
                      <a:pt x="215" y="157"/>
                    </a:lnTo>
                    <a:lnTo>
                      <a:pt x="213" y="157"/>
                    </a:lnTo>
                    <a:lnTo>
                      <a:pt x="212" y="158"/>
                    </a:lnTo>
                    <a:lnTo>
                      <a:pt x="210" y="158"/>
                    </a:lnTo>
                    <a:lnTo>
                      <a:pt x="209" y="158"/>
                    </a:lnTo>
                    <a:lnTo>
                      <a:pt x="207" y="158"/>
                    </a:lnTo>
                    <a:lnTo>
                      <a:pt x="205" y="160"/>
                    </a:lnTo>
                    <a:lnTo>
                      <a:pt x="204" y="160"/>
                    </a:lnTo>
                    <a:lnTo>
                      <a:pt x="203" y="160"/>
                    </a:lnTo>
                    <a:lnTo>
                      <a:pt x="201" y="161"/>
                    </a:lnTo>
                    <a:lnTo>
                      <a:pt x="200" y="161"/>
                    </a:lnTo>
                    <a:lnTo>
                      <a:pt x="198" y="161"/>
                    </a:lnTo>
                    <a:lnTo>
                      <a:pt x="197" y="161"/>
                    </a:lnTo>
                    <a:lnTo>
                      <a:pt x="196" y="161"/>
                    </a:lnTo>
                    <a:lnTo>
                      <a:pt x="195" y="162"/>
                    </a:lnTo>
                    <a:lnTo>
                      <a:pt x="193" y="162"/>
                    </a:lnTo>
                    <a:lnTo>
                      <a:pt x="191" y="162"/>
                    </a:lnTo>
                    <a:lnTo>
                      <a:pt x="189" y="164"/>
                    </a:lnTo>
                    <a:lnTo>
                      <a:pt x="188" y="164"/>
                    </a:lnTo>
                    <a:lnTo>
                      <a:pt x="187" y="164"/>
                    </a:lnTo>
                    <a:lnTo>
                      <a:pt x="184" y="164"/>
                    </a:lnTo>
                    <a:lnTo>
                      <a:pt x="182" y="165"/>
                    </a:lnTo>
                    <a:lnTo>
                      <a:pt x="180" y="165"/>
                    </a:lnTo>
                    <a:lnTo>
                      <a:pt x="178" y="165"/>
                    </a:lnTo>
                    <a:lnTo>
                      <a:pt x="176" y="167"/>
                    </a:lnTo>
                    <a:lnTo>
                      <a:pt x="173" y="167"/>
                    </a:lnTo>
                    <a:lnTo>
                      <a:pt x="171" y="167"/>
                    </a:lnTo>
                    <a:lnTo>
                      <a:pt x="165" y="168"/>
                    </a:lnTo>
                    <a:lnTo>
                      <a:pt x="163" y="168"/>
                    </a:lnTo>
                    <a:lnTo>
                      <a:pt x="161" y="170"/>
                    </a:lnTo>
                    <a:lnTo>
                      <a:pt x="158" y="170"/>
                    </a:lnTo>
                    <a:lnTo>
                      <a:pt x="156" y="170"/>
                    </a:lnTo>
                    <a:lnTo>
                      <a:pt x="155" y="170"/>
                    </a:lnTo>
                    <a:lnTo>
                      <a:pt x="153" y="171"/>
                    </a:lnTo>
                    <a:lnTo>
                      <a:pt x="151" y="171"/>
                    </a:lnTo>
                    <a:lnTo>
                      <a:pt x="150" y="171"/>
                    </a:lnTo>
                    <a:lnTo>
                      <a:pt x="148" y="172"/>
                    </a:lnTo>
                    <a:lnTo>
                      <a:pt x="147" y="172"/>
                    </a:lnTo>
                    <a:lnTo>
                      <a:pt x="146" y="172"/>
                    </a:lnTo>
                    <a:lnTo>
                      <a:pt x="144" y="172"/>
                    </a:lnTo>
                    <a:lnTo>
                      <a:pt x="142" y="172"/>
                    </a:lnTo>
                    <a:lnTo>
                      <a:pt x="141" y="172"/>
                    </a:lnTo>
                    <a:lnTo>
                      <a:pt x="140" y="174"/>
                    </a:lnTo>
                    <a:lnTo>
                      <a:pt x="139" y="174"/>
                    </a:lnTo>
                    <a:lnTo>
                      <a:pt x="137" y="174"/>
                    </a:lnTo>
                    <a:lnTo>
                      <a:pt x="135" y="174"/>
                    </a:lnTo>
                    <a:lnTo>
                      <a:pt x="134" y="174"/>
                    </a:lnTo>
                    <a:lnTo>
                      <a:pt x="132" y="175"/>
                    </a:lnTo>
                    <a:lnTo>
                      <a:pt x="131" y="175"/>
                    </a:lnTo>
                    <a:lnTo>
                      <a:pt x="129" y="175"/>
                    </a:lnTo>
                    <a:lnTo>
                      <a:pt x="127" y="175"/>
                    </a:lnTo>
                    <a:lnTo>
                      <a:pt x="125" y="175"/>
                    </a:lnTo>
                    <a:lnTo>
                      <a:pt x="124" y="175"/>
                    </a:lnTo>
                    <a:lnTo>
                      <a:pt x="121" y="175"/>
                    </a:lnTo>
                    <a:lnTo>
                      <a:pt x="119" y="177"/>
                    </a:lnTo>
                    <a:lnTo>
                      <a:pt x="116" y="177"/>
                    </a:lnTo>
                    <a:lnTo>
                      <a:pt x="114" y="177"/>
                    </a:lnTo>
                    <a:lnTo>
                      <a:pt x="112" y="178"/>
                    </a:lnTo>
                    <a:lnTo>
                      <a:pt x="104" y="178"/>
                    </a:lnTo>
                    <a:lnTo>
                      <a:pt x="100" y="178"/>
                    </a:lnTo>
                    <a:lnTo>
                      <a:pt x="97" y="178"/>
                    </a:lnTo>
                    <a:lnTo>
                      <a:pt x="94" y="180"/>
                    </a:lnTo>
                    <a:lnTo>
                      <a:pt x="92" y="180"/>
                    </a:lnTo>
                    <a:lnTo>
                      <a:pt x="89" y="180"/>
                    </a:lnTo>
                    <a:lnTo>
                      <a:pt x="86" y="180"/>
                    </a:lnTo>
                    <a:lnTo>
                      <a:pt x="84" y="181"/>
                    </a:lnTo>
                    <a:lnTo>
                      <a:pt x="81" y="181"/>
                    </a:lnTo>
                    <a:lnTo>
                      <a:pt x="79" y="181"/>
                    </a:lnTo>
                    <a:lnTo>
                      <a:pt x="76" y="181"/>
                    </a:lnTo>
                    <a:lnTo>
                      <a:pt x="75" y="181"/>
                    </a:lnTo>
                    <a:lnTo>
                      <a:pt x="73" y="181"/>
                    </a:lnTo>
                    <a:lnTo>
                      <a:pt x="70" y="181"/>
                    </a:lnTo>
                    <a:lnTo>
                      <a:pt x="68" y="181"/>
                    </a:lnTo>
                    <a:lnTo>
                      <a:pt x="67" y="181"/>
                    </a:lnTo>
                    <a:lnTo>
                      <a:pt x="64" y="181"/>
                    </a:lnTo>
                    <a:lnTo>
                      <a:pt x="62" y="181"/>
                    </a:lnTo>
                    <a:lnTo>
                      <a:pt x="60" y="181"/>
                    </a:lnTo>
                    <a:lnTo>
                      <a:pt x="58" y="181"/>
                    </a:lnTo>
                    <a:lnTo>
                      <a:pt x="56" y="181"/>
                    </a:lnTo>
                    <a:lnTo>
                      <a:pt x="53" y="181"/>
                    </a:lnTo>
                    <a:lnTo>
                      <a:pt x="51" y="181"/>
                    </a:lnTo>
                    <a:lnTo>
                      <a:pt x="48" y="181"/>
                    </a:lnTo>
                    <a:lnTo>
                      <a:pt x="45" y="181"/>
                    </a:lnTo>
                    <a:lnTo>
                      <a:pt x="43" y="181"/>
                    </a:lnTo>
                    <a:lnTo>
                      <a:pt x="40" y="181"/>
                    </a:lnTo>
                    <a:lnTo>
                      <a:pt x="36" y="181"/>
                    </a:lnTo>
                    <a:lnTo>
                      <a:pt x="33" y="181"/>
                    </a:lnTo>
                    <a:lnTo>
                      <a:pt x="29" y="181"/>
                    </a:lnTo>
                    <a:lnTo>
                      <a:pt x="26" y="183"/>
                    </a:lnTo>
                    <a:lnTo>
                      <a:pt x="23" y="183"/>
                    </a:lnTo>
                    <a:lnTo>
                      <a:pt x="22" y="183"/>
                    </a:lnTo>
                    <a:lnTo>
                      <a:pt x="21" y="183"/>
                    </a:lnTo>
                    <a:lnTo>
                      <a:pt x="20" y="183"/>
                    </a:lnTo>
                    <a:lnTo>
                      <a:pt x="18" y="183"/>
                    </a:lnTo>
                    <a:lnTo>
                      <a:pt x="16" y="183"/>
                    </a:lnTo>
                    <a:lnTo>
                      <a:pt x="15" y="183"/>
                    </a:lnTo>
                    <a:lnTo>
                      <a:pt x="14" y="183"/>
                    </a:lnTo>
                    <a:lnTo>
                      <a:pt x="13" y="183"/>
                    </a:lnTo>
                    <a:lnTo>
                      <a:pt x="12" y="183"/>
                    </a:lnTo>
                    <a:lnTo>
                      <a:pt x="11" y="183"/>
                    </a:lnTo>
                    <a:lnTo>
                      <a:pt x="10" y="183"/>
                    </a:lnTo>
                    <a:lnTo>
                      <a:pt x="9" y="183"/>
                    </a:lnTo>
                    <a:lnTo>
                      <a:pt x="8" y="183"/>
                    </a:lnTo>
                    <a:lnTo>
                      <a:pt x="7" y="183"/>
                    </a:lnTo>
                    <a:lnTo>
                      <a:pt x="6" y="183"/>
                    </a:lnTo>
                    <a:lnTo>
                      <a:pt x="5" y="183"/>
                    </a:lnTo>
                    <a:lnTo>
                      <a:pt x="4" y="183"/>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43" name="Freeform 283"/>
              <p:cNvSpPr>
                <a:spLocks/>
              </p:cNvSpPr>
              <p:nvPr/>
            </p:nvSpPr>
            <p:spPr bwMode="auto">
              <a:xfrm>
                <a:off x="4732" y="2835"/>
                <a:ext cx="1017" cy="233"/>
              </a:xfrm>
              <a:custGeom>
                <a:avLst/>
                <a:gdLst/>
                <a:ahLst/>
                <a:cxnLst>
                  <a:cxn ang="0">
                    <a:pos x="1013" y="118"/>
                  </a:cxn>
                  <a:cxn ang="0">
                    <a:pos x="965" y="71"/>
                  </a:cxn>
                  <a:cxn ang="0">
                    <a:pos x="828" y="57"/>
                  </a:cxn>
                  <a:cxn ang="0">
                    <a:pos x="596" y="32"/>
                  </a:cxn>
                  <a:cxn ang="0">
                    <a:pos x="458" y="28"/>
                  </a:cxn>
                  <a:cxn ang="0">
                    <a:pos x="317" y="18"/>
                  </a:cxn>
                  <a:cxn ang="0">
                    <a:pos x="147" y="0"/>
                  </a:cxn>
                  <a:cxn ang="0">
                    <a:pos x="32" y="0"/>
                  </a:cxn>
                  <a:cxn ang="0">
                    <a:pos x="20" y="22"/>
                  </a:cxn>
                  <a:cxn ang="0">
                    <a:pos x="18" y="65"/>
                  </a:cxn>
                  <a:cxn ang="0">
                    <a:pos x="0" y="108"/>
                  </a:cxn>
                  <a:cxn ang="0">
                    <a:pos x="41" y="156"/>
                  </a:cxn>
                  <a:cxn ang="0">
                    <a:pos x="76" y="174"/>
                  </a:cxn>
                  <a:cxn ang="0">
                    <a:pos x="135" y="184"/>
                  </a:cxn>
                  <a:cxn ang="0">
                    <a:pos x="382" y="213"/>
                  </a:cxn>
                  <a:cxn ang="0">
                    <a:pos x="546" y="232"/>
                  </a:cxn>
                  <a:cxn ang="0">
                    <a:pos x="605" y="223"/>
                  </a:cxn>
                  <a:cxn ang="0">
                    <a:pos x="728" y="203"/>
                  </a:cxn>
                  <a:cxn ang="0">
                    <a:pos x="846" y="184"/>
                  </a:cxn>
                  <a:cxn ang="0">
                    <a:pos x="889" y="180"/>
                  </a:cxn>
                  <a:cxn ang="0">
                    <a:pos x="954" y="174"/>
                  </a:cxn>
                  <a:cxn ang="0">
                    <a:pos x="989" y="151"/>
                  </a:cxn>
                  <a:cxn ang="0">
                    <a:pos x="1016" y="137"/>
                  </a:cxn>
                  <a:cxn ang="0">
                    <a:pos x="1013" y="118"/>
                  </a:cxn>
                </a:cxnLst>
                <a:rect l="0" t="0" r="r" b="b"/>
                <a:pathLst>
                  <a:path w="1017" h="233">
                    <a:moveTo>
                      <a:pt x="1013" y="118"/>
                    </a:moveTo>
                    <a:lnTo>
                      <a:pt x="965" y="71"/>
                    </a:lnTo>
                    <a:lnTo>
                      <a:pt x="828" y="57"/>
                    </a:lnTo>
                    <a:lnTo>
                      <a:pt x="596" y="32"/>
                    </a:lnTo>
                    <a:lnTo>
                      <a:pt x="458" y="28"/>
                    </a:lnTo>
                    <a:lnTo>
                      <a:pt x="317" y="18"/>
                    </a:lnTo>
                    <a:lnTo>
                      <a:pt x="147" y="0"/>
                    </a:lnTo>
                    <a:lnTo>
                      <a:pt x="32" y="0"/>
                    </a:lnTo>
                    <a:lnTo>
                      <a:pt x="20" y="22"/>
                    </a:lnTo>
                    <a:lnTo>
                      <a:pt x="18" y="65"/>
                    </a:lnTo>
                    <a:lnTo>
                      <a:pt x="0" y="108"/>
                    </a:lnTo>
                    <a:lnTo>
                      <a:pt x="41" y="156"/>
                    </a:lnTo>
                    <a:lnTo>
                      <a:pt x="76" y="174"/>
                    </a:lnTo>
                    <a:lnTo>
                      <a:pt x="135" y="184"/>
                    </a:lnTo>
                    <a:lnTo>
                      <a:pt x="382" y="213"/>
                    </a:lnTo>
                    <a:lnTo>
                      <a:pt x="546" y="232"/>
                    </a:lnTo>
                    <a:lnTo>
                      <a:pt x="605" y="223"/>
                    </a:lnTo>
                    <a:lnTo>
                      <a:pt x="728" y="203"/>
                    </a:lnTo>
                    <a:lnTo>
                      <a:pt x="846" y="184"/>
                    </a:lnTo>
                    <a:lnTo>
                      <a:pt x="889" y="180"/>
                    </a:lnTo>
                    <a:lnTo>
                      <a:pt x="954" y="174"/>
                    </a:lnTo>
                    <a:lnTo>
                      <a:pt x="989" y="151"/>
                    </a:lnTo>
                    <a:lnTo>
                      <a:pt x="1016" y="137"/>
                    </a:lnTo>
                    <a:lnTo>
                      <a:pt x="1013" y="118"/>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44" name="Freeform 284"/>
              <p:cNvSpPr>
                <a:spLocks/>
              </p:cNvSpPr>
              <p:nvPr/>
            </p:nvSpPr>
            <p:spPr bwMode="auto">
              <a:xfrm>
                <a:off x="3643" y="2826"/>
                <a:ext cx="1018" cy="233"/>
              </a:xfrm>
              <a:custGeom>
                <a:avLst/>
                <a:gdLst/>
                <a:ahLst/>
                <a:cxnLst>
                  <a:cxn ang="0">
                    <a:pos x="4" y="113"/>
                  </a:cxn>
                  <a:cxn ang="0">
                    <a:pos x="50" y="160"/>
                  </a:cxn>
                  <a:cxn ang="0">
                    <a:pos x="188" y="174"/>
                  </a:cxn>
                  <a:cxn ang="0">
                    <a:pos x="421" y="197"/>
                  </a:cxn>
                  <a:cxn ang="0">
                    <a:pos x="558" y="203"/>
                  </a:cxn>
                  <a:cxn ang="0">
                    <a:pos x="700" y="211"/>
                  </a:cxn>
                  <a:cxn ang="0">
                    <a:pos x="870" y="232"/>
                  </a:cxn>
                  <a:cxn ang="0">
                    <a:pos x="985" y="232"/>
                  </a:cxn>
                  <a:cxn ang="0">
                    <a:pos x="997" y="207"/>
                  </a:cxn>
                  <a:cxn ang="0">
                    <a:pos x="999" y="164"/>
                  </a:cxn>
                  <a:cxn ang="0">
                    <a:pos x="1017" y="123"/>
                  </a:cxn>
                  <a:cxn ang="0">
                    <a:pos x="976" y="74"/>
                  </a:cxn>
                  <a:cxn ang="0">
                    <a:pos x="941" y="55"/>
                  </a:cxn>
                  <a:cxn ang="0">
                    <a:pos x="882" y="45"/>
                  </a:cxn>
                  <a:cxn ang="0">
                    <a:pos x="635" y="18"/>
                  </a:cxn>
                  <a:cxn ang="0">
                    <a:pos x="470" y="0"/>
                  </a:cxn>
                  <a:cxn ang="0">
                    <a:pos x="412" y="8"/>
                  </a:cxn>
                  <a:cxn ang="0">
                    <a:pos x="288" y="27"/>
                  </a:cxn>
                  <a:cxn ang="0">
                    <a:pos x="171" y="45"/>
                  </a:cxn>
                  <a:cxn ang="0">
                    <a:pos x="126" y="51"/>
                  </a:cxn>
                  <a:cxn ang="0">
                    <a:pos x="62" y="55"/>
                  </a:cxn>
                  <a:cxn ang="0">
                    <a:pos x="27" y="80"/>
                  </a:cxn>
                  <a:cxn ang="0">
                    <a:pos x="0" y="94"/>
                  </a:cxn>
                  <a:cxn ang="0">
                    <a:pos x="4" y="113"/>
                  </a:cxn>
                </a:cxnLst>
                <a:rect l="0" t="0" r="r" b="b"/>
                <a:pathLst>
                  <a:path w="1018" h="233">
                    <a:moveTo>
                      <a:pt x="4" y="113"/>
                    </a:moveTo>
                    <a:lnTo>
                      <a:pt x="50" y="160"/>
                    </a:lnTo>
                    <a:lnTo>
                      <a:pt x="188" y="174"/>
                    </a:lnTo>
                    <a:lnTo>
                      <a:pt x="421" y="197"/>
                    </a:lnTo>
                    <a:lnTo>
                      <a:pt x="558" y="203"/>
                    </a:lnTo>
                    <a:lnTo>
                      <a:pt x="700" y="211"/>
                    </a:lnTo>
                    <a:lnTo>
                      <a:pt x="870" y="232"/>
                    </a:lnTo>
                    <a:lnTo>
                      <a:pt x="985" y="232"/>
                    </a:lnTo>
                    <a:lnTo>
                      <a:pt x="997" y="207"/>
                    </a:lnTo>
                    <a:lnTo>
                      <a:pt x="999" y="164"/>
                    </a:lnTo>
                    <a:lnTo>
                      <a:pt x="1017" y="123"/>
                    </a:lnTo>
                    <a:lnTo>
                      <a:pt x="976" y="74"/>
                    </a:lnTo>
                    <a:lnTo>
                      <a:pt x="941" y="55"/>
                    </a:lnTo>
                    <a:lnTo>
                      <a:pt x="882" y="45"/>
                    </a:lnTo>
                    <a:lnTo>
                      <a:pt x="635" y="18"/>
                    </a:lnTo>
                    <a:lnTo>
                      <a:pt x="470" y="0"/>
                    </a:lnTo>
                    <a:lnTo>
                      <a:pt x="412" y="8"/>
                    </a:lnTo>
                    <a:lnTo>
                      <a:pt x="288" y="27"/>
                    </a:lnTo>
                    <a:lnTo>
                      <a:pt x="171" y="45"/>
                    </a:lnTo>
                    <a:lnTo>
                      <a:pt x="126" y="51"/>
                    </a:lnTo>
                    <a:lnTo>
                      <a:pt x="62" y="55"/>
                    </a:lnTo>
                    <a:lnTo>
                      <a:pt x="27" y="80"/>
                    </a:lnTo>
                    <a:lnTo>
                      <a:pt x="0" y="94"/>
                    </a:lnTo>
                    <a:lnTo>
                      <a:pt x="4" y="113"/>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45" name="Freeform 285"/>
              <p:cNvSpPr>
                <a:spLocks/>
              </p:cNvSpPr>
              <p:nvPr/>
            </p:nvSpPr>
            <p:spPr bwMode="auto">
              <a:xfrm>
                <a:off x="1529" y="2841"/>
                <a:ext cx="1018" cy="236"/>
              </a:xfrm>
              <a:custGeom>
                <a:avLst/>
                <a:gdLst/>
                <a:ahLst/>
                <a:cxnLst>
                  <a:cxn ang="0">
                    <a:pos x="1014" y="120"/>
                  </a:cxn>
                  <a:cxn ang="0">
                    <a:pos x="967" y="72"/>
                  </a:cxn>
                  <a:cxn ang="0">
                    <a:pos x="829" y="58"/>
                  </a:cxn>
                  <a:cxn ang="0">
                    <a:pos x="597" y="33"/>
                  </a:cxn>
                  <a:cxn ang="0">
                    <a:pos x="459" y="29"/>
                  </a:cxn>
                  <a:cxn ang="0">
                    <a:pos x="317" y="18"/>
                  </a:cxn>
                  <a:cxn ang="0">
                    <a:pos x="148" y="0"/>
                  </a:cxn>
                  <a:cxn ang="0">
                    <a:pos x="32" y="0"/>
                  </a:cxn>
                  <a:cxn ang="0">
                    <a:pos x="20" y="24"/>
                  </a:cxn>
                  <a:cxn ang="0">
                    <a:pos x="18" y="66"/>
                  </a:cxn>
                  <a:cxn ang="0">
                    <a:pos x="0" y="110"/>
                  </a:cxn>
                  <a:cxn ang="0">
                    <a:pos x="41" y="158"/>
                  </a:cxn>
                  <a:cxn ang="0">
                    <a:pos x="76" y="176"/>
                  </a:cxn>
                  <a:cxn ang="0">
                    <a:pos x="135" y="187"/>
                  </a:cxn>
                  <a:cxn ang="0">
                    <a:pos x="382" y="216"/>
                  </a:cxn>
                  <a:cxn ang="0">
                    <a:pos x="547" y="235"/>
                  </a:cxn>
                  <a:cxn ang="0">
                    <a:pos x="605" y="226"/>
                  </a:cxn>
                  <a:cxn ang="0">
                    <a:pos x="729" y="205"/>
                  </a:cxn>
                  <a:cxn ang="0">
                    <a:pos x="846" y="187"/>
                  </a:cxn>
                  <a:cxn ang="0">
                    <a:pos x="891" y="182"/>
                  </a:cxn>
                  <a:cxn ang="0">
                    <a:pos x="956" y="176"/>
                  </a:cxn>
                  <a:cxn ang="0">
                    <a:pos x="990" y="153"/>
                  </a:cxn>
                  <a:cxn ang="0">
                    <a:pos x="1017" y="139"/>
                  </a:cxn>
                  <a:cxn ang="0">
                    <a:pos x="1014" y="120"/>
                  </a:cxn>
                </a:cxnLst>
                <a:rect l="0" t="0" r="r" b="b"/>
                <a:pathLst>
                  <a:path w="1018" h="236">
                    <a:moveTo>
                      <a:pt x="1014" y="120"/>
                    </a:moveTo>
                    <a:lnTo>
                      <a:pt x="967" y="72"/>
                    </a:lnTo>
                    <a:lnTo>
                      <a:pt x="829" y="58"/>
                    </a:lnTo>
                    <a:lnTo>
                      <a:pt x="597" y="33"/>
                    </a:lnTo>
                    <a:lnTo>
                      <a:pt x="459" y="29"/>
                    </a:lnTo>
                    <a:lnTo>
                      <a:pt x="317" y="18"/>
                    </a:lnTo>
                    <a:lnTo>
                      <a:pt x="148" y="0"/>
                    </a:lnTo>
                    <a:lnTo>
                      <a:pt x="32" y="0"/>
                    </a:lnTo>
                    <a:lnTo>
                      <a:pt x="20" y="24"/>
                    </a:lnTo>
                    <a:lnTo>
                      <a:pt x="18" y="66"/>
                    </a:lnTo>
                    <a:lnTo>
                      <a:pt x="0" y="110"/>
                    </a:lnTo>
                    <a:lnTo>
                      <a:pt x="41" y="158"/>
                    </a:lnTo>
                    <a:lnTo>
                      <a:pt x="76" y="176"/>
                    </a:lnTo>
                    <a:lnTo>
                      <a:pt x="135" y="187"/>
                    </a:lnTo>
                    <a:lnTo>
                      <a:pt x="382" y="216"/>
                    </a:lnTo>
                    <a:lnTo>
                      <a:pt x="547" y="235"/>
                    </a:lnTo>
                    <a:lnTo>
                      <a:pt x="605" y="226"/>
                    </a:lnTo>
                    <a:lnTo>
                      <a:pt x="729" y="205"/>
                    </a:lnTo>
                    <a:lnTo>
                      <a:pt x="846" y="187"/>
                    </a:lnTo>
                    <a:lnTo>
                      <a:pt x="891" y="182"/>
                    </a:lnTo>
                    <a:lnTo>
                      <a:pt x="956" y="176"/>
                    </a:lnTo>
                    <a:lnTo>
                      <a:pt x="990" y="153"/>
                    </a:lnTo>
                    <a:lnTo>
                      <a:pt x="1017" y="139"/>
                    </a:lnTo>
                    <a:lnTo>
                      <a:pt x="1014" y="120"/>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46" name="Freeform 286"/>
              <p:cNvSpPr>
                <a:spLocks/>
              </p:cNvSpPr>
              <p:nvPr/>
            </p:nvSpPr>
            <p:spPr bwMode="auto">
              <a:xfrm>
                <a:off x="393" y="2814"/>
                <a:ext cx="1018" cy="235"/>
              </a:xfrm>
              <a:custGeom>
                <a:avLst/>
                <a:gdLst/>
                <a:ahLst/>
                <a:cxnLst>
                  <a:cxn ang="0">
                    <a:pos x="4" y="119"/>
                  </a:cxn>
                  <a:cxn ang="0">
                    <a:pos x="51" y="72"/>
                  </a:cxn>
                  <a:cxn ang="0">
                    <a:pos x="188" y="57"/>
                  </a:cxn>
                  <a:cxn ang="0">
                    <a:pos x="421" y="33"/>
                  </a:cxn>
                  <a:cxn ang="0">
                    <a:pos x="558" y="28"/>
                  </a:cxn>
                  <a:cxn ang="0">
                    <a:pos x="700" y="18"/>
                  </a:cxn>
                  <a:cxn ang="0">
                    <a:pos x="870" y="0"/>
                  </a:cxn>
                  <a:cxn ang="0">
                    <a:pos x="985" y="0"/>
                  </a:cxn>
                  <a:cxn ang="0">
                    <a:pos x="997" y="24"/>
                  </a:cxn>
                  <a:cxn ang="0">
                    <a:pos x="999" y="66"/>
                  </a:cxn>
                  <a:cxn ang="0">
                    <a:pos x="1017" y="109"/>
                  </a:cxn>
                  <a:cxn ang="0">
                    <a:pos x="976" y="157"/>
                  </a:cxn>
                  <a:cxn ang="0">
                    <a:pos x="941" y="176"/>
                  </a:cxn>
                  <a:cxn ang="0">
                    <a:pos x="882" y="186"/>
                  </a:cxn>
                  <a:cxn ang="0">
                    <a:pos x="635" y="215"/>
                  </a:cxn>
                  <a:cxn ang="0">
                    <a:pos x="471" y="234"/>
                  </a:cxn>
                  <a:cxn ang="0">
                    <a:pos x="412" y="225"/>
                  </a:cxn>
                  <a:cxn ang="0">
                    <a:pos x="288" y="205"/>
                  </a:cxn>
                  <a:cxn ang="0">
                    <a:pos x="171" y="186"/>
                  </a:cxn>
                  <a:cxn ang="0">
                    <a:pos x="126" y="182"/>
                  </a:cxn>
                  <a:cxn ang="0">
                    <a:pos x="62" y="176"/>
                  </a:cxn>
                  <a:cxn ang="0">
                    <a:pos x="27" y="153"/>
                  </a:cxn>
                  <a:cxn ang="0">
                    <a:pos x="0" y="138"/>
                  </a:cxn>
                  <a:cxn ang="0">
                    <a:pos x="4" y="119"/>
                  </a:cxn>
                </a:cxnLst>
                <a:rect l="0" t="0" r="r" b="b"/>
                <a:pathLst>
                  <a:path w="1018" h="235">
                    <a:moveTo>
                      <a:pt x="4" y="119"/>
                    </a:moveTo>
                    <a:lnTo>
                      <a:pt x="51" y="72"/>
                    </a:lnTo>
                    <a:lnTo>
                      <a:pt x="188" y="57"/>
                    </a:lnTo>
                    <a:lnTo>
                      <a:pt x="421" y="33"/>
                    </a:lnTo>
                    <a:lnTo>
                      <a:pt x="558" y="28"/>
                    </a:lnTo>
                    <a:lnTo>
                      <a:pt x="700" y="18"/>
                    </a:lnTo>
                    <a:lnTo>
                      <a:pt x="870" y="0"/>
                    </a:lnTo>
                    <a:lnTo>
                      <a:pt x="985" y="0"/>
                    </a:lnTo>
                    <a:lnTo>
                      <a:pt x="997" y="24"/>
                    </a:lnTo>
                    <a:lnTo>
                      <a:pt x="999" y="66"/>
                    </a:lnTo>
                    <a:lnTo>
                      <a:pt x="1017" y="109"/>
                    </a:lnTo>
                    <a:lnTo>
                      <a:pt x="976" y="157"/>
                    </a:lnTo>
                    <a:lnTo>
                      <a:pt x="941" y="176"/>
                    </a:lnTo>
                    <a:lnTo>
                      <a:pt x="882" y="186"/>
                    </a:lnTo>
                    <a:lnTo>
                      <a:pt x="635" y="215"/>
                    </a:lnTo>
                    <a:lnTo>
                      <a:pt x="471" y="234"/>
                    </a:lnTo>
                    <a:lnTo>
                      <a:pt x="412" y="225"/>
                    </a:lnTo>
                    <a:lnTo>
                      <a:pt x="288" y="205"/>
                    </a:lnTo>
                    <a:lnTo>
                      <a:pt x="171" y="186"/>
                    </a:lnTo>
                    <a:lnTo>
                      <a:pt x="126" y="182"/>
                    </a:lnTo>
                    <a:lnTo>
                      <a:pt x="62" y="176"/>
                    </a:lnTo>
                    <a:lnTo>
                      <a:pt x="27" y="153"/>
                    </a:lnTo>
                    <a:lnTo>
                      <a:pt x="0" y="138"/>
                    </a:lnTo>
                    <a:lnTo>
                      <a:pt x="4" y="119"/>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47" name="Freeform 287"/>
              <p:cNvSpPr>
                <a:spLocks/>
              </p:cNvSpPr>
              <p:nvPr/>
            </p:nvSpPr>
            <p:spPr bwMode="auto">
              <a:xfrm>
                <a:off x="2573" y="2795"/>
                <a:ext cx="1018" cy="236"/>
              </a:xfrm>
              <a:custGeom>
                <a:avLst/>
                <a:gdLst/>
                <a:ahLst/>
                <a:cxnLst>
                  <a:cxn ang="0">
                    <a:pos x="4" y="114"/>
                  </a:cxn>
                  <a:cxn ang="0">
                    <a:pos x="51" y="162"/>
                  </a:cxn>
                  <a:cxn ang="0">
                    <a:pos x="188" y="176"/>
                  </a:cxn>
                  <a:cxn ang="0">
                    <a:pos x="421" y="200"/>
                  </a:cxn>
                  <a:cxn ang="0">
                    <a:pos x="558" y="205"/>
                  </a:cxn>
                  <a:cxn ang="0">
                    <a:pos x="700" y="214"/>
                  </a:cxn>
                  <a:cxn ang="0">
                    <a:pos x="870" y="235"/>
                  </a:cxn>
                  <a:cxn ang="0">
                    <a:pos x="985" y="235"/>
                  </a:cxn>
                  <a:cxn ang="0">
                    <a:pos x="997" y="210"/>
                  </a:cxn>
                  <a:cxn ang="0">
                    <a:pos x="999" y="166"/>
                  </a:cxn>
                  <a:cxn ang="0">
                    <a:pos x="1017" y="124"/>
                  </a:cxn>
                  <a:cxn ang="0">
                    <a:pos x="976" y="75"/>
                  </a:cxn>
                  <a:cxn ang="0">
                    <a:pos x="941" y="56"/>
                  </a:cxn>
                  <a:cxn ang="0">
                    <a:pos x="882" y="46"/>
                  </a:cxn>
                  <a:cxn ang="0">
                    <a:pos x="636" y="18"/>
                  </a:cxn>
                  <a:cxn ang="0">
                    <a:pos x="470" y="0"/>
                  </a:cxn>
                  <a:cxn ang="0">
                    <a:pos x="412" y="8"/>
                  </a:cxn>
                  <a:cxn ang="0">
                    <a:pos x="288" y="27"/>
                  </a:cxn>
                  <a:cxn ang="0">
                    <a:pos x="171" y="46"/>
                  </a:cxn>
                  <a:cxn ang="0">
                    <a:pos x="127" y="52"/>
                  </a:cxn>
                  <a:cxn ang="0">
                    <a:pos x="62" y="56"/>
                  </a:cxn>
                  <a:cxn ang="0">
                    <a:pos x="27" y="81"/>
                  </a:cxn>
                  <a:cxn ang="0">
                    <a:pos x="0" y="95"/>
                  </a:cxn>
                  <a:cxn ang="0">
                    <a:pos x="4" y="114"/>
                  </a:cxn>
                </a:cxnLst>
                <a:rect l="0" t="0" r="r" b="b"/>
                <a:pathLst>
                  <a:path w="1018" h="236">
                    <a:moveTo>
                      <a:pt x="4" y="114"/>
                    </a:moveTo>
                    <a:lnTo>
                      <a:pt x="51" y="162"/>
                    </a:lnTo>
                    <a:lnTo>
                      <a:pt x="188" y="176"/>
                    </a:lnTo>
                    <a:lnTo>
                      <a:pt x="421" y="200"/>
                    </a:lnTo>
                    <a:lnTo>
                      <a:pt x="558" y="205"/>
                    </a:lnTo>
                    <a:lnTo>
                      <a:pt x="700" y="214"/>
                    </a:lnTo>
                    <a:lnTo>
                      <a:pt x="870" y="235"/>
                    </a:lnTo>
                    <a:lnTo>
                      <a:pt x="985" y="235"/>
                    </a:lnTo>
                    <a:lnTo>
                      <a:pt x="997" y="210"/>
                    </a:lnTo>
                    <a:lnTo>
                      <a:pt x="999" y="166"/>
                    </a:lnTo>
                    <a:lnTo>
                      <a:pt x="1017" y="124"/>
                    </a:lnTo>
                    <a:lnTo>
                      <a:pt x="976" y="75"/>
                    </a:lnTo>
                    <a:lnTo>
                      <a:pt x="941" y="56"/>
                    </a:lnTo>
                    <a:lnTo>
                      <a:pt x="882" y="46"/>
                    </a:lnTo>
                    <a:lnTo>
                      <a:pt x="636" y="18"/>
                    </a:lnTo>
                    <a:lnTo>
                      <a:pt x="470" y="0"/>
                    </a:lnTo>
                    <a:lnTo>
                      <a:pt x="412" y="8"/>
                    </a:lnTo>
                    <a:lnTo>
                      <a:pt x="288" y="27"/>
                    </a:lnTo>
                    <a:lnTo>
                      <a:pt x="171" y="46"/>
                    </a:lnTo>
                    <a:lnTo>
                      <a:pt x="127" y="52"/>
                    </a:lnTo>
                    <a:lnTo>
                      <a:pt x="62" y="56"/>
                    </a:lnTo>
                    <a:lnTo>
                      <a:pt x="27" y="81"/>
                    </a:lnTo>
                    <a:lnTo>
                      <a:pt x="0" y="95"/>
                    </a:lnTo>
                    <a:lnTo>
                      <a:pt x="4" y="114"/>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48" name="Freeform 288"/>
              <p:cNvSpPr>
                <a:spLocks/>
              </p:cNvSpPr>
              <p:nvPr/>
            </p:nvSpPr>
            <p:spPr bwMode="auto">
              <a:xfrm>
                <a:off x="5413" y="2430"/>
                <a:ext cx="348" cy="178"/>
              </a:xfrm>
              <a:custGeom>
                <a:avLst/>
                <a:gdLst/>
                <a:ahLst/>
                <a:cxnLst>
                  <a:cxn ang="0">
                    <a:pos x="347" y="177"/>
                  </a:cxn>
                  <a:cxn ang="0">
                    <a:pos x="214" y="177"/>
                  </a:cxn>
                  <a:cxn ang="0">
                    <a:pos x="105" y="152"/>
                  </a:cxn>
                  <a:cxn ang="0">
                    <a:pos x="21" y="133"/>
                  </a:cxn>
                  <a:cxn ang="0">
                    <a:pos x="0" y="99"/>
                  </a:cxn>
                  <a:cxn ang="0">
                    <a:pos x="9" y="59"/>
                  </a:cxn>
                  <a:cxn ang="0">
                    <a:pos x="41" y="44"/>
                  </a:cxn>
                  <a:cxn ang="0">
                    <a:pos x="120" y="24"/>
                  </a:cxn>
                  <a:cxn ang="0">
                    <a:pos x="167" y="15"/>
                  </a:cxn>
                  <a:cxn ang="0">
                    <a:pos x="251" y="10"/>
                  </a:cxn>
                  <a:cxn ang="0">
                    <a:pos x="317" y="4"/>
                  </a:cxn>
                  <a:cxn ang="0">
                    <a:pos x="344" y="0"/>
                  </a:cxn>
                  <a:cxn ang="0">
                    <a:pos x="347" y="113"/>
                  </a:cxn>
                  <a:cxn ang="0">
                    <a:pos x="347" y="177"/>
                  </a:cxn>
                </a:cxnLst>
                <a:rect l="0" t="0" r="r" b="b"/>
                <a:pathLst>
                  <a:path w="348" h="178">
                    <a:moveTo>
                      <a:pt x="347" y="177"/>
                    </a:moveTo>
                    <a:lnTo>
                      <a:pt x="214" y="177"/>
                    </a:lnTo>
                    <a:lnTo>
                      <a:pt x="105" y="152"/>
                    </a:lnTo>
                    <a:lnTo>
                      <a:pt x="21" y="133"/>
                    </a:lnTo>
                    <a:lnTo>
                      <a:pt x="0" y="99"/>
                    </a:lnTo>
                    <a:lnTo>
                      <a:pt x="9" y="59"/>
                    </a:lnTo>
                    <a:lnTo>
                      <a:pt x="41" y="44"/>
                    </a:lnTo>
                    <a:lnTo>
                      <a:pt x="120" y="24"/>
                    </a:lnTo>
                    <a:lnTo>
                      <a:pt x="167" y="15"/>
                    </a:lnTo>
                    <a:lnTo>
                      <a:pt x="251" y="10"/>
                    </a:lnTo>
                    <a:lnTo>
                      <a:pt x="317" y="4"/>
                    </a:lnTo>
                    <a:lnTo>
                      <a:pt x="344" y="0"/>
                    </a:lnTo>
                    <a:lnTo>
                      <a:pt x="347" y="113"/>
                    </a:lnTo>
                    <a:lnTo>
                      <a:pt x="347" y="177"/>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49" name="Freeform 289"/>
              <p:cNvSpPr>
                <a:spLocks/>
              </p:cNvSpPr>
              <p:nvPr/>
            </p:nvSpPr>
            <p:spPr bwMode="auto">
              <a:xfrm>
                <a:off x="5416" y="2430"/>
                <a:ext cx="345" cy="185"/>
              </a:xfrm>
              <a:custGeom>
                <a:avLst/>
                <a:gdLst/>
                <a:ahLst/>
                <a:cxnLst>
                  <a:cxn ang="0">
                    <a:pos x="339" y="182"/>
                  </a:cxn>
                  <a:cxn ang="0">
                    <a:pos x="324" y="182"/>
                  </a:cxn>
                  <a:cxn ang="0">
                    <a:pos x="302" y="184"/>
                  </a:cxn>
                  <a:cxn ang="0">
                    <a:pos x="277" y="184"/>
                  </a:cxn>
                  <a:cxn ang="0">
                    <a:pos x="247" y="182"/>
                  </a:cxn>
                  <a:cxn ang="0">
                    <a:pos x="215" y="179"/>
                  </a:cxn>
                  <a:cxn ang="0">
                    <a:pos x="197" y="176"/>
                  </a:cxn>
                  <a:cxn ang="0">
                    <a:pos x="181" y="173"/>
                  </a:cxn>
                  <a:cxn ang="0">
                    <a:pos x="164" y="171"/>
                  </a:cxn>
                  <a:cxn ang="0">
                    <a:pos x="144" y="165"/>
                  </a:cxn>
                  <a:cxn ang="0">
                    <a:pos x="119" y="159"/>
                  </a:cxn>
                  <a:cxn ang="0">
                    <a:pos x="106" y="156"/>
                  </a:cxn>
                  <a:cxn ang="0">
                    <a:pos x="95" y="153"/>
                  </a:cxn>
                  <a:cxn ang="0">
                    <a:pos x="85" y="150"/>
                  </a:cxn>
                  <a:cxn ang="0">
                    <a:pos x="72" y="146"/>
                  </a:cxn>
                  <a:cxn ang="0">
                    <a:pos x="54" y="140"/>
                  </a:cxn>
                  <a:cxn ang="0">
                    <a:pos x="44" y="140"/>
                  </a:cxn>
                  <a:cxn ang="0">
                    <a:pos x="34" y="140"/>
                  </a:cxn>
                  <a:cxn ang="0">
                    <a:pos x="27" y="139"/>
                  </a:cxn>
                  <a:cxn ang="0">
                    <a:pos x="18" y="132"/>
                  </a:cxn>
                  <a:cxn ang="0">
                    <a:pos x="9" y="120"/>
                  </a:cxn>
                  <a:cxn ang="0">
                    <a:pos x="5" y="113"/>
                  </a:cxn>
                  <a:cxn ang="0">
                    <a:pos x="2" y="104"/>
                  </a:cxn>
                  <a:cxn ang="0">
                    <a:pos x="0" y="96"/>
                  </a:cxn>
                  <a:cxn ang="0">
                    <a:pos x="1" y="83"/>
                  </a:cxn>
                  <a:cxn ang="0">
                    <a:pos x="5" y="69"/>
                  </a:cxn>
                  <a:cxn ang="0">
                    <a:pos x="12" y="60"/>
                  </a:cxn>
                  <a:cxn ang="0">
                    <a:pos x="20" y="54"/>
                  </a:cxn>
                  <a:cxn ang="0">
                    <a:pos x="32" y="50"/>
                  </a:cxn>
                  <a:cxn ang="0">
                    <a:pos x="44" y="44"/>
                  </a:cxn>
                  <a:cxn ang="0">
                    <a:pos x="62" y="35"/>
                  </a:cxn>
                  <a:cxn ang="0">
                    <a:pos x="74" y="33"/>
                  </a:cxn>
                  <a:cxn ang="0">
                    <a:pos x="84" y="33"/>
                  </a:cxn>
                  <a:cxn ang="0">
                    <a:pos x="95" y="33"/>
                  </a:cxn>
                  <a:cxn ang="0">
                    <a:pos x="111" y="30"/>
                  </a:cxn>
                  <a:cxn ang="0">
                    <a:pos x="127" y="27"/>
                  </a:cxn>
                  <a:cxn ang="0">
                    <a:pos x="138" y="24"/>
                  </a:cxn>
                  <a:cxn ang="0">
                    <a:pos x="148" y="21"/>
                  </a:cxn>
                  <a:cxn ang="0">
                    <a:pos x="159" y="18"/>
                  </a:cxn>
                  <a:cxn ang="0">
                    <a:pos x="172" y="15"/>
                  </a:cxn>
                  <a:cxn ang="0">
                    <a:pos x="189" y="11"/>
                  </a:cxn>
                  <a:cxn ang="0">
                    <a:pos x="198" y="10"/>
                  </a:cxn>
                  <a:cxn ang="0">
                    <a:pos x="206" y="8"/>
                  </a:cxn>
                  <a:cxn ang="0">
                    <a:pos x="216" y="7"/>
                  </a:cxn>
                  <a:cxn ang="0">
                    <a:pos x="229" y="5"/>
                  </a:cxn>
                  <a:cxn ang="0">
                    <a:pos x="252" y="2"/>
                  </a:cxn>
                  <a:cxn ang="0">
                    <a:pos x="266" y="1"/>
                  </a:cxn>
                  <a:cxn ang="0">
                    <a:pos x="278" y="1"/>
                  </a:cxn>
                  <a:cxn ang="0">
                    <a:pos x="293" y="1"/>
                  </a:cxn>
                  <a:cxn ang="0">
                    <a:pos x="310" y="1"/>
                  </a:cxn>
                  <a:cxn ang="0">
                    <a:pos x="323" y="0"/>
                  </a:cxn>
                  <a:cxn ang="0">
                    <a:pos x="330" y="0"/>
                  </a:cxn>
                  <a:cxn ang="0">
                    <a:pos x="336" y="0"/>
                  </a:cxn>
                </a:cxnLst>
                <a:rect l="0" t="0" r="r" b="b"/>
                <a:pathLst>
                  <a:path w="345" h="185">
                    <a:moveTo>
                      <a:pt x="344" y="182"/>
                    </a:moveTo>
                    <a:lnTo>
                      <a:pt x="343" y="182"/>
                    </a:lnTo>
                    <a:lnTo>
                      <a:pt x="342" y="182"/>
                    </a:lnTo>
                    <a:lnTo>
                      <a:pt x="341" y="182"/>
                    </a:lnTo>
                    <a:lnTo>
                      <a:pt x="340" y="182"/>
                    </a:lnTo>
                    <a:lnTo>
                      <a:pt x="339" y="182"/>
                    </a:lnTo>
                    <a:lnTo>
                      <a:pt x="336" y="182"/>
                    </a:lnTo>
                    <a:lnTo>
                      <a:pt x="334" y="182"/>
                    </a:lnTo>
                    <a:lnTo>
                      <a:pt x="332" y="182"/>
                    </a:lnTo>
                    <a:lnTo>
                      <a:pt x="330" y="182"/>
                    </a:lnTo>
                    <a:lnTo>
                      <a:pt x="326" y="182"/>
                    </a:lnTo>
                    <a:lnTo>
                      <a:pt x="324" y="182"/>
                    </a:lnTo>
                    <a:lnTo>
                      <a:pt x="321" y="182"/>
                    </a:lnTo>
                    <a:lnTo>
                      <a:pt x="317" y="182"/>
                    </a:lnTo>
                    <a:lnTo>
                      <a:pt x="314" y="184"/>
                    </a:lnTo>
                    <a:lnTo>
                      <a:pt x="310" y="184"/>
                    </a:lnTo>
                    <a:lnTo>
                      <a:pt x="307" y="184"/>
                    </a:lnTo>
                    <a:lnTo>
                      <a:pt x="302" y="184"/>
                    </a:lnTo>
                    <a:lnTo>
                      <a:pt x="298" y="184"/>
                    </a:lnTo>
                    <a:lnTo>
                      <a:pt x="294" y="184"/>
                    </a:lnTo>
                    <a:lnTo>
                      <a:pt x="290" y="184"/>
                    </a:lnTo>
                    <a:lnTo>
                      <a:pt x="285" y="184"/>
                    </a:lnTo>
                    <a:lnTo>
                      <a:pt x="281" y="184"/>
                    </a:lnTo>
                    <a:lnTo>
                      <a:pt x="277" y="184"/>
                    </a:lnTo>
                    <a:lnTo>
                      <a:pt x="271" y="184"/>
                    </a:lnTo>
                    <a:lnTo>
                      <a:pt x="267" y="184"/>
                    </a:lnTo>
                    <a:lnTo>
                      <a:pt x="261" y="182"/>
                    </a:lnTo>
                    <a:lnTo>
                      <a:pt x="257" y="182"/>
                    </a:lnTo>
                    <a:lnTo>
                      <a:pt x="252" y="182"/>
                    </a:lnTo>
                    <a:lnTo>
                      <a:pt x="247" y="182"/>
                    </a:lnTo>
                    <a:lnTo>
                      <a:pt x="242" y="182"/>
                    </a:lnTo>
                    <a:lnTo>
                      <a:pt x="237" y="182"/>
                    </a:lnTo>
                    <a:lnTo>
                      <a:pt x="228" y="181"/>
                    </a:lnTo>
                    <a:lnTo>
                      <a:pt x="223" y="179"/>
                    </a:lnTo>
                    <a:lnTo>
                      <a:pt x="220" y="179"/>
                    </a:lnTo>
                    <a:lnTo>
                      <a:pt x="215" y="179"/>
                    </a:lnTo>
                    <a:lnTo>
                      <a:pt x="212" y="179"/>
                    </a:lnTo>
                    <a:lnTo>
                      <a:pt x="208" y="178"/>
                    </a:lnTo>
                    <a:lnTo>
                      <a:pt x="205" y="178"/>
                    </a:lnTo>
                    <a:lnTo>
                      <a:pt x="202" y="178"/>
                    </a:lnTo>
                    <a:lnTo>
                      <a:pt x="199" y="176"/>
                    </a:lnTo>
                    <a:lnTo>
                      <a:pt x="197" y="176"/>
                    </a:lnTo>
                    <a:lnTo>
                      <a:pt x="194" y="176"/>
                    </a:lnTo>
                    <a:lnTo>
                      <a:pt x="191" y="176"/>
                    </a:lnTo>
                    <a:lnTo>
                      <a:pt x="189" y="175"/>
                    </a:lnTo>
                    <a:lnTo>
                      <a:pt x="186" y="175"/>
                    </a:lnTo>
                    <a:lnTo>
                      <a:pt x="184" y="173"/>
                    </a:lnTo>
                    <a:lnTo>
                      <a:pt x="181" y="173"/>
                    </a:lnTo>
                    <a:lnTo>
                      <a:pt x="179" y="173"/>
                    </a:lnTo>
                    <a:lnTo>
                      <a:pt x="176" y="172"/>
                    </a:lnTo>
                    <a:lnTo>
                      <a:pt x="173" y="172"/>
                    </a:lnTo>
                    <a:lnTo>
                      <a:pt x="171" y="171"/>
                    </a:lnTo>
                    <a:lnTo>
                      <a:pt x="168" y="171"/>
                    </a:lnTo>
                    <a:lnTo>
                      <a:pt x="164" y="171"/>
                    </a:lnTo>
                    <a:lnTo>
                      <a:pt x="162" y="169"/>
                    </a:lnTo>
                    <a:lnTo>
                      <a:pt x="159" y="168"/>
                    </a:lnTo>
                    <a:lnTo>
                      <a:pt x="156" y="168"/>
                    </a:lnTo>
                    <a:lnTo>
                      <a:pt x="152" y="166"/>
                    </a:lnTo>
                    <a:lnTo>
                      <a:pt x="148" y="166"/>
                    </a:lnTo>
                    <a:lnTo>
                      <a:pt x="144" y="165"/>
                    </a:lnTo>
                    <a:lnTo>
                      <a:pt x="140" y="163"/>
                    </a:lnTo>
                    <a:lnTo>
                      <a:pt x="135" y="162"/>
                    </a:lnTo>
                    <a:lnTo>
                      <a:pt x="131" y="162"/>
                    </a:lnTo>
                    <a:lnTo>
                      <a:pt x="124" y="161"/>
                    </a:lnTo>
                    <a:lnTo>
                      <a:pt x="122" y="159"/>
                    </a:lnTo>
                    <a:lnTo>
                      <a:pt x="119" y="159"/>
                    </a:lnTo>
                    <a:lnTo>
                      <a:pt x="116" y="159"/>
                    </a:lnTo>
                    <a:lnTo>
                      <a:pt x="114" y="158"/>
                    </a:lnTo>
                    <a:lnTo>
                      <a:pt x="112" y="158"/>
                    </a:lnTo>
                    <a:lnTo>
                      <a:pt x="109" y="156"/>
                    </a:lnTo>
                    <a:lnTo>
                      <a:pt x="108" y="156"/>
                    </a:lnTo>
                    <a:lnTo>
                      <a:pt x="106" y="156"/>
                    </a:lnTo>
                    <a:lnTo>
                      <a:pt x="104" y="156"/>
                    </a:lnTo>
                    <a:lnTo>
                      <a:pt x="102" y="155"/>
                    </a:lnTo>
                    <a:lnTo>
                      <a:pt x="100" y="155"/>
                    </a:lnTo>
                    <a:lnTo>
                      <a:pt x="99" y="153"/>
                    </a:lnTo>
                    <a:lnTo>
                      <a:pt x="97" y="153"/>
                    </a:lnTo>
                    <a:lnTo>
                      <a:pt x="95" y="153"/>
                    </a:lnTo>
                    <a:lnTo>
                      <a:pt x="93" y="153"/>
                    </a:lnTo>
                    <a:lnTo>
                      <a:pt x="92" y="152"/>
                    </a:lnTo>
                    <a:lnTo>
                      <a:pt x="90" y="152"/>
                    </a:lnTo>
                    <a:lnTo>
                      <a:pt x="89" y="152"/>
                    </a:lnTo>
                    <a:lnTo>
                      <a:pt x="87" y="150"/>
                    </a:lnTo>
                    <a:lnTo>
                      <a:pt x="85" y="150"/>
                    </a:lnTo>
                    <a:lnTo>
                      <a:pt x="83" y="150"/>
                    </a:lnTo>
                    <a:lnTo>
                      <a:pt x="81" y="149"/>
                    </a:lnTo>
                    <a:lnTo>
                      <a:pt x="79" y="149"/>
                    </a:lnTo>
                    <a:lnTo>
                      <a:pt x="77" y="148"/>
                    </a:lnTo>
                    <a:lnTo>
                      <a:pt x="75" y="148"/>
                    </a:lnTo>
                    <a:lnTo>
                      <a:pt x="72" y="146"/>
                    </a:lnTo>
                    <a:lnTo>
                      <a:pt x="69" y="145"/>
                    </a:lnTo>
                    <a:lnTo>
                      <a:pt x="67" y="145"/>
                    </a:lnTo>
                    <a:lnTo>
                      <a:pt x="63" y="143"/>
                    </a:lnTo>
                    <a:lnTo>
                      <a:pt x="60" y="143"/>
                    </a:lnTo>
                    <a:lnTo>
                      <a:pt x="56" y="142"/>
                    </a:lnTo>
                    <a:lnTo>
                      <a:pt x="54" y="140"/>
                    </a:lnTo>
                    <a:lnTo>
                      <a:pt x="52" y="140"/>
                    </a:lnTo>
                    <a:lnTo>
                      <a:pt x="50" y="140"/>
                    </a:lnTo>
                    <a:lnTo>
                      <a:pt x="49" y="140"/>
                    </a:lnTo>
                    <a:lnTo>
                      <a:pt x="47" y="140"/>
                    </a:lnTo>
                    <a:lnTo>
                      <a:pt x="45" y="140"/>
                    </a:lnTo>
                    <a:lnTo>
                      <a:pt x="44" y="140"/>
                    </a:lnTo>
                    <a:lnTo>
                      <a:pt x="42" y="140"/>
                    </a:lnTo>
                    <a:lnTo>
                      <a:pt x="41" y="140"/>
                    </a:lnTo>
                    <a:lnTo>
                      <a:pt x="39" y="140"/>
                    </a:lnTo>
                    <a:lnTo>
                      <a:pt x="38" y="140"/>
                    </a:lnTo>
                    <a:lnTo>
                      <a:pt x="36" y="140"/>
                    </a:lnTo>
                    <a:lnTo>
                      <a:pt x="34" y="140"/>
                    </a:lnTo>
                    <a:lnTo>
                      <a:pt x="33" y="140"/>
                    </a:lnTo>
                    <a:lnTo>
                      <a:pt x="31" y="140"/>
                    </a:lnTo>
                    <a:lnTo>
                      <a:pt x="30" y="140"/>
                    </a:lnTo>
                    <a:lnTo>
                      <a:pt x="29" y="140"/>
                    </a:lnTo>
                    <a:lnTo>
                      <a:pt x="28" y="139"/>
                    </a:lnTo>
                    <a:lnTo>
                      <a:pt x="27" y="139"/>
                    </a:lnTo>
                    <a:lnTo>
                      <a:pt x="25" y="139"/>
                    </a:lnTo>
                    <a:lnTo>
                      <a:pt x="24" y="138"/>
                    </a:lnTo>
                    <a:lnTo>
                      <a:pt x="22" y="136"/>
                    </a:lnTo>
                    <a:lnTo>
                      <a:pt x="20" y="135"/>
                    </a:lnTo>
                    <a:lnTo>
                      <a:pt x="20" y="133"/>
                    </a:lnTo>
                    <a:lnTo>
                      <a:pt x="18" y="132"/>
                    </a:lnTo>
                    <a:lnTo>
                      <a:pt x="16" y="130"/>
                    </a:lnTo>
                    <a:lnTo>
                      <a:pt x="15" y="127"/>
                    </a:lnTo>
                    <a:lnTo>
                      <a:pt x="13" y="125"/>
                    </a:lnTo>
                    <a:lnTo>
                      <a:pt x="12" y="123"/>
                    </a:lnTo>
                    <a:lnTo>
                      <a:pt x="10" y="120"/>
                    </a:lnTo>
                    <a:lnTo>
                      <a:pt x="9" y="120"/>
                    </a:lnTo>
                    <a:lnTo>
                      <a:pt x="8" y="119"/>
                    </a:lnTo>
                    <a:lnTo>
                      <a:pt x="8" y="117"/>
                    </a:lnTo>
                    <a:lnTo>
                      <a:pt x="7" y="116"/>
                    </a:lnTo>
                    <a:lnTo>
                      <a:pt x="6" y="116"/>
                    </a:lnTo>
                    <a:lnTo>
                      <a:pt x="6" y="115"/>
                    </a:lnTo>
                    <a:lnTo>
                      <a:pt x="5" y="113"/>
                    </a:lnTo>
                    <a:lnTo>
                      <a:pt x="4" y="112"/>
                    </a:lnTo>
                    <a:lnTo>
                      <a:pt x="4" y="110"/>
                    </a:lnTo>
                    <a:lnTo>
                      <a:pt x="3" y="109"/>
                    </a:lnTo>
                    <a:lnTo>
                      <a:pt x="3" y="107"/>
                    </a:lnTo>
                    <a:lnTo>
                      <a:pt x="2" y="106"/>
                    </a:lnTo>
                    <a:lnTo>
                      <a:pt x="2" y="104"/>
                    </a:lnTo>
                    <a:lnTo>
                      <a:pt x="1" y="103"/>
                    </a:lnTo>
                    <a:lnTo>
                      <a:pt x="1" y="102"/>
                    </a:lnTo>
                    <a:lnTo>
                      <a:pt x="1" y="100"/>
                    </a:lnTo>
                    <a:lnTo>
                      <a:pt x="0" y="99"/>
                    </a:lnTo>
                    <a:lnTo>
                      <a:pt x="0" y="97"/>
                    </a:lnTo>
                    <a:lnTo>
                      <a:pt x="0" y="96"/>
                    </a:lnTo>
                    <a:lnTo>
                      <a:pt x="0" y="94"/>
                    </a:lnTo>
                    <a:lnTo>
                      <a:pt x="0" y="93"/>
                    </a:lnTo>
                    <a:lnTo>
                      <a:pt x="0" y="92"/>
                    </a:lnTo>
                    <a:lnTo>
                      <a:pt x="0" y="90"/>
                    </a:lnTo>
                    <a:lnTo>
                      <a:pt x="0" y="89"/>
                    </a:lnTo>
                    <a:lnTo>
                      <a:pt x="1" y="83"/>
                    </a:lnTo>
                    <a:lnTo>
                      <a:pt x="1" y="80"/>
                    </a:lnTo>
                    <a:lnTo>
                      <a:pt x="2" y="77"/>
                    </a:lnTo>
                    <a:lnTo>
                      <a:pt x="3" y="74"/>
                    </a:lnTo>
                    <a:lnTo>
                      <a:pt x="4" y="73"/>
                    </a:lnTo>
                    <a:lnTo>
                      <a:pt x="4" y="70"/>
                    </a:lnTo>
                    <a:lnTo>
                      <a:pt x="5" y="69"/>
                    </a:lnTo>
                    <a:lnTo>
                      <a:pt x="6" y="67"/>
                    </a:lnTo>
                    <a:lnTo>
                      <a:pt x="7" y="66"/>
                    </a:lnTo>
                    <a:lnTo>
                      <a:pt x="8" y="64"/>
                    </a:lnTo>
                    <a:lnTo>
                      <a:pt x="10" y="63"/>
                    </a:lnTo>
                    <a:lnTo>
                      <a:pt x="11" y="61"/>
                    </a:lnTo>
                    <a:lnTo>
                      <a:pt x="12" y="60"/>
                    </a:lnTo>
                    <a:lnTo>
                      <a:pt x="13" y="58"/>
                    </a:lnTo>
                    <a:lnTo>
                      <a:pt x="15" y="58"/>
                    </a:lnTo>
                    <a:lnTo>
                      <a:pt x="16" y="57"/>
                    </a:lnTo>
                    <a:lnTo>
                      <a:pt x="18" y="56"/>
                    </a:lnTo>
                    <a:lnTo>
                      <a:pt x="20" y="56"/>
                    </a:lnTo>
                    <a:lnTo>
                      <a:pt x="20" y="54"/>
                    </a:lnTo>
                    <a:lnTo>
                      <a:pt x="22" y="54"/>
                    </a:lnTo>
                    <a:lnTo>
                      <a:pt x="24" y="53"/>
                    </a:lnTo>
                    <a:lnTo>
                      <a:pt x="26" y="53"/>
                    </a:lnTo>
                    <a:lnTo>
                      <a:pt x="28" y="51"/>
                    </a:lnTo>
                    <a:lnTo>
                      <a:pt x="30" y="51"/>
                    </a:lnTo>
                    <a:lnTo>
                      <a:pt x="32" y="50"/>
                    </a:lnTo>
                    <a:lnTo>
                      <a:pt x="34" y="50"/>
                    </a:lnTo>
                    <a:lnTo>
                      <a:pt x="36" y="48"/>
                    </a:lnTo>
                    <a:lnTo>
                      <a:pt x="38" y="47"/>
                    </a:lnTo>
                    <a:lnTo>
                      <a:pt x="40" y="47"/>
                    </a:lnTo>
                    <a:lnTo>
                      <a:pt x="42" y="46"/>
                    </a:lnTo>
                    <a:lnTo>
                      <a:pt x="44" y="44"/>
                    </a:lnTo>
                    <a:lnTo>
                      <a:pt x="50" y="41"/>
                    </a:lnTo>
                    <a:lnTo>
                      <a:pt x="52" y="38"/>
                    </a:lnTo>
                    <a:lnTo>
                      <a:pt x="55" y="38"/>
                    </a:lnTo>
                    <a:lnTo>
                      <a:pt x="58" y="37"/>
                    </a:lnTo>
                    <a:lnTo>
                      <a:pt x="60" y="35"/>
                    </a:lnTo>
                    <a:lnTo>
                      <a:pt x="62" y="35"/>
                    </a:lnTo>
                    <a:lnTo>
                      <a:pt x="64" y="34"/>
                    </a:lnTo>
                    <a:lnTo>
                      <a:pt x="67" y="34"/>
                    </a:lnTo>
                    <a:lnTo>
                      <a:pt x="68" y="33"/>
                    </a:lnTo>
                    <a:lnTo>
                      <a:pt x="70" y="33"/>
                    </a:lnTo>
                    <a:lnTo>
                      <a:pt x="72" y="33"/>
                    </a:lnTo>
                    <a:lnTo>
                      <a:pt x="74" y="33"/>
                    </a:lnTo>
                    <a:lnTo>
                      <a:pt x="76" y="33"/>
                    </a:lnTo>
                    <a:lnTo>
                      <a:pt x="77" y="33"/>
                    </a:lnTo>
                    <a:lnTo>
                      <a:pt x="78" y="33"/>
                    </a:lnTo>
                    <a:lnTo>
                      <a:pt x="80" y="33"/>
                    </a:lnTo>
                    <a:lnTo>
                      <a:pt x="82" y="33"/>
                    </a:lnTo>
                    <a:lnTo>
                      <a:pt x="84" y="33"/>
                    </a:lnTo>
                    <a:lnTo>
                      <a:pt x="85" y="33"/>
                    </a:lnTo>
                    <a:lnTo>
                      <a:pt x="87" y="33"/>
                    </a:lnTo>
                    <a:lnTo>
                      <a:pt x="89" y="33"/>
                    </a:lnTo>
                    <a:lnTo>
                      <a:pt x="91" y="33"/>
                    </a:lnTo>
                    <a:lnTo>
                      <a:pt x="93" y="33"/>
                    </a:lnTo>
                    <a:lnTo>
                      <a:pt x="95" y="33"/>
                    </a:lnTo>
                    <a:lnTo>
                      <a:pt x="97" y="33"/>
                    </a:lnTo>
                    <a:lnTo>
                      <a:pt x="100" y="33"/>
                    </a:lnTo>
                    <a:lnTo>
                      <a:pt x="102" y="31"/>
                    </a:lnTo>
                    <a:lnTo>
                      <a:pt x="105" y="31"/>
                    </a:lnTo>
                    <a:lnTo>
                      <a:pt x="108" y="31"/>
                    </a:lnTo>
                    <a:lnTo>
                      <a:pt x="111" y="30"/>
                    </a:lnTo>
                    <a:lnTo>
                      <a:pt x="114" y="30"/>
                    </a:lnTo>
                    <a:lnTo>
                      <a:pt x="119" y="28"/>
                    </a:lnTo>
                    <a:lnTo>
                      <a:pt x="122" y="27"/>
                    </a:lnTo>
                    <a:lnTo>
                      <a:pt x="124" y="27"/>
                    </a:lnTo>
                    <a:lnTo>
                      <a:pt x="125" y="27"/>
                    </a:lnTo>
                    <a:lnTo>
                      <a:pt x="127" y="27"/>
                    </a:lnTo>
                    <a:lnTo>
                      <a:pt x="130" y="25"/>
                    </a:lnTo>
                    <a:lnTo>
                      <a:pt x="132" y="25"/>
                    </a:lnTo>
                    <a:lnTo>
                      <a:pt x="132" y="24"/>
                    </a:lnTo>
                    <a:lnTo>
                      <a:pt x="134" y="24"/>
                    </a:lnTo>
                    <a:lnTo>
                      <a:pt x="136" y="24"/>
                    </a:lnTo>
                    <a:lnTo>
                      <a:pt x="138" y="24"/>
                    </a:lnTo>
                    <a:lnTo>
                      <a:pt x="140" y="23"/>
                    </a:lnTo>
                    <a:lnTo>
                      <a:pt x="141" y="23"/>
                    </a:lnTo>
                    <a:lnTo>
                      <a:pt x="143" y="21"/>
                    </a:lnTo>
                    <a:lnTo>
                      <a:pt x="145" y="21"/>
                    </a:lnTo>
                    <a:lnTo>
                      <a:pt x="146" y="21"/>
                    </a:lnTo>
                    <a:lnTo>
                      <a:pt x="148" y="21"/>
                    </a:lnTo>
                    <a:lnTo>
                      <a:pt x="150" y="20"/>
                    </a:lnTo>
                    <a:lnTo>
                      <a:pt x="152" y="20"/>
                    </a:lnTo>
                    <a:lnTo>
                      <a:pt x="154" y="20"/>
                    </a:lnTo>
                    <a:lnTo>
                      <a:pt x="156" y="18"/>
                    </a:lnTo>
                    <a:lnTo>
                      <a:pt x="157" y="18"/>
                    </a:lnTo>
                    <a:lnTo>
                      <a:pt x="159" y="18"/>
                    </a:lnTo>
                    <a:lnTo>
                      <a:pt x="161" y="18"/>
                    </a:lnTo>
                    <a:lnTo>
                      <a:pt x="163" y="17"/>
                    </a:lnTo>
                    <a:lnTo>
                      <a:pt x="164" y="17"/>
                    </a:lnTo>
                    <a:lnTo>
                      <a:pt x="167" y="15"/>
                    </a:lnTo>
                    <a:lnTo>
                      <a:pt x="170" y="15"/>
                    </a:lnTo>
                    <a:lnTo>
                      <a:pt x="172" y="15"/>
                    </a:lnTo>
                    <a:lnTo>
                      <a:pt x="178" y="14"/>
                    </a:lnTo>
                    <a:lnTo>
                      <a:pt x="181" y="14"/>
                    </a:lnTo>
                    <a:lnTo>
                      <a:pt x="182" y="12"/>
                    </a:lnTo>
                    <a:lnTo>
                      <a:pt x="184" y="12"/>
                    </a:lnTo>
                    <a:lnTo>
                      <a:pt x="186" y="12"/>
                    </a:lnTo>
                    <a:lnTo>
                      <a:pt x="189" y="11"/>
                    </a:lnTo>
                    <a:lnTo>
                      <a:pt x="190" y="11"/>
                    </a:lnTo>
                    <a:lnTo>
                      <a:pt x="191" y="11"/>
                    </a:lnTo>
                    <a:lnTo>
                      <a:pt x="193" y="11"/>
                    </a:lnTo>
                    <a:lnTo>
                      <a:pt x="195" y="10"/>
                    </a:lnTo>
                    <a:lnTo>
                      <a:pt x="197" y="10"/>
                    </a:lnTo>
                    <a:lnTo>
                      <a:pt x="198" y="10"/>
                    </a:lnTo>
                    <a:lnTo>
                      <a:pt x="199" y="10"/>
                    </a:lnTo>
                    <a:lnTo>
                      <a:pt x="201" y="10"/>
                    </a:lnTo>
                    <a:lnTo>
                      <a:pt x="202" y="10"/>
                    </a:lnTo>
                    <a:lnTo>
                      <a:pt x="204" y="8"/>
                    </a:lnTo>
                    <a:lnTo>
                      <a:pt x="205" y="8"/>
                    </a:lnTo>
                    <a:lnTo>
                      <a:pt x="206" y="8"/>
                    </a:lnTo>
                    <a:lnTo>
                      <a:pt x="207" y="8"/>
                    </a:lnTo>
                    <a:lnTo>
                      <a:pt x="209" y="7"/>
                    </a:lnTo>
                    <a:lnTo>
                      <a:pt x="211" y="7"/>
                    </a:lnTo>
                    <a:lnTo>
                      <a:pt x="213" y="7"/>
                    </a:lnTo>
                    <a:lnTo>
                      <a:pt x="214" y="7"/>
                    </a:lnTo>
                    <a:lnTo>
                      <a:pt x="216" y="7"/>
                    </a:lnTo>
                    <a:lnTo>
                      <a:pt x="218" y="7"/>
                    </a:lnTo>
                    <a:lnTo>
                      <a:pt x="220" y="7"/>
                    </a:lnTo>
                    <a:lnTo>
                      <a:pt x="221" y="7"/>
                    </a:lnTo>
                    <a:lnTo>
                      <a:pt x="224" y="5"/>
                    </a:lnTo>
                    <a:lnTo>
                      <a:pt x="227" y="5"/>
                    </a:lnTo>
                    <a:lnTo>
                      <a:pt x="229" y="5"/>
                    </a:lnTo>
                    <a:lnTo>
                      <a:pt x="232" y="5"/>
                    </a:lnTo>
                    <a:lnTo>
                      <a:pt x="239" y="4"/>
                    </a:lnTo>
                    <a:lnTo>
                      <a:pt x="243" y="4"/>
                    </a:lnTo>
                    <a:lnTo>
                      <a:pt x="246" y="4"/>
                    </a:lnTo>
                    <a:lnTo>
                      <a:pt x="249" y="2"/>
                    </a:lnTo>
                    <a:lnTo>
                      <a:pt x="252" y="2"/>
                    </a:lnTo>
                    <a:lnTo>
                      <a:pt x="254" y="2"/>
                    </a:lnTo>
                    <a:lnTo>
                      <a:pt x="257" y="2"/>
                    </a:lnTo>
                    <a:lnTo>
                      <a:pt x="260" y="1"/>
                    </a:lnTo>
                    <a:lnTo>
                      <a:pt x="262" y="1"/>
                    </a:lnTo>
                    <a:lnTo>
                      <a:pt x="264" y="1"/>
                    </a:lnTo>
                    <a:lnTo>
                      <a:pt x="266" y="1"/>
                    </a:lnTo>
                    <a:lnTo>
                      <a:pt x="269" y="1"/>
                    </a:lnTo>
                    <a:lnTo>
                      <a:pt x="270" y="1"/>
                    </a:lnTo>
                    <a:lnTo>
                      <a:pt x="273" y="1"/>
                    </a:lnTo>
                    <a:lnTo>
                      <a:pt x="275" y="1"/>
                    </a:lnTo>
                    <a:lnTo>
                      <a:pt x="277" y="1"/>
                    </a:lnTo>
                    <a:lnTo>
                      <a:pt x="278" y="1"/>
                    </a:lnTo>
                    <a:lnTo>
                      <a:pt x="281" y="1"/>
                    </a:lnTo>
                    <a:lnTo>
                      <a:pt x="283" y="1"/>
                    </a:lnTo>
                    <a:lnTo>
                      <a:pt x="285" y="1"/>
                    </a:lnTo>
                    <a:lnTo>
                      <a:pt x="287" y="1"/>
                    </a:lnTo>
                    <a:lnTo>
                      <a:pt x="290" y="1"/>
                    </a:lnTo>
                    <a:lnTo>
                      <a:pt x="293" y="1"/>
                    </a:lnTo>
                    <a:lnTo>
                      <a:pt x="294" y="1"/>
                    </a:lnTo>
                    <a:lnTo>
                      <a:pt x="298" y="1"/>
                    </a:lnTo>
                    <a:lnTo>
                      <a:pt x="301" y="1"/>
                    </a:lnTo>
                    <a:lnTo>
                      <a:pt x="303" y="1"/>
                    </a:lnTo>
                    <a:lnTo>
                      <a:pt x="307" y="1"/>
                    </a:lnTo>
                    <a:lnTo>
                      <a:pt x="310" y="1"/>
                    </a:lnTo>
                    <a:lnTo>
                      <a:pt x="314" y="1"/>
                    </a:lnTo>
                    <a:lnTo>
                      <a:pt x="318" y="1"/>
                    </a:lnTo>
                    <a:lnTo>
                      <a:pt x="320" y="0"/>
                    </a:lnTo>
                    <a:lnTo>
                      <a:pt x="321" y="0"/>
                    </a:lnTo>
                    <a:lnTo>
                      <a:pt x="322" y="0"/>
                    </a:lnTo>
                    <a:lnTo>
                      <a:pt x="323" y="0"/>
                    </a:lnTo>
                    <a:lnTo>
                      <a:pt x="324" y="0"/>
                    </a:lnTo>
                    <a:lnTo>
                      <a:pt x="325" y="0"/>
                    </a:lnTo>
                    <a:lnTo>
                      <a:pt x="326" y="0"/>
                    </a:lnTo>
                    <a:lnTo>
                      <a:pt x="328" y="0"/>
                    </a:lnTo>
                    <a:lnTo>
                      <a:pt x="329" y="0"/>
                    </a:lnTo>
                    <a:lnTo>
                      <a:pt x="330" y="0"/>
                    </a:lnTo>
                    <a:lnTo>
                      <a:pt x="331" y="0"/>
                    </a:lnTo>
                    <a:lnTo>
                      <a:pt x="332" y="0"/>
                    </a:lnTo>
                    <a:lnTo>
                      <a:pt x="333" y="0"/>
                    </a:lnTo>
                    <a:lnTo>
                      <a:pt x="334" y="0"/>
                    </a:lnTo>
                    <a:lnTo>
                      <a:pt x="335" y="0"/>
                    </a:lnTo>
                    <a:lnTo>
                      <a:pt x="336" y="0"/>
                    </a:lnTo>
                    <a:lnTo>
                      <a:pt x="337" y="0"/>
                    </a:lnTo>
                    <a:lnTo>
                      <a:pt x="338" y="0"/>
                    </a:lnTo>
                    <a:lnTo>
                      <a:pt x="339" y="0"/>
                    </a:lnTo>
                    <a:lnTo>
                      <a:pt x="340" y="0"/>
                    </a:lnTo>
                    <a:lnTo>
                      <a:pt x="341" y="1"/>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50" name="Freeform 290"/>
              <p:cNvSpPr>
                <a:spLocks/>
              </p:cNvSpPr>
              <p:nvPr/>
            </p:nvSpPr>
            <p:spPr bwMode="auto">
              <a:xfrm>
                <a:off x="12" y="2413"/>
                <a:ext cx="1016" cy="235"/>
              </a:xfrm>
              <a:custGeom>
                <a:avLst/>
                <a:gdLst/>
                <a:ahLst/>
                <a:cxnLst>
                  <a:cxn ang="0">
                    <a:pos x="3" y="115"/>
                  </a:cxn>
                  <a:cxn ang="0">
                    <a:pos x="50" y="163"/>
                  </a:cxn>
                  <a:cxn ang="0">
                    <a:pos x="187" y="177"/>
                  </a:cxn>
                  <a:cxn ang="0">
                    <a:pos x="420" y="200"/>
                  </a:cxn>
                  <a:cxn ang="0">
                    <a:pos x="558" y="206"/>
                  </a:cxn>
                  <a:cxn ang="0">
                    <a:pos x="698" y="215"/>
                  </a:cxn>
                  <a:cxn ang="0">
                    <a:pos x="869" y="234"/>
                  </a:cxn>
                  <a:cxn ang="0">
                    <a:pos x="983" y="234"/>
                  </a:cxn>
                  <a:cxn ang="0">
                    <a:pos x="995" y="210"/>
                  </a:cxn>
                  <a:cxn ang="0">
                    <a:pos x="997" y="167"/>
                  </a:cxn>
                  <a:cxn ang="0">
                    <a:pos x="1015" y="124"/>
                  </a:cxn>
                  <a:cxn ang="0">
                    <a:pos x="974" y="76"/>
                  </a:cxn>
                  <a:cxn ang="0">
                    <a:pos x="939" y="57"/>
                  </a:cxn>
                  <a:cxn ang="0">
                    <a:pos x="880" y="49"/>
                  </a:cxn>
                  <a:cxn ang="0">
                    <a:pos x="634" y="20"/>
                  </a:cxn>
                  <a:cxn ang="0">
                    <a:pos x="470" y="0"/>
                  </a:cxn>
                  <a:cxn ang="0">
                    <a:pos x="411" y="10"/>
                  </a:cxn>
                  <a:cxn ang="0">
                    <a:pos x="287" y="28"/>
                  </a:cxn>
                  <a:cxn ang="0">
                    <a:pos x="170" y="49"/>
                  </a:cxn>
                  <a:cxn ang="0">
                    <a:pos x="126" y="53"/>
                  </a:cxn>
                  <a:cxn ang="0">
                    <a:pos x="61" y="57"/>
                  </a:cxn>
                  <a:cxn ang="0">
                    <a:pos x="26" y="82"/>
                  </a:cxn>
                  <a:cxn ang="0">
                    <a:pos x="0" y="95"/>
                  </a:cxn>
                  <a:cxn ang="0">
                    <a:pos x="3" y="115"/>
                  </a:cxn>
                </a:cxnLst>
                <a:rect l="0" t="0" r="r" b="b"/>
                <a:pathLst>
                  <a:path w="1016" h="235">
                    <a:moveTo>
                      <a:pt x="3" y="115"/>
                    </a:moveTo>
                    <a:lnTo>
                      <a:pt x="50" y="163"/>
                    </a:lnTo>
                    <a:lnTo>
                      <a:pt x="187" y="177"/>
                    </a:lnTo>
                    <a:lnTo>
                      <a:pt x="420" y="200"/>
                    </a:lnTo>
                    <a:lnTo>
                      <a:pt x="558" y="206"/>
                    </a:lnTo>
                    <a:lnTo>
                      <a:pt x="698" y="215"/>
                    </a:lnTo>
                    <a:lnTo>
                      <a:pt x="869" y="234"/>
                    </a:lnTo>
                    <a:lnTo>
                      <a:pt x="983" y="234"/>
                    </a:lnTo>
                    <a:lnTo>
                      <a:pt x="995" y="210"/>
                    </a:lnTo>
                    <a:lnTo>
                      <a:pt x="997" y="167"/>
                    </a:lnTo>
                    <a:lnTo>
                      <a:pt x="1015" y="124"/>
                    </a:lnTo>
                    <a:lnTo>
                      <a:pt x="974" y="76"/>
                    </a:lnTo>
                    <a:lnTo>
                      <a:pt x="939" y="57"/>
                    </a:lnTo>
                    <a:lnTo>
                      <a:pt x="880" y="49"/>
                    </a:lnTo>
                    <a:lnTo>
                      <a:pt x="634" y="20"/>
                    </a:lnTo>
                    <a:lnTo>
                      <a:pt x="470" y="0"/>
                    </a:lnTo>
                    <a:lnTo>
                      <a:pt x="411" y="10"/>
                    </a:lnTo>
                    <a:lnTo>
                      <a:pt x="287" y="28"/>
                    </a:lnTo>
                    <a:lnTo>
                      <a:pt x="170" y="49"/>
                    </a:lnTo>
                    <a:lnTo>
                      <a:pt x="126" y="53"/>
                    </a:lnTo>
                    <a:lnTo>
                      <a:pt x="61" y="57"/>
                    </a:lnTo>
                    <a:lnTo>
                      <a:pt x="26" y="82"/>
                    </a:lnTo>
                    <a:lnTo>
                      <a:pt x="0" y="95"/>
                    </a:lnTo>
                    <a:lnTo>
                      <a:pt x="3" y="115"/>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51" name="Freeform 291"/>
              <p:cNvSpPr>
                <a:spLocks/>
              </p:cNvSpPr>
              <p:nvPr/>
            </p:nvSpPr>
            <p:spPr bwMode="auto">
              <a:xfrm>
                <a:off x="1100" y="2424"/>
                <a:ext cx="1017" cy="235"/>
              </a:xfrm>
              <a:custGeom>
                <a:avLst/>
                <a:gdLst/>
                <a:ahLst/>
                <a:cxnLst>
                  <a:cxn ang="0">
                    <a:pos x="1013" y="119"/>
                  </a:cxn>
                  <a:cxn ang="0">
                    <a:pos x="966" y="72"/>
                  </a:cxn>
                  <a:cxn ang="0">
                    <a:pos x="829" y="57"/>
                  </a:cxn>
                  <a:cxn ang="0">
                    <a:pos x="596" y="33"/>
                  </a:cxn>
                  <a:cxn ang="0">
                    <a:pos x="458" y="28"/>
                  </a:cxn>
                  <a:cxn ang="0">
                    <a:pos x="316" y="18"/>
                  </a:cxn>
                  <a:cxn ang="0">
                    <a:pos x="147" y="0"/>
                  </a:cxn>
                  <a:cxn ang="0">
                    <a:pos x="32" y="0"/>
                  </a:cxn>
                  <a:cxn ang="0">
                    <a:pos x="20" y="24"/>
                  </a:cxn>
                  <a:cxn ang="0">
                    <a:pos x="17" y="66"/>
                  </a:cxn>
                  <a:cxn ang="0">
                    <a:pos x="0" y="109"/>
                  </a:cxn>
                  <a:cxn ang="0">
                    <a:pos x="41" y="157"/>
                  </a:cxn>
                  <a:cxn ang="0">
                    <a:pos x="76" y="176"/>
                  </a:cxn>
                  <a:cxn ang="0">
                    <a:pos x="135" y="186"/>
                  </a:cxn>
                  <a:cxn ang="0">
                    <a:pos x="381" y="215"/>
                  </a:cxn>
                  <a:cxn ang="0">
                    <a:pos x="546" y="234"/>
                  </a:cxn>
                  <a:cxn ang="0">
                    <a:pos x="605" y="223"/>
                  </a:cxn>
                  <a:cxn ang="0">
                    <a:pos x="728" y="205"/>
                  </a:cxn>
                  <a:cxn ang="0">
                    <a:pos x="846" y="186"/>
                  </a:cxn>
                  <a:cxn ang="0">
                    <a:pos x="890" y="180"/>
                  </a:cxn>
                  <a:cxn ang="0">
                    <a:pos x="955" y="176"/>
                  </a:cxn>
                  <a:cxn ang="0">
                    <a:pos x="990" y="153"/>
                  </a:cxn>
                  <a:cxn ang="0">
                    <a:pos x="1016" y="138"/>
                  </a:cxn>
                  <a:cxn ang="0">
                    <a:pos x="1013" y="119"/>
                  </a:cxn>
                </a:cxnLst>
                <a:rect l="0" t="0" r="r" b="b"/>
                <a:pathLst>
                  <a:path w="1017" h="235">
                    <a:moveTo>
                      <a:pt x="1013" y="119"/>
                    </a:moveTo>
                    <a:lnTo>
                      <a:pt x="966" y="72"/>
                    </a:lnTo>
                    <a:lnTo>
                      <a:pt x="829" y="57"/>
                    </a:lnTo>
                    <a:lnTo>
                      <a:pt x="596" y="33"/>
                    </a:lnTo>
                    <a:lnTo>
                      <a:pt x="458" y="28"/>
                    </a:lnTo>
                    <a:lnTo>
                      <a:pt x="316" y="18"/>
                    </a:lnTo>
                    <a:lnTo>
                      <a:pt x="147" y="0"/>
                    </a:lnTo>
                    <a:lnTo>
                      <a:pt x="32" y="0"/>
                    </a:lnTo>
                    <a:lnTo>
                      <a:pt x="20" y="24"/>
                    </a:lnTo>
                    <a:lnTo>
                      <a:pt x="17" y="66"/>
                    </a:lnTo>
                    <a:lnTo>
                      <a:pt x="0" y="109"/>
                    </a:lnTo>
                    <a:lnTo>
                      <a:pt x="41" y="157"/>
                    </a:lnTo>
                    <a:lnTo>
                      <a:pt x="76" y="176"/>
                    </a:lnTo>
                    <a:lnTo>
                      <a:pt x="135" y="186"/>
                    </a:lnTo>
                    <a:lnTo>
                      <a:pt x="381" y="215"/>
                    </a:lnTo>
                    <a:lnTo>
                      <a:pt x="546" y="234"/>
                    </a:lnTo>
                    <a:lnTo>
                      <a:pt x="605" y="223"/>
                    </a:lnTo>
                    <a:lnTo>
                      <a:pt x="728" y="205"/>
                    </a:lnTo>
                    <a:lnTo>
                      <a:pt x="846" y="186"/>
                    </a:lnTo>
                    <a:lnTo>
                      <a:pt x="890" y="180"/>
                    </a:lnTo>
                    <a:lnTo>
                      <a:pt x="955" y="176"/>
                    </a:lnTo>
                    <a:lnTo>
                      <a:pt x="990" y="153"/>
                    </a:lnTo>
                    <a:lnTo>
                      <a:pt x="1016" y="138"/>
                    </a:lnTo>
                    <a:lnTo>
                      <a:pt x="1013" y="119"/>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52" name="Freeform 292"/>
              <p:cNvSpPr>
                <a:spLocks/>
              </p:cNvSpPr>
              <p:nvPr/>
            </p:nvSpPr>
            <p:spPr bwMode="auto">
              <a:xfrm>
                <a:off x="3213" y="2406"/>
                <a:ext cx="1018" cy="233"/>
              </a:xfrm>
              <a:custGeom>
                <a:avLst/>
                <a:gdLst/>
                <a:ahLst/>
                <a:cxnLst>
                  <a:cxn ang="0">
                    <a:pos x="4" y="114"/>
                  </a:cxn>
                  <a:cxn ang="0">
                    <a:pos x="51" y="161"/>
                  </a:cxn>
                  <a:cxn ang="0">
                    <a:pos x="188" y="174"/>
                  </a:cxn>
                  <a:cxn ang="0">
                    <a:pos x="421" y="199"/>
                  </a:cxn>
                  <a:cxn ang="0">
                    <a:pos x="559" y="203"/>
                  </a:cxn>
                  <a:cxn ang="0">
                    <a:pos x="700" y="213"/>
                  </a:cxn>
                  <a:cxn ang="0">
                    <a:pos x="870" y="232"/>
                  </a:cxn>
                  <a:cxn ang="0">
                    <a:pos x="985" y="232"/>
                  </a:cxn>
                  <a:cxn ang="0">
                    <a:pos x="997" y="209"/>
                  </a:cxn>
                  <a:cxn ang="0">
                    <a:pos x="999" y="166"/>
                  </a:cxn>
                  <a:cxn ang="0">
                    <a:pos x="1017" y="123"/>
                  </a:cxn>
                  <a:cxn ang="0">
                    <a:pos x="976" y="75"/>
                  </a:cxn>
                  <a:cxn ang="0">
                    <a:pos x="941" y="57"/>
                  </a:cxn>
                  <a:cxn ang="0">
                    <a:pos x="882" y="47"/>
                  </a:cxn>
                  <a:cxn ang="0">
                    <a:pos x="636" y="20"/>
                  </a:cxn>
                  <a:cxn ang="0">
                    <a:pos x="470" y="0"/>
                  </a:cxn>
                  <a:cxn ang="0">
                    <a:pos x="412" y="10"/>
                  </a:cxn>
                  <a:cxn ang="0">
                    <a:pos x="288" y="28"/>
                  </a:cxn>
                  <a:cxn ang="0">
                    <a:pos x="171" y="47"/>
                  </a:cxn>
                  <a:cxn ang="0">
                    <a:pos x="127" y="52"/>
                  </a:cxn>
                  <a:cxn ang="0">
                    <a:pos x="62" y="57"/>
                  </a:cxn>
                  <a:cxn ang="0">
                    <a:pos x="27" y="80"/>
                  </a:cxn>
                  <a:cxn ang="0">
                    <a:pos x="0" y="94"/>
                  </a:cxn>
                  <a:cxn ang="0">
                    <a:pos x="4" y="114"/>
                  </a:cxn>
                </a:cxnLst>
                <a:rect l="0" t="0" r="r" b="b"/>
                <a:pathLst>
                  <a:path w="1018" h="233">
                    <a:moveTo>
                      <a:pt x="4" y="114"/>
                    </a:moveTo>
                    <a:lnTo>
                      <a:pt x="51" y="161"/>
                    </a:lnTo>
                    <a:lnTo>
                      <a:pt x="188" y="174"/>
                    </a:lnTo>
                    <a:lnTo>
                      <a:pt x="421" y="199"/>
                    </a:lnTo>
                    <a:lnTo>
                      <a:pt x="559" y="203"/>
                    </a:lnTo>
                    <a:lnTo>
                      <a:pt x="700" y="213"/>
                    </a:lnTo>
                    <a:lnTo>
                      <a:pt x="870" y="232"/>
                    </a:lnTo>
                    <a:lnTo>
                      <a:pt x="985" y="232"/>
                    </a:lnTo>
                    <a:lnTo>
                      <a:pt x="997" y="209"/>
                    </a:lnTo>
                    <a:lnTo>
                      <a:pt x="999" y="166"/>
                    </a:lnTo>
                    <a:lnTo>
                      <a:pt x="1017" y="123"/>
                    </a:lnTo>
                    <a:lnTo>
                      <a:pt x="976" y="75"/>
                    </a:lnTo>
                    <a:lnTo>
                      <a:pt x="941" y="57"/>
                    </a:lnTo>
                    <a:lnTo>
                      <a:pt x="882" y="47"/>
                    </a:lnTo>
                    <a:lnTo>
                      <a:pt x="636" y="20"/>
                    </a:lnTo>
                    <a:lnTo>
                      <a:pt x="470" y="0"/>
                    </a:lnTo>
                    <a:lnTo>
                      <a:pt x="412" y="10"/>
                    </a:lnTo>
                    <a:lnTo>
                      <a:pt x="288" y="28"/>
                    </a:lnTo>
                    <a:lnTo>
                      <a:pt x="171" y="47"/>
                    </a:lnTo>
                    <a:lnTo>
                      <a:pt x="127" y="52"/>
                    </a:lnTo>
                    <a:lnTo>
                      <a:pt x="62" y="57"/>
                    </a:lnTo>
                    <a:lnTo>
                      <a:pt x="27" y="80"/>
                    </a:lnTo>
                    <a:lnTo>
                      <a:pt x="0" y="94"/>
                    </a:lnTo>
                    <a:lnTo>
                      <a:pt x="4" y="114"/>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53" name="Freeform 293"/>
              <p:cNvSpPr>
                <a:spLocks/>
              </p:cNvSpPr>
              <p:nvPr/>
            </p:nvSpPr>
            <p:spPr bwMode="auto">
              <a:xfrm>
                <a:off x="4349" y="2434"/>
                <a:ext cx="1018" cy="234"/>
              </a:xfrm>
              <a:custGeom>
                <a:avLst/>
                <a:gdLst/>
                <a:ahLst/>
                <a:cxnLst>
                  <a:cxn ang="0">
                    <a:pos x="1014" y="115"/>
                  </a:cxn>
                  <a:cxn ang="0">
                    <a:pos x="967" y="162"/>
                  </a:cxn>
                  <a:cxn ang="0">
                    <a:pos x="829" y="175"/>
                  </a:cxn>
                  <a:cxn ang="0">
                    <a:pos x="597" y="199"/>
                  </a:cxn>
                  <a:cxn ang="0">
                    <a:pos x="459" y="204"/>
                  </a:cxn>
                  <a:cxn ang="0">
                    <a:pos x="317" y="214"/>
                  </a:cxn>
                  <a:cxn ang="0">
                    <a:pos x="147" y="233"/>
                  </a:cxn>
                  <a:cxn ang="0">
                    <a:pos x="33" y="233"/>
                  </a:cxn>
                  <a:cxn ang="0">
                    <a:pos x="20" y="209"/>
                  </a:cxn>
                  <a:cxn ang="0">
                    <a:pos x="18" y="166"/>
                  </a:cxn>
                  <a:cxn ang="0">
                    <a:pos x="0" y="123"/>
                  </a:cxn>
                  <a:cxn ang="0">
                    <a:pos x="42" y="76"/>
                  </a:cxn>
                  <a:cxn ang="0">
                    <a:pos x="76" y="57"/>
                  </a:cxn>
                  <a:cxn ang="0">
                    <a:pos x="135" y="47"/>
                  </a:cxn>
                  <a:cxn ang="0">
                    <a:pos x="382" y="20"/>
                  </a:cxn>
                  <a:cxn ang="0">
                    <a:pos x="547" y="0"/>
                  </a:cxn>
                  <a:cxn ang="0">
                    <a:pos x="605" y="10"/>
                  </a:cxn>
                  <a:cxn ang="0">
                    <a:pos x="729" y="28"/>
                  </a:cxn>
                  <a:cxn ang="0">
                    <a:pos x="846" y="47"/>
                  </a:cxn>
                  <a:cxn ang="0">
                    <a:pos x="891" y="53"/>
                  </a:cxn>
                  <a:cxn ang="0">
                    <a:pos x="956" y="57"/>
                  </a:cxn>
                  <a:cxn ang="0">
                    <a:pos x="990" y="80"/>
                  </a:cxn>
                  <a:cxn ang="0">
                    <a:pos x="1017" y="94"/>
                  </a:cxn>
                  <a:cxn ang="0">
                    <a:pos x="1014" y="115"/>
                  </a:cxn>
                </a:cxnLst>
                <a:rect l="0" t="0" r="r" b="b"/>
                <a:pathLst>
                  <a:path w="1018" h="234">
                    <a:moveTo>
                      <a:pt x="1014" y="115"/>
                    </a:moveTo>
                    <a:lnTo>
                      <a:pt x="967" y="162"/>
                    </a:lnTo>
                    <a:lnTo>
                      <a:pt x="829" y="175"/>
                    </a:lnTo>
                    <a:lnTo>
                      <a:pt x="597" y="199"/>
                    </a:lnTo>
                    <a:lnTo>
                      <a:pt x="459" y="204"/>
                    </a:lnTo>
                    <a:lnTo>
                      <a:pt x="317" y="214"/>
                    </a:lnTo>
                    <a:lnTo>
                      <a:pt x="147" y="233"/>
                    </a:lnTo>
                    <a:lnTo>
                      <a:pt x="33" y="233"/>
                    </a:lnTo>
                    <a:lnTo>
                      <a:pt x="20" y="209"/>
                    </a:lnTo>
                    <a:lnTo>
                      <a:pt x="18" y="166"/>
                    </a:lnTo>
                    <a:lnTo>
                      <a:pt x="0" y="123"/>
                    </a:lnTo>
                    <a:lnTo>
                      <a:pt x="42" y="76"/>
                    </a:lnTo>
                    <a:lnTo>
                      <a:pt x="76" y="57"/>
                    </a:lnTo>
                    <a:lnTo>
                      <a:pt x="135" y="47"/>
                    </a:lnTo>
                    <a:lnTo>
                      <a:pt x="382" y="20"/>
                    </a:lnTo>
                    <a:lnTo>
                      <a:pt x="547" y="0"/>
                    </a:lnTo>
                    <a:lnTo>
                      <a:pt x="605" y="10"/>
                    </a:lnTo>
                    <a:lnTo>
                      <a:pt x="729" y="28"/>
                    </a:lnTo>
                    <a:lnTo>
                      <a:pt x="846" y="47"/>
                    </a:lnTo>
                    <a:lnTo>
                      <a:pt x="891" y="53"/>
                    </a:lnTo>
                    <a:lnTo>
                      <a:pt x="956" y="57"/>
                    </a:lnTo>
                    <a:lnTo>
                      <a:pt x="990" y="80"/>
                    </a:lnTo>
                    <a:lnTo>
                      <a:pt x="1017" y="94"/>
                    </a:lnTo>
                    <a:lnTo>
                      <a:pt x="1014" y="115"/>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54" name="Freeform 294"/>
              <p:cNvSpPr>
                <a:spLocks/>
              </p:cNvSpPr>
              <p:nvPr/>
            </p:nvSpPr>
            <p:spPr bwMode="auto">
              <a:xfrm>
                <a:off x="2169" y="2452"/>
                <a:ext cx="1018" cy="234"/>
              </a:xfrm>
              <a:custGeom>
                <a:avLst/>
                <a:gdLst/>
                <a:ahLst/>
                <a:cxnLst>
                  <a:cxn ang="0">
                    <a:pos x="1014" y="119"/>
                  </a:cxn>
                  <a:cxn ang="0">
                    <a:pos x="967" y="70"/>
                  </a:cxn>
                  <a:cxn ang="0">
                    <a:pos x="829" y="57"/>
                  </a:cxn>
                  <a:cxn ang="0">
                    <a:pos x="597" y="33"/>
                  </a:cxn>
                  <a:cxn ang="0">
                    <a:pos x="459" y="28"/>
                  </a:cxn>
                  <a:cxn ang="0">
                    <a:pos x="317" y="18"/>
                  </a:cxn>
                  <a:cxn ang="0">
                    <a:pos x="148" y="0"/>
                  </a:cxn>
                  <a:cxn ang="0">
                    <a:pos x="33" y="0"/>
                  </a:cxn>
                  <a:cxn ang="0">
                    <a:pos x="20" y="24"/>
                  </a:cxn>
                  <a:cxn ang="0">
                    <a:pos x="18" y="66"/>
                  </a:cxn>
                  <a:cxn ang="0">
                    <a:pos x="0" y="109"/>
                  </a:cxn>
                  <a:cxn ang="0">
                    <a:pos x="41" y="156"/>
                  </a:cxn>
                  <a:cxn ang="0">
                    <a:pos x="76" y="175"/>
                  </a:cxn>
                  <a:cxn ang="0">
                    <a:pos x="135" y="185"/>
                  </a:cxn>
                  <a:cxn ang="0">
                    <a:pos x="382" y="214"/>
                  </a:cxn>
                  <a:cxn ang="0">
                    <a:pos x="547" y="233"/>
                  </a:cxn>
                  <a:cxn ang="0">
                    <a:pos x="605" y="222"/>
                  </a:cxn>
                  <a:cxn ang="0">
                    <a:pos x="729" y="204"/>
                  </a:cxn>
                  <a:cxn ang="0">
                    <a:pos x="846" y="185"/>
                  </a:cxn>
                  <a:cxn ang="0">
                    <a:pos x="891" y="179"/>
                  </a:cxn>
                  <a:cxn ang="0">
                    <a:pos x="956" y="175"/>
                  </a:cxn>
                  <a:cxn ang="0">
                    <a:pos x="990" y="152"/>
                  </a:cxn>
                  <a:cxn ang="0">
                    <a:pos x="1017" y="138"/>
                  </a:cxn>
                  <a:cxn ang="0">
                    <a:pos x="1014" y="119"/>
                  </a:cxn>
                </a:cxnLst>
                <a:rect l="0" t="0" r="r" b="b"/>
                <a:pathLst>
                  <a:path w="1018" h="234">
                    <a:moveTo>
                      <a:pt x="1014" y="119"/>
                    </a:moveTo>
                    <a:lnTo>
                      <a:pt x="967" y="70"/>
                    </a:lnTo>
                    <a:lnTo>
                      <a:pt x="829" y="57"/>
                    </a:lnTo>
                    <a:lnTo>
                      <a:pt x="597" y="33"/>
                    </a:lnTo>
                    <a:lnTo>
                      <a:pt x="459" y="28"/>
                    </a:lnTo>
                    <a:lnTo>
                      <a:pt x="317" y="18"/>
                    </a:lnTo>
                    <a:lnTo>
                      <a:pt x="148" y="0"/>
                    </a:lnTo>
                    <a:lnTo>
                      <a:pt x="33" y="0"/>
                    </a:lnTo>
                    <a:lnTo>
                      <a:pt x="20" y="24"/>
                    </a:lnTo>
                    <a:lnTo>
                      <a:pt x="18" y="66"/>
                    </a:lnTo>
                    <a:lnTo>
                      <a:pt x="0" y="109"/>
                    </a:lnTo>
                    <a:lnTo>
                      <a:pt x="41" y="156"/>
                    </a:lnTo>
                    <a:lnTo>
                      <a:pt x="76" y="175"/>
                    </a:lnTo>
                    <a:lnTo>
                      <a:pt x="135" y="185"/>
                    </a:lnTo>
                    <a:lnTo>
                      <a:pt x="382" y="214"/>
                    </a:lnTo>
                    <a:lnTo>
                      <a:pt x="547" y="233"/>
                    </a:lnTo>
                    <a:lnTo>
                      <a:pt x="605" y="222"/>
                    </a:lnTo>
                    <a:lnTo>
                      <a:pt x="729" y="204"/>
                    </a:lnTo>
                    <a:lnTo>
                      <a:pt x="846" y="185"/>
                    </a:lnTo>
                    <a:lnTo>
                      <a:pt x="891" y="179"/>
                    </a:lnTo>
                    <a:lnTo>
                      <a:pt x="956" y="175"/>
                    </a:lnTo>
                    <a:lnTo>
                      <a:pt x="990" y="152"/>
                    </a:lnTo>
                    <a:lnTo>
                      <a:pt x="1017" y="138"/>
                    </a:lnTo>
                    <a:lnTo>
                      <a:pt x="1014" y="119"/>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55" name="Freeform 295"/>
              <p:cNvSpPr>
                <a:spLocks/>
              </p:cNvSpPr>
              <p:nvPr/>
            </p:nvSpPr>
            <p:spPr bwMode="auto">
              <a:xfrm>
                <a:off x="0" y="3536"/>
                <a:ext cx="420" cy="188"/>
              </a:xfrm>
              <a:custGeom>
                <a:avLst/>
                <a:gdLst/>
                <a:ahLst/>
                <a:cxnLst>
                  <a:cxn ang="0">
                    <a:pos x="0" y="0"/>
                  </a:cxn>
                  <a:cxn ang="0">
                    <a:pos x="160" y="0"/>
                  </a:cxn>
                  <a:cxn ang="0">
                    <a:pos x="291" y="25"/>
                  </a:cxn>
                  <a:cxn ang="0">
                    <a:pos x="392" y="46"/>
                  </a:cxn>
                  <a:cxn ang="0">
                    <a:pos x="419" y="83"/>
                  </a:cxn>
                  <a:cxn ang="0">
                    <a:pos x="407" y="125"/>
                  </a:cxn>
                  <a:cxn ang="0">
                    <a:pos x="368" y="140"/>
                  </a:cxn>
                  <a:cxn ang="0">
                    <a:pos x="273" y="161"/>
                  </a:cxn>
                  <a:cxn ang="0">
                    <a:pos x="217" y="172"/>
                  </a:cxn>
                  <a:cxn ang="0">
                    <a:pos x="115" y="176"/>
                  </a:cxn>
                  <a:cxn ang="0">
                    <a:pos x="36" y="182"/>
                  </a:cxn>
                  <a:cxn ang="0">
                    <a:pos x="3" y="187"/>
                  </a:cxn>
                  <a:cxn ang="0">
                    <a:pos x="0" y="67"/>
                  </a:cxn>
                  <a:cxn ang="0">
                    <a:pos x="0" y="0"/>
                  </a:cxn>
                </a:cxnLst>
                <a:rect l="0" t="0" r="r" b="b"/>
                <a:pathLst>
                  <a:path w="420" h="188">
                    <a:moveTo>
                      <a:pt x="0" y="0"/>
                    </a:moveTo>
                    <a:lnTo>
                      <a:pt x="160" y="0"/>
                    </a:lnTo>
                    <a:lnTo>
                      <a:pt x="291" y="25"/>
                    </a:lnTo>
                    <a:lnTo>
                      <a:pt x="392" y="46"/>
                    </a:lnTo>
                    <a:lnTo>
                      <a:pt x="419" y="83"/>
                    </a:lnTo>
                    <a:lnTo>
                      <a:pt x="407" y="125"/>
                    </a:lnTo>
                    <a:lnTo>
                      <a:pt x="368" y="140"/>
                    </a:lnTo>
                    <a:lnTo>
                      <a:pt x="273" y="161"/>
                    </a:lnTo>
                    <a:lnTo>
                      <a:pt x="217" y="172"/>
                    </a:lnTo>
                    <a:lnTo>
                      <a:pt x="115" y="176"/>
                    </a:lnTo>
                    <a:lnTo>
                      <a:pt x="36" y="182"/>
                    </a:lnTo>
                    <a:lnTo>
                      <a:pt x="3" y="187"/>
                    </a:lnTo>
                    <a:lnTo>
                      <a:pt x="0" y="67"/>
                    </a:lnTo>
                    <a:lnTo>
                      <a:pt x="0" y="0"/>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56" name="Freeform 296"/>
              <p:cNvSpPr>
                <a:spLocks/>
              </p:cNvSpPr>
              <p:nvPr/>
            </p:nvSpPr>
            <p:spPr bwMode="auto">
              <a:xfrm>
                <a:off x="0" y="3526"/>
                <a:ext cx="416" cy="198"/>
              </a:xfrm>
              <a:custGeom>
                <a:avLst/>
                <a:gdLst/>
                <a:ahLst/>
                <a:cxnLst>
                  <a:cxn ang="0">
                    <a:pos x="6" y="2"/>
                  </a:cxn>
                  <a:cxn ang="0">
                    <a:pos x="23" y="1"/>
                  </a:cxn>
                  <a:cxn ang="0">
                    <a:pos x="49" y="0"/>
                  </a:cxn>
                  <a:cxn ang="0">
                    <a:pos x="81" y="0"/>
                  </a:cxn>
                  <a:cxn ang="0">
                    <a:pos x="116" y="1"/>
                  </a:cxn>
                  <a:cxn ang="0">
                    <a:pos x="155" y="5"/>
                  </a:cxn>
                  <a:cxn ang="0">
                    <a:pos x="177" y="8"/>
                  </a:cxn>
                  <a:cxn ang="0">
                    <a:pos x="196" y="11"/>
                  </a:cxn>
                  <a:cxn ang="0">
                    <a:pos x="215" y="14"/>
                  </a:cxn>
                  <a:cxn ang="0">
                    <a:pos x="241" y="20"/>
                  </a:cxn>
                  <a:cxn ang="0">
                    <a:pos x="271" y="26"/>
                  </a:cxn>
                  <a:cxn ang="0">
                    <a:pos x="287" y="30"/>
                  </a:cxn>
                  <a:cxn ang="0">
                    <a:pos x="300" y="33"/>
                  </a:cxn>
                  <a:cxn ang="0">
                    <a:pos x="312" y="36"/>
                  </a:cxn>
                  <a:cxn ang="0">
                    <a:pos x="327" y="40"/>
                  </a:cxn>
                  <a:cxn ang="0">
                    <a:pos x="349" y="46"/>
                  </a:cxn>
                  <a:cxn ang="0">
                    <a:pos x="362" y="46"/>
                  </a:cxn>
                  <a:cxn ang="0">
                    <a:pos x="372" y="46"/>
                  </a:cxn>
                  <a:cxn ang="0">
                    <a:pos x="381" y="47"/>
                  </a:cxn>
                  <a:cxn ang="0">
                    <a:pos x="391" y="53"/>
                  </a:cxn>
                  <a:cxn ang="0">
                    <a:pos x="404" y="66"/>
                  </a:cxn>
                  <a:cxn ang="0">
                    <a:pos x="407" y="73"/>
                  </a:cxn>
                  <a:cxn ang="0">
                    <a:pos x="411" y="81"/>
                  </a:cxn>
                  <a:cxn ang="0">
                    <a:pos x="414" y="86"/>
                  </a:cxn>
                  <a:cxn ang="0">
                    <a:pos x="415" y="95"/>
                  </a:cxn>
                  <a:cxn ang="0">
                    <a:pos x="414" y="108"/>
                  </a:cxn>
                  <a:cxn ang="0">
                    <a:pos x="409" y="123"/>
                  </a:cxn>
                  <a:cxn ang="0">
                    <a:pos x="401" y="133"/>
                  </a:cxn>
                  <a:cxn ang="0">
                    <a:pos x="389" y="137"/>
                  </a:cxn>
                  <a:cxn ang="0">
                    <a:pos x="377" y="143"/>
                  </a:cxn>
                  <a:cxn ang="0">
                    <a:pos x="362" y="149"/>
                  </a:cxn>
                  <a:cxn ang="0">
                    <a:pos x="340" y="159"/>
                  </a:cxn>
                  <a:cxn ang="0">
                    <a:pos x="326" y="162"/>
                  </a:cxn>
                  <a:cxn ang="0">
                    <a:pos x="314" y="162"/>
                  </a:cxn>
                  <a:cxn ang="0">
                    <a:pos x="300" y="162"/>
                  </a:cxn>
                  <a:cxn ang="0">
                    <a:pos x="281" y="165"/>
                  </a:cxn>
                  <a:cxn ang="0">
                    <a:pos x="260" y="168"/>
                  </a:cxn>
                  <a:cxn ang="0">
                    <a:pos x="249" y="170"/>
                  </a:cxn>
                  <a:cxn ang="0">
                    <a:pos x="238" y="173"/>
                  </a:cxn>
                  <a:cxn ang="0">
                    <a:pos x="228" y="176"/>
                  </a:cxn>
                  <a:cxn ang="0">
                    <a:pos x="212" y="179"/>
                  </a:cxn>
                  <a:cxn ang="0">
                    <a:pos x="192" y="183"/>
                  </a:cxn>
                  <a:cxn ang="0">
                    <a:pos x="180" y="185"/>
                  </a:cxn>
                  <a:cxn ang="0">
                    <a:pos x="169" y="188"/>
                  </a:cxn>
                  <a:cxn ang="0">
                    <a:pos x="158" y="188"/>
                  </a:cxn>
                  <a:cxn ang="0">
                    <a:pos x="144" y="191"/>
                  </a:cxn>
                  <a:cxn ang="0">
                    <a:pos x="117" y="192"/>
                  </a:cxn>
                  <a:cxn ang="0">
                    <a:pos x="98" y="194"/>
                  </a:cxn>
                  <a:cxn ang="0">
                    <a:pos x="83" y="195"/>
                  </a:cxn>
                  <a:cxn ang="0">
                    <a:pos x="68" y="195"/>
                  </a:cxn>
                  <a:cxn ang="0">
                    <a:pos x="48" y="197"/>
                  </a:cxn>
                  <a:cxn ang="0">
                    <a:pos x="27" y="197"/>
                  </a:cxn>
                  <a:cxn ang="0">
                    <a:pos x="20" y="197"/>
                  </a:cxn>
                  <a:cxn ang="0">
                    <a:pos x="13" y="197"/>
                  </a:cxn>
                  <a:cxn ang="0">
                    <a:pos x="7" y="197"/>
                  </a:cxn>
                </a:cxnLst>
                <a:rect l="0" t="0" r="r" b="b"/>
                <a:pathLst>
                  <a:path w="416" h="198">
                    <a:moveTo>
                      <a:pt x="0" y="2"/>
                    </a:moveTo>
                    <a:lnTo>
                      <a:pt x="1" y="2"/>
                    </a:lnTo>
                    <a:lnTo>
                      <a:pt x="2" y="2"/>
                    </a:lnTo>
                    <a:lnTo>
                      <a:pt x="3" y="2"/>
                    </a:lnTo>
                    <a:lnTo>
                      <a:pt x="4" y="2"/>
                    </a:lnTo>
                    <a:lnTo>
                      <a:pt x="6" y="2"/>
                    </a:lnTo>
                    <a:lnTo>
                      <a:pt x="8" y="2"/>
                    </a:lnTo>
                    <a:lnTo>
                      <a:pt x="11" y="1"/>
                    </a:lnTo>
                    <a:lnTo>
                      <a:pt x="13" y="1"/>
                    </a:lnTo>
                    <a:lnTo>
                      <a:pt x="17" y="1"/>
                    </a:lnTo>
                    <a:lnTo>
                      <a:pt x="20" y="1"/>
                    </a:lnTo>
                    <a:lnTo>
                      <a:pt x="23" y="1"/>
                    </a:lnTo>
                    <a:lnTo>
                      <a:pt x="28" y="1"/>
                    </a:lnTo>
                    <a:lnTo>
                      <a:pt x="31" y="1"/>
                    </a:lnTo>
                    <a:lnTo>
                      <a:pt x="36" y="1"/>
                    </a:lnTo>
                    <a:lnTo>
                      <a:pt x="40" y="1"/>
                    </a:lnTo>
                    <a:lnTo>
                      <a:pt x="44" y="0"/>
                    </a:lnTo>
                    <a:lnTo>
                      <a:pt x="49" y="0"/>
                    </a:lnTo>
                    <a:lnTo>
                      <a:pt x="54" y="0"/>
                    </a:lnTo>
                    <a:lnTo>
                      <a:pt x="60" y="0"/>
                    </a:lnTo>
                    <a:lnTo>
                      <a:pt x="64" y="0"/>
                    </a:lnTo>
                    <a:lnTo>
                      <a:pt x="69" y="0"/>
                    </a:lnTo>
                    <a:lnTo>
                      <a:pt x="76" y="0"/>
                    </a:lnTo>
                    <a:lnTo>
                      <a:pt x="81" y="0"/>
                    </a:lnTo>
                    <a:lnTo>
                      <a:pt x="87" y="0"/>
                    </a:lnTo>
                    <a:lnTo>
                      <a:pt x="92" y="0"/>
                    </a:lnTo>
                    <a:lnTo>
                      <a:pt x="98" y="1"/>
                    </a:lnTo>
                    <a:lnTo>
                      <a:pt x="104" y="1"/>
                    </a:lnTo>
                    <a:lnTo>
                      <a:pt x="110" y="1"/>
                    </a:lnTo>
                    <a:lnTo>
                      <a:pt x="116" y="1"/>
                    </a:lnTo>
                    <a:lnTo>
                      <a:pt x="122" y="2"/>
                    </a:lnTo>
                    <a:lnTo>
                      <a:pt x="128" y="2"/>
                    </a:lnTo>
                    <a:lnTo>
                      <a:pt x="140" y="2"/>
                    </a:lnTo>
                    <a:lnTo>
                      <a:pt x="145" y="4"/>
                    </a:lnTo>
                    <a:lnTo>
                      <a:pt x="149" y="4"/>
                    </a:lnTo>
                    <a:lnTo>
                      <a:pt x="155" y="5"/>
                    </a:lnTo>
                    <a:lnTo>
                      <a:pt x="158" y="5"/>
                    </a:lnTo>
                    <a:lnTo>
                      <a:pt x="163" y="5"/>
                    </a:lnTo>
                    <a:lnTo>
                      <a:pt x="167" y="5"/>
                    </a:lnTo>
                    <a:lnTo>
                      <a:pt x="171" y="7"/>
                    </a:lnTo>
                    <a:lnTo>
                      <a:pt x="174" y="7"/>
                    </a:lnTo>
                    <a:lnTo>
                      <a:pt x="177" y="8"/>
                    </a:lnTo>
                    <a:lnTo>
                      <a:pt x="180" y="8"/>
                    </a:lnTo>
                    <a:lnTo>
                      <a:pt x="183" y="8"/>
                    </a:lnTo>
                    <a:lnTo>
                      <a:pt x="187" y="10"/>
                    </a:lnTo>
                    <a:lnTo>
                      <a:pt x="190" y="10"/>
                    </a:lnTo>
                    <a:lnTo>
                      <a:pt x="193" y="11"/>
                    </a:lnTo>
                    <a:lnTo>
                      <a:pt x="196" y="11"/>
                    </a:lnTo>
                    <a:lnTo>
                      <a:pt x="199" y="11"/>
                    </a:lnTo>
                    <a:lnTo>
                      <a:pt x="202" y="13"/>
                    </a:lnTo>
                    <a:lnTo>
                      <a:pt x="205" y="13"/>
                    </a:lnTo>
                    <a:lnTo>
                      <a:pt x="208" y="14"/>
                    </a:lnTo>
                    <a:lnTo>
                      <a:pt x="212" y="14"/>
                    </a:lnTo>
                    <a:lnTo>
                      <a:pt x="215" y="14"/>
                    </a:lnTo>
                    <a:lnTo>
                      <a:pt x="219" y="15"/>
                    </a:lnTo>
                    <a:lnTo>
                      <a:pt x="223" y="17"/>
                    </a:lnTo>
                    <a:lnTo>
                      <a:pt x="227" y="17"/>
                    </a:lnTo>
                    <a:lnTo>
                      <a:pt x="231" y="18"/>
                    </a:lnTo>
                    <a:lnTo>
                      <a:pt x="236" y="20"/>
                    </a:lnTo>
                    <a:lnTo>
                      <a:pt x="241" y="20"/>
                    </a:lnTo>
                    <a:lnTo>
                      <a:pt x="246" y="21"/>
                    </a:lnTo>
                    <a:lnTo>
                      <a:pt x="252" y="23"/>
                    </a:lnTo>
                    <a:lnTo>
                      <a:pt x="258" y="24"/>
                    </a:lnTo>
                    <a:lnTo>
                      <a:pt x="265" y="26"/>
                    </a:lnTo>
                    <a:lnTo>
                      <a:pt x="268" y="26"/>
                    </a:lnTo>
                    <a:lnTo>
                      <a:pt x="271" y="26"/>
                    </a:lnTo>
                    <a:lnTo>
                      <a:pt x="274" y="27"/>
                    </a:lnTo>
                    <a:lnTo>
                      <a:pt x="277" y="27"/>
                    </a:lnTo>
                    <a:lnTo>
                      <a:pt x="280" y="28"/>
                    </a:lnTo>
                    <a:lnTo>
                      <a:pt x="283" y="28"/>
                    </a:lnTo>
                    <a:lnTo>
                      <a:pt x="284" y="28"/>
                    </a:lnTo>
                    <a:lnTo>
                      <a:pt x="287" y="30"/>
                    </a:lnTo>
                    <a:lnTo>
                      <a:pt x="289" y="30"/>
                    </a:lnTo>
                    <a:lnTo>
                      <a:pt x="292" y="31"/>
                    </a:lnTo>
                    <a:lnTo>
                      <a:pt x="293" y="31"/>
                    </a:lnTo>
                    <a:lnTo>
                      <a:pt x="295" y="31"/>
                    </a:lnTo>
                    <a:lnTo>
                      <a:pt x="297" y="31"/>
                    </a:lnTo>
                    <a:lnTo>
                      <a:pt x="300" y="33"/>
                    </a:lnTo>
                    <a:lnTo>
                      <a:pt x="301" y="33"/>
                    </a:lnTo>
                    <a:lnTo>
                      <a:pt x="303" y="33"/>
                    </a:lnTo>
                    <a:lnTo>
                      <a:pt x="306" y="34"/>
                    </a:lnTo>
                    <a:lnTo>
                      <a:pt x="308" y="34"/>
                    </a:lnTo>
                    <a:lnTo>
                      <a:pt x="309" y="34"/>
                    </a:lnTo>
                    <a:lnTo>
                      <a:pt x="312" y="36"/>
                    </a:lnTo>
                    <a:lnTo>
                      <a:pt x="314" y="36"/>
                    </a:lnTo>
                    <a:lnTo>
                      <a:pt x="316" y="37"/>
                    </a:lnTo>
                    <a:lnTo>
                      <a:pt x="319" y="37"/>
                    </a:lnTo>
                    <a:lnTo>
                      <a:pt x="322" y="39"/>
                    </a:lnTo>
                    <a:lnTo>
                      <a:pt x="324" y="39"/>
                    </a:lnTo>
                    <a:lnTo>
                      <a:pt x="327" y="40"/>
                    </a:lnTo>
                    <a:lnTo>
                      <a:pt x="331" y="40"/>
                    </a:lnTo>
                    <a:lnTo>
                      <a:pt x="334" y="42"/>
                    </a:lnTo>
                    <a:lnTo>
                      <a:pt x="338" y="43"/>
                    </a:lnTo>
                    <a:lnTo>
                      <a:pt x="341" y="44"/>
                    </a:lnTo>
                    <a:lnTo>
                      <a:pt x="347" y="46"/>
                    </a:lnTo>
                    <a:lnTo>
                      <a:pt x="349" y="46"/>
                    </a:lnTo>
                    <a:lnTo>
                      <a:pt x="352" y="46"/>
                    </a:lnTo>
                    <a:lnTo>
                      <a:pt x="354" y="46"/>
                    </a:lnTo>
                    <a:lnTo>
                      <a:pt x="356" y="46"/>
                    </a:lnTo>
                    <a:lnTo>
                      <a:pt x="358" y="46"/>
                    </a:lnTo>
                    <a:lnTo>
                      <a:pt x="360" y="46"/>
                    </a:lnTo>
                    <a:lnTo>
                      <a:pt x="362" y="46"/>
                    </a:lnTo>
                    <a:lnTo>
                      <a:pt x="364" y="46"/>
                    </a:lnTo>
                    <a:lnTo>
                      <a:pt x="365" y="46"/>
                    </a:lnTo>
                    <a:lnTo>
                      <a:pt x="367" y="46"/>
                    </a:lnTo>
                    <a:lnTo>
                      <a:pt x="369" y="46"/>
                    </a:lnTo>
                    <a:lnTo>
                      <a:pt x="371" y="46"/>
                    </a:lnTo>
                    <a:lnTo>
                      <a:pt x="372" y="46"/>
                    </a:lnTo>
                    <a:lnTo>
                      <a:pt x="373" y="46"/>
                    </a:lnTo>
                    <a:lnTo>
                      <a:pt x="375" y="46"/>
                    </a:lnTo>
                    <a:lnTo>
                      <a:pt x="377" y="46"/>
                    </a:lnTo>
                    <a:lnTo>
                      <a:pt x="379" y="46"/>
                    </a:lnTo>
                    <a:lnTo>
                      <a:pt x="380" y="46"/>
                    </a:lnTo>
                    <a:lnTo>
                      <a:pt x="381" y="47"/>
                    </a:lnTo>
                    <a:lnTo>
                      <a:pt x="383" y="47"/>
                    </a:lnTo>
                    <a:lnTo>
                      <a:pt x="384" y="49"/>
                    </a:lnTo>
                    <a:lnTo>
                      <a:pt x="386" y="49"/>
                    </a:lnTo>
                    <a:lnTo>
                      <a:pt x="388" y="50"/>
                    </a:lnTo>
                    <a:lnTo>
                      <a:pt x="389" y="52"/>
                    </a:lnTo>
                    <a:lnTo>
                      <a:pt x="391" y="53"/>
                    </a:lnTo>
                    <a:lnTo>
                      <a:pt x="393" y="55"/>
                    </a:lnTo>
                    <a:lnTo>
                      <a:pt x="395" y="57"/>
                    </a:lnTo>
                    <a:lnTo>
                      <a:pt x="397" y="59"/>
                    </a:lnTo>
                    <a:lnTo>
                      <a:pt x="399" y="62"/>
                    </a:lnTo>
                    <a:lnTo>
                      <a:pt x="402" y="65"/>
                    </a:lnTo>
                    <a:lnTo>
                      <a:pt x="404" y="66"/>
                    </a:lnTo>
                    <a:lnTo>
                      <a:pt x="404" y="68"/>
                    </a:lnTo>
                    <a:lnTo>
                      <a:pt x="404" y="69"/>
                    </a:lnTo>
                    <a:lnTo>
                      <a:pt x="405" y="70"/>
                    </a:lnTo>
                    <a:lnTo>
                      <a:pt x="406" y="70"/>
                    </a:lnTo>
                    <a:lnTo>
                      <a:pt x="407" y="72"/>
                    </a:lnTo>
                    <a:lnTo>
                      <a:pt x="407" y="73"/>
                    </a:lnTo>
                    <a:lnTo>
                      <a:pt x="408" y="75"/>
                    </a:lnTo>
                    <a:lnTo>
                      <a:pt x="409" y="75"/>
                    </a:lnTo>
                    <a:lnTo>
                      <a:pt x="409" y="76"/>
                    </a:lnTo>
                    <a:lnTo>
                      <a:pt x="410" y="78"/>
                    </a:lnTo>
                    <a:lnTo>
                      <a:pt x="411" y="79"/>
                    </a:lnTo>
                    <a:lnTo>
                      <a:pt x="411" y="81"/>
                    </a:lnTo>
                    <a:lnTo>
                      <a:pt x="412" y="81"/>
                    </a:lnTo>
                    <a:lnTo>
                      <a:pt x="412" y="82"/>
                    </a:lnTo>
                    <a:lnTo>
                      <a:pt x="412" y="84"/>
                    </a:lnTo>
                    <a:lnTo>
                      <a:pt x="412" y="85"/>
                    </a:lnTo>
                    <a:lnTo>
                      <a:pt x="413" y="86"/>
                    </a:lnTo>
                    <a:lnTo>
                      <a:pt x="414" y="86"/>
                    </a:lnTo>
                    <a:lnTo>
                      <a:pt x="414" y="88"/>
                    </a:lnTo>
                    <a:lnTo>
                      <a:pt x="414" y="89"/>
                    </a:lnTo>
                    <a:lnTo>
                      <a:pt x="414" y="91"/>
                    </a:lnTo>
                    <a:lnTo>
                      <a:pt x="415" y="92"/>
                    </a:lnTo>
                    <a:lnTo>
                      <a:pt x="415" y="94"/>
                    </a:lnTo>
                    <a:lnTo>
                      <a:pt x="415" y="95"/>
                    </a:lnTo>
                    <a:lnTo>
                      <a:pt x="415" y="97"/>
                    </a:lnTo>
                    <a:lnTo>
                      <a:pt x="415" y="98"/>
                    </a:lnTo>
                    <a:lnTo>
                      <a:pt x="415" y="99"/>
                    </a:lnTo>
                    <a:lnTo>
                      <a:pt x="415" y="101"/>
                    </a:lnTo>
                    <a:lnTo>
                      <a:pt x="415" y="102"/>
                    </a:lnTo>
                    <a:lnTo>
                      <a:pt x="414" y="108"/>
                    </a:lnTo>
                    <a:lnTo>
                      <a:pt x="413" y="111"/>
                    </a:lnTo>
                    <a:lnTo>
                      <a:pt x="412" y="114"/>
                    </a:lnTo>
                    <a:lnTo>
                      <a:pt x="412" y="117"/>
                    </a:lnTo>
                    <a:lnTo>
                      <a:pt x="411" y="118"/>
                    </a:lnTo>
                    <a:lnTo>
                      <a:pt x="410" y="121"/>
                    </a:lnTo>
                    <a:lnTo>
                      <a:pt x="409" y="123"/>
                    </a:lnTo>
                    <a:lnTo>
                      <a:pt x="408" y="124"/>
                    </a:lnTo>
                    <a:lnTo>
                      <a:pt x="406" y="127"/>
                    </a:lnTo>
                    <a:lnTo>
                      <a:pt x="405" y="128"/>
                    </a:lnTo>
                    <a:lnTo>
                      <a:pt x="404" y="130"/>
                    </a:lnTo>
                    <a:lnTo>
                      <a:pt x="402" y="131"/>
                    </a:lnTo>
                    <a:lnTo>
                      <a:pt x="401" y="133"/>
                    </a:lnTo>
                    <a:lnTo>
                      <a:pt x="399" y="133"/>
                    </a:lnTo>
                    <a:lnTo>
                      <a:pt x="397" y="134"/>
                    </a:lnTo>
                    <a:lnTo>
                      <a:pt x="396" y="136"/>
                    </a:lnTo>
                    <a:lnTo>
                      <a:pt x="394" y="136"/>
                    </a:lnTo>
                    <a:lnTo>
                      <a:pt x="392" y="137"/>
                    </a:lnTo>
                    <a:lnTo>
                      <a:pt x="389" y="137"/>
                    </a:lnTo>
                    <a:lnTo>
                      <a:pt x="388" y="139"/>
                    </a:lnTo>
                    <a:lnTo>
                      <a:pt x="386" y="139"/>
                    </a:lnTo>
                    <a:lnTo>
                      <a:pt x="383" y="140"/>
                    </a:lnTo>
                    <a:lnTo>
                      <a:pt x="381" y="141"/>
                    </a:lnTo>
                    <a:lnTo>
                      <a:pt x="379" y="141"/>
                    </a:lnTo>
                    <a:lnTo>
                      <a:pt x="377" y="143"/>
                    </a:lnTo>
                    <a:lnTo>
                      <a:pt x="374" y="143"/>
                    </a:lnTo>
                    <a:lnTo>
                      <a:pt x="372" y="144"/>
                    </a:lnTo>
                    <a:lnTo>
                      <a:pt x="370" y="144"/>
                    </a:lnTo>
                    <a:lnTo>
                      <a:pt x="367" y="146"/>
                    </a:lnTo>
                    <a:lnTo>
                      <a:pt x="364" y="147"/>
                    </a:lnTo>
                    <a:lnTo>
                      <a:pt x="362" y="149"/>
                    </a:lnTo>
                    <a:lnTo>
                      <a:pt x="355" y="153"/>
                    </a:lnTo>
                    <a:lnTo>
                      <a:pt x="351" y="154"/>
                    </a:lnTo>
                    <a:lnTo>
                      <a:pt x="348" y="156"/>
                    </a:lnTo>
                    <a:lnTo>
                      <a:pt x="345" y="156"/>
                    </a:lnTo>
                    <a:lnTo>
                      <a:pt x="342" y="157"/>
                    </a:lnTo>
                    <a:lnTo>
                      <a:pt x="340" y="159"/>
                    </a:lnTo>
                    <a:lnTo>
                      <a:pt x="338" y="159"/>
                    </a:lnTo>
                    <a:lnTo>
                      <a:pt x="335" y="160"/>
                    </a:lnTo>
                    <a:lnTo>
                      <a:pt x="332" y="160"/>
                    </a:lnTo>
                    <a:lnTo>
                      <a:pt x="331" y="160"/>
                    </a:lnTo>
                    <a:lnTo>
                      <a:pt x="328" y="162"/>
                    </a:lnTo>
                    <a:lnTo>
                      <a:pt x="326" y="162"/>
                    </a:lnTo>
                    <a:lnTo>
                      <a:pt x="324" y="162"/>
                    </a:lnTo>
                    <a:lnTo>
                      <a:pt x="322" y="162"/>
                    </a:lnTo>
                    <a:lnTo>
                      <a:pt x="320" y="162"/>
                    </a:lnTo>
                    <a:lnTo>
                      <a:pt x="318" y="162"/>
                    </a:lnTo>
                    <a:lnTo>
                      <a:pt x="316" y="162"/>
                    </a:lnTo>
                    <a:lnTo>
                      <a:pt x="314" y="162"/>
                    </a:lnTo>
                    <a:lnTo>
                      <a:pt x="312" y="162"/>
                    </a:lnTo>
                    <a:lnTo>
                      <a:pt x="309" y="162"/>
                    </a:lnTo>
                    <a:lnTo>
                      <a:pt x="308" y="162"/>
                    </a:lnTo>
                    <a:lnTo>
                      <a:pt x="305" y="162"/>
                    </a:lnTo>
                    <a:lnTo>
                      <a:pt x="302" y="162"/>
                    </a:lnTo>
                    <a:lnTo>
                      <a:pt x="300" y="162"/>
                    </a:lnTo>
                    <a:lnTo>
                      <a:pt x="297" y="162"/>
                    </a:lnTo>
                    <a:lnTo>
                      <a:pt x="294" y="162"/>
                    </a:lnTo>
                    <a:lnTo>
                      <a:pt x="292" y="163"/>
                    </a:lnTo>
                    <a:lnTo>
                      <a:pt x="288" y="163"/>
                    </a:lnTo>
                    <a:lnTo>
                      <a:pt x="284" y="163"/>
                    </a:lnTo>
                    <a:lnTo>
                      <a:pt x="281" y="165"/>
                    </a:lnTo>
                    <a:lnTo>
                      <a:pt x="277" y="165"/>
                    </a:lnTo>
                    <a:lnTo>
                      <a:pt x="271" y="166"/>
                    </a:lnTo>
                    <a:lnTo>
                      <a:pt x="268" y="168"/>
                    </a:lnTo>
                    <a:lnTo>
                      <a:pt x="265" y="168"/>
                    </a:lnTo>
                    <a:lnTo>
                      <a:pt x="263" y="168"/>
                    </a:lnTo>
                    <a:lnTo>
                      <a:pt x="260" y="168"/>
                    </a:lnTo>
                    <a:lnTo>
                      <a:pt x="258" y="169"/>
                    </a:lnTo>
                    <a:lnTo>
                      <a:pt x="256" y="169"/>
                    </a:lnTo>
                    <a:lnTo>
                      <a:pt x="254" y="170"/>
                    </a:lnTo>
                    <a:lnTo>
                      <a:pt x="252" y="170"/>
                    </a:lnTo>
                    <a:lnTo>
                      <a:pt x="251" y="170"/>
                    </a:lnTo>
                    <a:lnTo>
                      <a:pt x="249" y="170"/>
                    </a:lnTo>
                    <a:lnTo>
                      <a:pt x="247" y="172"/>
                    </a:lnTo>
                    <a:lnTo>
                      <a:pt x="245" y="172"/>
                    </a:lnTo>
                    <a:lnTo>
                      <a:pt x="244" y="172"/>
                    </a:lnTo>
                    <a:lnTo>
                      <a:pt x="242" y="173"/>
                    </a:lnTo>
                    <a:lnTo>
                      <a:pt x="240" y="173"/>
                    </a:lnTo>
                    <a:lnTo>
                      <a:pt x="238" y="173"/>
                    </a:lnTo>
                    <a:lnTo>
                      <a:pt x="236" y="173"/>
                    </a:lnTo>
                    <a:lnTo>
                      <a:pt x="235" y="175"/>
                    </a:lnTo>
                    <a:lnTo>
                      <a:pt x="233" y="175"/>
                    </a:lnTo>
                    <a:lnTo>
                      <a:pt x="231" y="175"/>
                    </a:lnTo>
                    <a:lnTo>
                      <a:pt x="229" y="176"/>
                    </a:lnTo>
                    <a:lnTo>
                      <a:pt x="228" y="176"/>
                    </a:lnTo>
                    <a:lnTo>
                      <a:pt x="225" y="176"/>
                    </a:lnTo>
                    <a:lnTo>
                      <a:pt x="222" y="178"/>
                    </a:lnTo>
                    <a:lnTo>
                      <a:pt x="220" y="178"/>
                    </a:lnTo>
                    <a:lnTo>
                      <a:pt x="218" y="178"/>
                    </a:lnTo>
                    <a:lnTo>
                      <a:pt x="215" y="179"/>
                    </a:lnTo>
                    <a:lnTo>
                      <a:pt x="212" y="179"/>
                    </a:lnTo>
                    <a:lnTo>
                      <a:pt x="210" y="179"/>
                    </a:lnTo>
                    <a:lnTo>
                      <a:pt x="206" y="181"/>
                    </a:lnTo>
                    <a:lnTo>
                      <a:pt x="200" y="182"/>
                    </a:lnTo>
                    <a:lnTo>
                      <a:pt x="197" y="182"/>
                    </a:lnTo>
                    <a:lnTo>
                      <a:pt x="195" y="182"/>
                    </a:lnTo>
                    <a:lnTo>
                      <a:pt x="192" y="183"/>
                    </a:lnTo>
                    <a:lnTo>
                      <a:pt x="189" y="183"/>
                    </a:lnTo>
                    <a:lnTo>
                      <a:pt x="188" y="183"/>
                    </a:lnTo>
                    <a:lnTo>
                      <a:pt x="185" y="185"/>
                    </a:lnTo>
                    <a:lnTo>
                      <a:pt x="183" y="185"/>
                    </a:lnTo>
                    <a:lnTo>
                      <a:pt x="181" y="185"/>
                    </a:lnTo>
                    <a:lnTo>
                      <a:pt x="180" y="185"/>
                    </a:lnTo>
                    <a:lnTo>
                      <a:pt x="178" y="185"/>
                    </a:lnTo>
                    <a:lnTo>
                      <a:pt x="176" y="186"/>
                    </a:lnTo>
                    <a:lnTo>
                      <a:pt x="174" y="186"/>
                    </a:lnTo>
                    <a:lnTo>
                      <a:pt x="172" y="186"/>
                    </a:lnTo>
                    <a:lnTo>
                      <a:pt x="171" y="186"/>
                    </a:lnTo>
                    <a:lnTo>
                      <a:pt x="169" y="188"/>
                    </a:lnTo>
                    <a:lnTo>
                      <a:pt x="167" y="188"/>
                    </a:lnTo>
                    <a:lnTo>
                      <a:pt x="165" y="188"/>
                    </a:lnTo>
                    <a:lnTo>
                      <a:pt x="164" y="188"/>
                    </a:lnTo>
                    <a:lnTo>
                      <a:pt x="162" y="188"/>
                    </a:lnTo>
                    <a:lnTo>
                      <a:pt x="160" y="188"/>
                    </a:lnTo>
                    <a:lnTo>
                      <a:pt x="158" y="188"/>
                    </a:lnTo>
                    <a:lnTo>
                      <a:pt x="156" y="189"/>
                    </a:lnTo>
                    <a:lnTo>
                      <a:pt x="154" y="189"/>
                    </a:lnTo>
                    <a:lnTo>
                      <a:pt x="152" y="189"/>
                    </a:lnTo>
                    <a:lnTo>
                      <a:pt x="149" y="189"/>
                    </a:lnTo>
                    <a:lnTo>
                      <a:pt x="147" y="189"/>
                    </a:lnTo>
                    <a:lnTo>
                      <a:pt x="144" y="191"/>
                    </a:lnTo>
                    <a:lnTo>
                      <a:pt x="141" y="191"/>
                    </a:lnTo>
                    <a:lnTo>
                      <a:pt x="139" y="191"/>
                    </a:lnTo>
                    <a:lnTo>
                      <a:pt x="135" y="191"/>
                    </a:lnTo>
                    <a:lnTo>
                      <a:pt x="126" y="192"/>
                    </a:lnTo>
                    <a:lnTo>
                      <a:pt x="122" y="192"/>
                    </a:lnTo>
                    <a:lnTo>
                      <a:pt x="117" y="192"/>
                    </a:lnTo>
                    <a:lnTo>
                      <a:pt x="114" y="194"/>
                    </a:lnTo>
                    <a:lnTo>
                      <a:pt x="110" y="194"/>
                    </a:lnTo>
                    <a:lnTo>
                      <a:pt x="108" y="194"/>
                    </a:lnTo>
                    <a:lnTo>
                      <a:pt x="104" y="194"/>
                    </a:lnTo>
                    <a:lnTo>
                      <a:pt x="101" y="194"/>
                    </a:lnTo>
                    <a:lnTo>
                      <a:pt x="98" y="194"/>
                    </a:lnTo>
                    <a:lnTo>
                      <a:pt x="96" y="194"/>
                    </a:lnTo>
                    <a:lnTo>
                      <a:pt x="92" y="194"/>
                    </a:lnTo>
                    <a:lnTo>
                      <a:pt x="91" y="195"/>
                    </a:lnTo>
                    <a:lnTo>
                      <a:pt x="88" y="195"/>
                    </a:lnTo>
                    <a:lnTo>
                      <a:pt x="85" y="195"/>
                    </a:lnTo>
                    <a:lnTo>
                      <a:pt x="83" y="195"/>
                    </a:lnTo>
                    <a:lnTo>
                      <a:pt x="80" y="195"/>
                    </a:lnTo>
                    <a:lnTo>
                      <a:pt x="78" y="195"/>
                    </a:lnTo>
                    <a:lnTo>
                      <a:pt x="76" y="195"/>
                    </a:lnTo>
                    <a:lnTo>
                      <a:pt x="73" y="195"/>
                    </a:lnTo>
                    <a:lnTo>
                      <a:pt x="70" y="195"/>
                    </a:lnTo>
                    <a:lnTo>
                      <a:pt x="68" y="195"/>
                    </a:lnTo>
                    <a:lnTo>
                      <a:pt x="65" y="195"/>
                    </a:lnTo>
                    <a:lnTo>
                      <a:pt x="62" y="195"/>
                    </a:lnTo>
                    <a:lnTo>
                      <a:pt x="59" y="195"/>
                    </a:lnTo>
                    <a:lnTo>
                      <a:pt x="55" y="195"/>
                    </a:lnTo>
                    <a:lnTo>
                      <a:pt x="52" y="195"/>
                    </a:lnTo>
                    <a:lnTo>
                      <a:pt x="48" y="197"/>
                    </a:lnTo>
                    <a:lnTo>
                      <a:pt x="44" y="197"/>
                    </a:lnTo>
                    <a:lnTo>
                      <a:pt x="40" y="197"/>
                    </a:lnTo>
                    <a:lnTo>
                      <a:pt x="36" y="197"/>
                    </a:lnTo>
                    <a:lnTo>
                      <a:pt x="31" y="197"/>
                    </a:lnTo>
                    <a:lnTo>
                      <a:pt x="28" y="197"/>
                    </a:lnTo>
                    <a:lnTo>
                      <a:pt x="27" y="197"/>
                    </a:lnTo>
                    <a:lnTo>
                      <a:pt x="26" y="197"/>
                    </a:lnTo>
                    <a:lnTo>
                      <a:pt x="25" y="197"/>
                    </a:lnTo>
                    <a:lnTo>
                      <a:pt x="23" y="197"/>
                    </a:lnTo>
                    <a:lnTo>
                      <a:pt x="22" y="197"/>
                    </a:lnTo>
                    <a:lnTo>
                      <a:pt x="21" y="197"/>
                    </a:lnTo>
                    <a:lnTo>
                      <a:pt x="20" y="197"/>
                    </a:lnTo>
                    <a:lnTo>
                      <a:pt x="19" y="197"/>
                    </a:lnTo>
                    <a:lnTo>
                      <a:pt x="18" y="197"/>
                    </a:lnTo>
                    <a:lnTo>
                      <a:pt x="16" y="197"/>
                    </a:lnTo>
                    <a:lnTo>
                      <a:pt x="15" y="197"/>
                    </a:lnTo>
                    <a:lnTo>
                      <a:pt x="14" y="197"/>
                    </a:lnTo>
                    <a:lnTo>
                      <a:pt x="13" y="197"/>
                    </a:lnTo>
                    <a:lnTo>
                      <a:pt x="12" y="197"/>
                    </a:lnTo>
                    <a:lnTo>
                      <a:pt x="11" y="197"/>
                    </a:lnTo>
                    <a:lnTo>
                      <a:pt x="10" y="197"/>
                    </a:lnTo>
                    <a:lnTo>
                      <a:pt x="9" y="197"/>
                    </a:lnTo>
                    <a:lnTo>
                      <a:pt x="8" y="197"/>
                    </a:lnTo>
                    <a:lnTo>
                      <a:pt x="7" y="197"/>
                    </a:lnTo>
                    <a:lnTo>
                      <a:pt x="6" y="197"/>
                    </a:lnTo>
                    <a:lnTo>
                      <a:pt x="5" y="197"/>
                    </a:lnTo>
                    <a:lnTo>
                      <a:pt x="4" y="197"/>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57" name="Freeform 297"/>
              <p:cNvSpPr>
                <a:spLocks/>
              </p:cNvSpPr>
              <p:nvPr/>
            </p:nvSpPr>
            <p:spPr bwMode="auto">
              <a:xfrm>
                <a:off x="17" y="4129"/>
                <a:ext cx="420" cy="191"/>
              </a:xfrm>
              <a:custGeom>
                <a:avLst/>
                <a:gdLst/>
                <a:ahLst/>
                <a:cxnLst>
                  <a:cxn ang="0">
                    <a:pos x="0" y="0"/>
                  </a:cxn>
                  <a:cxn ang="0">
                    <a:pos x="161" y="0"/>
                  </a:cxn>
                  <a:cxn ang="0">
                    <a:pos x="291" y="26"/>
                  </a:cxn>
                  <a:cxn ang="0">
                    <a:pos x="392" y="47"/>
                  </a:cxn>
                  <a:cxn ang="0">
                    <a:pos x="419" y="84"/>
                  </a:cxn>
                  <a:cxn ang="0">
                    <a:pos x="408" y="126"/>
                  </a:cxn>
                  <a:cxn ang="0">
                    <a:pos x="368" y="142"/>
                  </a:cxn>
                  <a:cxn ang="0">
                    <a:pos x="273" y="163"/>
                  </a:cxn>
                  <a:cxn ang="0">
                    <a:pos x="218" y="174"/>
                  </a:cxn>
                  <a:cxn ang="0">
                    <a:pos x="116" y="178"/>
                  </a:cxn>
                  <a:cxn ang="0">
                    <a:pos x="36" y="184"/>
                  </a:cxn>
                  <a:cxn ang="0">
                    <a:pos x="4" y="190"/>
                  </a:cxn>
                  <a:cxn ang="0">
                    <a:pos x="0" y="68"/>
                  </a:cxn>
                  <a:cxn ang="0">
                    <a:pos x="0" y="0"/>
                  </a:cxn>
                </a:cxnLst>
                <a:rect l="0" t="0" r="r" b="b"/>
                <a:pathLst>
                  <a:path w="420" h="191">
                    <a:moveTo>
                      <a:pt x="0" y="0"/>
                    </a:moveTo>
                    <a:lnTo>
                      <a:pt x="161" y="0"/>
                    </a:lnTo>
                    <a:lnTo>
                      <a:pt x="291" y="26"/>
                    </a:lnTo>
                    <a:lnTo>
                      <a:pt x="392" y="47"/>
                    </a:lnTo>
                    <a:lnTo>
                      <a:pt x="419" y="84"/>
                    </a:lnTo>
                    <a:lnTo>
                      <a:pt x="408" y="126"/>
                    </a:lnTo>
                    <a:lnTo>
                      <a:pt x="368" y="142"/>
                    </a:lnTo>
                    <a:lnTo>
                      <a:pt x="273" y="163"/>
                    </a:lnTo>
                    <a:lnTo>
                      <a:pt x="218" y="174"/>
                    </a:lnTo>
                    <a:lnTo>
                      <a:pt x="116" y="178"/>
                    </a:lnTo>
                    <a:lnTo>
                      <a:pt x="36" y="184"/>
                    </a:lnTo>
                    <a:lnTo>
                      <a:pt x="4" y="190"/>
                    </a:lnTo>
                    <a:lnTo>
                      <a:pt x="0" y="68"/>
                    </a:lnTo>
                    <a:lnTo>
                      <a:pt x="0" y="0"/>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58" name="Freeform 298"/>
              <p:cNvSpPr>
                <a:spLocks/>
              </p:cNvSpPr>
              <p:nvPr/>
            </p:nvSpPr>
            <p:spPr bwMode="auto">
              <a:xfrm>
                <a:off x="17" y="4124"/>
                <a:ext cx="417" cy="195"/>
              </a:xfrm>
              <a:custGeom>
                <a:avLst/>
                <a:gdLst/>
                <a:ahLst/>
                <a:cxnLst>
                  <a:cxn ang="0">
                    <a:pos x="6" y="1"/>
                  </a:cxn>
                  <a:cxn ang="0">
                    <a:pos x="24" y="0"/>
                  </a:cxn>
                  <a:cxn ang="0">
                    <a:pos x="50" y="0"/>
                  </a:cxn>
                  <a:cxn ang="0">
                    <a:pos x="82" y="0"/>
                  </a:cxn>
                  <a:cxn ang="0">
                    <a:pos x="116" y="1"/>
                  </a:cxn>
                  <a:cxn ang="0">
                    <a:pos x="155" y="4"/>
                  </a:cxn>
                  <a:cxn ang="0">
                    <a:pos x="178" y="5"/>
                  </a:cxn>
                  <a:cxn ang="0">
                    <a:pos x="196" y="10"/>
                  </a:cxn>
                  <a:cxn ang="0">
                    <a:pos x="216" y="14"/>
                  </a:cxn>
                  <a:cxn ang="0">
                    <a:pos x="241" y="18"/>
                  </a:cxn>
                  <a:cxn ang="0">
                    <a:pos x="272" y="25"/>
                  </a:cxn>
                  <a:cxn ang="0">
                    <a:pos x="287" y="28"/>
                  </a:cxn>
                  <a:cxn ang="0">
                    <a:pos x="300" y="31"/>
                  </a:cxn>
                  <a:cxn ang="0">
                    <a:pos x="312" y="34"/>
                  </a:cxn>
                  <a:cxn ang="0">
                    <a:pos x="328" y="38"/>
                  </a:cxn>
                  <a:cxn ang="0">
                    <a:pos x="350" y="44"/>
                  </a:cxn>
                  <a:cxn ang="0">
                    <a:pos x="363" y="45"/>
                  </a:cxn>
                  <a:cxn ang="0">
                    <a:pos x="373" y="44"/>
                  </a:cxn>
                  <a:cxn ang="0">
                    <a:pos x="383" y="45"/>
                  </a:cxn>
                  <a:cxn ang="0">
                    <a:pos x="394" y="54"/>
                  </a:cxn>
                  <a:cxn ang="0">
                    <a:pos x="405" y="66"/>
                  </a:cxn>
                  <a:cxn ang="0">
                    <a:pos x="409" y="73"/>
                  </a:cxn>
                  <a:cxn ang="0">
                    <a:pos x="413" y="81"/>
                  </a:cxn>
                  <a:cxn ang="0">
                    <a:pos x="415" y="90"/>
                  </a:cxn>
                  <a:cxn ang="0">
                    <a:pos x="416" y="99"/>
                  </a:cxn>
                  <a:cxn ang="0">
                    <a:pos x="412" y="117"/>
                  </a:cxn>
                  <a:cxn ang="0">
                    <a:pos x="405" y="127"/>
                  </a:cxn>
                  <a:cxn ang="0">
                    <a:pos x="394" y="133"/>
                  </a:cxn>
                  <a:cxn ang="0">
                    <a:pos x="381" y="139"/>
                  </a:cxn>
                  <a:cxn ang="0">
                    <a:pos x="367" y="145"/>
                  </a:cxn>
                  <a:cxn ang="0">
                    <a:pos x="346" y="155"/>
                  </a:cxn>
                  <a:cxn ang="0">
                    <a:pos x="331" y="159"/>
                  </a:cxn>
                  <a:cxn ang="0">
                    <a:pos x="318" y="159"/>
                  </a:cxn>
                  <a:cxn ang="0">
                    <a:pos x="306" y="159"/>
                  </a:cxn>
                  <a:cxn ang="0">
                    <a:pos x="289" y="160"/>
                  </a:cxn>
                  <a:cxn ang="0">
                    <a:pos x="266" y="165"/>
                  </a:cxn>
                  <a:cxn ang="0">
                    <a:pos x="253" y="168"/>
                  </a:cxn>
                  <a:cxn ang="0">
                    <a:pos x="243" y="171"/>
                  </a:cxn>
                  <a:cxn ang="0">
                    <a:pos x="232" y="172"/>
                  </a:cxn>
                  <a:cxn ang="0">
                    <a:pos x="219" y="175"/>
                  </a:cxn>
                  <a:cxn ang="0">
                    <a:pos x="197" y="179"/>
                  </a:cxn>
                  <a:cxn ang="0">
                    <a:pos x="184" y="182"/>
                  </a:cxn>
                  <a:cxn ang="0">
                    <a:pos x="173" y="183"/>
                  </a:cxn>
                  <a:cxn ang="0">
                    <a:pos x="163" y="185"/>
                  </a:cxn>
                  <a:cxn ang="0">
                    <a:pos x="150" y="186"/>
                  </a:cxn>
                  <a:cxn ang="0">
                    <a:pos x="126" y="189"/>
                  </a:cxn>
                  <a:cxn ang="0">
                    <a:pos x="105" y="191"/>
                  </a:cxn>
                  <a:cxn ang="0">
                    <a:pos x="88" y="192"/>
                  </a:cxn>
                  <a:cxn ang="0">
                    <a:pos x="74" y="192"/>
                  </a:cxn>
                  <a:cxn ang="0">
                    <a:pos x="56" y="192"/>
                  </a:cxn>
                  <a:cxn ang="0">
                    <a:pos x="31" y="194"/>
                  </a:cxn>
                  <a:cxn ang="0">
                    <a:pos x="21" y="194"/>
                  </a:cxn>
                  <a:cxn ang="0">
                    <a:pos x="13" y="194"/>
                  </a:cxn>
                  <a:cxn ang="0">
                    <a:pos x="7" y="194"/>
                  </a:cxn>
                </a:cxnLst>
                <a:rect l="0" t="0" r="r" b="b"/>
                <a:pathLst>
                  <a:path w="417" h="195">
                    <a:moveTo>
                      <a:pt x="0" y="2"/>
                    </a:moveTo>
                    <a:lnTo>
                      <a:pt x="1" y="1"/>
                    </a:lnTo>
                    <a:lnTo>
                      <a:pt x="2" y="1"/>
                    </a:lnTo>
                    <a:lnTo>
                      <a:pt x="3" y="1"/>
                    </a:lnTo>
                    <a:lnTo>
                      <a:pt x="4" y="1"/>
                    </a:lnTo>
                    <a:lnTo>
                      <a:pt x="6" y="1"/>
                    </a:lnTo>
                    <a:lnTo>
                      <a:pt x="9" y="1"/>
                    </a:lnTo>
                    <a:lnTo>
                      <a:pt x="12" y="1"/>
                    </a:lnTo>
                    <a:lnTo>
                      <a:pt x="13" y="1"/>
                    </a:lnTo>
                    <a:lnTo>
                      <a:pt x="17" y="1"/>
                    </a:lnTo>
                    <a:lnTo>
                      <a:pt x="20" y="0"/>
                    </a:lnTo>
                    <a:lnTo>
                      <a:pt x="24" y="0"/>
                    </a:lnTo>
                    <a:lnTo>
                      <a:pt x="28" y="0"/>
                    </a:lnTo>
                    <a:lnTo>
                      <a:pt x="31" y="0"/>
                    </a:lnTo>
                    <a:lnTo>
                      <a:pt x="36" y="0"/>
                    </a:lnTo>
                    <a:lnTo>
                      <a:pt x="40" y="0"/>
                    </a:lnTo>
                    <a:lnTo>
                      <a:pt x="45" y="0"/>
                    </a:lnTo>
                    <a:lnTo>
                      <a:pt x="50" y="0"/>
                    </a:lnTo>
                    <a:lnTo>
                      <a:pt x="54" y="0"/>
                    </a:lnTo>
                    <a:lnTo>
                      <a:pt x="60" y="0"/>
                    </a:lnTo>
                    <a:lnTo>
                      <a:pt x="65" y="0"/>
                    </a:lnTo>
                    <a:lnTo>
                      <a:pt x="70" y="0"/>
                    </a:lnTo>
                    <a:lnTo>
                      <a:pt x="76" y="0"/>
                    </a:lnTo>
                    <a:lnTo>
                      <a:pt x="82" y="0"/>
                    </a:lnTo>
                    <a:lnTo>
                      <a:pt x="87" y="0"/>
                    </a:lnTo>
                    <a:lnTo>
                      <a:pt x="93" y="0"/>
                    </a:lnTo>
                    <a:lnTo>
                      <a:pt x="99" y="0"/>
                    </a:lnTo>
                    <a:lnTo>
                      <a:pt x="105" y="0"/>
                    </a:lnTo>
                    <a:lnTo>
                      <a:pt x="111" y="0"/>
                    </a:lnTo>
                    <a:lnTo>
                      <a:pt x="116" y="1"/>
                    </a:lnTo>
                    <a:lnTo>
                      <a:pt x="123" y="1"/>
                    </a:lnTo>
                    <a:lnTo>
                      <a:pt x="129" y="2"/>
                    </a:lnTo>
                    <a:lnTo>
                      <a:pt x="140" y="2"/>
                    </a:lnTo>
                    <a:lnTo>
                      <a:pt x="145" y="2"/>
                    </a:lnTo>
                    <a:lnTo>
                      <a:pt x="150" y="2"/>
                    </a:lnTo>
                    <a:lnTo>
                      <a:pt x="155" y="4"/>
                    </a:lnTo>
                    <a:lnTo>
                      <a:pt x="159" y="4"/>
                    </a:lnTo>
                    <a:lnTo>
                      <a:pt x="164" y="5"/>
                    </a:lnTo>
                    <a:lnTo>
                      <a:pt x="167" y="5"/>
                    </a:lnTo>
                    <a:lnTo>
                      <a:pt x="171" y="5"/>
                    </a:lnTo>
                    <a:lnTo>
                      <a:pt x="174" y="5"/>
                    </a:lnTo>
                    <a:lnTo>
                      <a:pt x="178" y="5"/>
                    </a:lnTo>
                    <a:lnTo>
                      <a:pt x="181" y="7"/>
                    </a:lnTo>
                    <a:lnTo>
                      <a:pt x="184" y="7"/>
                    </a:lnTo>
                    <a:lnTo>
                      <a:pt x="188" y="8"/>
                    </a:lnTo>
                    <a:lnTo>
                      <a:pt x="190" y="8"/>
                    </a:lnTo>
                    <a:lnTo>
                      <a:pt x="193" y="8"/>
                    </a:lnTo>
                    <a:lnTo>
                      <a:pt x="196" y="10"/>
                    </a:lnTo>
                    <a:lnTo>
                      <a:pt x="199" y="10"/>
                    </a:lnTo>
                    <a:lnTo>
                      <a:pt x="203" y="11"/>
                    </a:lnTo>
                    <a:lnTo>
                      <a:pt x="205" y="11"/>
                    </a:lnTo>
                    <a:lnTo>
                      <a:pt x="209" y="11"/>
                    </a:lnTo>
                    <a:lnTo>
                      <a:pt x="213" y="12"/>
                    </a:lnTo>
                    <a:lnTo>
                      <a:pt x="216" y="14"/>
                    </a:lnTo>
                    <a:lnTo>
                      <a:pt x="220" y="14"/>
                    </a:lnTo>
                    <a:lnTo>
                      <a:pt x="223" y="15"/>
                    </a:lnTo>
                    <a:lnTo>
                      <a:pt x="228" y="15"/>
                    </a:lnTo>
                    <a:lnTo>
                      <a:pt x="232" y="17"/>
                    </a:lnTo>
                    <a:lnTo>
                      <a:pt x="237" y="18"/>
                    </a:lnTo>
                    <a:lnTo>
                      <a:pt x="241" y="18"/>
                    </a:lnTo>
                    <a:lnTo>
                      <a:pt x="246" y="20"/>
                    </a:lnTo>
                    <a:lnTo>
                      <a:pt x="252" y="21"/>
                    </a:lnTo>
                    <a:lnTo>
                      <a:pt x="258" y="22"/>
                    </a:lnTo>
                    <a:lnTo>
                      <a:pt x="265" y="24"/>
                    </a:lnTo>
                    <a:lnTo>
                      <a:pt x="269" y="24"/>
                    </a:lnTo>
                    <a:lnTo>
                      <a:pt x="272" y="25"/>
                    </a:lnTo>
                    <a:lnTo>
                      <a:pt x="275" y="25"/>
                    </a:lnTo>
                    <a:lnTo>
                      <a:pt x="277" y="25"/>
                    </a:lnTo>
                    <a:lnTo>
                      <a:pt x="280" y="27"/>
                    </a:lnTo>
                    <a:lnTo>
                      <a:pt x="283" y="27"/>
                    </a:lnTo>
                    <a:lnTo>
                      <a:pt x="285" y="28"/>
                    </a:lnTo>
                    <a:lnTo>
                      <a:pt x="287" y="28"/>
                    </a:lnTo>
                    <a:lnTo>
                      <a:pt x="290" y="28"/>
                    </a:lnTo>
                    <a:lnTo>
                      <a:pt x="292" y="28"/>
                    </a:lnTo>
                    <a:lnTo>
                      <a:pt x="294" y="30"/>
                    </a:lnTo>
                    <a:lnTo>
                      <a:pt x="296" y="30"/>
                    </a:lnTo>
                    <a:lnTo>
                      <a:pt x="298" y="30"/>
                    </a:lnTo>
                    <a:lnTo>
                      <a:pt x="300" y="31"/>
                    </a:lnTo>
                    <a:lnTo>
                      <a:pt x="302" y="31"/>
                    </a:lnTo>
                    <a:lnTo>
                      <a:pt x="304" y="31"/>
                    </a:lnTo>
                    <a:lnTo>
                      <a:pt x="306" y="33"/>
                    </a:lnTo>
                    <a:lnTo>
                      <a:pt x="309" y="33"/>
                    </a:lnTo>
                    <a:lnTo>
                      <a:pt x="310" y="34"/>
                    </a:lnTo>
                    <a:lnTo>
                      <a:pt x="312" y="34"/>
                    </a:lnTo>
                    <a:lnTo>
                      <a:pt x="315" y="34"/>
                    </a:lnTo>
                    <a:lnTo>
                      <a:pt x="317" y="35"/>
                    </a:lnTo>
                    <a:lnTo>
                      <a:pt x="319" y="35"/>
                    </a:lnTo>
                    <a:lnTo>
                      <a:pt x="323" y="37"/>
                    </a:lnTo>
                    <a:lnTo>
                      <a:pt x="325" y="37"/>
                    </a:lnTo>
                    <a:lnTo>
                      <a:pt x="328" y="38"/>
                    </a:lnTo>
                    <a:lnTo>
                      <a:pt x="332" y="40"/>
                    </a:lnTo>
                    <a:lnTo>
                      <a:pt x="335" y="40"/>
                    </a:lnTo>
                    <a:lnTo>
                      <a:pt x="339" y="41"/>
                    </a:lnTo>
                    <a:lnTo>
                      <a:pt x="342" y="43"/>
                    </a:lnTo>
                    <a:lnTo>
                      <a:pt x="348" y="44"/>
                    </a:lnTo>
                    <a:lnTo>
                      <a:pt x="350" y="44"/>
                    </a:lnTo>
                    <a:lnTo>
                      <a:pt x="352" y="44"/>
                    </a:lnTo>
                    <a:lnTo>
                      <a:pt x="355" y="45"/>
                    </a:lnTo>
                    <a:lnTo>
                      <a:pt x="357" y="45"/>
                    </a:lnTo>
                    <a:lnTo>
                      <a:pt x="358" y="45"/>
                    </a:lnTo>
                    <a:lnTo>
                      <a:pt x="361" y="45"/>
                    </a:lnTo>
                    <a:lnTo>
                      <a:pt x="363" y="45"/>
                    </a:lnTo>
                    <a:lnTo>
                      <a:pt x="365" y="45"/>
                    </a:lnTo>
                    <a:lnTo>
                      <a:pt x="366" y="45"/>
                    </a:lnTo>
                    <a:lnTo>
                      <a:pt x="368" y="44"/>
                    </a:lnTo>
                    <a:lnTo>
                      <a:pt x="369" y="44"/>
                    </a:lnTo>
                    <a:lnTo>
                      <a:pt x="371" y="44"/>
                    </a:lnTo>
                    <a:lnTo>
                      <a:pt x="373" y="44"/>
                    </a:lnTo>
                    <a:lnTo>
                      <a:pt x="374" y="44"/>
                    </a:lnTo>
                    <a:lnTo>
                      <a:pt x="376" y="44"/>
                    </a:lnTo>
                    <a:lnTo>
                      <a:pt x="377" y="44"/>
                    </a:lnTo>
                    <a:lnTo>
                      <a:pt x="379" y="44"/>
                    </a:lnTo>
                    <a:lnTo>
                      <a:pt x="381" y="45"/>
                    </a:lnTo>
                    <a:lnTo>
                      <a:pt x="383" y="45"/>
                    </a:lnTo>
                    <a:lnTo>
                      <a:pt x="385" y="47"/>
                    </a:lnTo>
                    <a:lnTo>
                      <a:pt x="387" y="48"/>
                    </a:lnTo>
                    <a:lnTo>
                      <a:pt x="389" y="48"/>
                    </a:lnTo>
                    <a:lnTo>
                      <a:pt x="390" y="50"/>
                    </a:lnTo>
                    <a:lnTo>
                      <a:pt x="392" y="51"/>
                    </a:lnTo>
                    <a:lnTo>
                      <a:pt x="394" y="54"/>
                    </a:lnTo>
                    <a:lnTo>
                      <a:pt x="396" y="56"/>
                    </a:lnTo>
                    <a:lnTo>
                      <a:pt x="397" y="57"/>
                    </a:lnTo>
                    <a:lnTo>
                      <a:pt x="400" y="60"/>
                    </a:lnTo>
                    <a:lnTo>
                      <a:pt x="403" y="63"/>
                    </a:lnTo>
                    <a:lnTo>
                      <a:pt x="404" y="66"/>
                    </a:lnTo>
                    <a:lnTo>
                      <a:pt x="405" y="66"/>
                    </a:lnTo>
                    <a:lnTo>
                      <a:pt x="405" y="67"/>
                    </a:lnTo>
                    <a:lnTo>
                      <a:pt x="406" y="68"/>
                    </a:lnTo>
                    <a:lnTo>
                      <a:pt x="406" y="70"/>
                    </a:lnTo>
                    <a:lnTo>
                      <a:pt x="407" y="71"/>
                    </a:lnTo>
                    <a:lnTo>
                      <a:pt x="408" y="71"/>
                    </a:lnTo>
                    <a:lnTo>
                      <a:pt x="409" y="73"/>
                    </a:lnTo>
                    <a:lnTo>
                      <a:pt x="410" y="74"/>
                    </a:lnTo>
                    <a:lnTo>
                      <a:pt x="411" y="76"/>
                    </a:lnTo>
                    <a:lnTo>
                      <a:pt x="412" y="77"/>
                    </a:lnTo>
                    <a:lnTo>
                      <a:pt x="412" y="79"/>
                    </a:lnTo>
                    <a:lnTo>
                      <a:pt x="413" y="80"/>
                    </a:lnTo>
                    <a:lnTo>
                      <a:pt x="413" y="81"/>
                    </a:lnTo>
                    <a:lnTo>
                      <a:pt x="413" y="83"/>
                    </a:lnTo>
                    <a:lnTo>
                      <a:pt x="413" y="84"/>
                    </a:lnTo>
                    <a:lnTo>
                      <a:pt x="414" y="86"/>
                    </a:lnTo>
                    <a:lnTo>
                      <a:pt x="415" y="87"/>
                    </a:lnTo>
                    <a:lnTo>
                      <a:pt x="415" y="89"/>
                    </a:lnTo>
                    <a:lnTo>
                      <a:pt x="415" y="90"/>
                    </a:lnTo>
                    <a:lnTo>
                      <a:pt x="415" y="91"/>
                    </a:lnTo>
                    <a:lnTo>
                      <a:pt x="415" y="93"/>
                    </a:lnTo>
                    <a:lnTo>
                      <a:pt x="416" y="94"/>
                    </a:lnTo>
                    <a:lnTo>
                      <a:pt x="416" y="96"/>
                    </a:lnTo>
                    <a:lnTo>
                      <a:pt x="416" y="97"/>
                    </a:lnTo>
                    <a:lnTo>
                      <a:pt x="416" y="99"/>
                    </a:lnTo>
                    <a:lnTo>
                      <a:pt x="416" y="100"/>
                    </a:lnTo>
                    <a:lnTo>
                      <a:pt x="415" y="106"/>
                    </a:lnTo>
                    <a:lnTo>
                      <a:pt x="414" y="109"/>
                    </a:lnTo>
                    <a:lnTo>
                      <a:pt x="413" y="112"/>
                    </a:lnTo>
                    <a:lnTo>
                      <a:pt x="413" y="114"/>
                    </a:lnTo>
                    <a:lnTo>
                      <a:pt x="412" y="117"/>
                    </a:lnTo>
                    <a:lnTo>
                      <a:pt x="411" y="119"/>
                    </a:lnTo>
                    <a:lnTo>
                      <a:pt x="410" y="120"/>
                    </a:lnTo>
                    <a:lnTo>
                      <a:pt x="408" y="123"/>
                    </a:lnTo>
                    <a:lnTo>
                      <a:pt x="407" y="125"/>
                    </a:lnTo>
                    <a:lnTo>
                      <a:pt x="405" y="126"/>
                    </a:lnTo>
                    <a:lnTo>
                      <a:pt x="405" y="127"/>
                    </a:lnTo>
                    <a:lnTo>
                      <a:pt x="403" y="129"/>
                    </a:lnTo>
                    <a:lnTo>
                      <a:pt x="401" y="129"/>
                    </a:lnTo>
                    <a:lnTo>
                      <a:pt x="399" y="130"/>
                    </a:lnTo>
                    <a:lnTo>
                      <a:pt x="397" y="132"/>
                    </a:lnTo>
                    <a:lnTo>
                      <a:pt x="396" y="133"/>
                    </a:lnTo>
                    <a:lnTo>
                      <a:pt x="394" y="133"/>
                    </a:lnTo>
                    <a:lnTo>
                      <a:pt x="392" y="135"/>
                    </a:lnTo>
                    <a:lnTo>
                      <a:pt x="390" y="135"/>
                    </a:lnTo>
                    <a:lnTo>
                      <a:pt x="389" y="136"/>
                    </a:lnTo>
                    <a:lnTo>
                      <a:pt x="386" y="137"/>
                    </a:lnTo>
                    <a:lnTo>
                      <a:pt x="384" y="137"/>
                    </a:lnTo>
                    <a:lnTo>
                      <a:pt x="381" y="139"/>
                    </a:lnTo>
                    <a:lnTo>
                      <a:pt x="380" y="139"/>
                    </a:lnTo>
                    <a:lnTo>
                      <a:pt x="377" y="140"/>
                    </a:lnTo>
                    <a:lnTo>
                      <a:pt x="374" y="140"/>
                    </a:lnTo>
                    <a:lnTo>
                      <a:pt x="373" y="142"/>
                    </a:lnTo>
                    <a:lnTo>
                      <a:pt x="370" y="143"/>
                    </a:lnTo>
                    <a:lnTo>
                      <a:pt x="367" y="145"/>
                    </a:lnTo>
                    <a:lnTo>
                      <a:pt x="365" y="146"/>
                    </a:lnTo>
                    <a:lnTo>
                      <a:pt x="362" y="148"/>
                    </a:lnTo>
                    <a:lnTo>
                      <a:pt x="355" y="150"/>
                    </a:lnTo>
                    <a:lnTo>
                      <a:pt x="351" y="152"/>
                    </a:lnTo>
                    <a:lnTo>
                      <a:pt x="349" y="153"/>
                    </a:lnTo>
                    <a:lnTo>
                      <a:pt x="346" y="155"/>
                    </a:lnTo>
                    <a:lnTo>
                      <a:pt x="342" y="155"/>
                    </a:lnTo>
                    <a:lnTo>
                      <a:pt x="341" y="156"/>
                    </a:lnTo>
                    <a:lnTo>
                      <a:pt x="338" y="158"/>
                    </a:lnTo>
                    <a:lnTo>
                      <a:pt x="335" y="158"/>
                    </a:lnTo>
                    <a:lnTo>
                      <a:pt x="333" y="158"/>
                    </a:lnTo>
                    <a:lnTo>
                      <a:pt x="331" y="159"/>
                    </a:lnTo>
                    <a:lnTo>
                      <a:pt x="329" y="159"/>
                    </a:lnTo>
                    <a:lnTo>
                      <a:pt x="326" y="159"/>
                    </a:lnTo>
                    <a:lnTo>
                      <a:pt x="325" y="159"/>
                    </a:lnTo>
                    <a:lnTo>
                      <a:pt x="323" y="159"/>
                    </a:lnTo>
                    <a:lnTo>
                      <a:pt x="321" y="159"/>
                    </a:lnTo>
                    <a:lnTo>
                      <a:pt x="318" y="159"/>
                    </a:lnTo>
                    <a:lnTo>
                      <a:pt x="317" y="159"/>
                    </a:lnTo>
                    <a:lnTo>
                      <a:pt x="315" y="159"/>
                    </a:lnTo>
                    <a:lnTo>
                      <a:pt x="312" y="159"/>
                    </a:lnTo>
                    <a:lnTo>
                      <a:pt x="310" y="159"/>
                    </a:lnTo>
                    <a:lnTo>
                      <a:pt x="308" y="159"/>
                    </a:lnTo>
                    <a:lnTo>
                      <a:pt x="306" y="159"/>
                    </a:lnTo>
                    <a:lnTo>
                      <a:pt x="303" y="159"/>
                    </a:lnTo>
                    <a:lnTo>
                      <a:pt x="301" y="159"/>
                    </a:lnTo>
                    <a:lnTo>
                      <a:pt x="298" y="159"/>
                    </a:lnTo>
                    <a:lnTo>
                      <a:pt x="295" y="159"/>
                    </a:lnTo>
                    <a:lnTo>
                      <a:pt x="292" y="160"/>
                    </a:lnTo>
                    <a:lnTo>
                      <a:pt x="289" y="160"/>
                    </a:lnTo>
                    <a:lnTo>
                      <a:pt x="285" y="160"/>
                    </a:lnTo>
                    <a:lnTo>
                      <a:pt x="282" y="160"/>
                    </a:lnTo>
                    <a:lnTo>
                      <a:pt x="278" y="162"/>
                    </a:lnTo>
                    <a:lnTo>
                      <a:pt x="271" y="163"/>
                    </a:lnTo>
                    <a:lnTo>
                      <a:pt x="269" y="163"/>
                    </a:lnTo>
                    <a:lnTo>
                      <a:pt x="266" y="165"/>
                    </a:lnTo>
                    <a:lnTo>
                      <a:pt x="263" y="165"/>
                    </a:lnTo>
                    <a:lnTo>
                      <a:pt x="261" y="166"/>
                    </a:lnTo>
                    <a:lnTo>
                      <a:pt x="259" y="166"/>
                    </a:lnTo>
                    <a:lnTo>
                      <a:pt x="257" y="166"/>
                    </a:lnTo>
                    <a:lnTo>
                      <a:pt x="254" y="168"/>
                    </a:lnTo>
                    <a:lnTo>
                      <a:pt x="253" y="168"/>
                    </a:lnTo>
                    <a:lnTo>
                      <a:pt x="251" y="168"/>
                    </a:lnTo>
                    <a:lnTo>
                      <a:pt x="249" y="169"/>
                    </a:lnTo>
                    <a:lnTo>
                      <a:pt x="247" y="169"/>
                    </a:lnTo>
                    <a:lnTo>
                      <a:pt x="245" y="169"/>
                    </a:lnTo>
                    <a:lnTo>
                      <a:pt x="244" y="171"/>
                    </a:lnTo>
                    <a:lnTo>
                      <a:pt x="243" y="171"/>
                    </a:lnTo>
                    <a:lnTo>
                      <a:pt x="241" y="171"/>
                    </a:lnTo>
                    <a:lnTo>
                      <a:pt x="239" y="172"/>
                    </a:lnTo>
                    <a:lnTo>
                      <a:pt x="237" y="172"/>
                    </a:lnTo>
                    <a:lnTo>
                      <a:pt x="236" y="172"/>
                    </a:lnTo>
                    <a:lnTo>
                      <a:pt x="234" y="172"/>
                    </a:lnTo>
                    <a:lnTo>
                      <a:pt x="232" y="172"/>
                    </a:lnTo>
                    <a:lnTo>
                      <a:pt x="230" y="173"/>
                    </a:lnTo>
                    <a:lnTo>
                      <a:pt x="228" y="173"/>
                    </a:lnTo>
                    <a:lnTo>
                      <a:pt x="226" y="175"/>
                    </a:lnTo>
                    <a:lnTo>
                      <a:pt x="223" y="175"/>
                    </a:lnTo>
                    <a:lnTo>
                      <a:pt x="221" y="175"/>
                    </a:lnTo>
                    <a:lnTo>
                      <a:pt x="219" y="175"/>
                    </a:lnTo>
                    <a:lnTo>
                      <a:pt x="216" y="176"/>
                    </a:lnTo>
                    <a:lnTo>
                      <a:pt x="213" y="176"/>
                    </a:lnTo>
                    <a:lnTo>
                      <a:pt x="210" y="178"/>
                    </a:lnTo>
                    <a:lnTo>
                      <a:pt x="207" y="178"/>
                    </a:lnTo>
                    <a:lnTo>
                      <a:pt x="200" y="179"/>
                    </a:lnTo>
                    <a:lnTo>
                      <a:pt x="197" y="179"/>
                    </a:lnTo>
                    <a:lnTo>
                      <a:pt x="195" y="181"/>
                    </a:lnTo>
                    <a:lnTo>
                      <a:pt x="192" y="181"/>
                    </a:lnTo>
                    <a:lnTo>
                      <a:pt x="190" y="181"/>
                    </a:lnTo>
                    <a:lnTo>
                      <a:pt x="188" y="181"/>
                    </a:lnTo>
                    <a:lnTo>
                      <a:pt x="186" y="182"/>
                    </a:lnTo>
                    <a:lnTo>
                      <a:pt x="184" y="182"/>
                    </a:lnTo>
                    <a:lnTo>
                      <a:pt x="182" y="182"/>
                    </a:lnTo>
                    <a:lnTo>
                      <a:pt x="180" y="183"/>
                    </a:lnTo>
                    <a:lnTo>
                      <a:pt x="178" y="183"/>
                    </a:lnTo>
                    <a:lnTo>
                      <a:pt x="176" y="183"/>
                    </a:lnTo>
                    <a:lnTo>
                      <a:pt x="175" y="183"/>
                    </a:lnTo>
                    <a:lnTo>
                      <a:pt x="173" y="183"/>
                    </a:lnTo>
                    <a:lnTo>
                      <a:pt x="172" y="183"/>
                    </a:lnTo>
                    <a:lnTo>
                      <a:pt x="170" y="185"/>
                    </a:lnTo>
                    <a:lnTo>
                      <a:pt x="168" y="185"/>
                    </a:lnTo>
                    <a:lnTo>
                      <a:pt x="166" y="185"/>
                    </a:lnTo>
                    <a:lnTo>
                      <a:pt x="164" y="185"/>
                    </a:lnTo>
                    <a:lnTo>
                      <a:pt x="163" y="185"/>
                    </a:lnTo>
                    <a:lnTo>
                      <a:pt x="161" y="186"/>
                    </a:lnTo>
                    <a:lnTo>
                      <a:pt x="159" y="186"/>
                    </a:lnTo>
                    <a:lnTo>
                      <a:pt x="156" y="186"/>
                    </a:lnTo>
                    <a:lnTo>
                      <a:pt x="155" y="186"/>
                    </a:lnTo>
                    <a:lnTo>
                      <a:pt x="152" y="186"/>
                    </a:lnTo>
                    <a:lnTo>
                      <a:pt x="150" y="186"/>
                    </a:lnTo>
                    <a:lnTo>
                      <a:pt x="148" y="186"/>
                    </a:lnTo>
                    <a:lnTo>
                      <a:pt x="145" y="188"/>
                    </a:lnTo>
                    <a:lnTo>
                      <a:pt x="141" y="188"/>
                    </a:lnTo>
                    <a:lnTo>
                      <a:pt x="139" y="188"/>
                    </a:lnTo>
                    <a:lnTo>
                      <a:pt x="136" y="189"/>
                    </a:lnTo>
                    <a:lnTo>
                      <a:pt x="126" y="189"/>
                    </a:lnTo>
                    <a:lnTo>
                      <a:pt x="122" y="189"/>
                    </a:lnTo>
                    <a:lnTo>
                      <a:pt x="118" y="189"/>
                    </a:lnTo>
                    <a:lnTo>
                      <a:pt x="115" y="191"/>
                    </a:lnTo>
                    <a:lnTo>
                      <a:pt x="111" y="191"/>
                    </a:lnTo>
                    <a:lnTo>
                      <a:pt x="108" y="191"/>
                    </a:lnTo>
                    <a:lnTo>
                      <a:pt x="105" y="191"/>
                    </a:lnTo>
                    <a:lnTo>
                      <a:pt x="101" y="192"/>
                    </a:lnTo>
                    <a:lnTo>
                      <a:pt x="99" y="192"/>
                    </a:lnTo>
                    <a:lnTo>
                      <a:pt x="96" y="192"/>
                    </a:lnTo>
                    <a:lnTo>
                      <a:pt x="93" y="192"/>
                    </a:lnTo>
                    <a:lnTo>
                      <a:pt x="91" y="192"/>
                    </a:lnTo>
                    <a:lnTo>
                      <a:pt x="88" y="192"/>
                    </a:lnTo>
                    <a:lnTo>
                      <a:pt x="86" y="192"/>
                    </a:lnTo>
                    <a:lnTo>
                      <a:pt x="84" y="192"/>
                    </a:lnTo>
                    <a:lnTo>
                      <a:pt x="81" y="192"/>
                    </a:lnTo>
                    <a:lnTo>
                      <a:pt x="78" y="192"/>
                    </a:lnTo>
                    <a:lnTo>
                      <a:pt x="76" y="192"/>
                    </a:lnTo>
                    <a:lnTo>
                      <a:pt x="74" y="192"/>
                    </a:lnTo>
                    <a:lnTo>
                      <a:pt x="71" y="192"/>
                    </a:lnTo>
                    <a:lnTo>
                      <a:pt x="68" y="192"/>
                    </a:lnTo>
                    <a:lnTo>
                      <a:pt x="65" y="192"/>
                    </a:lnTo>
                    <a:lnTo>
                      <a:pt x="62" y="192"/>
                    </a:lnTo>
                    <a:lnTo>
                      <a:pt x="59" y="192"/>
                    </a:lnTo>
                    <a:lnTo>
                      <a:pt x="56" y="192"/>
                    </a:lnTo>
                    <a:lnTo>
                      <a:pt x="52" y="192"/>
                    </a:lnTo>
                    <a:lnTo>
                      <a:pt x="49" y="194"/>
                    </a:lnTo>
                    <a:lnTo>
                      <a:pt x="44" y="194"/>
                    </a:lnTo>
                    <a:lnTo>
                      <a:pt x="40" y="194"/>
                    </a:lnTo>
                    <a:lnTo>
                      <a:pt x="36" y="194"/>
                    </a:lnTo>
                    <a:lnTo>
                      <a:pt x="31" y="194"/>
                    </a:lnTo>
                    <a:lnTo>
                      <a:pt x="28" y="194"/>
                    </a:lnTo>
                    <a:lnTo>
                      <a:pt x="26" y="194"/>
                    </a:lnTo>
                    <a:lnTo>
                      <a:pt x="25" y="194"/>
                    </a:lnTo>
                    <a:lnTo>
                      <a:pt x="24" y="194"/>
                    </a:lnTo>
                    <a:lnTo>
                      <a:pt x="22" y="194"/>
                    </a:lnTo>
                    <a:lnTo>
                      <a:pt x="21" y="194"/>
                    </a:lnTo>
                    <a:lnTo>
                      <a:pt x="20" y="194"/>
                    </a:lnTo>
                    <a:lnTo>
                      <a:pt x="19" y="194"/>
                    </a:lnTo>
                    <a:lnTo>
                      <a:pt x="18" y="194"/>
                    </a:lnTo>
                    <a:lnTo>
                      <a:pt x="17" y="194"/>
                    </a:lnTo>
                    <a:lnTo>
                      <a:pt x="15" y="194"/>
                    </a:lnTo>
                    <a:lnTo>
                      <a:pt x="13" y="194"/>
                    </a:lnTo>
                    <a:lnTo>
                      <a:pt x="12" y="194"/>
                    </a:lnTo>
                    <a:lnTo>
                      <a:pt x="11" y="194"/>
                    </a:lnTo>
                    <a:lnTo>
                      <a:pt x="10" y="194"/>
                    </a:lnTo>
                    <a:lnTo>
                      <a:pt x="9" y="194"/>
                    </a:lnTo>
                    <a:lnTo>
                      <a:pt x="8" y="194"/>
                    </a:lnTo>
                    <a:lnTo>
                      <a:pt x="7" y="194"/>
                    </a:lnTo>
                    <a:lnTo>
                      <a:pt x="6" y="194"/>
                    </a:lnTo>
                    <a:lnTo>
                      <a:pt x="5" y="194"/>
                    </a:lnTo>
                    <a:lnTo>
                      <a:pt x="4" y="194"/>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59" name="Freeform 299"/>
              <p:cNvSpPr>
                <a:spLocks/>
              </p:cNvSpPr>
              <p:nvPr/>
            </p:nvSpPr>
            <p:spPr bwMode="auto">
              <a:xfrm>
                <a:off x="5372" y="3767"/>
                <a:ext cx="389" cy="188"/>
              </a:xfrm>
              <a:custGeom>
                <a:avLst/>
                <a:gdLst/>
                <a:ahLst/>
                <a:cxnLst>
                  <a:cxn ang="0">
                    <a:pos x="388" y="0"/>
                  </a:cxn>
                  <a:cxn ang="0">
                    <a:pos x="239" y="0"/>
                  </a:cxn>
                  <a:cxn ang="0">
                    <a:pos x="118" y="25"/>
                  </a:cxn>
                  <a:cxn ang="0">
                    <a:pos x="25" y="47"/>
                  </a:cxn>
                  <a:cxn ang="0">
                    <a:pos x="0" y="83"/>
                  </a:cxn>
                  <a:cxn ang="0">
                    <a:pos x="12" y="125"/>
                  </a:cxn>
                  <a:cxn ang="0">
                    <a:pos x="47" y="140"/>
                  </a:cxn>
                  <a:cxn ang="0">
                    <a:pos x="135" y="161"/>
                  </a:cxn>
                  <a:cxn ang="0">
                    <a:pos x="187" y="172"/>
                  </a:cxn>
                  <a:cxn ang="0">
                    <a:pos x="281" y="178"/>
                  </a:cxn>
                  <a:cxn ang="0">
                    <a:pos x="354" y="182"/>
                  </a:cxn>
                  <a:cxn ang="0">
                    <a:pos x="385" y="187"/>
                  </a:cxn>
                  <a:cxn ang="0">
                    <a:pos x="388" y="67"/>
                  </a:cxn>
                  <a:cxn ang="0">
                    <a:pos x="388" y="0"/>
                  </a:cxn>
                </a:cxnLst>
                <a:rect l="0" t="0" r="r" b="b"/>
                <a:pathLst>
                  <a:path w="389" h="188">
                    <a:moveTo>
                      <a:pt x="388" y="0"/>
                    </a:moveTo>
                    <a:lnTo>
                      <a:pt x="239" y="0"/>
                    </a:lnTo>
                    <a:lnTo>
                      <a:pt x="118" y="25"/>
                    </a:lnTo>
                    <a:lnTo>
                      <a:pt x="25" y="47"/>
                    </a:lnTo>
                    <a:lnTo>
                      <a:pt x="0" y="83"/>
                    </a:lnTo>
                    <a:lnTo>
                      <a:pt x="12" y="125"/>
                    </a:lnTo>
                    <a:lnTo>
                      <a:pt x="47" y="140"/>
                    </a:lnTo>
                    <a:lnTo>
                      <a:pt x="135" y="161"/>
                    </a:lnTo>
                    <a:lnTo>
                      <a:pt x="187" y="172"/>
                    </a:lnTo>
                    <a:lnTo>
                      <a:pt x="281" y="178"/>
                    </a:lnTo>
                    <a:lnTo>
                      <a:pt x="354" y="182"/>
                    </a:lnTo>
                    <a:lnTo>
                      <a:pt x="385" y="187"/>
                    </a:lnTo>
                    <a:lnTo>
                      <a:pt x="388" y="67"/>
                    </a:lnTo>
                    <a:lnTo>
                      <a:pt x="388" y="0"/>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60" name="Freeform 300"/>
              <p:cNvSpPr>
                <a:spLocks/>
              </p:cNvSpPr>
              <p:nvPr/>
            </p:nvSpPr>
            <p:spPr bwMode="auto">
              <a:xfrm>
                <a:off x="5375" y="3758"/>
                <a:ext cx="386" cy="197"/>
              </a:xfrm>
              <a:custGeom>
                <a:avLst/>
                <a:gdLst/>
                <a:ahLst/>
                <a:cxnLst>
                  <a:cxn ang="0">
                    <a:pos x="379" y="2"/>
                  </a:cxn>
                  <a:cxn ang="0">
                    <a:pos x="362" y="1"/>
                  </a:cxn>
                  <a:cxn ang="0">
                    <a:pos x="339" y="1"/>
                  </a:cxn>
                  <a:cxn ang="0">
                    <a:pos x="309" y="1"/>
                  </a:cxn>
                  <a:cxn ang="0">
                    <a:pos x="277" y="2"/>
                  </a:cxn>
                  <a:cxn ang="0">
                    <a:pos x="241" y="5"/>
                  </a:cxn>
                  <a:cxn ang="0">
                    <a:pos x="220" y="8"/>
                  </a:cxn>
                  <a:cxn ang="0">
                    <a:pos x="203" y="11"/>
                  </a:cxn>
                  <a:cxn ang="0">
                    <a:pos x="185" y="14"/>
                  </a:cxn>
                  <a:cxn ang="0">
                    <a:pos x="161" y="20"/>
                  </a:cxn>
                  <a:cxn ang="0">
                    <a:pos x="133" y="25"/>
                  </a:cxn>
                  <a:cxn ang="0">
                    <a:pos x="118" y="30"/>
                  </a:cxn>
                  <a:cxn ang="0">
                    <a:pos x="107" y="33"/>
                  </a:cxn>
                  <a:cxn ang="0">
                    <a:pos x="95" y="36"/>
                  </a:cxn>
                  <a:cxn ang="0">
                    <a:pos x="81" y="40"/>
                  </a:cxn>
                  <a:cxn ang="0">
                    <a:pos x="60" y="46"/>
                  </a:cxn>
                  <a:cxn ang="0">
                    <a:pos x="49" y="47"/>
                  </a:cxn>
                  <a:cxn ang="0">
                    <a:pos x="40" y="46"/>
                  </a:cxn>
                  <a:cxn ang="0">
                    <a:pos x="30" y="49"/>
                  </a:cxn>
                  <a:cxn ang="0">
                    <a:pos x="20" y="56"/>
                  </a:cxn>
                  <a:cxn ang="0">
                    <a:pos x="10" y="69"/>
                  </a:cxn>
                  <a:cxn ang="0">
                    <a:pos x="5" y="77"/>
                  </a:cxn>
                  <a:cxn ang="0">
                    <a:pos x="2" y="85"/>
                  </a:cxn>
                  <a:cxn ang="0">
                    <a:pos x="0" y="93"/>
                  </a:cxn>
                  <a:cxn ang="0">
                    <a:pos x="0" y="102"/>
                  </a:cxn>
                  <a:cxn ang="0">
                    <a:pos x="4" y="121"/>
                  </a:cxn>
                  <a:cxn ang="0">
                    <a:pos x="12" y="131"/>
                  </a:cxn>
                  <a:cxn ang="0">
                    <a:pos x="22" y="136"/>
                  </a:cxn>
                  <a:cxn ang="0">
                    <a:pos x="34" y="141"/>
                  </a:cxn>
                  <a:cxn ang="0">
                    <a:pos x="47" y="147"/>
                  </a:cxn>
                  <a:cxn ang="0">
                    <a:pos x="68" y="157"/>
                  </a:cxn>
                  <a:cxn ang="0">
                    <a:pos x="80" y="161"/>
                  </a:cxn>
                  <a:cxn ang="0">
                    <a:pos x="92" y="161"/>
                  </a:cxn>
                  <a:cxn ang="0">
                    <a:pos x="104" y="161"/>
                  </a:cxn>
                  <a:cxn ang="0">
                    <a:pos x="121" y="162"/>
                  </a:cxn>
                  <a:cxn ang="0">
                    <a:pos x="141" y="167"/>
                  </a:cxn>
                  <a:cxn ang="0">
                    <a:pos x="152" y="170"/>
                  </a:cxn>
                  <a:cxn ang="0">
                    <a:pos x="162" y="172"/>
                  </a:cxn>
                  <a:cxn ang="0">
                    <a:pos x="172" y="175"/>
                  </a:cxn>
                  <a:cxn ang="0">
                    <a:pos x="185" y="178"/>
                  </a:cxn>
                  <a:cxn ang="0">
                    <a:pos x="205" y="183"/>
                  </a:cxn>
                  <a:cxn ang="0">
                    <a:pos x="216" y="184"/>
                  </a:cxn>
                  <a:cxn ang="0">
                    <a:pos x="227" y="187"/>
                  </a:cxn>
                  <a:cxn ang="0">
                    <a:pos x="236" y="188"/>
                  </a:cxn>
                  <a:cxn ang="0">
                    <a:pos x="248" y="190"/>
                  </a:cxn>
                  <a:cxn ang="0">
                    <a:pos x="271" y="193"/>
                  </a:cxn>
                  <a:cxn ang="0">
                    <a:pos x="291" y="194"/>
                  </a:cxn>
                  <a:cxn ang="0">
                    <a:pos x="305" y="194"/>
                  </a:cxn>
                  <a:cxn ang="0">
                    <a:pos x="319" y="194"/>
                  </a:cxn>
                  <a:cxn ang="0">
                    <a:pos x="336" y="196"/>
                  </a:cxn>
                  <a:cxn ang="0">
                    <a:pos x="358" y="196"/>
                  </a:cxn>
                  <a:cxn ang="0">
                    <a:pos x="365" y="196"/>
                  </a:cxn>
                  <a:cxn ang="0">
                    <a:pos x="371" y="196"/>
                  </a:cxn>
                  <a:cxn ang="0">
                    <a:pos x="377" y="196"/>
                  </a:cxn>
                </a:cxnLst>
                <a:rect l="0" t="0" r="r" b="b"/>
                <a:pathLst>
                  <a:path w="386" h="197">
                    <a:moveTo>
                      <a:pt x="385" y="2"/>
                    </a:moveTo>
                    <a:lnTo>
                      <a:pt x="384" y="2"/>
                    </a:lnTo>
                    <a:lnTo>
                      <a:pt x="383" y="2"/>
                    </a:lnTo>
                    <a:lnTo>
                      <a:pt x="382" y="2"/>
                    </a:lnTo>
                    <a:lnTo>
                      <a:pt x="381" y="2"/>
                    </a:lnTo>
                    <a:lnTo>
                      <a:pt x="379" y="2"/>
                    </a:lnTo>
                    <a:lnTo>
                      <a:pt x="376" y="2"/>
                    </a:lnTo>
                    <a:lnTo>
                      <a:pt x="374" y="2"/>
                    </a:lnTo>
                    <a:lnTo>
                      <a:pt x="372" y="2"/>
                    </a:lnTo>
                    <a:lnTo>
                      <a:pt x="369" y="2"/>
                    </a:lnTo>
                    <a:lnTo>
                      <a:pt x="366" y="1"/>
                    </a:lnTo>
                    <a:lnTo>
                      <a:pt x="362" y="1"/>
                    </a:lnTo>
                    <a:lnTo>
                      <a:pt x="359" y="1"/>
                    </a:lnTo>
                    <a:lnTo>
                      <a:pt x="355" y="1"/>
                    </a:lnTo>
                    <a:lnTo>
                      <a:pt x="351" y="1"/>
                    </a:lnTo>
                    <a:lnTo>
                      <a:pt x="348" y="1"/>
                    </a:lnTo>
                    <a:lnTo>
                      <a:pt x="343" y="1"/>
                    </a:lnTo>
                    <a:lnTo>
                      <a:pt x="339" y="1"/>
                    </a:lnTo>
                    <a:lnTo>
                      <a:pt x="334" y="1"/>
                    </a:lnTo>
                    <a:lnTo>
                      <a:pt x="329" y="0"/>
                    </a:lnTo>
                    <a:lnTo>
                      <a:pt x="325" y="0"/>
                    </a:lnTo>
                    <a:lnTo>
                      <a:pt x="319" y="0"/>
                    </a:lnTo>
                    <a:lnTo>
                      <a:pt x="314" y="1"/>
                    </a:lnTo>
                    <a:lnTo>
                      <a:pt x="309" y="1"/>
                    </a:lnTo>
                    <a:lnTo>
                      <a:pt x="303" y="1"/>
                    </a:lnTo>
                    <a:lnTo>
                      <a:pt x="298" y="1"/>
                    </a:lnTo>
                    <a:lnTo>
                      <a:pt x="293" y="1"/>
                    </a:lnTo>
                    <a:lnTo>
                      <a:pt x="287" y="1"/>
                    </a:lnTo>
                    <a:lnTo>
                      <a:pt x="282" y="1"/>
                    </a:lnTo>
                    <a:lnTo>
                      <a:pt x="277" y="2"/>
                    </a:lnTo>
                    <a:lnTo>
                      <a:pt x="271" y="2"/>
                    </a:lnTo>
                    <a:lnTo>
                      <a:pt x="266" y="2"/>
                    </a:lnTo>
                    <a:lnTo>
                      <a:pt x="255" y="4"/>
                    </a:lnTo>
                    <a:lnTo>
                      <a:pt x="250" y="4"/>
                    </a:lnTo>
                    <a:lnTo>
                      <a:pt x="245" y="5"/>
                    </a:lnTo>
                    <a:lnTo>
                      <a:pt x="241" y="5"/>
                    </a:lnTo>
                    <a:lnTo>
                      <a:pt x="237" y="5"/>
                    </a:lnTo>
                    <a:lnTo>
                      <a:pt x="234" y="5"/>
                    </a:lnTo>
                    <a:lnTo>
                      <a:pt x="230" y="7"/>
                    </a:lnTo>
                    <a:lnTo>
                      <a:pt x="227" y="7"/>
                    </a:lnTo>
                    <a:lnTo>
                      <a:pt x="223" y="7"/>
                    </a:lnTo>
                    <a:lnTo>
                      <a:pt x="220" y="8"/>
                    </a:lnTo>
                    <a:lnTo>
                      <a:pt x="217" y="8"/>
                    </a:lnTo>
                    <a:lnTo>
                      <a:pt x="214" y="8"/>
                    </a:lnTo>
                    <a:lnTo>
                      <a:pt x="211" y="10"/>
                    </a:lnTo>
                    <a:lnTo>
                      <a:pt x="208" y="10"/>
                    </a:lnTo>
                    <a:lnTo>
                      <a:pt x="205" y="11"/>
                    </a:lnTo>
                    <a:lnTo>
                      <a:pt x="203" y="11"/>
                    </a:lnTo>
                    <a:lnTo>
                      <a:pt x="200" y="11"/>
                    </a:lnTo>
                    <a:lnTo>
                      <a:pt x="197" y="12"/>
                    </a:lnTo>
                    <a:lnTo>
                      <a:pt x="195" y="12"/>
                    </a:lnTo>
                    <a:lnTo>
                      <a:pt x="191" y="14"/>
                    </a:lnTo>
                    <a:lnTo>
                      <a:pt x="188" y="14"/>
                    </a:lnTo>
                    <a:lnTo>
                      <a:pt x="185" y="14"/>
                    </a:lnTo>
                    <a:lnTo>
                      <a:pt x="181" y="15"/>
                    </a:lnTo>
                    <a:lnTo>
                      <a:pt x="178" y="17"/>
                    </a:lnTo>
                    <a:lnTo>
                      <a:pt x="174" y="17"/>
                    </a:lnTo>
                    <a:lnTo>
                      <a:pt x="170" y="18"/>
                    </a:lnTo>
                    <a:lnTo>
                      <a:pt x="166" y="20"/>
                    </a:lnTo>
                    <a:lnTo>
                      <a:pt x="161" y="20"/>
                    </a:lnTo>
                    <a:lnTo>
                      <a:pt x="157" y="21"/>
                    </a:lnTo>
                    <a:lnTo>
                      <a:pt x="152" y="23"/>
                    </a:lnTo>
                    <a:lnTo>
                      <a:pt x="147" y="24"/>
                    </a:lnTo>
                    <a:lnTo>
                      <a:pt x="140" y="25"/>
                    </a:lnTo>
                    <a:lnTo>
                      <a:pt x="136" y="25"/>
                    </a:lnTo>
                    <a:lnTo>
                      <a:pt x="133" y="25"/>
                    </a:lnTo>
                    <a:lnTo>
                      <a:pt x="131" y="27"/>
                    </a:lnTo>
                    <a:lnTo>
                      <a:pt x="128" y="28"/>
                    </a:lnTo>
                    <a:lnTo>
                      <a:pt x="125" y="28"/>
                    </a:lnTo>
                    <a:lnTo>
                      <a:pt x="123" y="28"/>
                    </a:lnTo>
                    <a:lnTo>
                      <a:pt x="121" y="28"/>
                    </a:lnTo>
                    <a:lnTo>
                      <a:pt x="118" y="30"/>
                    </a:lnTo>
                    <a:lnTo>
                      <a:pt x="117" y="30"/>
                    </a:lnTo>
                    <a:lnTo>
                      <a:pt x="115" y="31"/>
                    </a:lnTo>
                    <a:lnTo>
                      <a:pt x="113" y="31"/>
                    </a:lnTo>
                    <a:lnTo>
                      <a:pt x="110" y="31"/>
                    </a:lnTo>
                    <a:lnTo>
                      <a:pt x="109" y="31"/>
                    </a:lnTo>
                    <a:lnTo>
                      <a:pt x="107" y="33"/>
                    </a:lnTo>
                    <a:lnTo>
                      <a:pt x="105" y="33"/>
                    </a:lnTo>
                    <a:lnTo>
                      <a:pt x="103" y="34"/>
                    </a:lnTo>
                    <a:lnTo>
                      <a:pt x="101" y="34"/>
                    </a:lnTo>
                    <a:lnTo>
                      <a:pt x="100" y="34"/>
                    </a:lnTo>
                    <a:lnTo>
                      <a:pt x="97" y="36"/>
                    </a:lnTo>
                    <a:lnTo>
                      <a:pt x="95" y="36"/>
                    </a:lnTo>
                    <a:lnTo>
                      <a:pt x="93" y="37"/>
                    </a:lnTo>
                    <a:lnTo>
                      <a:pt x="91" y="37"/>
                    </a:lnTo>
                    <a:lnTo>
                      <a:pt x="89" y="37"/>
                    </a:lnTo>
                    <a:lnTo>
                      <a:pt x="86" y="38"/>
                    </a:lnTo>
                    <a:lnTo>
                      <a:pt x="84" y="40"/>
                    </a:lnTo>
                    <a:lnTo>
                      <a:pt x="81" y="40"/>
                    </a:lnTo>
                    <a:lnTo>
                      <a:pt x="77" y="41"/>
                    </a:lnTo>
                    <a:lnTo>
                      <a:pt x="75" y="43"/>
                    </a:lnTo>
                    <a:lnTo>
                      <a:pt x="71" y="43"/>
                    </a:lnTo>
                    <a:lnTo>
                      <a:pt x="68" y="44"/>
                    </a:lnTo>
                    <a:lnTo>
                      <a:pt x="63" y="46"/>
                    </a:lnTo>
                    <a:lnTo>
                      <a:pt x="60" y="46"/>
                    </a:lnTo>
                    <a:lnTo>
                      <a:pt x="59" y="46"/>
                    </a:lnTo>
                    <a:lnTo>
                      <a:pt x="56" y="47"/>
                    </a:lnTo>
                    <a:lnTo>
                      <a:pt x="54" y="47"/>
                    </a:lnTo>
                    <a:lnTo>
                      <a:pt x="52" y="47"/>
                    </a:lnTo>
                    <a:lnTo>
                      <a:pt x="51" y="47"/>
                    </a:lnTo>
                    <a:lnTo>
                      <a:pt x="49" y="47"/>
                    </a:lnTo>
                    <a:lnTo>
                      <a:pt x="47" y="47"/>
                    </a:lnTo>
                    <a:lnTo>
                      <a:pt x="45" y="47"/>
                    </a:lnTo>
                    <a:lnTo>
                      <a:pt x="44" y="46"/>
                    </a:lnTo>
                    <a:lnTo>
                      <a:pt x="43" y="46"/>
                    </a:lnTo>
                    <a:lnTo>
                      <a:pt x="41" y="46"/>
                    </a:lnTo>
                    <a:lnTo>
                      <a:pt x="40" y="46"/>
                    </a:lnTo>
                    <a:lnTo>
                      <a:pt x="38" y="46"/>
                    </a:lnTo>
                    <a:lnTo>
                      <a:pt x="36" y="46"/>
                    </a:lnTo>
                    <a:lnTo>
                      <a:pt x="34" y="46"/>
                    </a:lnTo>
                    <a:lnTo>
                      <a:pt x="33" y="47"/>
                    </a:lnTo>
                    <a:lnTo>
                      <a:pt x="31" y="47"/>
                    </a:lnTo>
                    <a:lnTo>
                      <a:pt x="30" y="49"/>
                    </a:lnTo>
                    <a:lnTo>
                      <a:pt x="28" y="49"/>
                    </a:lnTo>
                    <a:lnTo>
                      <a:pt x="27" y="50"/>
                    </a:lnTo>
                    <a:lnTo>
                      <a:pt x="26" y="51"/>
                    </a:lnTo>
                    <a:lnTo>
                      <a:pt x="24" y="51"/>
                    </a:lnTo>
                    <a:lnTo>
                      <a:pt x="22" y="54"/>
                    </a:lnTo>
                    <a:lnTo>
                      <a:pt x="20" y="56"/>
                    </a:lnTo>
                    <a:lnTo>
                      <a:pt x="19" y="57"/>
                    </a:lnTo>
                    <a:lnTo>
                      <a:pt x="17" y="60"/>
                    </a:lnTo>
                    <a:lnTo>
                      <a:pt x="14" y="63"/>
                    </a:lnTo>
                    <a:lnTo>
                      <a:pt x="12" y="66"/>
                    </a:lnTo>
                    <a:lnTo>
                      <a:pt x="11" y="67"/>
                    </a:lnTo>
                    <a:lnTo>
                      <a:pt x="10" y="69"/>
                    </a:lnTo>
                    <a:lnTo>
                      <a:pt x="9" y="70"/>
                    </a:lnTo>
                    <a:lnTo>
                      <a:pt x="8" y="72"/>
                    </a:lnTo>
                    <a:lnTo>
                      <a:pt x="7" y="73"/>
                    </a:lnTo>
                    <a:lnTo>
                      <a:pt x="6" y="74"/>
                    </a:lnTo>
                    <a:lnTo>
                      <a:pt x="6" y="76"/>
                    </a:lnTo>
                    <a:lnTo>
                      <a:pt x="5" y="77"/>
                    </a:lnTo>
                    <a:lnTo>
                      <a:pt x="4" y="77"/>
                    </a:lnTo>
                    <a:lnTo>
                      <a:pt x="4" y="79"/>
                    </a:lnTo>
                    <a:lnTo>
                      <a:pt x="4" y="80"/>
                    </a:lnTo>
                    <a:lnTo>
                      <a:pt x="3" y="82"/>
                    </a:lnTo>
                    <a:lnTo>
                      <a:pt x="3" y="83"/>
                    </a:lnTo>
                    <a:lnTo>
                      <a:pt x="2" y="85"/>
                    </a:lnTo>
                    <a:lnTo>
                      <a:pt x="2" y="86"/>
                    </a:lnTo>
                    <a:lnTo>
                      <a:pt x="1" y="87"/>
                    </a:lnTo>
                    <a:lnTo>
                      <a:pt x="1" y="89"/>
                    </a:lnTo>
                    <a:lnTo>
                      <a:pt x="1" y="90"/>
                    </a:lnTo>
                    <a:lnTo>
                      <a:pt x="0" y="92"/>
                    </a:lnTo>
                    <a:lnTo>
                      <a:pt x="0" y="93"/>
                    </a:lnTo>
                    <a:lnTo>
                      <a:pt x="0" y="95"/>
                    </a:lnTo>
                    <a:lnTo>
                      <a:pt x="0" y="96"/>
                    </a:lnTo>
                    <a:lnTo>
                      <a:pt x="0" y="98"/>
                    </a:lnTo>
                    <a:lnTo>
                      <a:pt x="0" y="99"/>
                    </a:lnTo>
                    <a:lnTo>
                      <a:pt x="0" y="100"/>
                    </a:lnTo>
                    <a:lnTo>
                      <a:pt x="0" y="102"/>
                    </a:lnTo>
                    <a:lnTo>
                      <a:pt x="1" y="108"/>
                    </a:lnTo>
                    <a:lnTo>
                      <a:pt x="2" y="110"/>
                    </a:lnTo>
                    <a:lnTo>
                      <a:pt x="3" y="113"/>
                    </a:lnTo>
                    <a:lnTo>
                      <a:pt x="3" y="116"/>
                    </a:lnTo>
                    <a:lnTo>
                      <a:pt x="4" y="118"/>
                    </a:lnTo>
                    <a:lnTo>
                      <a:pt x="4" y="121"/>
                    </a:lnTo>
                    <a:lnTo>
                      <a:pt x="6" y="123"/>
                    </a:lnTo>
                    <a:lnTo>
                      <a:pt x="7" y="125"/>
                    </a:lnTo>
                    <a:lnTo>
                      <a:pt x="8" y="126"/>
                    </a:lnTo>
                    <a:lnTo>
                      <a:pt x="9" y="128"/>
                    </a:lnTo>
                    <a:lnTo>
                      <a:pt x="11" y="129"/>
                    </a:lnTo>
                    <a:lnTo>
                      <a:pt x="12" y="131"/>
                    </a:lnTo>
                    <a:lnTo>
                      <a:pt x="13" y="132"/>
                    </a:lnTo>
                    <a:lnTo>
                      <a:pt x="15" y="132"/>
                    </a:lnTo>
                    <a:lnTo>
                      <a:pt x="17" y="134"/>
                    </a:lnTo>
                    <a:lnTo>
                      <a:pt x="19" y="135"/>
                    </a:lnTo>
                    <a:lnTo>
                      <a:pt x="20" y="135"/>
                    </a:lnTo>
                    <a:lnTo>
                      <a:pt x="22" y="136"/>
                    </a:lnTo>
                    <a:lnTo>
                      <a:pt x="24" y="138"/>
                    </a:lnTo>
                    <a:lnTo>
                      <a:pt x="26" y="138"/>
                    </a:lnTo>
                    <a:lnTo>
                      <a:pt x="28" y="139"/>
                    </a:lnTo>
                    <a:lnTo>
                      <a:pt x="29" y="139"/>
                    </a:lnTo>
                    <a:lnTo>
                      <a:pt x="31" y="141"/>
                    </a:lnTo>
                    <a:lnTo>
                      <a:pt x="34" y="141"/>
                    </a:lnTo>
                    <a:lnTo>
                      <a:pt x="36" y="142"/>
                    </a:lnTo>
                    <a:lnTo>
                      <a:pt x="38" y="144"/>
                    </a:lnTo>
                    <a:lnTo>
                      <a:pt x="40" y="144"/>
                    </a:lnTo>
                    <a:lnTo>
                      <a:pt x="43" y="145"/>
                    </a:lnTo>
                    <a:lnTo>
                      <a:pt x="44" y="147"/>
                    </a:lnTo>
                    <a:lnTo>
                      <a:pt x="47" y="147"/>
                    </a:lnTo>
                    <a:lnTo>
                      <a:pt x="50" y="149"/>
                    </a:lnTo>
                    <a:lnTo>
                      <a:pt x="56" y="152"/>
                    </a:lnTo>
                    <a:lnTo>
                      <a:pt x="60" y="154"/>
                    </a:lnTo>
                    <a:lnTo>
                      <a:pt x="62" y="155"/>
                    </a:lnTo>
                    <a:lnTo>
                      <a:pt x="65" y="157"/>
                    </a:lnTo>
                    <a:lnTo>
                      <a:pt x="68" y="157"/>
                    </a:lnTo>
                    <a:lnTo>
                      <a:pt x="69" y="158"/>
                    </a:lnTo>
                    <a:lnTo>
                      <a:pt x="72" y="158"/>
                    </a:lnTo>
                    <a:lnTo>
                      <a:pt x="74" y="159"/>
                    </a:lnTo>
                    <a:lnTo>
                      <a:pt x="76" y="159"/>
                    </a:lnTo>
                    <a:lnTo>
                      <a:pt x="78" y="161"/>
                    </a:lnTo>
                    <a:lnTo>
                      <a:pt x="80" y="161"/>
                    </a:lnTo>
                    <a:lnTo>
                      <a:pt x="83" y="161"/>
                    </a:lnTo>
                    <a:lnTo>
                      <a:pt x="84" y="161"/>
                    </a:lnTo>
                    <a:lnTo>
                      <a:pt x="86" y="161"/>
                    </a:lnTo>
                    <a:lnTo>
                      <a:pt x="88" y="161"/>
                    </a:lnTo>
                    <a:lnTo>
                      <a:pt x="90" y="161"/>
                    </a:lnTo>
                    <a:lnTo>
                      <a:pt x="92" y="161"/>
                    </a:lnTo>
                    <a:lnTo>
                      <a:pt x="93" y="161"/>
                    </a:lnTo>
                    <a:lnTo>
                      <a:pt x="95" y="161"/>
                    </a:lnTo>
                    <a:lnTo>
                      <a:pt x="98" y="161"/>
                    </a:lnTo>
                    <a:lnTo>
                      <a:pt x="100" y="161"/>
                    </a:lnTo>
                    <a:lnTo>
                      <a:pt x="102" y="161"/>
                    </a:lnTo>
                    <a:lnTo>
                      <a:pt x="104" y="161"/>
                    </a:lnTo>
                    <a:lnTo>
                      <a:pt x="107" y="161"/>
                    </a:lnTo>
                    <a:lnTo>
                      <a:pt x="109" y="161"/>
                    </a:lnTo>
                    <a:lnTo>
                      <a:pt x="112" y="161"/>
                    </a:lnTo>
                    <a:lnTo>
                      <a:pt x="115" y="162"/>
                    </a:lnTo>
                    <a:lnTo>
                      <a:pt x="117" y="162"/>
                    </a:lnTo>
                    <a:lnTo>
                      <a:pt x="121" y="162"/>
                    </a:lnTo>
                    <a:lnTo>
                      <a:pt x="124" y="164"/>
                    </a:lnTo>
                    <a:lnTo>
                      <a:pt x="128" y="164"/>
                    </a:lnTo>
                    <a:lnTo>
                      <a:pt x="133" y="165"/>
                    </a:lnTo>
                    <a:lnTo>
                      <a:pt x="136" y="167"/>
                    </a:lnTo>
                    <a:lnTo>
                      <a:pt x="139" y="167"/>
                    </a:lnTo>
                    <a:lnTo>
                      <a:pt x="141" y="167"/>
                    </a:lnTo>
                    <a:lnTo>
                      <a:pt x="143" y="168"/>
                    </a:lnTo>
                    <a:lnTo>
                      <a:pt x="145" y="168"/>
                    </a:lnTo>
                    <a:lnTo>
                      <a:pt x="147" y="170"/>
                    </a:lnTo>
                    <a:lnTo>
                      <a:pt x="149" y="170"/>
                    </a:lnTo>
                    <a:lnTo>
                      <a:pt x="150" y="170"/>
                    </a:lnTo>
                    <a:lnTo>
                      <a:pt x="152" y="170"/>
                    </a:lnTo>
                    <a:lnTo>
                      <a:pt x="154" y="171"/>
                    </a:lnTo>
                    <a:lnTo>
                      <a:pt x="156" y="171"/>
                    </a:lnTo>
                    <a:lnTo>
                      <a:pt x="157" y="171"/>
                    </a:lnTo>
                    <a:lnTo>
                      <a:pt x="159" y="172"/>
                    </a:lnTo>
                    <a:lnTo>
                      <a:pt x="161" y="172"/>
                    </a:lnTo>
                    <a:lnTo>
                      <a:pt x="162" y="172"/>
                    </a:lnTo>
                    <a:lnTo>
                      <a:pt x="164" y="172"/>
                    </a:lnTo>
                    <a:lnTo>
                      <a:pt x="165" y="174"/>
                    </a:lnTo>
                    <a:lnTo>
                      <a:pt x="166" y="174"/>
                    </a:lnTo>
                    <a:lnTo>
                      <a:pt x="168" y="174"/>
                    </a:lnTo>
                    <a:lnTo>
                      <a:pt x="170" y="175"/>
                    </a:lnTo>
                    <a:lnTo>
                      <a:pt x="172" y="175"/>
                    </a:lnTo>
                    <a:lnTo>
                      <a:pt x="173" y="175"/>
                    </a:lnTo>
                    <a:lnTo>
                      <a:pt x="176" y="175"/>
                    </a:lnTo>
                    <a:lnTo>
                      <a:pt x="178" y="177"/>
                    </a:lnTo>
                    <a:lnTo>
                      <a:pt x="181" y="177"/>
                    </a:lnTo>
                    <a:lnTo>
                      <a:pt x="182" y="178"/>
                    </a:lnTo>
                    <a:lnTo>
                      <a:pt x="185" y="178"/>
                    </a:lnTo>
                    <a:lnTo>
                      <a:pt x="188" y="178"/>
                    </a:lnTo>
                    <a:lnTo>
                      <a:pt x="190" y="178"/>
                    </a:lnTo>
                    <a:lnTo>
                      <a:pt x="194" y="180"/>
                    </a:lnTo>
                    <a:lnTo>
                      <a:pt x="199" y="181"/>
                    </a:lnTo>
                    <a:lnTo>
                      <a:pt x="202" y="181"/>
                    </a:lnTo>
                    <a:lnTo>
                      <a:pt x="205" y="183"/>
                    </a:lnTo>
                    <a:lnTo>
                      <a:pt x="207" y="183"/>
                    </a:lnTo>
                    <a:lnTo>
                      <a:pt x="209" y="183"/>
                    </a:lnTo>
                    <a:lnTo>
                      <a:pt x="211" y="184"/>
                    </a:lnTo>
                    <a:lnTo>
                      <a:pt x="213" y="184"/>
                    </a:lnTo>
                    <a:lnTo>
                      <a:pt x="214" y="184"/>
                    </a:lnTo>
                    <a:lnTo>
                      <a:pt x="216" y="184"/>
                    </a:lnTo>
                    <a:lnTo>
                      <a:pt x="218" y="185"/>
                    </a:lnTo>
                    <a:lnTo>
                      <a:pt x="220" y="185"/>
                    </a:lnTo>
                    <a:lnTo>
                      <a:pt x="221" y="185"/>
                    </a:lnTo>
                    <a:lnTo>
                      <a:pt x="223" y="185"/>
                    </a:lnTo>
                    <a:lnTo>
                      <a:pt x="225" y="187"/>
                    </a:lnTo>
                    <a:lnTo>
                      <a:pt x="227" y="187"/>
                    </a:lnTo>
                    <a:lnTo>
                      <a:pt x="228" y="187"/>
                    </a:lnTo>
                    <a:lnTo>
                      <a:pt x="229" y="187"/>
                    </a:lnTo>
                    <a:lnTo>
                      <a:pt x="231" y="187"/>
                    </a:lnTo>
                    <a:lnTo>
                      <a:pt x="232" y="187"/>
                    </a:lnTo>
                    <a:lnTo>
                      <a:pt x="234" y="187"/>
                    </a:lnTo>
                    <a:lnTo>
                      <a:pt x="236" y="188"/>
                    </a:lnTo>
                    <a:lnTo>
                      <a:pt x="237" y="188"/>
                    </a:lnTo>
                    <a:lnTo>
                      <a:pt x="239" y="188"/>
                    </a:lnTo>
                    <a:lnTo>
                      <a:pt x="241" y="188"/>
                    </a:lnTo>
                    <a:lnTo>
                      <a:pt x="244" y="190"/>
                    </a:lnTo>
                    <a:lnTo>
                      <a:pt x="245" y="190"/>
                    </a:lnTo>
                    <a:lnTo>
                      <a:pt x="248" y="190"/>
                    </a:lnTo>
                    <a:lnTo>
                      <a:pt x="251" y="190"/>
                    </a:lnTo>
                    <a:lnTo>
                      <a:pt x="253" y="190"/>
                    </a:lnTo>
                    <a:lnTo>
                      <a:pt x="256" y="190"/>
                    </a:lnTo>
                    <a:lnTo>
                      <a:pt x="259" y="191"/>
                    </a:lnTo>
                    <a:lnTo>
                      <a:pt x="268" y="191"/>
                    </a:lnTo>
                    <a:lnTo>
                      <a:pt x="271" y="193"/>
                    </a:lnTo>
                    <a:lnTo>
                      <a:pt x="275" y="193"/>
                    </a:lnTo>
                    <a:lnTo>
                      <a:pt x="278" y="193"/>
                    </a:lnTo>
                    <a:lnTo>
                      <a:pt x="282" y="193"/>
                    </a:lnTo>
                    <a:lnTo>
                      <a:pt x="285" y="193"/>
                    </a:lnTo>
                    <a:lnTo>
                      <a:pt x="287" y="193"/>
                    </a:lnTo>
                    <a:lnTo>
                      <a:pt x="291" y="194"/>
                    </a:lnTo>
                    <a:lnTo>
                      <a:pt x="293" y="194"/>
                    </a:lnTo>
                    <a:lnTo>
                      <a:pt x="296" y="194"/>
                    </a:lnTo>
                    <a:lnTo>
                      <a:pt x="298" y="194"/>
                    </a:lnTo>
                    <a:lnTo>
                      <a:pt x="301" y="194"/>
                    </a:lnTo>
                    <a:lnTo>
                      <a:pt x="303" y="194"/>
                    </a:lnTo>
                    <a:lnTo>
                      <a:pt x="305" y="194"/>
                    </a:lnTo>
                    <a:lnTo>
                      <a:pt x="308" y="194"/>
                    </a:lnTo>
                    <a:lnTo>
                      <a:pt x="310" y="194"/>
                    </a:lnTo>
                    <a:lnTo>
                      <a:pt x="312" y="194"/>
                    </a:lnTo>
                    <a:lnTo>
                      <a:pt x="314" y="194"/>
                    </a:lnTo>
                    <a:lnTo>
                      <a:pt x="317" y="194"/>
                    </a:lnTo>
                    <a:lnTo>
                      <a:pt x="319" y="194"/>
                    </a:lnTo>
                    <a:lnTo>
                      <a:pt x="322" y="194"/>
                    </a:lnTo>
                    <a:lnTo>
                      <a:pt x="325" y="194"/>
                    </a:lnTo>
                    <a:lnTo>
                      <a:pt x="327" y="196"/>
                    </a:lnTo>
                    <a:lnTo>
                      <a:pt x="330" y="196"/>
                    </a:lnTo>
                    <a:lnTo>
                      <a:pt x="334" y="196"/>
                    </a:lnTo>
                    <a:lnTo>
                      <a:pt x="336" y="196"/>
                    </a:lnTo>
                    <a:lnTo>
                      <a:pt x="340" y="196"/>
                    </a:lnTo>
                    <a:lnTo>
                      <a:pt x="343" y="196"/>
                    </a:lnTo>
                    <a:lnTo>
                      <a:pt x="348" y="196"/>
                    </a:lnTo>
                    <a:lnTo>
                      <a:pt x="351" y="196"/>
                    </a:lnTo>
                    <a:lnTo>
                      <a:pt x="356" y="196"/>
                    </a:lnTo>
                    <a:lnTo>
                      <a:pt x="358" y="196"/>
                    </a:lnTo>
                    <a:lnTo>
                      <a:pt x="359" y="196"/>
                    </a:lnTo>
                    <a:lnTo>
                      <a:pt x="360" y="196"/>
                    </a:lnTo>
                    <a:lnTo>
                      <a:pt x="362" y="196"/>
                    </a:lnTo>
                    <a:lnTo>
                      <a:pt x="363" y="196"/>
                    </a:lnTo>
                    <a:lnTo>
                      <a:pt x="364" y="196"/>
                    </a:lnTo>
                    <a:lnTo>
                      <a:pt x="365" y="196"/>
                    </a:lnTo>
                    <a:lnTo>
                      <a:pt x="366" y="196"/>
                    </a:lnTo>
                    <a:lnTo>
                      <a:pt x="367" y="196"/>
                    </a:lnTo>
                    <a:lnTo>
                      <a:pt x="368" y="196"/>
                    </a:lnTo>
                    <a:lnTo>
                      <a:pt x="369" y="196"/>
                    </a:lnTo>
                    <a:lnTo>
                      <a:pt x="370" y="196"/>
                    </a:lnTo>
                    <a:lnTo>
                      <a:pt x="371" y="196"/>
                    </a:lnTo>
                    <a:lnTo>
                      <a:pt x="372" y="196"/>
                    </a:lnTo>
                    <a:lnTo>
                      <a:pt x="373" y="196"/>
                    </a:lnTo>
                    <a:lnTo>
                      <a:pt x="374" y="196"/>
                    </a:lnTo>
                    <a:lnTo>
                      <a:pt x="375" y="196"/>
                    </a:lnTo>
                    <a:lnTo>
                      <a:pt x="376" y="196"/>
                    </a:lnTo>
                    <a:lnTo>
                      <a:pt x="377" y="196"/>
                    </a:lnTo>
                    <a:lnTo>
                      <a:pt x="378" y="196"/>
                    </a:lnTo>
                    <a:lnTo>
                      <a:pt x="379" y="196"/>
                    </a:lnTo>
                    <a:lnTo>
                      <a:pt x="380" y="196"/>
                    </a:lnTo>
                    <a:lnTo>
                      <a:pt x="381" y="196"/>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61" name="Freeform 301"/>
              <p:cNvSpPr>
                <a:spLocks/>
              </p:cNvSpPr>
              <p:nvPr/>
            </p:nvSpPr>
            <p:spPr bwMode="auto">
              <a:xfrm>
                <a:off x="468" y="3518"/>
                <a:ext cx="1007" cy="195"/>
              </a:xfrm>
              <a:custGeom>
                <a:avLst/>
                <a:gdLst/>
                <a:ahLst/>
                <a:cxnLst>
                  <a:cxn ang="0">
                    <a:pos x="202" y="172"/>
                  </a:cxn>
                  <a:cxn ang="0">
                    <a:pos x="158" y="166"/>
                  </a:cxn>
                  <a:cxn ang="0">
                    <a:pos x="121" y="160"/>
                  </a:cxn>
                  <a:cxn ang="0">
                    <a:pos x="89" y="153"/>
                  </a:cxn>
                  <a:cxn ang="0">
                    <a:pos x="63" y="148"/>
                  </a:cxn>
                  <a:cxn ang="0">
                    <a:pos x="42" y="140"/>
                  </a:cxn>
                  <a:cxn ang="0">
                    <a:pos x="25" y="132"/>
                  </a:cxn>
                  <a:cxn ang="0">
                    <a:pos x="13" y="123"/>
                  </a:cxn>
                  <a:cxn ang="0">
                    <a:pos x="4" y="114"/>
                  </a:cxn>
                  <a:cxn ang="0">
                    <a:pos x="1" y="104"/>
                  </a:cxn>
                  <a:cxn ang="0">
                    <a:pos x="1" y="90"/>
                  </a:cxn>
                  <a:cxn ang="0">
                    <a:pos x="4" y="79"/>
                  </a:cxn>
                  <a:cxn ang="0">
                    <a:pos x="12" y="70"/>
                  </a:cxn>
                  <a:cxn ang="0">
                    <a:pos x="25" y="61"/>
                  </a:cxn>
                  <a:cxn ang="0">
                    <a:pos x="42" y="53"/>
                  </a:cxn>
                  <a:cxn ang="0">
                    <a:pos x="63" y="45"/>
                  </a:cxn>
                  <a:cxn ang="0">
                    <a:pos x="89" y="40"/>
                  </a:cxn>
                  <a:cxn ang="0">
                    <a:pos x="121" y="33"/>
                  </a:cxn>
                  <a:cxn ang="0">
                    <a:pos x="158" y="27"/>
                  </a:cxn>
                  <a:cxn ang="0">
                    <a:pos x="202" y="21"/>
                  </a:cxn>
                  <a:cxn ang="0">
                    <a:pos x="252" y="15"/>
                  </a:cxn>
                  <a:cxn ang="0">
                    <a:pos x="319" y="8"/>
                  </a:cxn>
                  <a:cxn ang="0">
                    <a:pos x="367" y="4"/>
                  </a:cxn>
                  <a:cxn ang="0">
                    <a:pos x="414" y="2"/>
                  </a:cxn>
                  <a:cxn ang="0">
                    <a:pos x="459" y="1"/>
                  </a:cxn>
                  <a:cxn ang="0">
                    <a:pos x="503" y="0"/>
                  </a:cxn>
                  <a:cxn ang="0">
                    <a:pos x="547" y="1"/>
                  </a:cxn>
                  <a:cxn ang="0">
                    <a:pos x="592" y="2"/>
                  </a:cxn>
                  <a:cxn ang="0">
                    <a:pos x="639" y="4"/>
                  </a:cxn>
                  <a:cxn ang="0">
                    <a:pos x="687" y="8"/>
                  </a:cxn>
                  <a:cxn ang="0">
                    <a:pos x="737" y="12"/>
                  </a:cxn>
                  <a:cxn ang="0">
                    <a:pos x="804" y="21"/>
                  </a:cxn>
                  <a:cxn ang="0">
                    <a:pos x="848" y="27"/>
                  </a:cxn>
                  <a:cxn ang="0">
                    <a:pos x="885" y="33"/>
                  </a:cxn>
                  <a:cxn ang="0">
                    <a:pos x="917" y="40"/>
                  </a:cxn>
                  <a:cxn ang="0">
                    <a:pos x="944" y="45"/>
                  </a:cxn>
                  <a:cxn ang="0">
                    <a:pos x="965" y="53"/>
                  </a:cxn>
                  <a:cxn ang="0">
                    <a:pos x="981" y="61"/>
                  </a:cxn>
                  <a:cxn ang="0">
                    <a:pos x="994" y="70"/>
                  </a:cxn>
                  <a:cxn ang="0">
                    <a:pos x="1001" y="79"/>
                  </a:cxn>
                  <a:cxn ang="0">
                    <a:pos x="1005" y="90"/>
                  </a:cxn>
                  <a:cxn ang="0">
                    <a:pos x="1005" y="104"/>
                  </a:cxn>
                  <a:cxn ang="0">
                    <a:pos x="1001" y="114"/>
                  </a:cxn>
                  <a:cxn ang="0">
                    <a:pos x="994" y="123"/>
                  </a:cxn>
                  <a:cxn ang="0">
                    <a:pos x="981" y="132"/>
                  </a:cxn>
                  <a:cxn ang="0">
                    <a:pos x="965" y="140"/>
                  </a:cxn>
                  <a:cxn ang="0">
                    <a:pos x="944" y="148"/>
                  </a:cxn>
                  <a:cxn ang="0">
                    <a:pos x="917" y="153"/>
                  </a:cxn>
                  <a:cxn ang="0">
                    <a:pos x="885" y="160"/>
                  </a:cxn>
                  <a:cxn ang="0">
                    <a:pos x="848" y="166"/>
                  </a:cxn>
                  <a:cxn ang="0">
                    <a:pos x="804" y="172"/>
                  </a:cxn>
                  <a:cxn ang="0">
                    <a:pos x="755" y="178"/>
                  </a:cxn>
                  <a:cxn ang="0">
                    <a:pos x="687" y="185"/>
                  </a:cxn>
                  <a:cxn ang="0">
                    <a:pos x="639" y="188"/>
                  </a:cxn>
                  <a:cxn ang="0">
                    <a:pos x="592" y="191"/>
                  </a:cxn>
                  <a:cxn ang="0">
                    <a:pos x="547" y="194"/>
                  </a:cxn>
                  <a:cxn ang="0">
                    <a:pos x="503" y="194"/>
                  </a:cxn>
                  <a:cxn ang="0">
                    <a:pos x="459" y="194"/>
                  </a:cxn>
                  <a:cxn ang="0">
                    <a:pos x="414" y="191"/>
                  </a:cxn>
                  <a:cxn ang="0">
                    <a:pos x="367" y="188"/>
                  </a:cxn>
                  <a:cxn ang="0">
                    <a:pos x="319" y="185"/>
                  </a:cxn>
                  <a:cxn ang="0">
                    <a:pos x="270" y="179"/>
                  </a:cxn>
                </a:cxnLst>
                <a:rect l="0" t="0" r="r" b="b"/>
                <a:pathLst>
                  <a:path w="1007" h="195">
                    <a:moveTo>
                      <a:pt x="252" y="178"/>
                    </a:moveTo>
                    <a:lnTo>
                      <a:pt x="218" y="173"/>
                    </a:lnTo>
                    <a:lnTo>
                      <a:pt x="202" y="172"/>
                    </a:lnTo>
                    <a:lnTo>
                      <a:pt x="187" y="171"/>
                    </a:lnTo>
                    <a:lnTo>
                      <a:pt x="172" y="168"/>
                    </a:lnTo>
                    <a:lnTo>
                      <a:pt x="158" y="166"/>
                    </a:lnTo>
                    <a:lnTo>
                      <a:pt x="145" y="165"/>
                    </a:lnTo>
                    <a:lnTo>
                      <a:pt x="133" y="162"/>
                    </a:lnTo>
                    <a:lnTo>
                      <a:pt x="121" y="160"/>
                    </a:lnTo>
                    <a:lnTo>
                      <a:pt x="109" y="158"/>
                    </a:lnTo>
                    <a:lnTo>
                      <a:pt x="99" y="156"/>
                    </a:lnTo>
                    <a:lnTo>
                      <a:pt x="89" y="153"/>
                    </a:lnTo>
                    <a:lnTo>
                      <a:pt x="80" y="152"/>
                    </a:lnTo>
                    <a:lnTo>
                      <a:pt x="71" y="149"/>
                    </a:lnTo>
                    <a:lnTo>
                      <a:pt x="63" y="148"/>
                    </a:lnTo>
                    <a:lnTo>
                      <a:pt x="55" y="145"/>
                    </a:lnTo>
                    <a:lnTo>
                      <a:pt x="48" y="142"/>
                    </a:lnTo>
                    <a:lnTo>
                      <a:pt x="42" y="140"/>
                    </a:lnTo>
                    <a:lnTo>
                      <a:pt x="36" y="137"/>
                    </a:lnTo>
                    <a:lnTo>
                      <a:pt x="30" y="135"/>
                    </a:lnTo>
                    <a:lnTo>
                      <a:pt x="25" y="132"/>
                    </a:lnTo>
                    <a:lnTo>
                      <a:pt x="20" y="129"/>
                    </a:lnTo>
                    <a:lnTo>
                      <a:pt x="17" y="126"/>
                    </a:lnTo>
                    <a:lnTo>
                      <a:pt x="13" y="123"/>
                    </a:lnTo>
                    <a:lnTo>
                      <a:pt x="10" y="120"/>
                    </a:lnTo>
                    <a:lnTo>
                      <a:pt x="7" y="117"/>
                    </a:lnTo>
                    <a:lnTo>
                      <a:pt x="4" y="114"/>
                    </a:lnTo>
                    <a:lnTo>
                      <a:pt x="3" y="110"/>
                    </a:lnTo>
                    <a:lnTo>
                      <a:pt x="2" y="107"/>
                    </a:lnTo>
                    <a:lnTo>
                      <a:pt x="1" y="104"/>
                    </a:lnTo>
                    <a:lnTo>
                      <a:pt x="0" y="100"/>
                    </a:lnTo>
                    <a:lnTo>
                      <a:pt x="0" y="97"/>
                    </a:lnTo>
                    <a:lnTo>
                      <a:pt x="1" y="90"/>
                    </a:lnTo>
                    <a:lnTo>
                      <a:pt x="2" y="86"/>
                    </a:lnTo>
                    <a:lnTo>
                      <a:pt x="3" y="81"/>
                    </a:lnTo>
                    <a:lnTo>
                      <a:pt x="4" y="79"/>
                    </a:lnTo>
                    <a:lnTo>
                      <a:pt x="7" y="76"/>
                    </a:lnTo>
                    <a:lnTo>
                      <a:pt x="10" y="73"/>
                    </a:lnTo>
                    <a:lnTo>
                      <a:pt x="12" y="70"/>
                    </a:lnTo>
                    <a:lnTo>
                      <a:pt x="16" y="67"/>
                    </a:lnTo>
                    <a:lnTo>
                      <a:pt x="20" y="64"/>
                    </a:lnTo>
                    <a:lnTo>
                      <a:pt x="25" y="61"/>
                    </a:lnTo>
                    <a:lnTo>
                      <a:pt x="29" y="58"/>
                    </a:lnTo>
                    <a:lnTo>
                      <a:pt x="36" y="56"/>
                    </a:lnTo>
                    <a:lnTo>
                      <a:pt x="42" y="53"/>
                    </a:lnTo>
                    <a:lnTo>
                      <a:pt x="48" y="51"/>
                    </a:lnTo>
                    <a:lnTo>
                      <a:pt x="55" y="48"/>
                    </a:lnTo>
                    <a:lnTo>
                      <a:pt x="63" y="45"/>
                    </a:lnTo>
                    <a:lnTo>
                      <a:pt x="71" y="44"/>
                    </a:lnTo>
                    <a:lnTo>
                      <a:pt x="80" y="41"/>
                    </a:lnTo>
                    <a:lnTo>
                      <a:pt x="89" y="40"/>
                    </a:lnTo>
                    <a:lnTo>
                      <a:pt x="99" y="37"/>
                    </a:lnTo>
                    <a:lnTo>
                      <a:pt x="109" y="35"/>
                    </a:lnTo>
                    <a:lnTo>
                      <a:pt x="121" y="33"/>
                    </a:lnTo>
                    <a:lnTo>
                      <a:pt x="133" y="31"/>
                    </a:lnTo>
                    <a:lnTo>
                      <a:pt x="145" y="28"/>
                    </a:lnTo>
                    <a:lnTo>
                      <a:pt x="158" y="27"/>
                    </a:lnTo>
                    <a:lnTo>
                      <a:pt x="172" y="24"/>
                    </a:lnTo>
                    <a:lnTo>
                      <a:pt x="187" y="22"/>
                    </a:lnTo>
                    <a:lnTo>
                      <a:pt x="202" y="21"/>
                    </a:lnTo>
                    <a:lnTo>
                      <a:pt x="218" y="18"/>
                    </a:lnTo>
                    <a:lnTo>
                      <a:pt x="234" y="17"/>
                    </a:lnTo>
                    <a:lnTo>
                      <a:pt x="252" y="15"/>
                    </a:lnTo>
                    <a:lnTo>
                      <a:pt x="286" y="11"/>
                    </a:lnTo>
                    <a:lnTo>
                      <a:pt x="303" y="10"/>
                    </a:lnTo>
                    <a:lnTo>
                      <a:pt x="319" y="8"/>
                    </a:lnTo>
                    <a:lnTo>
                      <a:pt x="335" y="7"/>
                    </a:lnTo>
                    <a:lnTo>
                      <a:pt x="351" y="5"/>
                    </a:lnTo>
                    <a:lnTo>
                      <a:pt x="367" y="4"/>
                    </a:lnTo>
                    <a:lnTo>
                      <a:pt x="383" y="4"/>
                    </a:lnTo>
                    <a:lnTo>
                      <a:pt x="399" y="2"/>
                    </a:lnTo>
                    <a:lnTo>
                      <a:pt x="414" y="2"/>
                    </a:lnTo>
                    <a:lnTo>
                      <a:pt x="429" y="1"/>
                    </a:lnTo>
                    <a:lnTo>
                      <a:pt x="444" y="1"/>
                    </a:lnTo>
                    <a:lnTo>
                      <a:pt x="459" y="1"/>
                    </a:lnTo>
                    <a:lnTo>
                      <a:pt x="474" y="1"/>
                    </a:lnTo>
                    <a:lnTo>
                      <a:pt x="488" y="0"/>
                    </a:lnTo>
                    <a:lnTo>
                      <a:pt x="503" y="0"/>
                    </a:lnTo>
                    <a:lnTo>
                      <a:pt x="518" y="0"/>
                    </a:lnTo>
                    <a:lnTo>
                      <a:pt x="533" y="1"/>
                    </a:lnTo>
                    <a:lnTo>
                      <a:pt x="547" y="1"/>
                    </a:lnTo>
                    <a:lnTo>
                      <a:pt x="562" y="1"/>
                    </a:lnTo>
                    <a:lnTo>
                      <a:pt x="577" y="1"/>
                    </a:lnTo>
                    <a:lnTo>
                      <a:pt x="592" y="2"/>
                    </a:lnTo>
                    <a:lnTo>
                      <a:pt x="608" y="2"/>
                    </a:lnTo>
                    <a:lnTo>
                      <a:pt x="624" y="4"/>
                    </a:lnTo>
                    <a:lnTo>
                      <a:pt x="639" y="4"/>
                    </a:lnTo>
                    <a:lnTo>
                      <a:pt x="655" y="5"/>
                    </a:lnTo>
                    <a:lnTo>
                      <a:pt x="671" y="7"/>
                    </a:lnTo>
                    <a:lnTo>
                      <a:pt x="687" y="8"/>
                    </a:lnTo>
                    <a:lnTo>
                      <a:pt x="704" y="10"/>
                    </a:lnTo>
                    <a:lnTo>
                      <a:pt x="720" y="11"/>
                    </a:lnTo>
                    <a:lnTo>
                      <a:pt x="737" y="12"/>
                    </a:lnTo>
                    <a:lnTo>
                      <a:pt x="755" y="15"/>
                    </a:lnTo>
                    <a:lnTo>
                      <a:pt x="789" y="18"/>
                    </a:lnTo>
                    <a:lnTo>
                      <a:pt x="804" y="21"/>
                    </a:lnTo>
                    <a:lnTo>
                      <a:pt x="819" y="22"/>
                    </a:lnTo>
                    <a:lnTo>
                      <a:pt x="834" y="24"/>
                    </a:lnTo>
                    <a:lnTo>
                      <a:pt x="848" y="27"/>
                    </a:lnTo>
                    <a:lnTo>
                      <a:pt x="861" y="28"/>
                    </a:lnTo>
                    <a:lnTo>
                      <a:pt x="874" y="31"/>
                    </a:lnTo>
                    <a:lnTo>
                      <a:pt x="885" y="33"/>
                    </a:lnTo>
                    <a:lnTo>
                      <a:pt x="897" y="35"/>
                    </a:lnTo>
                    <a:lnTo>
                      <a:pt x="907" y="37"/>
                    </a:lnTo>
                    <a:lnTo>
                      <a:pt x="917" y="40"/>
                    </a:lnTo>
                    <a:lnTo>
                      <a:pt x="926" y="41"/>
                    </a:lnTo>
                    <a:lnTo>
                      <a:pt x="935" y="44"/>
                    </a:lnTo>
                    <a:lnTo>
                      <a:pt x="944" y="45"/>
                    </a:lnTo>
                    <a:lnTo>
                      <a:pt x="951" y="48"/>
                    </a:lnTo>
                    <a:lnTo>
                      <a:pt x="958" y="51"/>
                    </a:lnTo>
                    <a:lnTo>
                      <a:pt x="965" y="53"/>
                    </a:lnTo>
                    <a:lnTo>
                      <a:pt x="971" y="56"/>
                    </a:lnTo>
                    <a:lnTo>
                      <a:pt x="976" y="58"/>
                    </a:lnTo>
                    <a:lnTo>
                      <a:pt x="981" y="61"/>
                    </a:lnTo>
                    <a:lnTo>
                      <a:pt x="986" y="64"/>
                    </a:lnTo>
                    <a:lnTo>
                      <a:pt x="990" y="67"/>
                    </a:lnTo>
                    <a:lnTo>
                      <a:pt x="994" y="70"/>
                    </a:lnTo>
                    <a:lnTo>
                      <a:pt x="996" y="73"/>
                    </a:lnTo>
                    <a:lnTo>
                      <a:pt x="999" y="76"/>
                    </a:lnTo>
                    <a:lnTo>
                      <a:pt x="1001" y="79"/>
                    </a:lnTo>
                    <a:lnTo>
                      <a:pt x="1003" y="81"/>
                    </a:lnTo>
                    <a:lnTo>
                      <a:pt x="1004" y="86"/>
                    </a:lnTo>
                    <a:lnTo>
                      <a:pt x="1005" y="90"/>
                    </a:lnTo>
                    <a:lnTo>
                      <a:pt x="1006" y="93"/>
                    </a:lnTo>
                    <a:lnTo>
                      <a:pt x="1006" y="97"/>
                    </a:lnTo>
                    <a:lnTo>
                      <a:pt x="1005" y="104"/>
                    </a:lnTo>
                    <a:lnTo>
                      <a:pt x="1004" y="107"/>
                    </a:lnTo>
                    <a:lnTo>
                      <a:pt x="1003" y="110"/>
                    </a:lnTo>
                    <a:lnTo>
                      <a:pt x="1001" y="114"/>
                    </a:lnTo>
                    <a:lnTo>
                      <a:pt x="999" y="117"/>
                    </a:lnTo>
                    <a:lnTo>
                      <a:pt x="996" y="120"/>
                    </a:lnTo>
                    <a:lnTo>
                      <a:pt x="994" y="123"/>
                    </a:lnTo>
                    <a:lnTo>
                      <a:pt x="990" y="126"/>
                    </a:lnTo>
                    <a:lnTo>
                      <a:pt x="986" y="129"/>
                    </a:lnTo>
                    <a:lnTo>
                      <a:pt x="981" y="132"/>
                    </a:lnTo>
                    <a:lnTo>
                      <a:pt x="976" y="135"/>
                    </a:lnTo>
                    <a:lnTo>
                      <a:pt x="971" y="137"/>
                    </a:lnTo>
                    <a:lnTo>
                      <a:pt x="965" y="140"/>
                    </a:lnTo>
                    <a:lnTo>
                      <a:pt x="958" y="142"/>
                    </a:lnTo>
                    <a:lnTo>
                      <a:pt x="951" y="145"/>
                    </a:lnTo>
                    <a:lnTo>
                      <a:pt x="944" y="148"/>
                    </a:lnTo>
                    <a:lnTo>
                      <a:pt x="935" y="149"/>
                    </a:lnTo>
                    <a:lnTo>
                      <a:pt x="926" y="152"/>
                    </a:lnTo>
                    <a:lnTo>
                      <a:pt x="917" y="153"/>
                    </a:lnTo>
                    <a:lnTo>
                      <a:pt x="907" y="156"/>
                    </a:lnTo>
                    <a:lnTo>
                      <a:pt x="897" y="158"/>
                    </a:lnTo>
                    <a:lnTo>
                      <a:pt x="885" y="160"/>
                    </a:lnTo>
                    <a:lnTo>
                      <a:pt x="874" y="162"/>
                    </a:lnTo>
                    <a:lnTo>
                      <a:pt x="861" y="165"/>
                    </a:lnTo>
                    <a:lnTo>
                      <a:pt x="848" y="166"/>
                    </a:lnTo>
                    <a:lnTo>
                      <a:pt x="834" y="168"/>
                    </a:lnTo>
                    <a:lnTo>
                      <a:pt x="819" y="171"/>
                    </a:lnTo>
                    <a:lnTo>
                      <a:pt x="804" y="172"/>
                    </a:lnTo>
                    <a:lnTo>
                      <a:pt x="789" y="173"/>
                    </a:lnTo>
                    <a:lnTo>
                      <a:pt x="772" y="176"/>
                    </a:lnTo>
                    <a:lnTo>
                      <a:pt x="755" y="178"/>
                    </a:lnTo>
                    <a:lnTo>
                      <a:pt x="720" y="182"/>
                    </a:lnTo>
                    <a:lnTo>
                      <a:pt x="704" y="183"/>
                    </a:lnTo>
                    <a:lnTo>
                      <a:pt x="687" y="185"/>
                    </a:lnTo>
                    <a:lnTo>
                      <a:pt x="671" y="186"/>
                    </a:lnTo>
                    <a:lnTo>
                      <a:pt x="655" y="188"/>
                    </a:lnTo>
                    <a:lnTo>
                      <a:pt x="639" y="188"/>
                    </a:lnTo>
                    <a:lnTo>
                      <a:pt x="624" y="189"/>
                    </a:lnTo>
                    <a:lnTo>
                      <a:pt x="608" y="191"/>
                    </a:lnTo>
                    <a:lnTo>
                      <a:pt x="592" y="191"/>
                    </a:lnTo>
                    <a:lnTo>
                      <a:pt x="577" y="192"/>
                    </a:lnTo>
                    <a:lnTo>
                      <a:pt x="562" y="192"/>
                    </a:lnTo>
                    <a:lnTo>
                      <a:pt x="547" y="194"/>
                    </a:lnTo>
                    <a:lnTo>
                      <a:pt x="533" y="194"/>
                    </a:lnTo>
                    <a:lnTo>
                      <a:pt x="518" y="194"/>
                    </a:lnTo>
                    <a:lnTo>
                      <a:pt x="503" y="194"/>
                    </a:lnTo>
                    <a:lnTo>
                      <a:pt x="488" y="194"/>
                    </a:lnTo>
                    <a:lnTo>
                      <a:pt x="474" y="194"/>
                    </a:lnTo>
                    <a:lnTo>
                      <a:pt x="459" y="194"/>
                    </a:lnTo>
                    <a:lnTo>
                      <a:pt x="444" y="192"/>
                    </a:lnTo>
                    <a:lnTo>
                      <a:pt x="429" y="192"/>
                    </a:lnTo>
                    <a:lnTo>
                      <a:pt x="414" y="191"/>
                    </a:lnTo>
                    <a:lnTo>
                      <a:pt x="399" y="191"/>
                    </a:lnTo>
                    <a:lnTo>
                      <a:pt x="383" y="189"/>
                    </a:lnTo>
                    <a:lnTo>
                      <a:pt x="367" y="188"/>
                    </a:lnTo>
                    <a:lnTo>
                      <a:pt x="351" y="188"/>
                    </a:lnTo>
                    <a:lnTo>
                      <a:pt x="335" y="186"/>
                    </a:lnTo>
                    <a:lnTo>
                      <a:pt x="319" y="185"/>
                    </a:lnTo>
                    <a:lnTo>
                      <a:pt x="303" y="183"/>
                    </a:lnTo>
                    <a:lnTo>
                      <a:pt x="286" y="182"/>
                    </a:lnTo>
                    <a:lnTo>
                      <a:pt x="270" y="179"/>
                    </a:lnTo>
                    <a:lnTo>
                      <a:pt x="252" y="178"/>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62" name="Freeform 302"/>
              <p:cNvSpPr>
                <a:spLocks/>
              </p:cNvSpPr>
              <p:nvPr/>
            </p:nvSpPr>
            <p:spPr bwMode="auto">
              <a:xfrm>
                <a:off x="486" y="4112"/>
                <a:ext cx="1006" cy="194"/>
              </a:xfrm>
              <a:custGeom>
                <a:avLst/>
                <a:gdLst/>
                <a:ahLst/>
                <a:cxnLst>
                  <a:cxn ang="0">
                    <a:pos x="202" y="171"/>
                  </a:cxn>
                  <a:cxn ang="0">
                    <a:pos x="157" y="165"/>
                  </a:cxn>
                  <a:cxn ang="0">
                    <a:pos x="120" y="160"/>
                  </a:cxn>
                  <a:cxn ang="0">
                    <a:pos x="89" y="154"/>
                  </a:cxn>
                  <a:cxn ang="0">
                    <a:pos x="62" y="147"/>
                  </a:cxn>
                  <a:cxn ang="0">
                    <a:pos x="41" y="140"/>
                  </a:cxn>
                  <a:cxn ang="0">
                    <a:pos x="25" y="131"/>
                  </a:cxn>
                  <a:cxn ang="0">
                    <a:pos x="12" y="122"/>
                  </a:cxn>
                  <a:cxn ang="0">
                    <a:pos x="4" y="114"/>
                  </a:cxn>
                  <a:cxn ang="0">
                    <a:pos x="1" y="104"/>
                  </a:cxn>
                  <a:cxn ang="0">
                    <a:pos x="1" y="88"/>
                  </a:cxn>
                  <a:cxn ang="0">
                    <a:pos x="4" y="78"/>
                  </a:cxn>
                  <a:cxn ang="0">
                    <a:pos x="12" y="70"/>
                  </a:cxn>
                  <a:cxn ang="0">
                    <a:pos x="24" y="61"/>
                  </a:cxn>
                  <a:cxn ang="0">
                    <a:pos x="41" y="54"/>
                  </a:cxn>
                  <a:cxn ang="0">
                    <a:pos x="62" y="45"/>
                  </a:cxn>
                  <a:cxn ang="0">
                    <a:pos x="89" y="40"/>
                  </a:cxn>
                  <a:cxn ang="0">
                    <a:pos x="120" y="32"/>
                  </a:cxn>
                  <a:cxn ang="0">
                    <a:pos x="157" y="27"/>
                  </a:cxn>
                  <a:cxn ang="0">
                    <a:pos x="202" y="21"/>
                  </a:cxn>
                  <a:cxn ang="0">
                    <a:pos x="251" y="15"/>
                  </a:cxn>
                  <a:cxn ang="0">
                    <a:pos x="319" y="8"/>
                  </a:cxn>
                  <a:cxn ang="0">
                    <a:pos x="367" y="5"/>
                  </a:cxn>
                  <a:cxn ang="0">
                    <a:pos x="413" y="2"/>
                  </a:cxn>
                  <a:cxn ang="0">
                    <a:pos x="458" y="1"/>
                  </a:cxn>
                  <a:cxn ang="0">
                    <a:pos x="502" y="0"/>
                  </a:cxn>
                  <a:cxn ang="0">
                    <a:pos x="547" y="1"/>
                  </a:cxn>
                  <a:cxn ang="0">
                    <a:pos x="591" y="2"/>
                  </a:cxn>
                  <a:cxn ang="0">
                    <a:pos x="637" y="5"/>
                  </a:cxn>
                  <a:cxn ang="0">
                    <a:pos x="685" y="8"/>
                  </a:cxn>
                  <a:cxn ang="0">
                    <a:pos x="736" y="14"/>
                  </a:cxn>
                  <a:cxn ang="0">
                    <a:pos x="803" y="21"/>
                  </a:cxn>
                  <a:cxn ang="0">
                    <a:pos x="847" y="27"/>
                  </a:cxn>
                  <a:cxn ang="0">
                    <a:pos x="884" y="32"/>
                  </a:cxn>
                  <a:cxn ang="0">
                    <a:pos x="916" y="40"/>
                  </a:cxn>
                  <a:cxn ang="0">
                    <a:pos x="942" y="45"/>
                  </a:cxn>
                  <a:cxn ang="0">
                    <a:pos x="963" y="54"/>
                  </a:cxn>
                  <a:cxn ang="0">
                    <a:pos x="980" y="61"/>
                  </a:cxn>
                  <a:cxn ang="0">
                    <a:pos x="992" y="70"/>
                  </a:cxn>
                  <a:cxn ang="0">
                    <a:pos x="1000" y="78"/>
                  </a:cxn>
                  <a:cxn ang="0">
                    <a:pos x="1003" y="88"/>
                  </a:cxn>
                  <a:cxn ang="0">
                    <a:pos x="1004" y="102"/>
                  </a:cxn>
                  <a:cxn ang="0">
                    <a:pos x="1000" y="114"/>
                  </a:cxn>
                  <a:cxn ang="0">
                    <a:pos x="992" y="122"/>
                  </a:cxn>
                  <a:cxn ang="0">
                    <a:pos x="980" y="131"/>
                  </a:cxn>
                  <a:cxn ang="0">
                    <a:pos x="963" y="140"/>
                  </a:cxn>
                  <a:cxn ang="0">
                    <a:pos x="942" y="147"/>
                  </a:cxn>
                  <a:cxn ang="0">
                    <a:pos x="916" y="154"/>
                  </a:cxn>
                  <a:cxn ang="0">
                    <a:pos x="884" y="160"/>
                  </a:cxn>
                  <a:cxn ang="0">
                    <a:pos x="847" y="165"/>
                  </a:cxn>
                  <a:cxn ang="0">
                    <a:pos x="803" y="171"/>
                  </a:cxn>
                  <a:cxn ang="0">
                    <a:pos x="754" y="177"/>
                  </a:cxn>
                  <a:cxn ang="0">
                    <a:pos x="685" y="184"/>
                  </a:cxn>
                  <a:cxn ang="0">
                    <a:pos x="637" y="187"/>
                  </a:cxn>
                  <a:cxn ang="0">
                    <a:pos x="591" y="190"/>
                  </a:cxn>
                  <a:cxn ang="0">
                    <a:pos x="547" y="191"/>
                  </a:cxn>
                  <a:cxn ang="0">
                    <a:pos x="502" y="193"/>
                  </a:cxn>
                  <a:cxn ang="0">
                    <a:pos x="458" y="191"/>
                  </a:cxn>
                  <a:cxn ang="0">
                    <a:pos x="413" y="190"/>
                  </a:cxn>
                  <a:cxn ang="0">
                    <a:pos x="367" y="187"/>
                  </a:cxn>
                  <a:cxn ang="0">
                    <a:pos x="319" y="184"/>
                  </a:cxn>
                  <a:cxn ang="0">
                    <a:pos x="268" y="180"/>
                  </a:cxn>
                </a:cxnLst>
                <a:rect l="0" t="0" r="r" b="b"/>
                <a:pathLst>
                  <a:path w="1006" h="194">
                    <a:moveTo>
                      <a:pt x="251" y="177"/>
                    </a:moveTo>
                    <a:lnTo>
                      <a:pt x="217" y="174"/>
                    </a:lnTo>
                    <a:lnTo>
                      <a:pt x="202" y="171"/>
                    </a:lnTo>
                    <a:lnTo>
                      <a:pt x="186" y="170"/>
                    </a:lnTo>
                    <a:lnTo>
                      <a:pt x="172" y="168"/>
                    </a:lnTo>
                    <a:lnTo>
                      <a:pt x="157" y="165"/>
                    </a:lnTo>
                    <a:lnTo>
                      <a:pt x="145" y="164"/>
                    </a:lnTo>
                    <a:lnTo>
                      <a:pt x="132" y="162"/>
                    </a:lnTo>
                    <a:lnTo>
                      <a:pt x="120" y="160"/>
                    </a:lnTo>
                    <a:lnTo>
                      <a:pt x="109" y="157"/>
                    </a:lnTo>
                    <a:lnTo>
                      <a:pt x="99" y="155"/>
                    </a:lnTo>
                    <a:lnTo>
                      <a:pt x="89" y="154"/>
                    </a:lnTo>
                    <a:lnTo>
                      <a:pt x="79" y="151"/>
                    </a:lnTo>
                    <a:lnTo>
                      <a:pt x="70" y="148"/>
                    </a:lnTo>
                    <a:lnTo>
                      <a:pt x="62" y="147"/>
                    </a:lnTo>
                    <a:lnTo>
                      <a:pt x="55" y="144"/>
                    </a:lnTo>
                    <a:lnTo>
                      <a:pt x="48" y="142"/>
                    </a:lnTo>
                    <a:lnTo>
                      <a:pt x="41" y="140"/>
                    </a:lnTo>
                    <a:lnTo>
                      <a:pt x="35" y="137"/>
                    </a:lnTo>
                    <a:lnTo>
                      <a:pt x="29" y="134"/>
                    </a:lnTo>
                    <a:lnTo>
                      <a:pt x="25" y="131"/>
                    </a:lnTo>
                    <a:lnTo>
                      <a:pt x="20" y="128"/>
                    </a:lnTo>
                    <a:lnTo>
                      <a:pt x="16" y="125"/>
                    </a:lnTo>
                    <a:lnTo>
                      <a:pt x="12" y="122"/>
                    </a:lnTo>
                    <a:lnTo>
                      <a:pt x="10" y="120"/>
                    </a:lnTo>
                    <a:lnTo>
                      <a:pt x="7" y="117"/>
                    </a:lnTo>
                    <a:lnTo>
                      <a:pt x="4" y="114"/>
                    </a:lnTo>
                    <a:lnTo>
                      <a:pt x="3" y="111"/>
                    </a:lnTo>
                    <a:lnTo>
                      <a:pt x="1" y="107"/>
                    </a:lnTo>
                    <a:lnTo>
                      <a:pt x="1" y="104"/>
                    </a:lnTo>
                    <a:lnTo>
                      <a:pt x="0" y="100"/>
                    </a:lnTo>
                    <a:lnTo>
                      <a:pt x="0" y="97"/>
                    </a:lnTo>
                    <a:lnTo>
                      <a:pt x="1" y="88"/>
                    </a:lnTo>
                    <a:lnTo>
                      <a:pt x="1" y="85"/>
                    </a:lnTo>
                    <a:lnTo>
                      <a:pt x="3" y="82"/>
                    </a:lnTo>
                    <a:lnTo>
                      <a:pt x="4" y="78"/>
                    </a:lnTo>
                    <a:lnTo>
                      <a:pt x="6" y="75"/>
                    </a:lnTo>
                    <a:lnTo>
                      <a:pt x="10" y="72"/>
                    </a:lnTo>
                    <a:lnTo>
                      <a:pt x="12" y="70"/>
                    </a:lnTo>
                    <a:lnTo>
                      <a:pt x="16" y="67"/>
                    </a:lnTo>
                    <a:lnTo>
                      <a:pt x="20" y="64"/>
                    </a:lnTo>
                    <a:lnTo>
                      <a:pt x="24" y="61"/>
                    </a:lnTo>
                    <a:lnTo>
                      <a:pt x="29" y="58"/>
                    </a:lnTo>
                    <a:lnTo>
                      <a:pt x="35" y="55"/>
                    </a:lnTo>
                    <a:lnTo>
                      <a:pt x="41" y="54"/>
                    </a:lnTo>
                    <a:lnTo>
                      <a:pt x="47" y="51"/>
                    </a:lnTo>
                    <a:lnTo>
                      <a:pt x="54" y="48"/>
                    </a:lnTo>
                    <a:lnTo>
                      <a:pt x="62" y="45"/>
                    </a:lnTo>
                    <a:lnTo>
                      <a:pt x="70" y="44"/>
                    </a:lnTo>
                    <a:lnTo>
                      <a:pt x="79" y="41"/>
                    </a:lnTo>
                    <a:lnTo>
                      <a:pt x="89" y="40"/>
                    </a:lnTo>
                    <a:lnTo>
                      <a:pt x="99" y="37"/>
                    </a:lnTo>
                    <a:lnTo>
                      <a:pt x="109" y="35"/>
                    </a:lnTo>
                    <a:lnTo>
                      <a:pt x="120" y="32"/>
                    </a:lnTo>
                    <a:lnTo>
                      <a:pt x="132" y="31"/>
                    </a:lnTo>
                    <a:lnTo>
                      <a:pt x="145" y="28"/>
                    </a:lnTo>
                    <a:lnTo>
                      <a:pt x="157" y="27"/>
                    </a:lnTo>
                    <a:lnTo>
                      <a:pt x="172" y="25"/>
                    </a:lnTo>
                    <a:lnTo>
                      <a:pt x="186" y="22"/>
                    </a:lnTo>
                    <a:lnTo>
                      <a:pt x="202" y="21"/>
                    </a:lnTo>
                    <a:lnTo>
                      <a:pt x="217" y="20"/>
                    </a:lnTo>
                    <a:lnTo>
                      <a:pt x="234" y="17"/>
                    </a:lnTo>
                    <a:lnTo>
                      <a:pt x="251" y="15"/>
                    </a:lnTo>
                    <a:lnTo>
                      <a:pt x="285" y="11"/>
                    </a:lnTo>
                    <a:lnTo>
                      <a:pt x="302" y="10"/>
                    </a:lnTo>
                    <a:lnTo>
                      <a:pt x="319" y="8"/>
                    </a:lnTo>
                    <a:lnTo>
                      <a:pt x="335" y="8"/>
                    </a:lnTo>
                    <a:lnTo>
                      <a:pt x="351" y="5"/>
                    </a:lnTo>
                    <a:lnTo>
                      <a:pt x="367" y="5"/>
                    </a:lnTo>
                    <a:lnTo>
                      <a:pt x="383" y="4"/>
                    </a:lnTo>
                    <a:lnTo>
                      <a:pt x="398" y="2"/>
                    </a:lnTo>
                    <a:lnTo>
                      <a:pt x="413" y="2"/>
                    </a:lnTo>
                    <a:lnTo>
                      <a:pt x="428" y="2"/>
                    </a:lnTo>
                    <a:lnTo>
                      <a:pt x="443" y="1"/>
                    </a:lnTo>
                    <a:lnTo>
                      <a:pt x="458" y="1"/>
                    </a:lnTo>
                    <a:lnTo>
                      <a:pt x="473" y="1"/>
                    </a:lnTo>
                    <a:lnTo>
                      <a:pt x="488" y="0"/>
                    </a:lnTo>
                    <a:lnTo>
                      <a:pt x="502" y="0"/>
                    </a:lnTo>
                    <a:lnTo>
                      <a:pt x="517" y="0"/>
                    </a:lnTo>
                    <a:lnTo>
                      <a:pt x="531" y="1"/>
                    </a:lnTo>
                    <a:lnTo>
                      <a:pt x="547" y="1"/>
                    </a:lnTo>
                    <a:lnTo>
                      <a:pt x="562" y="1"/>
                    </a:lnTo>
                    <a:lnTo>
                      <a:pt x="577" y="2"/>
                    </a:lnTo>
                    <a:lnTo>
                      <a:pt x="591" y="2"/>
                    </a:lnTo>
                    <a:lnTo>
                      <a:pt x="607" y="2"/>
                    </a:lnTo>
                    <a:lnTo>
                      <a:pt x="622" y="4"/>
                    </a:lnTo>
                    <a:lnTo>
                      <a:pt x="637" y="5"/>
                    </a:lnTo>
                    <a:lnTo>
                      <a:pt x="653" y="5"/>
                    </a:lnTo>
                    <a:lnTo>
                      <a:pt x="669" y="8"/>
                    </a:lnTo>
                    <a:lnTo>
                      <a:pt x="685" y="8"/>
                    </a:lnTo>
                    <a:lnTo>
                      <a:pt x="702" y="10"/>
                    </a:lnTo>
                    <a:lnTo>
                      <a:pt x="719" y="11"/>
                    </a:lnTo>
                    <a:lnTo>
                      <a:pt x="736" y="14"/>
                    </a:lnTo>
                    <a:lnTo>
                      <a:pt x="754" y="15"/>
                    </a:lnTo>
                    <a:lnTo>
                      <a:pt x="787" y="20"/>
                    </a:lnTo>
                    <a:lnTo>
                      <a:pt x="803" y="21"/>
                    </a:lnTo>
                    <a:lnTo>
                      <a:pt x="818" y="22"/>
                    </a:lnTo>
                    <a:lnTo>
                      <a:pt x="833" y="25"/>
                    </a:lnTo>
                    <a:lnTo>
                      <a:pt x="847" y="27"/>
                    </a:lnTo>
                    <a:lnTo>
                      <a:pt x="859" y="28"/>
                    </a:lnTo>
                    <a:lnTo>
                      <a:pt x="872" y="31"/>
                    </a:lnTo>
                    <a:lnTo>
                      <a:pt x="884" y="32"/>
                    </a:lnTo>
                    <a:lnTo>
                      <a:pt x="895" y="35"/>
                    </a:lnTo>
                    <a:lnTo>
                      <a:pt x="906" y="37"/>
                    </a:lnTo>
                    <a:lnTo>
                      <a:pt x="916" y="40"/>
                    </a:lnTo>
                    <a:lnTo>
                      <a:pt x="925" y="41"/>
                    </a:lnTo>
                    <a:lnTo>
                      <a:pt x="934" y="44"/>
                    </a:lnTo>
                    <a:lnTo>
                      <a:pt x="942" y="45"/>
                    </a:lnTo>
                    <a:lnTo>
                      <a:pt x="950" y="48"/>
                    </a:lnTo>
                    <a:lnTo>
                      <a:pt x="957" y="51"/>
                    </a:lnTo>
                    <a:lnTo>
                      <a:pt x="963" y="54"/>
                    </a:lnTo>
                    <a:lnTo>
                      <a:pt x="970" y="55"/>
                    </a:lnTo>
                    <a:lnTo>
                      <a:pt x="975" y="58"/>
                    </a:lnTo>
                    <a:lnTo>
                      <a:pt x="980" y="61"/>
                    </a:lnTo>
                    <a:lnTo>
                      <a:pt x="984" y="64"/>
                    </a:lnTo>
                    <a:lnTo>
                      <a:pt x="988" y="67"/>
                    </a:lnTo>
                    <a:lnTo>
                      <a:pt x="992" y="70"/>
                    </a:lnTo>
                    <a:lnTo>
                      <a:pt x="994" y="72"/>
                    </a:lnTo>
                    <a:lnTo>
                      <a:pt x="998" y="75"/>
                    </a:lnTo>
                    <a:lnTo>
                      <a:pt x="1000" y="78"/>
                    </a:lnTo>
                    <a:lnTo>
                      <a:pt x="1002" y="82"/>
                    </a:lnTo>
                    <a:lnTo>
                      <a:pt x="1003" y="85"/>
                    </a:lnTo>
                    <a:lnTo>
                      <a:pt x="1003" y="88"/>
                    </a:lnTo>
                    <a:lnTo>
                      <a:pt x="1004" y="92"/>
                    </a:lnTo>
                    <a:lnTo>
                      <a:pt x="1005" y="97"/>
                    </a:lnTo>
                    <a:lnTo>
                      <a:pt x="1004" y="102"/>
                    </a:lnTo>
                    <a:lnTo>
                      <a:pt x="1003" y="107"/>
                    </a:lnTo>
                    <a:lnTo>
                      <a:pt x="1002" y="111"/>
                    </a:lnTo>
                    <a:lnTo>
                      <a:pt x="1000" y="114"/>
                    </a:lnTo>
                    <a:lnTo>
                      <a:pt x="998" y="117"/>
                    </a:lnTo>
                    <a:lnTo>
                      <a:pt x="995" y="120"/>
                    </a:lnTo>
                    <a:lnTo>
                      <a:pt x="992" y="122"/>
                    </a:lnTo>
                    <a:lnTo>
                      <a:pt x="988" y="125"/>
                    </a:lnTo>
                    <a:lnTo>
                      <a:pt x="985" y="128"/>
                    </a:lnTo>
                    <a:lnTo>
                      <a:pt x="980" y="131"/>
                    </a:lnTo>
                    <a:lnTo>
                      <a:pt x="975" y="134"/>
                    </a:lnTo>
                    <a:lnTo>
                      <a:pt x="970" y="137"/>
                    </a:lnTo>
                    <a:lnTo>
                      <a:pt x="963" y="140"/>
                    </a:lnTo>
                    <a:lnTo>
                      <a:pt x="957" y="142"/>
                    </a:lnTo>
                    <a:lnTo>
                      <a:pt x="950" y="144"/>
                    </a:lnTo>
                    <a:lnTo>
                      <a:pt x="942" y="147"/>
                    </a:lnTo>
                    <a:lnTo>
                      <a:pt x="934" y="148"/>
                    </a:lnTo>
                    <a:lnTo>
                      <a:pt x="925" y="151"/>
                    </a:lnTo>
                    <a:lnTo>
                      <a:pt x="916" y="154"/>
                    </a:lnTo>
                    <a:lnTo>
                      <a:pt x="906" y="155"/>
                    </a:lnTo>
                    <a:lnTo>
                      <a:pt x="895" y="157"/>
                    </a:lnTo>
                    <a:lnTo>
                      <a:pt x="884" y="160"/>
                    </a:lnTo>
                    <a:lnTo>
                      <a:pt x="873" y="162"/>
                    </a:lnTo>
                    <a:lnTo>
                      <a:pt x="859" y="164"/>
                    </a:lnTo>
                    <a:lnTo>
                      <a:pt x="847" y="165"/>
                    </a:lnTo>
                    <a:lnTo>
                      <a:pt x="833" y="168"/>
                    </a:lnTo>
                    <a:lnTo>
                      <a:pt x="818" y="170"/>
                    </a:lnTo>
                    <a:lnTo>
                      <a:pt x="803" y="171"/>
                    </a:lnTo>
                    <a:lnTo>
                      <a:pt x="787" y="174"/>
                    </a:lnTo>
                    <a:lnTo>
                      <a:pt x="770" y="175"/>
                    </a:lnTo>
                    <a:lnTo>
                      <a:pt x="754" y="177"/>
                    </a:lnTo>
                    <a:lnTo>
                      <a:pt x="719" y="181"/>
                    </a:lnTo>
                    <a:lnTo>
                      <a:pt x="702" y="182"/>
                    </a:lnTo>
                    <a:lnTo>
                      <a:pt x="685" y="184"/>
                    </a:lnTo>
                    <a:lnTo>
                      <a:pt x="669" y="185"/>
                    </a:lnTo>
                    <a:lnTo>
                      <a:pt x="653" y="185"/>
                    </a:lnTo>
                    <a:lnTo>
                      <a:pt x="637" y="187"/>
                    </a:lnTo>
                    <a:lnTo>
                      <a:pt x="622" y="188"/>
                    </a:lnTo>
                    <a:lnTo>
                      <a:pt x="607" y="190"/>
                    </a:lnTo>
                    <a:lnTo>
                      <a:pt x="591" y="190"/>
                    </a:lnTo>
                    <a:lnTo>
                      <a:pt x="577" y="191"/>
                    </a:lnTo>
                    <a:lnTo>
                      <a:pt x="562" y="191"/>
                    </a:lnTo>
                    <a:lnTo>
                      <a:pt x="547" y="191"/>
                    </a:lnTo>
                    <a:lnTo>
                      <a:pt x="531" y="191"/>
                    </a:lnTo>
                    <a:lnTo>
                      <a:pt x="517" y="193"/>
                    </a:lnTo>
                    <a:lnTo>
                      <a:pt x="502" y="193"/>
                    </a:lnTo>
                    <a:lnTo>
                      <a:pt x="488" y="193"/>
                    </a:lnTo>
                    <a:lnTo>
                      <a:pt x="473" y="191"/>
                    </a:lnTo>
                    <a:lnTo>
                      <a:pt x="458" y="191"/>
                    </a:lnTo>
                    <a:lnTo>
                      <a:pt x="443" y="191"/>
                    </a:lnTo>
                    <a:lnTo>
                      <a:pt x="428" y="191"/>
                    </a:lnTo>
                    <a:lnTo>
                      <a:pt x="413" y="190"/>
                    </a:lnTo>
                    <a:lnTo>
                      <a:pt x="398" y="190"/>
                    </a:lnTo>
                    <a:lnTo>
                      <a:pt x="383" y="188"/>
                    </a:lnTo>
                    <a:lnTo>
                      <a:pt x="367" y="187"/>
                    </a:lnTo>
                    <a:lnTo>
                      <a:pt x="351" y="185"/>
                    </a:lnTo>
                    <a:lnTo>
                      <a:pt x="335" y="185"/>
                    </a:lnTo>
                    <a:lnTo>
                      <a:pt x="319" y="184"/>
                    </a:lnTo>
                    <a:lnTo>
                      <a:pt x="302" y="182"/>
                    </a:lnTo>
                    <a:lnTo>
                      <a:pt x="285" y="181"/>
                    </a:lnTo>
                    <a:lnTo>
                      <a:pt x="268" y="180"/>
                    </a:lnTo>
                    <a:lnTo>
                      <a:pt x="251" y="177"/>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63" name="Freeform 303"/>
              <p:cNvSpPr>
                <a:spLocks/>
              </p:cNvSpPr>
              <p:nvPr/>
            </p:nvSpPr>
            <p:spPr bwMode="auto">
              <a:xfrm>
                <a:off x="1510" y="3526"/>
                <a:ext cx="1070" cy="196"/>
              </a:xfrm>
              <a:custGeom>
                <a:avLst/>
                <a:gdLst/>
                <a:ahLst/>
                <a:cxnLst>
                  <a:cxn ang="0">
                    <a:pos x="214" y="174"/>
                  </a:cxn>
                  <a:cxn ang="0">
                    <a:pos x="168" y="168"/>
                  </a:cxn>
                  <a:cxn ang="0">
                    <a:pos x="129" y="162"/>
                  </a:cxn>
                  <a:cxn ang="0">
                    <a:pos x="95" y="155"/>
                  </a:cxn>
                  <a:cxn ang="0">
                    <a:pos x="67" y="148"/>
                  </a:cxn>
                  <a:cxn ang="0">
                    <a:pos x="44" y="141"/>
                  </a:cxn>
                  <a:cxn ang="0">
                    <a:pos x="27" y="133"/>
                  </a:cxn>
                  <a:cxn ang="0">
                    <a:pos x="13" y="125"/>
                  </a:cxn>
                  <a:cxn ang="0">
                    <a:pos x="5" y="114"/>
                  </a:cxn>
                  <a:cxn ang="0">
                    <a:pos x="1" y="104"/>
                  </a:cxn>
                  <a:cxn ang="0">
                    <a:pos x="1" y="90"/>
                  </a:cxn>
                  <a:cxn ang="0">
                    <a:pos x="5" y="80"/>
                  </a:cxn>
                  <a:cxn ang="0">
                    <a:pos x="13" y="69"/>
                  </a:cxn>
                  <a:cxn ang="0">
                    <a:pos x="27" y="61"/>
                  </a:cxn>
                  <a:cxn ang="0">
                    <a:pos x="44" y="53"/>
                  </a:cxn>
                  <a:cxn ang="0">
                    <a:pos x="67" y="46"/>
                  </a:cxn>
                  <a:cxn ang="0">
                    <a:pos x="95" y="39"/>
                  </a:cxn>
                  <a:cxn ang="0">
                    <a:pos x="129" y="33"/>
                  </a:cxn>
                  <a:cxn ang="0">
                    <a:pos x="168" y="27"/>
                  </a:cxn>
                  <a:cxn ang="0">
                    <a:pos x="214" y="21"/>
                  </a:cxn>
                  <a:cxn ang="0">
                    <a:pos x="267" y="16"/>
                  </a:cxn>
                  <a:cxn ang="0">
                    <a:pos x="339" y="8"/>
                  </a:cxn>
                  <a:cxn ang="0">
                    <a:pos x="390" y="4"/>
                  </a:cxn>
                  <a:cxn ang="0">
                    <a:pos x="440" y="2"/>
                  </a:cxn>
                  <a:cxn ang="0">
                    <a:pos x="487" y="0"/>
                  </a:cxn>
                  <a:cxn ang="0">
                    <a:pos x="534" y="0"/>
                  </a:cxn>
                  <a:cxn ang="0">
                    <a:pos x="581" y="0"/>
                  </a:cxn>
                  <a:cxn ang="0">
                    <a:pos x="629" y="2"/>
                  </a:cxn>
                  <a:cxn ang="0">
                    <a:pos x="678" y="4"/>
                  </a:cxn>
                  <a:cxn ang="0">
                    <a:pos x="730" y="8"/>
                  </a:cxn>
                  <a:cxn ang="0">
                    <a:pos x="783" y="13"/>
                  </a:cxn>
                  <a:cxn ang="0">
                    <a:pos x="854" y="21"/>
                  </a:cxn>
                  <a:cxn ang="0">
                    <a:pos x="900" y="27"/>
                  </a:cxn>
                  <a:cxn ang="0">
                    <a:pos x="940" y="33"/>
                  </a:cxn>
                  <a:cxn ang="0">
                    <a:pos x="974" y="39"/>
                  </a:cxn>
                  <a:cxn ang="0">
                    <a:pos x="1002" y="46"/>
                  </a:cxn>
                  <a:cxn ang="0">
                    <a:pos x="1025" y="53"/>
                  </a:cxn>
                  <a:cxn ang="0">
                    <a:pos x="1042" y="61"/>
                  </a:cxn>
                  <a:cxn ang="0">
                    <a:pos x="1055" y="69"/>
                  </a:cxn>
                  <a:cxn ang="0">
                    <a:pos x="1064" y="80"/>
                  </a:cxn>
                  <a:cxn ang="0">
                    <a:pos x="1068" y="90"/>
                  </a:cxn>
                  <a:cxn ang="0">
                    <a:pos x="1068" y="104"/>
                  </a:cxn>
                  <a:cxn ang="0">
                    <a:pos x="1064" y="114"/>
                  </a:cxn>
                  <a:cxn ang="0">
                    <a:pos x="1055" y="125"/>
                  </a:cxn>
                  <a:cxn ang="0">
                    <a:pos x="1042" y="133"/>
                  </a:cxn>
                  <a:cxn ang="0">
                    <a:pos x="1025" y="141"/>
                  </a:cxn>
                  <a:cxn ang="0">
                    <a:pos x="1002" y="148"/>
                  </a:cxn>
                  <a:cxn ang="0">
                    <a:pos x="974" y="155"/>
                  </a:cxn>
                  <a:cxn ang="0">
                    <a:pos x="940" y="162"/>
                  </a:cxn>
                  <a:cxn ang="0">
                    <a:pos x="900" y="168"/>
                  </a:cxn>
                  <a:cxn ang="0">
                    <a:pos x="854" y="174"/>
                  </a:cxn>
                  <a:cxn ang="0">
                    <a:pos x="802" y="180"/>
                  </a:cxn>
                  <a:cxn ang="0">
                    <a:pos x="730" y="186"/>
                  </a:cxn>
                  <a:cxn ang="0">
                    <a:pos x="678" y="190"/>
                  </a:cxn>
                  <a:cxn ang="0">
                    <a:pos x="629" y="193"/>
                  </a:cxn>
                  <a:cxn ang="0">
                    <a:pos x="581" y="195"/>
                  </a:cxn>
                  <a:cxn ang="0">
                    <a:pos x="534" y="195"/>
                  </a:cxn>
                  <a:cxn ang="0">
                    <a:pos x="487" y="195"/>
                  </a:cxn>
                  <a:cxn ang="0">
                    <a:pos x="440" y="193"/>
                  </a:cxn>
                  <a:cxn ang="0">
                    <a:pos x="390" y="190"/>
                  </a:cxn>
                  <a:cxn ang="0">
                    <a:pos x="339" y="186"/>
                  </a:cxn>
                  <a:cxn ang="0">
                    <a:pos x="286" y="181"/>
                  </a:cxn>
                </a:cxnLst>
                <a:rect l="0" t="0" r="r" b="b"/>
                <a:pathLst>
                  <a:path w="1070" h="196">
                    <a:moveTo>
                      <a:pt x="267" y="180"/>
                    </a:moveTo>
                    <a:lnTo>
                      <a:pt x="231" y="176"/>
                    </a:lnTo>
                    <a:lnTo>
                      <a:pt x="214" y="174"/>
                    </a:lnTo>
                    <a:lnTo>
                      <a:pt x="198" y="171"/>
                    </a:lnTo>
                    <a:lnTo>
                      <a:pt x="183" y="170"/>
                    </a:lnTo>
                    <a:lnTo>
                      <a:pt x="168" y="168"/>
                    </a:lnTo>
                    <a:lnTo>
                      <a:pt x="154" y="165"/>
                    </a:lnTo>
                    <a:lnTo>
                      <a:pt x="141" y="164"/>
                    </a:lnTo>
                    <a:lnTo>
                      <a:pt x="129" y="162"/>
                    </a:lnTo>
                    <a:lnTo>
                      <a:pt x="116" y="160"/>
                    </a:lnTo>
                    <a:lnTo>
                      <a:pt x="105" y="158"/>
                    </a:lnTo>
                    <a:lnTo>
                      <a:pt x="95" y="155"/>
                    </a:lnTo>
                    <a:lnTo>
                      <a:pt x="84" y="154"/>
                    </a:lnTo>
                    <a:lnTo>
                      <a:pt x="76" y="151"/>
                    </a:lnTo>
                    <a:lnTo>
                      <a:pt x="67" y="148"/>
                    </a:lnTo>
                    <a:lnTo>
                      <a:pt x="59" y="146"/>
                    </a:lnTo>
                    <a:lnTo>
                      <a:pt x="51" y="144"/>
                    </a:lnTo>
                    <a:lnTo>
                      <a:pt x="44" y="141"/>
                    </a:lnTo>
                    <a:lnTo>
                      <a:pt x="37" y="139"/>
                    </a:lnTo>
                    <a:lnTo>
                      <a:pt x="32" y="136"/>
                    </a:lnTo>
                    <a:lnTo>
                      <a:pt x="27" y="133"/>
                    </a:lnTo>
                    <a:lnTo>
                      <a:pt x="21" y="130"/>
                    </a:lnTo>
                    <a:lnTo>
                      <a:pt x="17" y="128"/>
                    </a:lnTo>
                    <a:lnTo>
                      <a:pt x="13" y="125"/>
                    </a:lnTo>
                    <a:lnTo>
                      <a:pt x="10" y="122"/>
                    </a:lnTo>
                    <a:lnTo>
                      <a:pt x="8" y="119"/>
                    </a:lnTo>
                    <a:lnTo>
                      <a:pt x="5" y="114"/>
                    </a:lnTo>
                    <a:lnTo>
                      <a:pt x="4" y="112"/>
                    </a:lnTo>
                    <a:lnTo>
                      <a:pt x="2" y="107"/>
                    </a:lnTo>
                    <a:lnTo>
                      <a:pt x="1" y="104"/>
                    </a:lnTo>
                    <a:lnTo>
                      <a:pt x="0" y="101"/>
                    </a:lnTo>
                    <a:lnTo>
                      <a:pt x="0" y="97"/>
                    </a:lnTo>
                    <a:lnTo>
                      <a:pt x="1" y="90"/>
                    </a:lnTo>
                    <a:lnTo>
                      <a:pt x="2" y="87"/>
                    </a:lnTo>
                    <a:lnTo>
                      <a:pt x="4" y="82"/>
                    </a:lnTo>
                    <a:lnTo>
                      <a:pt x="5" y="80"/>
                    </a:lnTo>
                    <a:lnTo>
                      <a:pt x="8" y="77"/>
                    </a:lnTo>
                    <a:lnTo>
                      <a:pt x="10" y="72"/>
                    </a:lnTo>
                    <a:lnTo>
                      <a:pt x="13" y="69"/>
                    </a:lnTo>
                    <a:lnTo>
                      <a:pt x="17" y="66"/>
                    </a:lnTo>
                    <a:lnTo>
                      <a:pt x="21" y="64"/>
                    </a:lnTo>
                    <a:lnTo>
                      <a:pt x="27" y="61"/>
                    </a:lnTo>
                    <a:lnTo>
                      <a:pt x="32" y="59"/>
                    </a:lnTo>
                    <a:lnTo>
                      <a:pt x="37" y="56"/>
                    </a:lnTo>
                    <a:lnTo>
                      <a:pt x="44" y="53"/>
                    </a:lnTo>
                    <a:lnTo>
                      <a:pt x="51" y="50"/>
                    </a:lnTo>
                    <a:lnTo>
                      <a:pt x="59" y="49"/>
                    </a:lnTo>
                    <a:lnTo>
                      <a:pt x="67" y="46"/>
                    </a:lnTo>
                    <a:lnTo>
                      <a:pt x="76" y="43"/>
                    </a:lnTo>
                    <a:lnTo>
                      <a:pt x="84" y="42"/>
                    </a:lnTo>
                    <a:lnTo>
                      <a:pt x="95" y="39"/>
                    </a:lnTo>
                    <a:lnTo>
                      <a:pt x="105" y="37"/>
                    </a:lnTo>
                    <a:lnTo>
                      <a:pt x="116" y="34"/>
                    </a:lnTo>
                    <a:lnTo>
                      <a:pt x="129" y="33"/>
                    </a:lnTo>
                    <a:lnTo>
                      <a:pt x="141" y="32"/>
                    </a:lnTo>
                    <a:lnTo>
                      <a:pt x="154" y="29"/>
                    </a:lnTo>
                    <a:lnTo>
                      <a:pt x="168" y="27"/>
                    </a:lnTo>
                    <a:lnTo>
                      <a:pt x="183" y="24"/>
                    </a:lnTo>
                    <a:lnTo>
                      <a:pt x="198" y="23"/>
                    </a:lnTo>
                    <a:lnTo>
                      <a:pt x="214" y="21"/>
                    </a:lnTo>
                    <a:lnTo>
                      <a:pt x="231" y="18"/>
                    </a:lnTo>
                    <a:lnTo>
                      <a:pt x="249" y="17"/>
                    </a:lnTo>
                    <a:lnTo>
                      <a:pt x="267" y="16"/>
                    </a:lnTo>
                    <a:lnTo>
                      <a:pt x="304" y="11"/>
                    </a:lnTo>
                    <a:lnTo>
                      <a:pt x="322" y="10"/>
                    </a:lnTo>
                    <a:lnTo>
                      <a:pt x="339" y="8"/>
                    </a:lnTo>
                    <a:lnTo>
                      <a:pt x="356" y="7"/>
                    </a:lnTo>
                    <a:lnTo>
                      <a:pt x="374" y="5"/>
                    </a:lnTo>
                    <a:lnTo>
                      <a:pt x="390" y="4"/>
                    </a:lnTo>
                    <a:lnTo>
                      <a:pt x="407" y="4"/>
                    </a:lnTo>
                    <a:lnTo>
                      <a:pt x="423" y="2"/>
                    </a:lnTo>
                    <a:lnTo>
                      <a:pt x="440" y="2"/>
                    </a:lnTo>
                    <a:lnTo>
                      <a:pt x="456" y="1"/>
                    </a:lnTo>
                    <a:lnTo>
                      <a:pt x="472" y="1"/>
                    </a:lnTo>
                    <a:lnTo>
                      <a:pt x="487" y="0"/>
                    </a:lnTo>
                    <a:lnTo>
                      <a:pt x="503" y="0"/>
                    </a:lnTo>
                    <a:lnTo>
                      <a:pt x="519" y="0"/>
                    </a:lnTo>
                    <a:lnTo>
                      <a:pt x="534" y="0"/>
                    </a:lnTo>
                    <a:lnTo>
                      <a:pt x="550" y="0"/>
                    </a:lnTo>
                    <a:lnTo>
                      <a:pt x="566" y="0"/>
                    </a:lnTo>
                    <a:lnTo>
                      <a:pt x="581" y="0"/>
                    </a:lnTo>
                    <a:lnTo>
                      <a:pt x="597" y="1"/>
                    </a:lnTo>
                    <a:lnTo>
                      <a:pt x="613" y="1"/>
                    </a:lnTo>
                    <a:lnTo>
                      <a:pt x="629" y="2"/>
                    </a:lnTo>
                    <a:lnTo>
                      <a:pt x="645" y="2"/>
                    </a:lnTo>
                    <a:lnTo>
                      <a:pt x="662" y="4"/>
                    </a:lnTo>
                    <a:lnTo>
                      <a:pt x="678" y="4"/>
                    </a:lnTo>
                    <a:lnTo>
                      <a:pt x="695" y="5"/>
                    </a:lnTo>
                    <a:lnTo>
                      <a:pt x="712" y="7"/>
                    </a:lnTo>
                    <a:lnTo>
                      <a:pt x="730" y="8"/>
                    </a:lnTo>
                    <a:lnTo>
                      <a:pt x="747" y="10"/>
                    </a:lnTo>
                    <a:lnTo>
                      <a:pt x="765" y="11"/>
                    </a:lnTo>
                    <a:lnTo>
                      <a:pt x="783" y="13"/>
                    </a:lnTo>
                    <a:lnTo>
                      <a:pt x="802" y="16"/>
                    </a:lnTo>
                    <a:lnTo>
                      <a:pt x="838" y="18"/>
                    </a:lnTo>
                    <a:lnTo>
                      <a:pt x="854" y="21"/>
                    </a:lnTo>
                    <a:lnTo>
                      <a:pt x="871" y="23"/>
                    </a:lnTo>
                    <a:lnTo>
                      <a:pt x="886" y="24"/>
                    </a:lnTo>
                    <a:lnTo>
                      <a:pt x="900" y="27"/>
                    </a:lnTo>
                    <a:lnTo>
                      <a:pt x="914" y="29"/>
                    </a:lnTo>
                    <a:lnTo>
                      <a:pt x="928" y="32"/>
                    </a:lnTo>
                    <a:lnTo>
                      <a:pt x="940" y="33"/>
                    </a:lnTo>
                    <a:lnTo>
                      <a:pt x="953" y="34"/>
                    </a:lnTo>
                    <a:lnTo>
                      <a:pt x="963" y="37"/>
                    </a:lnTo>
                    <a:lnTo>
                      <a:pt x="974" y="39"/>
                    </a:lnTo>
                    <a:lnTo>
                      <a:pt x="984" y="42"/>
                    </a:lnTo>
                    <a:lnTo>
                      <a:pt x="994" y="43"/>
                    </a:lnTo>
                    <a:lnTo>
                      <a:pt x="1002" y="46"/>
                    </a:lnTo>
                    <a:lnTo>
                      <a:pt x="1010" y="49"/>
                    </a:lnTo>
                    <a:lnTo>
                      <a:pt x="1018" y="50"/>
                    </a:lnTo>
                    <a:lnTo>
                      <a:pt x="1025" y="53"/>
                    </a:lnTo>
                    <a:lnTo>
                      <a:pt x="1032" y="56"/>
                    </a:lnTo>
                    <a:lnTo>
                      <a:pt x="1037" y="59"/>
                    </a:lnTo>
                    <a:lnTo>
                      <a:pt x="1042" y="61"/>
                    </a:lnTo>
                    <a:lnTo>
                      <a:pt x="1048" y="64"/>
                    </a:lnTo>
                    <a:lnTo>
                      <a:pt x="1051" y="66"/>
                    </a:lnTo>
                    <a:lnTo>
                      <a:pt x="1055" y="69"/>
                    </a:lnTo>
                    <a:lnTo>
                      <a:pt x="1058" y="72"/>
                    </a:lnTo>
                    <a:lnTo>
                      <a:pt x="1061" y="77"/>
                    </a:lnTo>
                    <a:lnTo>
                      <a:pt x="1064" y="80"/>
                    </a:lnTo>
                    <a:lnTo>
                      <a:pt x="1066" y="82"/>
                    </a:lnTo>
                    <a:lnTo>
                      <a:pt x="1067" y="87"/>
                    </a:lnTo>
                    <a:lnTo>
                      <a:pt x="1068" y="90"/>
                    </a:lnTo>
                    <a:lnTo>
                      <a:pt x="1069" y="93"/>
                    </a:lnTo>
                    <a:lnTo>
                      <a:pt x="1069" y="97"/>
                    </a:lnTo>
                    <a:lnTo>
                      <a:pt x="1068" y="104"/>
                    </a:lnTo>
                    <a:lnTo>
                      <a:pt x="1067" y="107"/>
                    </a:lnTo>
                    <a:lnTo>
                      <a:pt x="1066" y="112"/>
                    </a:lnTo>
                    <a:lnTo>
                      <a:pt x="1064" y="114"/>
                    </a:lnTo>
                    <a:lnTo>
                      <a:pt x="1061" y="119"/>
                    </a:lnTo>
                    <a:lnTo>
                      <a:pt x="1058" y="122"/>
                    </a:lnTo>
                    <a:lnTo>
                      <a:pt x="1055" y="125"/>
                    </a:lnTo>
                    <a:lnTo>
                      <a:pt x="1051" y="128"/>
                    </a:lnTo>
                    <a:lnTo>
                      <a:pt x="1048" y="130"/>
                    </a:lnTo>
                    <a:lnTo>
                      <a:pt x="1042" y="133"/>
                    </a:lnTo>
                    <a:lnTo>
                      <a:pt x="1037" y="136"/>
                    </a:lnTo>
                    <a:lnTo>
                      <a:pt x="1032" y="139"/>
                    </a:lnTo>
                    <a:lnTo>
                      <a:pt x="1025" y="141"/>
                    </a:lnTo>
                    <a:lnTo>
                      <a:pt x="1018" y="144"/>
                    </a:lnTo>
                    <a:lnTo>
                      <a:pt x="1010" y="146"/>
                    </a:lnTo>
                    <a:lnTo>
                      <a:pt x="1002" y="148"/>
                    </a:lnTo>
                    <a:lnTo>
                      <a:pt x="994" y="151"/>
                    </a:lnTo>
                    <a:lnTo>
                      <a:pt x="984" y="154"/>
                    </a:lnTo>
                    <a:lnTo>
                      <a:pt x="974" y="155"/>
                    </a:lnTo>
                    <a:lnTo>
                      <a:pt x="963" y="158"/>
                    </a:lnTo>
                    <a:lnTo>
                      <a:pt x="953" y="160"/>
                    </a:lnTo>
                    <a:lnTo>
                      <a:pt x="940" y="162"/>
                    </a:lnTo>
                    <a:lnTo>
                      <a:pt x="928" y="164"/>
                    </a:lnTo>
                    <a:lnTo>
                      <a:pt x="914" y="165"/>
                    </a:lnTo>
                    <a:lnTo>
                      <a:pt x="900" y="168"/>
                    </a:lnTo>
                    <a:lnTo>
                      <a:pt x="886" y="170"/>
                    </a:lnTo>
                    <a:lnTo>
                      <a:pt x="871" y="171"/>
                    </a:lnTo>
                    <a:lnTo>
                      <a:pt x="854" y="174"/>
                    </a:lnTo>
                    <a:lnTo>
                      <a:pt x="838" y="176"/>
                    </a:lnTo>
                    <a:lnTo>
                      <a:pt x="820" y="177"/>
                    </a:lnTo>
                    <a:lnTo>
                      <a:pt x="802" y="180"/>
                    </a:lnTo>
                    <a:lnTo>
                      <a:pt x="765" y="183"/>
                    </a:lnTo>
                    <a:lnTo>
                      <a:pt x="747" y="184"/>
                    </a:lnTo>
                    <a:lnTo>
                      <a:pt x="730" y="186"/>
                    </a:lnTo>
                    <a:lnTo>
                      <a:pt x="712" y="187"/>
                    </a:lnTo>
                    <a:lnTo>
                      <a:pt x="695" y="189"/>
                    </a:lnTo>
                    <a:lnTo>
                      <a:pt x="678" y="190"/>
                    </a:lnTo>
                    <a:lnTo>
                      <a:pt x="662" y="192"/>
                    </a:lnTo>
                    <a:lnTo>
                      <a:pt x="645" y="192"/>
                    </a:lnTo>
                    <a:lnTo>
                      <a:pt x="629" y="193"/>
                    </a:lnTo>
                    <a:lnTo>
                      <a:pt x="613" y="193"/>
                    </a:lnTo>
                    <a:lnTo>
                      <a:pt x="597" y="195"/>
                    </a:lnTo>
                    <a:lnTo>
                      <a:pt x="581" y="195"/>
                    </a:lnTo>
                    <a:lnTo>
                      <a:pt x="566" y="195"/>
                    </a:lnTo>
                    <a:lnTo>
                      <a:pt x="550" y="195"/>
                    </a:lnTo>
                    <a:lnTo>
                      <a:pt x="534" y="195"/>
                    </a:lnTo>
                    <a:lnTo>
                      <a:pt x="519" y="195"/>
                    </a:lnTo>
                    <a:lnTo>
                      <a:pt x="503" y="195"/>
                    </a:lnTo>
                    <a:lnTo>
                      <a:pt x="487" y="195"/>
                    </a:lnTo>
                    <a:lnTo>
                      <a:pt x="472" y="195"/>
                    </a:lnTo>
                    <a:lnTo>
                      <a:pt x="456" y="193"/>
                    </a:lnTo>
                    <a:lnTo>
                      <a:pt x="440" y="193"/>
                    </a:lnTo>
                    <a:lnTo>
                      <a:pt x="423" y="192"/>
                    </a:lnTo>
                    <a:lnTo>
                      <a:pt x="407" y="192"/>
                    </a:lnTo>
                    <a:lnTo>
                      <a:pt x="390" y="190"/>
                    </a:lnTo>
                    <a:lnTo>
                      <a:pt x="374" y="189"/>
                    </a:lnTo>
                    <a:lnTo>
                      <a:pt x="356" y="187"/>
                    </a:lnTo>
                    <a:lnTo>
                      <a:pt x="339" y="186"/>
                    </a:lnTo>
                    <a:lnTo>
                      <a:pt x="322" y="184"/>
                    </a:lnTo>
                    <a:lnTo>
                      <a:pt x="304" y="183"/>
                    </a:lnTo>
                    <a:lnTo>
                      <a:pt x="286" y="181"/>
                    </a:lnTo>
                    <a:lnTo>
                      <a:pt x="267" y="180"/>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64" name="Freeform 304"/>
              <p:cNvSpPr>
                <a:spLocks/>
              </p:cNvSpPr>
              <p:nvPr/>
            </p:nvSpPr>
            <p:spPr bwMode="auto">
              <a:xfrm>
                <a:off x="1528" y="4123"/>
                <a:ext cx="1069" cy="194"/>
              </a:xfrm>
              <a:custGeom>
                <a:avLst/>
                <a:gdLst/>
                <a:ahLst/>
                <a:cxnLst>
                  <a:cxn ang="0">
                    <a:pos x="214" y="171"/>
                  </a:cxn>
                  <a:cxn ang="0">
                    <a:pos x="168" y="165"/>
                  </a:cxn>
                  <a:cxn ang="0">
                    <a:pos x="128" y="160"/>
                  </a:cxn>
                  <a:cxn ang="0">
                    <a:pos x="94" y="152"/>
                  </a:cxn>
                  <a:cxn ang="0">
                    <a:pos x="67" y="147"/>
                  </a:cxn>
                  <a:cxn ang="0">
                    <a:pos x="44" y="138"/>
                  </a:cxn>
                  <a:cxn ang="0">
                    <a:pos x="26" y="131"/>
                  </a:cxn>
                  <a:cxn ang="0">
                    <a:pos x="13" y="122"/>
                  </a:cxn>
                  <a:cxn ang="0">
                    <a:pos x="4" y="112"/>
                  </a:cxn>
                  <a:cxn ang="0">
                    <a:pos x="1" y="102"/>
                  </a:cxn>
                  <a:cxn ang="0">
                    <a:pos x="1" y="88"/>
                  </a:cxn>
                  <a:cxn ang="0">
                    <a:pos x="4" y="78"/>
                  </a:cxn>
                  <a:cxn ang="0">
                    <a:pos x="13" y="70"/>
                  </a:cxn>
                  <a:cxn ang="0">
                    <a:pos x="26" y="61"/>
                  </a:cxn>
                  <a:cxn ang="0">
                    <a:pos x="44" y="52"/>
                  </a:cxn>
                  <a:cxn ang="0">
                    <a:pos x="67" y="45"/>
                  </a:cxn>
                  <a:cxn ang="0">
                    <a:pos x="94" y="38"/>
                  </a:cxn>
                  <a:cxn ang="0">
                    <a:pos x="128" y="32"/>
                  </a:cxn>
                  <a:cxn ang="0">
                    <a:pos x="168" y="27"/>
                  </a:cxn>
                  <a:cxn ang="0">
                    <a:pos x="214" y="21"/>
                  </a:cxn>
                  <a:cxn ang="0">
                    <a:pos x="267" y="15"/>
                  </a:cxn>
                  <a:cxn ang="0">
                    <a:pos x="339" y="8"/>
                  </a:cxn>
                  <a:cxn ang="0">
                    <a:pos x="390" y="4"/>
                  </a:cxn>
                  <a:cxn ang="0">
                    <a:pos x="439" y="2"/>
                  </a:cxn>
                  <a:cxn ang="0">
                    <a:pos x="487" y="1"/>
                  </a:cxn>
                  <a:cxn ang="0">
                    <a:pos x="534" y="0"/>
                  </a:cxn>
                  <a:cxn ang="0">
                    <a:pos x="581" y="1"/>
                  </a:cxn>
                  <a:cxn ang="0">
                    <a:pos x="628" y="2"/>
                  </a:cxn>
                  <a:cxn ang="0">
                    <a:pos x="678" y="4"/>
                  </a:cxn>
                  <a:cxn ang="0">
                    <a:pos x="729" y="8"/>
                  </a:cxn>
                  <a:cxn ang="0">
                    <a:pos x="782" y="12"/>
                  </a:cxn>
                  <a:cxn ang="0">
                    <a:pos x="854" y="21"/>
                  </a:cxn>
                  <a:cxn ang="0">
                    <a:pos x="900" y="27"/>
                  </a:cxn>
                  <a:cxn ang="0">
                    <a:pos x="940" y="32"/>
                  </a:cxn>
                  <a:cxn ang="0">
                    <a:pos x="974" y="38"/>
                  </a:cxn>
                  <a:cxn ang="0">
                    <a:pos x="1001" y="45"/>
                  </a:cxn>
                  <a:cxn ang="0">
                    <a:pos x="1025" y="52"/>
                  </a:cxn>
                  <a:cxn ang="0">
                    <a:pos x="1041" y="61"/>
                  </a:cxn>
                  <a:cxn ang="0">
                    <a:pos x="1055" y="70"/>
                  </a:cxn>
                  <a:cxn ang="0">
                    <a:pos x="1063" y="78"/>
                  </a:cxn>
                  <a:cxn ang="0">
                    <a:pos x="1067" y="88"/>
                  </a:cxn>
                  <a:cxn ang="0">
                    <a:pos x="1067" y="102"/>
                  </a:cxn>
                  <a:cxn ang="0">
                    <a:pos x="1063" y="112"/>
                  </a:cxn>
                  <a:cxn ang="0">
                    <a:pos x="1055" y="122"/>
                  </a:cxn>
                  <a:cxn ang="0">
                    <a:pos x="1041" y="131"/>
                  </a:cxn>
                  <a:cxn ang="0">
                    <a:pos x="1025" y="138"/>
                  </a:cxn>
                  <a:cxn ang="0">
                    <a:pos x="1001" y="147"/>
                  </a:cxn>
                  <a:cxn ang="0">
                    <a:pos x="974" y="152"/>
                  </a:cxn>
                  <a:cxn ang="0">
                    <a:pos x="940" y="160"/>
                  </a:cxn>
                  <a:cxn ang="0">
                    <a:pos x="900" y="165"/>
                  </a:cxn>
                  <a:cxn ang="0">
                    <a:pos x="854" y="171"/>
                  </a:cxn>
                  <a:cxn ang="0">
                    <a:pos x="801" y="177"/>
                  </a:cxn>
                  <a:cxn ang="0">
                    <a:pos x="729" y="184"/>
                  </a:cxn>
                  <a:cxn ang="0">
                    <a:pos x="678" y="187"/>
                  </a:cxn>
                  <a:cxn ang="0">
                    <a:pos x="628" y="190"/>
                  </a:cxn>
                  <a:cxn ang="0">
                    <a:pos x="581" y="191"/>
                  </a:cxn>
                  <a:cxn ang="0">
                    <a:pos x="534" y="193"/>
                  </a:cxn>
                  <a:cxn ang="0">
                    <a:pos x="487" y="191"/>
                  </a:cxn>
                  <a:cxn ang="0">
                    <a:pos x="439" y="190"/>
                  </a:cxn>
                  <a:cxn ang="0">
                    <a:pos x="390" y="187"/>
                  </a:cxn>
                  <a:cxn ang="0">
                    <a:pos x="339" y="184"/>
                  </a:cxn>
                  <a:cxn ang="0">
                    <a:pos x="285" y="178"/>
                  </a:cxn>
                </a:cxnLst>
                <a:rect l="0" t="0" r="r" b="b"/>
                <a:pathLst>
                  <a:path w="1069" h="194">
                    <a:moveTo>
                      <a:pt x="267" y="177"/>
                    </a:moveTo>
                    <a:lnTo>
                      <a:pt x="230" y="172"/>
                    </a:lnTo>
                    <a:lnTo>
                      <a:pt x="214" y="171"/>
                    </a:lnTo>
                    <a:lnTo>
                      <a:pt x="198" y="170"/>
                    </a:lnTo>
                    <a:lnTo>
                      <a:pt x="182" y="167"/>
                    </a:lnTo>
                    <a:lnTo>
                      <a:pt x="168" y="165"/>
                    </a:lnTo>
                    <a:lnTo>
                      <a:pt x="154" y="164"/>
                    </a:lnTo>
                    <a:lnTo>
                      <a:pt x="140" y="161"/>
                    </a:lnTo>
                    <a:lnTo>
                      <a:pt x="128" y="160"/>
                    </a:lnTo>
                    <a:lnTo>
                      <a:pt x="116" y="157"/>
                    </a:lnTo>
                    <a:lnTo>
                      <a:pt x="105" y="155"/>
                    </a:lnTo>
                    <a:lnTo>
                      <a:pt x="94" y="152"/>
                    </a:lnTo>
                    <a:lnTo>
                      <a:pt x="84" y="151"/>
                    </a:lnTo>
                    <a:lnTo>
                      <a:pt x="75" y="148"/>
                    </a:lnTo>
                    <a:lnTo>
                      <a:pt x="67" y="147"/>
                    </a:lnTo>
                    <a:lnTo>
                      <a:pt x="58" y="144"/>
                    </a:lnTo>
                    <a:lnTo>
                      <a:pt x="51" y="141"/>
                    </a:lnTo>
                    <a:lnTo>
                      <a:pt x="44" y="138"/>
                    </a:lnTo>
                    <a:lnTo>
                      <a:pt x="37" y="137"/>
                    </a:lnTo>
                    <a:lnTo>
                      <a:pt x="31" y="134"/>
                    </a:lnTo>
                    <a:lnTo>
                      <a:pt x="26" y="131"/>
                    </a:lnTo>
                    <a:lnTo>
                      <a:pt x="21" y="128"/>
                    </a:lnTo>
                    <a:lnTo>
                      <a:pt x="17" y="125"/>
                    </a:lnTo>
                    <a:lnTo>
                      <a:pt x="13" y="122"/>
                    </a:lnTo>
                    <a:lnTo>
                      <a:pt x="10" y="120"/>
                    </a:lnTo>
                    <a:lnTo>
                      <a:pt x="7" y="117"/>
                    </a:lnTo>
                    <a:lnTo>
                      <a:pt x="4" y="112"/>
                    </a:lnTo>
                    <a:lnTo>
                      <a:pt x="3" y="110"/>
                    </a:lnTo>
                    <a:lnTo>
                      <a:pt x="2" y="107"/>
                    </a:lnTo>
                    <a:lnTo>
                      <a:pt x="1" y="102"/>
                    </a:lnTo>
                    <a:lnTo>
                      <a:pt x="0" y="100"/>
                    </a:lnTo>
                    <a:lnTo>
                      <a:pt x="0" y="95"/>
                    </a:lnTo>
                    <a:lnTo>
                      <a:pt x="1" y="88"/>
                    </a:lnTo>
                    <a:lnTo>
                      <a:pt x="2" y="85"/>
                    </a:lnTo>
                    <a:lnTo>
                      <a:pt x="3" y="81"/>
                    </a:lnTo>
                    <a:lnTo>
                      <a:pt x="4" y="78"/>
                    </a:lnTo>
                    <a:lnTo>
                      <a:pt x="7" y="75"/>
                    </a:lnTo>
                    <a:lnTo>
                      <a:pt x="10" y="72"/>
                    </a:lnTo>
                    <a:lnTo>
                      <a:pt x="13" y="70"/>
                    </a:lnTo>
                    <a:lnTo>
                      <a:pt x="17" y="67"/>
                    </a:lnTo>
                    <a:lnTo>
                      <a:pt x="21" y="64"/>
                    </a:lnTo>
                    <a:lnTo>
                      <a:pt x="26" y="61"/>
                    </a:lnTo>
                    <a:lnTo>
                      <a:pt x="31" y="58"/>
                    </a:lnTo>
                    <a:lnTo>
                      <a:pt x="37" y="55"/>
                    </a:lnTo>
                    <a:lnTo>
                      <a:pt x="44" y="52"/>
                    </a:lnTo>
                    <a:lnTo>
                      <a:pt x="51" y="50"/>
                    </a:lnTo>
                    <a:lnTo>
                      <a:pt x="58" y="48"/>
                    </a:lnTo>
                    <a:lnTo>
                      <a:pt x="67" y="45"/>
                    </a:lnTo>
                    <a:lnTo>
                      <a:pt x="75" y="44"/>
                    </a:lnTo>
                    <a:lnTo>
                      <a:pt x="84" y="41"/>
                    </a:lnTo>
                    <a:lnTo>
                      <a:pt x="94" y="38"/>
                    </a:lnTo>
                    <a:lnTo>
                      <a:pt x="105" y="37"/>
                    </a:lnTo>
                    <a:lnTo>
                      <a:pt x="116" y="35"/>
                    </a:lnTo>
                    <a:lnTo>
                      <a:pt x="128" y="32"/>
                    </a:lnTo>
                    <a:lnTo>
                      <a:pt x="140" y="30"/>
                    </a:lnTo>
                    <a:lnTo>
                      <a:pt x="154" y="28"/>
                    </a:lnTo>
                    <a:lnTo>
                      <a:pt x="168" y="27"/>
                    </a:lnTo>
                    <a:lnTo>
                      <a:pt x="182" y="24"/>
                    </a:lnTo>
                    <a:lnTo>
                      <a:pt x="198" y="22"/>
                    </a:lnTo>
                    <a:lnTo>
                      <a:pt x="214" y="21"/>
                    </a:lnTo>
                    <a:lnTo>
                      <a:pt x="230" y="18"/>
                    </a:lnTo>
                    <a:lnTo>
                      <a:pt x="248" y="17"/>
                    </a:lnTo>
                    <a:lnTo>
                      <a:pt x="267" y="15"/>
                    </a:lnTo>
                    <a:lnTo>
                      <a:pt x="303" y="11"/>
                    </a:lnTo>
                    <a:lnTo>
                      <a:pt x="321" y="10"/>
                    </a:lnTo>
                    <a:lnTo>
                      <a:pt x="339" y="8"/>
                    </a:lnTo>
                    <a:lnTo>
                      <a:pt x="356" y="7"/>
                    </a:lnTo>
                    <a:lnTo>
                      <a:pt x="373" y="5"/>
                    </a:lnTo>
                    <a:lnTo>
                      <a:pt x="390" y="4"/>
                    </a:lnTo>
                    <a:lnTo>
                      <a:pt x="406" y="4"/>
                    </a:lnTo>
                    <a:lnTo>
                      <a:pt x="423" y="2"/>
                    </a:lnTo>
                    <a:lnTo>
                      <a:pt x="439" y="2"/>
                    </a:lnTo>
                    <a:lnTo>
                      <a:pt x="455" y="1"/>
                    </a:lnTo>
                    <a:lnTo>
                      <a:pt x="471" y="1"/>
                    </a:lnTo>
                    <a:lnTo>
                      <a:pt x="487" y="1"/>
                    </a:lnTo>
                    <a:lnTo>
                      <a:pt x="502" y="1"/>
                    </a:lnTo>
                    <a:lnTo>
                      <a:pt x="518" y="0"/>
                    </a:lnTo>
                    <a:lnTo>
                      <a:pt x="534" y="0"/>
                    </a:lnTo>
                    <a:lnTo>
                      <a:pt x="549" y="0"/>
                    </a:lnTo>
                    <a:lnTo>
                      <a:pt x="565" y="1"/>
                    </a:lnTo>
                    <a:lnTo>
                      <a:pt x="581" y="1"/>
                    </a:lnTo>
                    <a:lnTo>
                      <a:pt x="596" y="1"/>
                    </a:lnTo>
                    <a:lnTo>
                      <a:pt x="612" y="1"/>
                    </a:lnTo>
                    <a:lnTo>
                      <a:pt x="628" y="2"/>
                    </a:lnTo>
                    <a:lnTo>
                      <a:pt x="644" y="2"/>
                    </a:lnTo>
                    <a:lnTo>
                      <a:pt x="661" y="4"/>
                    </a:lnTo>
                    <a:lnTo>
                      <a:pt x="678" y="4"/>
                    </a:lnTo>
                    <a:lnTo>
                      <a:pt x="694" y="5"/>
                    </a:lnTo>
                    <a:lnTo>
                      <a:pt x="712" y="7"/>
                    </a:lnTo>
                    <a:lnTo>
                      <a:pt x="729" y="8"/>
                    </a:lnTo>
                    <a:lnTo>
                      <a:pt x="746" y="10"/>
                    </a:lnTo>
                    <a:lnTo>
                      <a:pt x="764" y="11"/>
                    </a:lnTo>
                    <a:lnTo>
                      <a:pt x="782" y="12"/>
                    </a:lnTo>
                    <a:lnTo>
                      <a:pt x="801" y="15"/>
                    </a:lnTo>
                    <a:lnTo>
                      <a:pt x="837" y="18"/>
                    </a:lnTo>
                    <a:lnTo>
                      <a:pt x="854" y="21"/>
                    </a:lnTo>
                    <a:lnTo>
                      <a:pt x="870" y="22"/>
                    </a:lnTo>
                    <a:lnTo>
                      <a:pt x="885" y="24"/>
                    </a:lnTo>
                    <a:lnTo>
                      <a:pt x="900" y="27"/>
                    </a:lnTo>
                    <a:lnTo>
                      <a:pt x="914" y="28"/>
                    </a:lnTo>
                    <a:lnTo>
                      <a:pt x="927" y="30"/>
                    </a:lnTo>
                    <a:lnTo>
                      <a:pt x="940" y="32"/>
                    </a:lnTo>
                    <a:lnTo>
                      <a:pt x="952" y="35"/>
                    </a:lnTo>
                    <a:lnTo>
                      <a:pt x="963" y="37"/>
                    </a:lnTo>
                    <a:lnTo>
                      <a:pt x="974" y="38"/>
                    </a:lnTo>
                    <a:lnTo>
                      <a:pt x="984" y="41"/>
                    </a:lnTo>
                    <a:lnTo>
                      <a:pt x="993" y="44"/>
                    </a:lnTo>
                    <a:lnTo>
                      <a:pt x="1001" y="45"/>
                    </a:lnTo>
                    <a:lnTo>
                      <a:pt x="1009" y="48"/>
                    </a:lnTo>
                    <a:lnTo>
                      <a:pt x="1017" y="50"/>
                    </a:lnTo>
                    <a:lnTo>
                      <a:pt x="1025" y="52"/>
                    </a:lnTo>
                    <a:lnTo>
                      <a:pt x="1031" y="55"/>
                    </a:lnTo>
                    <a:lnTo>
                      <a:pt x="1037" y="58"/>
                    </a:lnTo>
                    <a:lnTo>
                      <a:pt x="1041" y="61"/>
                    </a:lnTo>
                    <a:lnTo>
                      <a:pt x="1047" y="64"/>
                    </a:lnTo>
                    <a:lnTo>
                      <a:pt x="1051" y="67"/>
                    </a:lnTo>
                    <a:lnTo>
                      <a:pt x="1055" y="70"/>
                    </a:lnTo>
                    <a:lnTo>
                      <a:pt x="1058" y="72"/>
                    </a:lnTo>
                    <a:lnTo>
                      <a:pt x="1060" y="75"/>
                    </a:lnTo>
                    <a:lnTo>
                      <a:pt x="1063" y="78"/>
                    </a:lnTo>
                    <a:lnTo>
                      <a:pt x="1065" y="81"/>
                    </a:lnTo>
                    <a:lnTo>
                      <a:pt x="1066" y="85"/>
                    </a:lnTo>
                    <a:lnTo>
                      <a:pt x="1067" y="88"/>
                    </a:lnTo>
                    <a:lnTo>
                      <a:pt x="1068" y="92"/>
                    </a:lnTo>
                    <a:lnTo>
                      <a:pt x="1068" y="95"/>
                    </a:lnTo>
                    <a:lnTo>
                      <a:pt x="1067" y="102"/>
                    </a:lnTo>
                    <a:lnTo>
                      <a:pt x="1066" y="107"/>
                    </a:lnTo>
                    <a:lnTo>
                      <a:pt x="1065" y="110"/>
                    </a:lnTo>
                    <a:lnTo>
                      <a:pt x="1063" y="112"/>
                    </a:lnTo>
                    <a:lnTo>
                      <a:pt x="1060" y="117"/>
                    </a:lnTo>
                    <a:lnTo>
                      <a:pt x="1058" y="120"/>
                    </a:lnTo>
                    <a:lnTo>
                      <a:pt x="1055" y="122"/>
                    </a:lnTo>
                    <a:lnTo>
                      <a:pt x="1051" y="125"/>
                    </a:lnTo>
                    <a:lnTo>
                      <a:pt x="1047" y="128"/>
                    </a:lnTo>
                    <a:lnTo>
                      <a:pt x="1041" y="131"/>
                    </a:lnTo>
                    <a:lnTo>
                      <a:pt x="1037" y="134"/>
                    </a:lnTo>
                    <a:lnTo>
                      <a:pt x="1031" y="137"/>
                    </a:lnTo>
                    <a:lnTo>
                      <a:pt x="1025" y="138"/>
                    </a:lnTo>
                    <a:lnTo>
                      <a:pt x="1017" y="141"/>
                    </a:lnTo>
                    <a:lnTo>
                      <a:pt x="1009" y="144"/>
                    </a:lnTo>
                    <a:lnTo>
                      <a:pt x="1001" y="147"/>
                    </a:lnTo>
                    <a:lnTo>
                      <a:pt x="993" y="148"/>
                    </a:lnTo>
                    <a:lnTo>
                      <a:pt x="984" y="151"/>
                    </a:lnTo>
                    <a:lnTo>
                      <a:pt x="974" y="152"/>
                    </a:lnTo>
                    <a:lnTo>
                      <a:pt x="963" y="155"/>
                    </a:lnTo>
                    <a:lnTo>
                      <a:pt x="952" y="157"/>
                    </a:lnTo>
                    <a:lnTo>
                      <a:pt x="940" y="160"/>
                    </a:lnTo>
                    <a:lnTo>
                      <a:pt x="927" y="161"/>
                    </a:lnTo>
                    <a:lnTo>
                      <a:pt x="914" y="164"/>
                    </a:lnTo>
                    <a:lnTo>
                      <a:pt x="900" y="165"/>
                    </a:lnTo>
                    <a:lnTo>
                      <a:pt x="885" y="167"/>
                    </a:lnTo>
                    <a:lnTo>
                      <a:pt x="870" y="170"/>
                    </a:lnTo>
                    <a:lnTo>
                      <a:pt x="854" y="171"/>
                    </a:lnTo>
                    <a:lnTo>
                      <a:pt x="837" y="172"/>
                    </a:lnTo>
                    <a:lnTo>
                      <a:pt x="819" y="175"/>
                    </a:lnTo>
                    <a:lnTo>
                      <a:pt x="801" y="177"/>
                    </a:lnTo>
                    <a:lnTo>
                      <a:pt x="764" y="181"/>
                    </a:lnTo>
                    <a:lnTo>
                      <a:pt x="746" y="181"/>
                    </a:lnTo>
                    <a:lnTo>
                      <a:pt x="729" y="184"/>
                    </a:lnTo>
                    <a:lnTo>
                      <a:pt x="712" y="184"/>
                    </a:lnTo>
                    <a:lnTo>
                      <a:pt x="694" y="185"/>
                    </a:lnTo>
                    <a:lnTo>
                      <a:pt x="678" y="187"/>
                    </a:lnTo>
                    <a:lnTo>
                      <a:pt x="661" y="188"/>
                    </a:lnTo>
                    <a:lnTo>
                      <a:pt x="644" y="190"/>
                    </a:lnTo>
                    <a:lnTo>
                      <a:pt x="628" y="190"/>
                    </a:lnTo>
                    <a:lnTo>
                      <a:pt x="612" y="190"/>
                    </a:lnTo>
                    <a:lnTo>
                      <a:pt x="596" y="191"/>
                    </a:lnTo>
                    <a:lnTo>
                      <a:pt x="581" y="191"/>
                    </a:lnTo>
                    <a:lnTo>
                      <a:pt x="565" y="191"/>
                    </a:lnTo>
                    <a:lnTo>
                      <a:pt x="549" y="193"/>
                    </a:lnTo>
                    <a:lnTo>
                      <a:pt x="534" y="193"/>
                    </a:lnTo>
                    <a:lnTo>
                      <a:pt x="518" y="193"/>
                    </a:lnTo>
                    <a:lnTo>
                      <a:pt x="502" y="191"/>
                    </a:lnTo>
                    <a:lnTo>
                      <a:pt x="487" y="191"/>
                    </a:lnTo>
                    <a:lnTo>
                      <a:pt x="471" y="191"/>
                    </a:lnTo>
                    <a:lnTo>
                      <a:pt x="455" y="190"/>
                    </a:lnTo>
                    <a:lnTo>
                      <a:pt x="439" y="190"/>
                    </a:lnTo>
                    <a:lnTo>
                      <a:pt x="423" y="190"/>
                    </a:lnTo>
                    <a:lnTo>
                      <a:pt x="406" y="188"/>
                    </a:lnTo>
                    <a:lnTo>
                      <a:pt x="390" y="187"/>
                    </a:lnTo>
                    <a:lnTo>
                      <a:pt x="373" y="185"/>
                    </a:lnTo>
                    <a:lnTo>
                      <a:pt x="356" y="184"/>
                    </a:lnTo>
                    <a:lnTo>
                      <a:pt x="339" y="184"/>
                    </a:lnTo>
                    <a:lnTo>
                      <a:pt x="321" y="181"/>
                    </a:lnTo>
                    <a:lnTo>
                      <a:pt x="303" y="181"/>
                    </a:lnTo>
                    <a:lnTo>
                      <a:pt x="285" y="178"/>
                    </a:lnTo>
                    <a:lnTo>
                      <a:pt x="267" y="177"/>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65" name="Freeform 305"/>
              <p:cNvSpPr>
                <a:spLocks/>
              </p:cNvSpPr>
              <p:nvPr/>
            </p:nvSpPr>
            <p:spPr bwMode="auto">
              <a:xfrm>
                <a:off x="2661" y="3496"/>
                <a:ext cx="984" cy="195"/>
              </a:xfrm>
              <a:custGeom>
                <a:avLst/>
                <a:gdLst/>
                <a:ahLst/>
                <a:cxnLst>
                  <a:cxn ang="0">
                    <a:pos x="197" y="173"/>
                  </a:cxn>
                  <a:cxn ang="0">
                    <a:pos x="155" y="167"/>
                  </a:cxn>
                  <a:cxn ang="0">
                    <a:pos x="118" y="162"/>
                  </a:cxn>
                  <a:cxn ang="0">
                    <a:pos x="87" y="154"/>
                  </a:cxn>
                  <a:cxn ang="0">
                    <a:pos x="61" y="147"/>
                  </a:cxn>
                  <a:cxn ang="0">
                    <a:pos x="41" y="140"/>
                  </a:cxn>
                  <a:cxn ang="0">
                    <a:pos x="25" y="133"/>
                  </a:cxn>
                  <a:cxn ang="0">
                    <a:pos x="12" y="124"/>
                  </a:cxn>
                  <a:cxn ang="0">
                    <a:pos x="5" y="114"/>
                  </a:cxn>
                  <a:cxn ang="0">
                    <a:pos x="1" y="104"/>
                  </a:cxn>
                  <a:cxn ang="0">
                    <a:pos x="1" y="89"/>
                  </a:cxn>
                  <a:cxn ang="0">
                    <a:pos x="5" y="79"/>
                  </a:cxn>
                  <a:cxn ang="0">
                    <a:pos x="12" y="69"/>
                  </a:cxn>
                  <a:cxn ang="0">
                    <a:pos x="25" y="60"/>
                  </a:cxn>
                  <a:cxn ang="0">
                    <a:pos x="41" y="53"/>
                  </a:cxn>
                  <a:cxn ang="0">
                    <a:pos x="61" y="46"/>
                  </a:cxn>
                  <a:cxn ang="0">
                    <a:pos x="87" y="39"/>
                  </a:cxn>
                  <a:cxn ang="0">
                    <a:pos x="118" y="33"/>
                  </a:cxn>
                  <a:cxn ang="0">
                    <a:pos x="155" y="27"/>
                  </a:cxn>
                  <a:cxn ang="0">
                    <a:pos x="197" y="21"/>
                  </a:cxn>
                  <a:cxn ang="0">
                    <a:pos x="245" y="15"/>
                  </a:cxn>
                  <a:cxn ang="0">
                    <a:pos x="312" y="8"/>
                  </a:cxn>
                  <a:cxn ang="0">
                    <a:pos x="359" y="4"/>
                  </a:cxn>
                  <a:cxn ang="0">
                    <a:pos x="404" y="2"/>
                  </a:cxn>
                  <a:cxn ang="0">
                    <a:pos x="448" y="0"/>
                  </a:cxn>
                  <a:cxn ang="0">
                    <a:pos x="492" y="0"/>
                  </a:cxn>
                  <a:cxn ang="0">
                    <a:pos x="534" y="0"/>
                  </a:cxn>
                  <a:cxn ang="0">
                    <a:pos x="579" y="2"/>
                  </a:cxn>
                  <a:cxn ang="0">
                    <a:pos x="624" y="4"/>
                  </a:cxn>
                  <a:cxn ang="0">
                    <a:pos x="670" y="8"/>
                  </a:cxn>
                  <a:cxn ang="0">
                    <a:pos x="720" y="13"/>
                  </a:cxn>
                  <a:cxn ang="0">
                    <a:pos x="786" y="21"/>
                  </a:cxn>
                  <a:cxn ang="0">
                    <a:pos x="828" y="27"/>
                  </a:cxn>
                  <a:cxn ang="0">
                    <a:pos x="864" y="33"/>
                  </a:cxn>
                  <a:cxn ang="0">
                    <a:pos x="896" y="39"/>
                  </a:cxn>
                  <a:cxn ang="0">
                    <a:pos x="921" y="46"/>
                  </a:cxn>
                  <a:cxn ang="0">
                    <a:pos x="942" y="53"/>
                  </a:cxn>
                  <a:cxn ang="0">
                    <a:pos x="958" y="60"/>
                  </a:cxn>
                  <a:cxn ang="0">
                    <a:pos x="970" y="69"/>
                  </a:cxn>
                  <a:cxn ang="0">
                    <a:pos x="978" y="79"/>
                  </a:cxn>
                  <a:cxn ang="0">
                    <a:pos x="981" y="89"/>
                  </a:cxn>
                  <a:cxn ang="0">
                    <a:pos x="981" y="104"/>
                  </a:cxn>
                  <a:cxn ang="0">
                    <a:pos x="978" y="114"/>
                  </a:cxn>
                  <a:cxn ang="0">
                    <a:pos x="970" y="124"/>
                  </a:cxn>
                  <a:cxn ang="0">
                    <a:pos x="958" y="133"/>
                  </a:cxn>
                  <a:cxn ang="0">
                    <a:pos x="942" y="140"/>
                  </a:cxn>
                  <a:cxn ang="0">
                    <a:pos x="921" y="147"/>
                  </a:cxn>
                  <a:cxn ang="0">
                    <a:pos x="896" y="154"/>
                  </a:cxn>
                  <a:cxn ang="0">
                    <a:pos x="864" y="162"/>
                  </a:cxn>
                  <a:cxn ang="0">
                    <a:pos x="828" y="167"/>
                  </a:cxn>
                  <a:cxn ang="0">
                    <a:pos x="786" y="173"/>
                  </a:cxn>
                  <a:cxn ang="0">
                    <a:pos x="737" y="179"/>
                  </a:cxn>
                  <a:cxn ang="0">
                    <a:pos x="670" y="185"/>
                  </a:cxn>
                  <a:cxn ang="0">
                    <a:pos x="624" y="189"/>
                  </a:cxn>
                  <a:cxn ang="0">
                    <a:pos x="579" y="192"/>
                  </a:cxn>
                  <a:cxn ang="0">
                    <a:pos x="534" y="194"/>
                  </a:cxn>
                  <a:cxn ang="0">
                    <a:pos x="492" y="194"/>
                  </a:cxn>
                  <a:cxn ang="0">
                    <a:pos x="448" y="194"/>
                  </a:cxn>
                  <a:cxn ang="0">
                    <a:pos x="404" y="192"/>
                  </a:cxn>
                  <a:cxn ang="0">
                    <a:pos x="359" y="189"/>
                  </a:cxn>
                  <a:cxn ang="0">
                    <a:pos x="312" y="185"/>
                  </a:cxn>
                  <a:cxn ang="0">
                    <a:pos x="263" y="180"/>
                  </a:cxn>
                </a:cxnLst>
                <a:rect l="0" t="0" r="r" b="b"/>
                <a:pathLst>
                  <a:path w="984" h="195">
                    <a:moveTo>
                      <a:pt x="245" y="179"/>
                    </a:moveTo>
                    <a:lnTo>
                      <a:pt x="212" y="175"/>
                    </a:lnTo>
                    <a:lnTo>
                      <a:pt x="197" y="173"/>
                    </a:lnTo>
                    <a:lnTo>
                      <a:pt x="182" y="170"/>
                    </a:lnTo>
                    <a:lnTo>
                      <a:pt x="168" y="169"/>
                    </a:lnTo>
                    <a:lnTo>
                      <a:pt x="155" y="167"/>
                    </a:lnTo>
                    <a:lnTo>
                      <a:pt x="142" y="165"/>
                    </a:lnTo>
                    <a:lnTo>
                      <a:pt x="130" y="163"/>
                    </a:lnTo>
                    <a:lnTo>
                      <a:pt x="118" y="162"/>
                    </a:lnTo>
                    <a:lnTo>
                      <a:pt x="107" y="159"/>
                    </a:lnTo>
                    <a:lnTo>
                      <a:pt x="97" y="157"/>
                    </a:lnTo>
                    <a:lnTo>
                      <a:pt x="87" y="154"/>
                    </a:lnTo>
                    <a:lnTo>
                      <a:pt x="78" y="153"/>
                    </a:lnTo>
                    <a:lnTo>
                      <a:pt x="69" y="150"/>
                    </a:lnTo>
                    <a:lnTo>
                      <a:pt x="61" y="147"/>
                    </a:lnTo>
                    <a:lnTo>
                      <a:pt x="54" y="146"/>
                    </a:lnTo>
                    <a:lnTo>
                      <a:pt x="47" y="143"/>
                    </a:lnTo>
                    <a:lnTo>
                      <a:pt x="41" y="140"/>
                    </a:lnTo>
                    <a:lnTo>
                      <a:pt x="35" y="138"/>
                    </a:lnTo>
                    <a:lnTo>
                      <a:pt x="29" y="136"/>
                    </a:lnTo>
                    <a:lnTo>
                      <a:pt x="25" y="133"/>
                    </a:lnTo>
                    <a:lnTo>
                      <a:pt x="20" y="130"/>
                    </a:lnTo>
                    <a:lnTo>
                      <a:pt x="16" y="127"/>
                    </a:lnTo>
                    <a:lnTo>
                      <a:pt x="12" y="124"/>
                    </a:lnTo>
                    <a:lnTo>
                      <a:pt x="10" y="121"/>
                    </a:lnTo>
                    <a:lnTo>
                      <a:pt x="7" y="118"/>
                    </a:lnTo>
                    <a:lnTo>
                      <a:pt x="5" y="114"/>
                    </a:lnTo>
                    <a:lnTo>
                      <a:pt x="4" y="111"/>
                    </a:lnTo>
                    <a:lnTo>
                      <a:pt x="2" y="107"/>
                    </a:lnTo>
                    <a:lnTo>
                      <a:pt x="1" y="104"/>
                    </a:lnTo>
                    <a:lnTo>
                      <a:pt x="0" y="101"/>
                    </a:lnTo>
                    <a:lnTo>
                      <a:pt x="0" y="97"/>
                    </a:lnTo>
                    <a:lnTo>
                      <a:pt x="1" y="89"/>
                    </a:lnTo>
                    <a:lnTo>
                      <a:pt x="2" y="86"/>
                    </a:lnTo>
                    <a:lnTo>
                      <a:pt x="4" y="82"/>
                    </a:lnTo>
                    <a:lnTo>
                      <a:pt x="5" y="79"/>
                    </a:lnTo>
                    <a:lnTo>
                      <a:pt x="7" y="76"/>
                    </a:lnTo>
                    <a:lnTo>
                      <a:pt x="10" y="72"/>
                    </a:lnTo>
                    <a:lnTo>
                      <a:pt x="12" y="69"/>
                    </a:lnTo>
                    <a:lnTo>
                      <a:pt x="16" y="66"/>
                    </a:lnTo>
                    <a:lnTo>
                      <a:pt x="20" y="63"/>
                    </a:lnTo>
                    <a:lnTo>
                      <a:pt x="25" y="60"/>
                    </a:lnTo>
                    <a:lnTo>
                      <a:pt x="29" y="59"/>
                    </a:lnTo>
                    <a:lnTo>
                      <a:pt x="35" y="56"/>
                    </a:lnTo>
                    <a:lnTo>
                      <a:pt x="41" y="53"/>
                    </a:lnTo>
                    <a:lnTo>
                      <a:pt x="47" y="50"/>
                    </a:lnTo>
                    <a:lnTo>
                      <a:pt x="54" y="49"/>
                    </a:lnTo>
                    <a:lnTo>
                      <a:pt x="61" y="46"/>
                    </a:lnTo>
                    <a:lnTo>
                      <a:pt x="69" y="43"/>
                    </a:lnTo>
                    <a:lnTo>
                      <a:pt x="78" y="41"/>
                    </a:lnTo>
                    <a:lnTo>
                      <a:pt x="87" y="39"/>
                    </a:lnTo>
                    <a:lnTo>
                      <a:pt x="97" y="37"/>
                    </a:lnTo>
                    <a:lnTo>
                      <a:pt x="107" y="34"/>
                    </a:lnTo>
                    <a:lnTo>
                      <a:pt x="118" y="33"/>
                    </a:lnTo>
                    <a:lnTo>
                      <a:pt x="130" y="31"/>
                    </a:lnTo>
                    <a:lnTo>
                      <a:pt x="142" y="28"/>
                    </a:lnTo>
                    <a:lnTo>
                      <a:pt x="155" y="27"/>
                    </a:lnTo>
                    <a:lnTo>
                      <a:pt x="168" y="24"/>
                    </a:lnTo>
                    <a:lnTo>
                      <a:pt x="182" y="23"/>
                    </a:lnTo>
                    <a:lnTo>
                      <a:pt x="197" y="21"/>
                    </a:lnTo>
                    <a:lnTo>
                      <a:pt x="212" y="18"/>
                    </a:lnTo>
                    <a:lnTo>
                      <a:pt x="228" y="17"/>
                    </a:lnTo>
                    <a:lnTo>
                      <a:pt x="245" y="15"/>
                    </a:lnTo>
                    <a:lnTo>
                      <a:pt x="279" y="11"/>
                    </a:lnTo>
                    <a:lnTo>
                      <a:pt x="296" y="10"/>
                    </a:lnTo>
                    <a:lnTo>
                      <a:pt x="312" y="8"/>
                    </a:lnTo>
                    <a:lnTo>
                      <a:pt x="328" y="7"/>
                    </a:lnTo>
                    <a:lnTo>
                      <a:pt x="343" y="5"/>
                    </a:lnTo>
                    <a:lnTo>
                      <a:pt x="359" y="4"/>
                    </a:lnTo>
                    <a:lnTo>
                      <a:pt x="374" y="4"/>
                    </a:lnTo>
                    <a:lnTo>
                      <a:pt x="389" y="2"/>
                    </a:lnTo>
                    <a:lnTo>
                      <a:pt x="404" y="2"/>
                    </a:lnTo>
                    <a:lnTo>
                      <a:pt x="419" y="1"/>
                    </a:lnTo>
                    <a:lnTo>
                      <a:pt x="434" y="1"/>
                    </a:lnTo>
                    <a:lnTo>
                      <a:pt x="448" y="0"/>
                    </a:lnTo>
                    <a:lnTo>
                      <a:pt x="462" y="0"/>
                    </a:lnTo>
                    <a:lnTo>
                      <a:pt x="476" y="0"/>
                    </a:lnTo>
                    <a:lnTo>
                      <a:pt x="492" y="0"/>
                    </a:lnTo>
                    <a:lnTo>
                      <a:pt x="506" y="0"/>
                    </a:lnTo>
                    <a:lnTo>
                      <a:pt x="520" y="0"/>
                    </a:lnTo>
                    <a:lnTo>
                      <a:pt x="534" y="0"/>
                    </a:lnTo>
                    <a:lnTo>
                      <a:pt x="549" y="1"/>
                    </a:lnTo>
                    <a:lnTo>
                      <a:pt x="564" y="1"/>
                    </a:lnTo>
                    <a:lnTo>
                      <a:pt x="579" y="2"/>
                    </a:lnTo>
                    <a:lnTo>
                      <a:pt x="594" y="2"/>
                    </a:lnTo>
                    <a:lnTo>
                      <a:pt x="608" y="4"/>
                    </a:lnTo>
                    <a:lnTo>
                      <a:pt x="624" y="4"/>
                    </a:lnTo>
                    <a:lnTo>
                      <a:pt x="639" y="5"/>
                    </a:lnTo>
                    <a:lnTo>
                      <a:pt x="654" y="7"/>
                    </a:lnTo>
                    <a:lnTo>
                      <a:pt x="670" y="8"/>
                    </a:lnTo>
                    <a:lnTo>
                      <a:pt x="686" y="10"/>
                    </a:lnTo>
                    <a:lnTo>
                      <a:pt x="703" y="11"/>
                    </a:lnTo>
                    <a:lnTo>
                      <a:pt x="720" y="13"/>
                    </a:lnTo>
                    <a:lnTo>
                      <a:pt x="737" y="15"/>
                    </a:lnTo>
                    <a:lnTo>
                      <a:pt x="770" y="18"/>
                    </a:lnTo>
                    <a:lnTo>
                      <a:pt x="786" y="21"/>
                    </a:lnTo>
                    <a:lnTo>
                      <a:pt x="800" y="23"/>
                    </a:lnTo>
                    <a:lnTo>
                      <a:pt x="814" y="24"/>
                    </a:lnTo>
                    <a:lnTo>
                      <a:pt x="828" y="27"/>
                    </a:lnTo>
                    <a:lnTo>
                      <a:pt x="841" y="28"/>
                    </a:lnTo>
                    <a:lnTo>
                      <a:pt x="853" y="31"/>
                    </a:lnTo>
                    <a:lnTo>
                      <a:pt x="864" y="33"/>
                    </a:lnTo>
                    <a:lnTo>
                      <a:pt x="876" y="34"/>
                    </a:lnTo>
                    <a:lnTo>
                      <a:pt x="885" y="37"/>
                    </a:lnTo>
                    <a:lnTo>
                      <a:pt x="896" y="39"/>
                    </a:lnTo>
                    <a:lnTo>
                      <a:pt x="905" y="41"/>
                    </a:lnTo>
                    <a:lnTo>
                      <a:pt x="914" y="43"/>
                    </a:lnTo>
                    <a:lnTo>
                      <a:pt x="921" y="46"/>
                    </a:lnTo>
                    <a:lnTo>
                      <a:pt x="929" y="49"/>
                    </a:lnTo>
                    <a:lnTo>
                      <a:pt x="936" y="50"/>
                    </a:lnTo>
                    <a:lnTo>
                      <a:pt x="942" y="53"/>
                    </a:lnTo>
                    <a:lnTo>
                      <a:pt x="948" y="56"/>
                    </a:lnTo>
                    <a:lnTo>
                      <a:pt x="953" y="59"/>
                    </a:lnTo>
                    <a:lnTo>
                      <a:pt x="958" y="60"/>
                    </a:lnTo>
                    <a:lnTo>
                      <a:pt x="963" y="63"/>
                    </a:lnTo>
                    <a:lnTo>
                      <a:pt x="967" y="66"/>
                    </a:lnTo>
                    <a:lnTo>
                      <a:pt x="970" y="69"/>
                    </a:lnTo>
                    <a:lnTo>
                      <a:pt x="973" y="72"/>
                    </a:lnTo>
                    <a:lnTo>
                      <a:pt x="976" y="76"/>
                    </a:lnTo>
                    <a:lnTo>
                      <a:pt x="978" y="79"/>
                    </a:lnTo>
                    <a:lnTo>
                      <a:pt x="980" y="82"/>
                    </a:lnTo>
                    <a:lnTo>
                      <a:pt x="981" y="86"/>
                    </a:lnTo>
                    <a:lnTo>
                      <a:pt x="981" y="89"/>
                    </a:lnTo>
                    <a:lnTo>
                      <a:pt x="982" y="92"/>
                    </a:lnTo>
                    <a:lnTo>
                      <a:pt x="983" y="97"/>
                    </a:lnTo>
                    <a:lnTo>
                      <a:pt x="981" y="104"/>
                    </a:lnTo>
                    <a:lnTo>
                      <a:pt x="981" y="107"/>
                    </a:lnTo>
                    <a:lnTo>
                      <a:pt x="980" y="111"/>
                    </a:lnTo>
                    <a:lnTo>
                      <a:pt x="978" y="114"/>
                    </a:lnTo>
                    <a:lnTo>
                      <a:pt x="976" y="118"/>
                    </a:lnTo>
                    <a:lnTo>
                      <a:pt x="973" y="121"/>
                    </a:lnTo>
                    <a:lnTo>
                      <a:pt x="970" y="124"/>
                    </a:lnTo>
                    <a:lnTo>
                      <a:pt x="967" y="127"/>
                    </a:lnTo>
                    <a:lnTo>
                      <a:pt x="963" y="130"/>
                    </a:lnTo>
                    <a:lnTo>
                      <a:pt x="958" y="133"/>
                    </a:lnTo>
                    <a:lnTo>
                      <a:pt x="953" y="136"/>
                    </a:lnTo>
                    <a:lnTo>
                      <a:pt x="948" y="138"/>
                    </a:lnTo>
                    <a:lnTo>
                      <a:pt x="942" y="140"/>
                    </a:lnTo>
                    <a:lnTo>
                      <a:pt x="936" y="143"/>
                    </a:lnTo>
                    <a:lnTo>
                      <a:pt x="929" y="146"/>
                    </a:lnTo>
                    <a:lnTo>
                      <a:pt x="921" y="147"/>
                    </a:lnTo>
                    <a:lnTo>
                      <a:pt x="914" y="150"/>
                    </a:lnTo>
                    <a:lnTo>
                      <a:pt x="905" y="153"/>
                    </a:lnTo>
                    <a:lnTo>
                      <a:pt x="896" y="154"/>
                    </a:lnTo>
                    <a:lnTo>
                      <a:pt x="885" y="157"/>
                    </a:lnTo>
                    <a:lnTo>
                      <a:pt x="876" y="159"/>
                    </a:lnTo>
                    <a:lnTo>
                      <a:pt x="864" y="162"/>
                    </a:lnTo>
                    <a:lnTo>
                      <a:pt x="853" y="163"/>
                    </a:lnTo>
                    <a:lnTo>
                      <a:pt x="841" y="165"/>
                    </a:lnTo>
                    <a:lnTo>
                      <a:pt x="828" y="167"/>
                    </a:lnTo>
                    <a:lnTo>
                      <a:pt x="814" y="169"/>
                    </a:lnTo>
                    <a:lnTo>
                      <a:pt x="800" y="170"/>
                    </a:lnTo>
                    <a:lnTo>
                      <a:pt x="786" y="173"/>
                    </a:lnTo>
                    <a:lnTo>
                      <a:pt x="770" y="175"/>
                    </a:lnTo>
                    <a:lnTo>
                      <a:pt x="754" y="176"/>
                    </a:lnTo>
                    <a:lnTo>
                      <a:pt x="737" y="179"/>
                    </a:lnTo>
                    <a:lnTo>
                      <a:pt x="703" y="182"/>
                    </a:lnTo>
                    <a:lnTo>
                      <a:pt x="686" y="183"/>
                    </a:lnTo>
                    <a:lnTo>
                      <a:pt x="670" y="185"/>
                    </a:lnTo>
                    <a:lnTo>
                      <a:pt x="654" y="186"/>
                    </a:lnTo>
                    <a:lnTo>
                      <a:pt x="639" y="188"/>
                    </a:lnTo>
                    <a:lnTo>
                      <a:pt x="624" y="189"/>
                    </a:lnTo>
                    <a:lnTo>
                      <a:pt x="608" y="191"/>
                    </a:lnTo>
                    <a:lnTo>
                      <a:pt x="594" y="191"/>
                    </a:lnTo>
                    <a:lnTo>
                      <a:pt x="579" y="192"/>
                    </a:lnTo>
                    <a:lnTo>
                      <a:pt x="564" y="192"/>
                    </a:lnTo>
                    <a:lnTo>
                      <a:pt x="549" y="194"/>
                    </a:lnTo>
                    <a:lnTo>
                      <a:pt x="534" y="194"/>
                    </a:lnTo>
                    <a:lnTo>
                      <a:pt x="520" y="194"/>
                    </a:lnTo>
                    <a:lnTo>
                      <a:pt x="506" y="194"/>
                    </a:lnTo>
                    <a:lnTo>
                      <a:pt x="492" y="194"/>
                    </a:lnTo>
                    <a:lnTo>
                      <a:pt x="476" y="194"/>
                    </a:lnTo>
                    <a:lnTo>
                      <a:pt x="462" y="194"/>
                    </a:lnTo>
                    <a:lnTo>
                      <a:pt x="448" y="194"/>
                    </a:lnTo>
                    <a:lnTo>
                      <a:pt x="434" y="194"/>
                    </a:lnTo>
                    <a:lnTo>
                      <a:pt x="419" y="192"/>
                    </a:lnTo>
                    <a:lnTo>
                      <a:pt x="404" y="192"/>
                    </a:lnTo>
                    <a:lnTo>
                      <a:pt x="389" y="191"/>
                    </a:lnTo>
                    <a:lnTo>
                      <a:pt x="374" y="191"/>
                    </a:lnTo>
                    <a:lnTo>
                      <a:pt x="359" y="189"/>
                    </a:lnTo>
                    <a:lnTo>
                      <a:pt x="343" y="188"/>
                    </a:lnTo>
                    <a:lnTo>
                      <a:pt x="328" y="186"/>
                    </a:lnTo>
                    <a:lnTo>
                      <a:pt x="312" y="185"/>
                    </a:lnTo>
                    <a:lnTo>
                      <a:pt x="296" y="183"/>
                    </a:lnTo>
                    <a:lnTo>
                      <a:pt x="279" y="182"/>
                    </a:lnTo>
                    <a:lnTo>
                      <a:pt x="263" y="180"/>
                    </a:lnTo>
                    <a:lnTo>
                      <a:pt x="245" y="179"/>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66" name="Freeform 306"/>
              <p:cNvSpPr>
                <a:spLocks/>
              </p:cNvSpPr>
              <p:nvPr/>
            </p:nvSpPr>
            <p:spPr bwMode="auto">
              <a:xfrm>
                <a:off x="2679" y="4090"/>
                <a:ext cx="983" cy="195"/>
              </a:xfrm>
              <a:custGeom>
                <a:avLst/>
                <a:gdLst/>
                <a:ahLst/>
                <a:cxnLst>
                  <a:cxn ang="0">
                    <a:pos x="196" y="172"/>
                  </a:cxn>
                  <a:cxn ang="0">
                    <a:pos x="155" y="166"/>
                  </a:cxn>
                  <a:cxn ang="0">
                    <a:pos x="117" y="160"/>
                  </a:cxn>
                  <a:cxn ang="0">
                    <a:pos x="87" y="153"/>
                  </a:cxn>
                  <a:cxn ang="0">
                    <a:pos x="61" y="148"/>
                  </a:cxn>
                  <a:cxn ang="0">
                    <a:pos x="40" y="140"/>
                  </a:cxn>
                  <a:cxn ang="0">
                    <a:pos x="24" y="132"/>
                  </a:cxn>
                  <a:cxn ang="0">
                    <a:pos x="12" y="125"/>
                  </a:cxn>
                  <a:cxn ang="0">
                    <a:pos x="4" y="114"/>
                  </a:cxn>
                  <a:cxn ang="0">
                    <a:pos x="1" y="104"/>
                  </a:cxn>
                  <a:cxn ang="0">
                    <a:pos x="1" y="90"/>
                  </a:cxn>
                  <a:cxn ang="0">
                    <a:pos x="4" y="79"/>
                  </a:cxn>
                  <a:cxn ang="0">
                    <a:pos x="12" y="70"/>
                  </a:cxn>
                  <a:cxn ang="0">
                    <a:pos x="24" y="61"/>
                  </a:cxn>
                  <a:cxn ang="0">
                    <a:pos x="40" y="53"/>
                  </a:cxn>
                  <a:cxn ang="0">
                    <a:pos x="61" y="45"/>
                  </a:cxn>
                  <a:cxn ang="0">
                    <a:pos x="87" y="40"/>
                  </a:cxn>
                  <a:cxn ang="0">
                    <a:pos x="117" y="33"/>
                  </a:cxn>
                  <a:cxn ang="0">
                    <a:pos x="155" y="27"/>
                  </a:cxn>
                  <a:cxn ang="0">
                    <a:pos x="196" y="21"/>
                  </a:cxn>
                  <a:cxn ang="0">
                    <a:pos x="245" y="15"/>
                  </a:cxn>
                  <a:cxn ang="0">
                    <a:pos x="311" y="8"/>
                  </a:cxn>
                  <a:cxn ang="0">
                    <a:pos x="358" y="4"/>
                  </a:cxn>
                  <a:cxn ang="0">
                    <a:pos x="404" y="2"/>
                  </a:cxn>
                  <a:cxn ang="0">
                    <a:pos x="448" y="1"/>
                  </a:cxn>
                  <a:cxn ang="0">
                    <a:pos x="491" y="0"/>
                  </a:cxn>
                  <a:cxn ang="0">
                    <a:pos x="534" y="1"/>
                  </a:cxn>
                  <a:cxn ang="0">
                    <a:pos x="578" y="2"/>
                  </a:cxn>
                  <a:cxn ang="0">
                    <a:pos x="623" y="4"/>
                  </a:cxn>
                  <a:cxn ang="0">
                    <a:pos x="670" y="8"/>
                  </a:cxn>
                  <a:cxn ang="0">
                    <a:pos x="719" y="12"/>
                  </a:cxn>
                  <a:cxn ang="0">
                    <a:pos x="785" y="21"/>
                  </a:cxn>
                  <a:cxn ang="0">
                    <a:pos x="827" y="27"/>
                  </a:cxn>
                  <a:cxn ang="0">
                    <a:pos x="864" y="33"/>
                  </a:cxn>
                  <a:cxn ang="0">
                    <a:pos x="895" y="40"/>
                  </a:cxn>
                  <a:cxn ang="0">
                    <a:pos x="921" y="45"/>
                  </a:cxn>
                  <a:cxn ang="0">
                    <a:pos x="942" y="53"/>
                  </a:cxn>
                  <a:cxn ang="0">
                    <a:pos x="958" y="61"/>
                  </a:cxn>
                  <a:cxn ang="0">
                    <a:pos x="970" y="70"/>
                  </a:cxn>
                  <a:cxn ang="0">
                    <a:pos x="978" y="79"/>
                  </a:cxn>
                  <a:cxn ang="0">
                    <a:pos x="981" y="90"/>
                  </a:cxn>
                  <a:cxn ang="0">
                    <a:pos x="981" y="104"/>
                  </a:cxn>
                  <a:cxn ang="0">
                    <a:pos x="978" y="114"/>
                  </a:cxn>
                  <a:cxn ang="0">
                    <a:pos x="970" y="125"/>
                  </a:cxn>
                  <a:cxn ang="0">
                    <a:pos x="958" y="132"/>
                  </a:cxn>
                  <a:cxn ang="0">
                    <a:pos x="942" y="140"/>
                  </a:cxn>
                  <a:cxn ang="0">
                    <a:pos x="921" y="148"/>
                  </a:cxn>
                  <a:cxn ang="0">
                    <a:pos x="895" y="153"/>
                  </a:cxn>
                  <a:cxn ang="0">
                    <a:pos x="864" y="160"/>
                  </a:cxn>
                  <a:cxn ang="0">
                    <a:pos x="827" y="166"/>
                  </a:cxn>
                  <a:cxn ang="0">
                    <a:pos x="785" y="172"/>
                  </a:cxn>
                  <a:cxn ang="0">
                    <a:pos x="737" y="178"/>
                  </a:cxn>
                  <a:cxn ang="0">
                    <a:pos x="670" y="185"/>
                  </a:cxn>
                  <a:cxn ang="0">
                    <a:pos x="623" y="188"/>
                  </a:cxn>
                  <a:cxn ang="0">
                    <a:pos x="578" y="191"/>
                  </a:cxn>
                  <a:cxn ang="0">
                    <a:pos x="534" y="192"/>
                  </a:cxn>
                  <a:cxn ang="0">
                    <a:pos x="491" y="194"/>
                  </a:cxn>
                  <a:cxn ang="0">
                    <a:pos x="448" y="192"/>
                  </a:cxn>
                  <a:cxn ang="0">
                    <a:pos x="404" y="191"/>
                  </a:cxn>
                  <a:cxn ang="0">
                    <a:pos x="358" y="188"/>
                  </a:cxn>
                  <a:cxn ang="0">
                    <a:pos x="311" y="185"/>
                  </a:cxn>
                  <a:cxn ang="0">
                    <a:pos x="262" y="179"/>
                  </a:cxn>
                </a:cxnLst>
                <a:rect l="0" t="0" r="r" b="b"/>
                <a:pathLst>
                  <a:path w="983" h="195">
                    <a:moveTo>
                      <a:pt x="245" y="178"/>
                    </a:moveTo>
                    <a:lnTo>
                      <a:pt x="212" y="173"/>
                    </a:lnTo>
                    <a:lnTo>
                      <a:pt x="196" y="172"/>
                    </a:lnTo>
                    <a:lnTo>
                      <a:pt x="181" y="171"/>
                    </a:lnTo>
                    <a:lnTo>
                      <a:pt x="168" y="168"/>
                    </a:lnTo>
                    <a:lnTo>
                      <a:pt x="155" y="166"/>
                    </a:lnTo>
                    <a:lnTo>
                      <a:pt x="141" y="165"/>
                    </a:lnTo>
                    <a:lnTo>
                      <a:pt x="130" y="162"/>
                    </a:lnTo>
                    <a:lnTo>
                      <a:pt x="117" y="160"/>
                    </a:lnTo>
                    <a:lnTo>
                      <a:pt x="107" y="159"/>
                    </a:lnTo>
                    <a:lnTo>
                      <a:pt x="96" y="156"/>
                    </a:lnTo>
                    <a:lnTo>
                      <a:pt x="87" y="153"/>
                    </a:lnTo>
                    <a:lnTo>
                      <a:pt x="77" y="152"/>
                    </a:lnTo>
                    <a:lnTo>
                      <a:pt x="69" y="150"/>
                    </a:lnTo>
                    <a:lnTo>
                      <a:pt x="61" y="148"/>
                    </a:lnTo>
                    <a:lnTo>
                      <a:pt x="53" y="145"/>
                    </a:lnTo>
                    <a:lnTo>
                      <a:pt x="46" y="142"/>
                    </a:lnTo>
                    <a:lnTo>
                      <a:pt x="40" y="140"/>
                    </a:lnTo>
                    <a:lnTo>
                      <a:pt x="35" y="137"/>
                    </a:lnTo>
                    <a:lnTo>
                      <a:pt x="28" y="135"/>
                    </a:lnTo>
                    <a:lnTo>
                      <a:pt x="24" y="132"/>
                    </a:lnTo>
                    <a:lnTo>
                      <a:pt x="20" y="130"/>
                    </a:lnTo>
                    <a:lnTo>
                      <a:pt x="16" y="127"/>
                    </a:lnTo>
                    <a:lnTo>
                      <a:pt x="12" y="125"/>
                    </a:lnTo>
                    <a:lnTo>
                      <a:pt x="9" y="120"/>
                    </a:lnTo>
                    <a:lnTo>
                      <a:pt x="7" y="117"/>
                    </a:lnTo>
                    <a:lnTo>
                      <a:pt x="4" y="114"/>
                    </a:lnTo>
                    <a:lnTo>
                      <a:pt x="3" y="112"/>
                    </a:lnTo>
                    <a:lnTo>
                      <a:pt x="2" y="107"/>
                    </a:lnTo>
                    <a:lnTo>
                      <a:pt x="1" y="104"/>
                    </a:lnTo>
                    <a:lnTo>
                      <a:pt x="0" y="100"/>
                    </a:lnTo>
                    <a:lnTo>
                      <a:pt x="0" y="97"/>
                    </a:lnTo>
                    <a:lnTo>
                      <a:pt x="1" y="90"/>
                    </a:lnTo>
                    <a:lnTo>
                      <a:pt x="2" y="86"/>
                    </a:lnTo>
                    <a:lnTo>
                      <a:pt x="3" y="81"/>
                    </a:lnTo>
                    <a:lnTo>
                      <a:pt x="4" y="79"/>
                    </a:lnTo>
                    <a:lnTo>
                      <a:pt x="7" y="76"/>
                    </a:lnTo>
                    <a:lnTo>
                      <a:pt x="9" y="73"/>
                    </a:lnTo>
                    <a:lnTo>
                      <a:pt x="12" y="70"/>
                    </a:lnTo>
                    <a:lnTo>
                      <a:pt x="16" y="67"/>
                    </a:lnTo>
                    <a:lnTo>
                      <a:pt x="20" y="64"/>
                    </a:lnTo>
                    <a:lnTo>
                      <a:pt x="24" y="61"/>
                    </a:lnTo>
                    <a:lnTo>
                      <a:pt x="28" y="58"/>
                    </a:lnTo>
                    <a:lnTo>
                      <a:pt x="35" y="56"/>
                    </a:lnTo>
                    <a:lnTo>
                      <a:pt x="40" y="53"/>
                    </a:lnTo>
                    <a:lnTo>
                      <a:pt x="46" y="51"/>
                    </a:lnTo>
                    <a:lnTo>
                      <a:pt x="53" y="48"/>
                    </a:lnTo>
                    <a:lnTo>
                      <a:pt x="61" y="45"/>
                    </a:lnTo>
                    <a:lnTo>
                      <a:pt x="69" y="44"/>
                    </a:lnTo>
                    <a:lnTo>
                      <a:pt x="77" y="41"/>
                    </a:lnTo>
                    <a:lnTo>
                      <a:pt x="87" y="40"/>
                    </a:lnTo>
                    <a:lnTo>
                      <a:pt x="96" y="37"/>
                    </a:lnTo>
                    <a:lnTo>
                      <a:pt x="107" y="35"/>
                    </a:lnTo>
                    <a:lnTo>
                      <a:pt x="117" y="33"/>
                    </a:lnTo>
                    <a:lnTo>
                      <a:pt x="130" y="31"/>
                    </a:lnTo>
                    <a:lnTo>
                      <a:pt x="141" y="28"/>
                    </a:lnTo>
                    <a:lnTo>
                      <a:pt x="155" y="27"/>
                    </a:lnTo>
                    <a:lnTo>
                      <a:pt x="168" y="24"/>
                    </a:lnTo>
                    <a:lnTo>
                      <a:pt x="181" y="22"/>
                    </a:lnTo>
                    <a:lnTo>
                      <a:pt x="196" y="21"/>
                    </a:lnTo>
                    <a:lnTo>
                      <a:pt x="212" y="18"/>
                    </a:lnTo>
                    <a:lnTo>
                      <a:pt x="228" y="17"/>
                    </a:lnTo>
                    <a:lnTo>
                      <a:pt x="245" y="15"/>
                    </a:lnTo>
                    <a:lnTo>
                      <a:pt x="279" y="11"/>
                    </a:lnTo>
                    <a:lnTo>
                      <a:pt x="295" y="10"/>
                    </a:lnTo>
                    <a:lnTo>
                      <a:pt x="311" y="8"/>
                    </a:lnTo>
                    <a:lnTo>
                      <a:pt x="327" y="7"/>
                    </a:lnTo>
                    <a:lnTo>
                      <a:pt x="343" y="5"/>
                    </a:lnTo>
                    <a:lnTo>
                      <a:pt x="358" y="4"/>
                    </a:lnTo>
                    <a:lnTo>
                      <a:pt x="373" y="4"/>
                    </a:lnTo>
                    <a:lnTo>
                      <a:pt x="388" y="2"/>
                    </a:lnTo>
                    <a:lnTo>
                      <a:pt x="404" y="2"/>
                    </a:lnTo>
                    <a:lnTo>
                      <a:pt x="419" y="1"/>
                    </a:lnTo>
                    <a:lnTo>
                      <a:pt x="433" y="1"/>
                    </a:lnTo>
                    <a:lnTo>
                      <a:pt x="448" y="1"/>
                    </a:lnTo>
                    <a:lnTo>
                      <a:pt x="462" y="1"/>
                    </a:lnTo>
                    <a:lnTo>
                      <a:pt x="476" y="0"/>
                    </a:lnTo>
                    <a:lnTo>
                      <a:pt x="491" y="0"/>
                    </a:lnTo>
                    <a:lnTo>
                      <a:pt x="505" y="0"/>
                    </a:lnTo>
                    <a:lnTo>
                      <a:pt x="520" y="1"/>
                    </a:lnTo>
                    <a:lnTo>
                      <a:pt x="534" y="1"/>
                    </a:lnTo>
                    <a:lnTo>
                      <a:pt x="548" y="1"/>
                    </a:lnTo>
                    <a:lnTo>
                      <a:pt x="563" y="1"/>
                    </a:lnTo>
                    <a:lnTo>
                      <a:pt x="578" y="2"/>
                    </a:lnTo>
                    <a:lnTo>
                      <a:pt x="593" y="2"/>
                    </a:lnTo>
                    <a:lnTo>
                      <a:pt x="608" y="4"/>
                    </a:lnTo>
                    <a:lnTo>
                      <a:pt x="623" y="4"/>
                    </a:lnTo>
                    <a:lnTo>
                      <a:pt x="638" y="5"/>
                    </a:lnTo>
                    <a:lnTo>
                      <a:pt x="654" y="7"/>
                    </a:lnTo>
                    <a:lnTo>
                      <a:pt x="670" y="8"/>
                    </a:lnTo>
                    <a:lnTo>
                      <a:pt x="686" y="10"/>
                    </a:lnTo>
                    <a:lnTo>
                      <a:pt x="702" y="11"/>
                    </a:lnTo>
                    <a:lnTo>
                      <a:pt x="719" y="12"/>
                    </a:lnTo>
                    <a:lnTo>
                      <a:pt x="737" y="15"/>
                    </a:lnTo>
                    <a:lnTo>
                      <a:pt x="770" y="18"/>
                    </a:lnTo>
                    <a:lnTo>
                      <a:pt x="785" y="21"/>
                    </a:lnTo>
                    <a:lnTo>
                      <a:pt x="800" y="22"/>
                    </a:lnTo>
                    <a:lnTo>
                      <a:pt x="814" y="24"/>
                    </a:lnTo>
                    <a:lnTo>
                      <a:pt x="827" y="27"/>
                    </a:lnTo>
                    <a:lnTo>
                      <a:pt x="841" y="28"/>
                    </a:lnTo>
                    <a:lnTo>
                      <a:pt x="852" y="31"/>
                    </a:lnTo>
                    <a:lnTo>
                      <a:pt x="864" y="33"/>
                    </a:lnTo>
                    <a:lnTo>
                      <a:pt x="875" y="35"/>
                    </a:lnTo>
                    <a:lnTo>
                      <a:pt x="885" y="37"/>
                    </a:lnTo>
                    <a:lnTo>
                      <a:pt x="895" y="40"/>
                    </a:lnTo>
                    <a:lnTo>
                      <a:pt x="904" y="41"/>
                    </a:lnTo>
                    <a:lnTo>
                      <a:pt x="913" y="44"/>
                    </a:lnTo>
                    <a:lnTo>
                      <a:pt x="921" y="45"/>
                    </a:lnTo>
                    <a:lnTo>
                      <a:pt x="928" y="48"/>
                    </a:lnTo>
                    <a:lnTo>
                      <a:pt x="935" y="51"/>
                    </a:lnTo>
                    <a:lnTo>
                      <a:pt x="942" y="53"/>
                    </a:lnTo>
                    <a:lnTo>
                      <a:pt x="947" y="56"/>
                    </a:lnTo>
                    <a:lnTo>
                      <a:pt x="953" y="58"/>
                    </a:lnTo>
                    <a:lnTo>
                      <a:pt x="958" y="61"/>
                    </a:lnTo>
                    <a:lnTo>
                      <a:pt x="963" y="64"/>
                    </a:lnTo>
                    <a:lnTo>
                      <a:pt x="966" y="67"/>
                    </a:lnTo>
                    <a:lnTo>
                      <a:pt x="970" y="70"/>
                    </a:lnTo>
                    <a:lnTo>
                      <a:pt x="972" y="73"/>
                    </a:lnTo>
                    <a:lnTo>
                      <a:pt x="975" y="76"/>
                    </a:lnTo>
                    <a:lnTo>
                      <a:pt x="978" y="79"/>
                    </a:lnTo>
                    <a:lnTo>
                      <a:pt x="979" y="81"/>
                    </a:lnTo>
                    <a:lnTo>
                      <a:pt x="980" y="86"/>
                    </a:lnTo>
                    <a:lnTo>
                      <a:pt x="981" y="90"/>
                    </a:lnTo>
                    <a:lnTo>
                      <a:pt x="982" y="93"/>
                    </a:lnTo>
                    <a:lnTo>
                      <a:pt x="982" y="97"/>
                    </a:lnTo>
                    <a:lnTo>
                      <a:pt x="981" y="104"/>
                    </a:lnTo>
                    <a:lnTo>
                      <a:pt x="980" y="107"/>
                    </a:lnTo>
                    <a:lnTo>
                      <a:pt x="979" y="112"/>
                    </a:lnTo>
                    <a:lnTo>
                      <a:pt x="978" y="114"/>
                    </a:lnTo>
                    <a:lnTo>
                      <a:pt x="975" y="117"/>
                    </a:lnTo>
                    <a:lnTo>
                      <a:pt x="972" y="120"/>
                    </a:lnTo>
                    <a:lnTo>
                      <a:pt x="970" y="125"/>
                    </a:lnTo>
                    <a:lnTo>
                      <a:pt x="966" y="127"/>
                    </a:lnTo>
                    <a:lnTo>
                      <a:pt x="963" y="130"/>
                    </a:lnTo>
                    <a:lnTo>
                      <a:pt x="958" y="132"/>
                    </a:lnTo>
                    <a:lnTo>
                      <a:pt x="953" y="135"/>
                    </a:lnTo>
                    <a:lnTo>
                      <a:pt x="947" y="137"/>
                    </a:lnTo>
                    <a:lnTo>
                      <a:pt x="942" y="140"/>
                    </a:lnTo>
                    <a:lnTo>
                      <a:pt x="935" y="142"/>
                    </a:lnTo>
                    <a:lnTo>
                      <a:pt x="928" y="145"/>
                    </a:lnTo>
                    <a:lnTo>
                      <a:pt x="921" y="148"/>
                    </a:lnTo>
                    <a:lnTo>
                      <a:pt x="913" y="150"/>
                    </a:lnTo>
                    <a:lnTo>
                      <a:pt x="904" y="152"/>
                    </a:lnTo>
                    <a:lnTo>
                      <a:pt x="895" y="153"/>
                    </a:lnTo>
                    <a:lnTo>
                      <a:pt x="885" y="156"/>
                    </a:lnTo>
                    <a:lnTo>
                      <a:pt x="875" y="159"/>
                    </a:lnTo>
                    <a:lnTo>
                      <a:pt x="864" y="160"/>
                    </a:lnTo>
                    <a:lnTo>
                      <a:pt x="852" y="162"/>
                    </a:lnTo>
                    <a:lnTo>
                      <a:pt x="841" y="165"/>
                    </a:lnTo>
                    <a:lnTo>
                      <a:pt x="827" y="166"/>
                    </a:lnTo>
                    <a:lnTo>
                      <a:pt x="814" y="168"/>
                    </a:lnTo>
                    <a:lnTo>
                      <a:pt x="800" y="171"/>
                    </a:lnTo>
                    <a:lnTo>
                      <a:pt x="785" y="172"/>
                    </a:lnTo>
                    <a:lnTo>
                      <a:pt x="770" y="173"/>
                    </a:lnTo>
                    <a:lnTo>
                      <a:pt x="754" y="176"/>
                    </a:lnTo>
                    <a:lnTo>
                      <a:pt x="737" y="178"/>
                    </a:lnTo>
                    <a:lnTo>
                      <a:pt x="702" y="182"/>
                    </a:lnTo>
                    <a:lnTo>
                      <a:pt x="686" y="182"/>
                    </a:lnTo>
                    <a:lnTo>
                      <a:pt x="670" y="185"/>
                    </a:lnTo>
                    <a:lnTo>
                      <a:pt x="654" y="185"/>
                    </a:lnTo>
                    <a:lnTo>
                      <a:pt x="638" y="186"/>
                    </a:lnTo>
                    <a:lnTo>
                      <a:pt x="623" y="188"/>
                    </a:lnTo>
                    <a:lnTo>
                      <a:pt x="608" y="189"/>
                    </a:lnTo>
                    <a:lnTo>
                      <a:pt x="593" y="191"/>
                    </a:lnTo>
                    <a:lnTo>
                      <a:pt x="578" y="191"/>
                    </a:lnTo>
                    <a:lnTo>
                      <a:pt x="563" y="191"/>
                    </a:lnTo>
                    <a:lnTo>
                      <a:pt x="548" y="192"/>
                    </a:lnTo>
                    <a:lnTo>
                      <a:pt x="534" y="192"/>
                    </a:lnTo>
                    <a:lnTo>
                      <a:pt x="520" y="192"/>
                    </a:lnTo>
                    <a:lnTo>
                      <a:pt x="505" y="194"/>
                    </a:lnTo>
                    <a:lnTo>
                      <a:pt x="491" y="194"/>
                    </a:lnTo>
                    <a:lnTo>
                      <a:pt x="476" y="194"/>
                    </a:lnTo>
                    <a:lnTo>
                      <a:pt x="462" y="192"/>
                    </a:lnTo>
                    <a:lnTo>
                      <a:pt x="448" y="192"/>
                    </a:lnTo>
                    <a:lnTo>
                      <a:pt x="433" y="192"/>
                    </a:lnTo>
                    <a:lnTo>
                      <a:pt x="419" y="191"/>
                    </a:lnTo>
                    <a:lnTo>
                      <a:pt x="404" y="191"/>
                    </a:lnTo>
                    <a:lnTo>
                      <a:pt x="388" y="191"/>
                    </a:lnTo>
                    <a:lnTo>
                      <a:pt x="373" y="189"/>
                    </a:lnTo>
                    <a:lnTo>
                      <a:pt x="358" y="188"/>
                    </a:lnTo>
                    <a:lnTo>
                      <a:pt x="343" y="186"/>
                    </a:lnTo>
                    <a:lnTo>
                      <a:pt x="327" y="185"/>
                    </a:lnTo>
                    <a:lnTo>
                      <a:pt x="311" y="185"/>
                    </a:lnTo>
                    <a:lnTo>
                      <a:pt x="295" y="182"/>
                    </a:lnTo>
                    <a:lnTo>
                      <a:pt x="279" y="182"/>
                    </a:lnTo>
                    <a:lnTo>
                      <a:pt x="262" y="179"/>
                    </a:lnTo>
                    <a:lnTo>
                      <a:pt x="245" y="178"/>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67" name="Freeform 307"/>
              <p:cNvSpPr>
                <a:spLocks/>
              </p:cNvSpPr>
              <p:nvPr/>
            </p:nvSpPr>
            <p:spPr bwMode="auto">
              <a:xfrm>
                <a:off x="3696" y="3483"/>
                <a:ext cx="1000" cy="197"/>
              </a:xfrm>
              <a:custGeom>
                <a:avLst/>
                <a:gdLst/>
                <a:ahLst/>
                <a:cxnLst>
                  <a:cxn ang="0">
                    <a:pos x="200" y="174"/>
                  </a:cxn>
                  <a:cxn ang="0">
                    <a:pos x="157" y="168"/>
                  </a:cxn>
                  <a:cxn ang="0">
                    <a:pos x="120" y="162"/>
                  </a:cxn>
                  <a:cxn ang="0">
                    <a:pos x="88" y="156"/>
                  </a:cxn>
                  <a:cxn ang="0">
                    <a:pos x="62" y="149"/>
                  </a:cxn>
                  <a:cxn ang="0">
                    <a:pos x="41" y="142"/>
                  </a:cxn>
                  <a:cxn ang="0">
                    <a:pos x="25" y="133"/>
                  </a:cxn>
                  <a:cxn ang="0">
                    <a:pos x="12" y="124"/>
                  </a:cxn>
                  <a:cxn ang="0">
                    <a:pos x="4" y="116"/>
                  </a:cxn>
                  <a:cxn ang="0">
                    <a:pos x="1" y="105"/>
                  </a:cxn>
                  <a:cxn ang="0">
                    <a:pos x="1" y="91"/>
                  </a:cxn>
                  <a:cxn ang="0">
                    <a:pos x="4" y="81"/>
                  </a:cxn>
                  <a:cxn ang="0">
                    <a:pos x="12" y="71"/>
                  </a:cxn>
                  <a:cxn ang="0">
                    <a:pos x="25" y="62"/>
                  </a:cxn>
                  <a:cxn ang="0">
                    <a:pos x="41" y="55"/>
                  </a:cxn>
                  <a:cxn ang="0">
                    <a:pos x="62" y="46"/>
                  </a:cxn>
                  <a:cxn ang="0">
                    <a:pos x="88" y="40"/>
                  </a:cxn>
                  <a:cxn ang="0">
                    <a:pos x="120" y="33"/>
                  </a:cxn>
                  <a:cxn ang="0">
                    <a:pos x="157" y="27"/>
                  </a:cxn>
                  <a:cxn ang="0">
                    <a:pos x="200" y="21"/>
                  </a:cxn>
                  <a:cxn ang="0">
                    <a:pos x="250" y="15"/>
                  </a:cxn>
                  <a:cxn ang="0">
                    <a:pos x="317" y="8"/>
                  </a:cxn>
                  <a:cxn ang="0">
                    <a:pos x="365" y="5"/>
                  </a:cxn>
                  <a:cxn ang="0">
                    <a:pos x="411" y="2"/>
                  </a:cxn>
                  <a:cxn ang="0">
                    <a:pos x="456" y="1"/>
                  </a:cxn>
                  <a:cxn ang="0">
                    <a:pos x="500" y="0"/>
                  </a:cxn>
                  <a:cxn ang="0">
                    <a:pos x="544" y="1"/>
                  </a:cxn>
                  <a:cxn ang="0">
                    <a:pos x="588" y="2"/>
                  </a:cxn>
                  <a:cxn ang="0">
                    <a:pos x="635" y="5"/>
                  </a:cxn>
                  <a:cxn ang="0">
                    <a:pos x="682" y="8"/>
                  </a:cxn>
                  <a:cxn ang="0">
                    <a:pos x="732" y="14"/>
                  </a:cxn>
                  <a:cxn ang="0">
                    <a:pos x="799" y="21"/>
                  </a:cxn>
                  <a:cxn ang="0">
                    <a:pos x="843" y="27"/>
                  </a:cxn>
                  <a:cxn ang="0">
                    <a:pos x="880" y="33"/>
                  </a:cxn>
                  <a:cxn ang="0">
                    <a:pos x="911" y="40"/>
                  </a:cxn>
                  <a:cxn ang="0">
                    <a:pos x="937" y="46"/>
                  </a:cxn>
                  <a:cxn ang="0">
                    <a:pos x="958" y="55"/>
                  </a:cxn>
                  <a:cxn ang="0">
                    <a:pos x="974" y="62"/>
                  </a:cxn>
                  <a:cxn ang="0">
                    <a:pos x="987" y="71"/>
                  </a:cxn>
                  <a:cxn ang="0">
                    <a:pos x="995" y="81"/>
                  </a:cxn>
                  <a:cxn ang="0">
                    <a:pos x="998" y="91"/>
                  </a:cxn>
                  <a:cxn ang="0">
                    <a:pos x="999" y="105"/>
                  </a:cxn>
                  <a:cxn ang="0">
                    <a:pos x="995" y="116"/>
                  </a:cxn>
                  <a:cxn ang="0">
                    <a:pos x="987" y="124"/>
                  </a:cxn>
                  <a:cxn ang="0">
                    <a:pos x="975" y="133"/>
                  </a:cxn>
                  <a:cxn ang="0">
                    <a:pos x="958" y="142"/>
                  </a:cxn>
                  <a:cxn ang="0">
                    <a:pos x="937" y="149"/>
                  </a:cxn>
                  <a:cxn ang="0">
                    <a:pos x="911" y="156"/>
                  </a:cxn>
                  <a:cxn ang="0">
                    <a:pos x="880" y="162"/>
                  </a:cxn>
                  <a:cxn ang="0">
                    <a:pos x="843" y="168"/>
                  </a:cxn>
                  <a:cxn ang="0">
                    <a:pos x="799" y="174"/>
                  </a:cxn>
                  <a:cxn ang="0">
                    <a:pos x="750" y="180"/>
                  </a:cxn>
                  <a:cxn ang="0">
                    <a:pos x="682" y="187"/>
                  </a:cxn>
                  <a:cxn ang="0">
                    <a:pos x="635" y="190"/>
                  </a:cxn>
                  <a:cxn ang="0">
                    <a:pos x="588" y="193"/>
                  </a:cxn>
                  <a:cxn ang="0">
                    <a:pos x="544" y="194"/>
                  </a:cxn>
                  <a:cxn ang="0">
                    <a:pos x="500" y="196"/>
                  </a:cxn>
                  <a:cxn ang="0">
                    <a:pos x="456" y="194"/>
                  </a:cxn>
                  <a:cxn ang="0">
                    <a:pos x="411" y="193"/>
                  </a:cxn>
                  <a:cxn ang="0">
                    <a:pos x="365" y="190"/>
                  </a:cxn>
                  <a:cxn ang="0">
                    <a:pos x="317" y="187"/>
                  </a:cxn>
                  <a:cxn ang="0">
                    <a:pos x="267" y="182"/>
                  </a:cxn>
                </a:cxnLst>
                <a:rect l="0" t="0" r="r" b="b"/>
                <a:pathLst>
                  <a:path w="1000" h="197">
                    <a:moveTo>
                      <a:pt x="250" y="180"/>
                    </a:moveTo>
                    <a:lnTo>
                      <a:pt x="216" y="177"/>
                    </a:lnTo>
                    <a:lnTo>
                      <a:pt x="200" y="174"/>
                    </a:lnTo>
                    <a:lnTo>
                      <a:pt x="185" y="172"/>
                    </a:lnTo>
                    <a:lnTo>
                      <a:pt x="171" y="171"/>
                    </a:lnTo>
                    <a:lnTo>
                      <a:pt x="157" y="168"/>
                    </a:lnTo>
                    <a:lnTo>
                      <a:pt x="144" y="166"/>
                    </a:lnTo>
                    <a:lnTo>
                      <a:pt x="132" y="165"/>
                    </a:lnTo>
                    <a:lnTo>
                      <a:pt x="120" y="162"/>
                    </a:lnTo>
                    <a:lnTo>
                      <a:pt x="108" y="159"/>
                    </a:lnTo>
                    <a:lnTo>
                      <a:pt x="98" y="158"/>
                    </a:lnTo>
                    <a:lnTo>
                      <a:pt x="88" y="156"/>
                    </a:lnTo>
                    <a:lnTo>
                      <a:pt x="79" y="153"/>
                    </a:lnTo>
                    <a:lnTo>
                      <a:pt x="70" y="150"/>
                    </a:lnTo>
                    <a:lnTo>
                      <a:pt x="62" y="149"/>
                    </a:lnTo>
                    <a:lnTo>
                      <a:pt x="54" y="146"/>
                    </a:lnTo>
                    <a:lnTo>
                      <a:pt x="48" y="145"/>
                    </a:lnTo>
                    <a:lnTo>
                      <a:pt x="41" y="142"/>
                    </a:lnTo>
                    <a:lnTo>
                      <a:pt x="35" y="139"/>
                    </a:lnTo>
                    <a:lnTo>
                      <a:pt x="29" y="136"/>
                    </a:lnTo>
                    <a:lnTo>
                      <a:pt x="25" y="133"/>
                    </a:lnTo>
                    <a:lnTo>
                      <a:pt x="20" y="130"/>
                    </a:lnTo>
                    <a:lnTo>
                      <a:pt x="16" y="127"/>
                    </a:lnTo>
                    <a:lnTo>
                      <a:pt x="12" y="124"/>
                    </a:lnTo>
                    <a:lnTo>
                      <a:pt x="10" y="121"/>
                    </a:lnTo>
                    <a:lnTo>
                      <a:pt x="7" y="119"/>
                    </a:lnTo>
                    <a:lnTo>
                      <a:pt x="4" y="116"/>
                    </a:lnTo>
                    <a:lnTo>
                      <a:pt x="3" y="113"/>
                    </a:lnTo>
                    <a:lnTo>
                      <a:pt x="2" y="108"/>
                    </a:lnTo>
                    <a:lnTo>
                      <a:pt x="1" y="105"/>
                    </a:lnTo>
                    <a:lnTo>
                      <a:pt x="0" y="101"/>
                    </a:lnTo>
                    <a:lnTo>
                      <a:pt x="0" y="98"/>
                    </a:lnTo>
                    <a:lnTo>
                      <a:pt x="1" y="91"/>
                    </a:lnTo>
                    <a:lnTo>
                      <a:pt x="2" y="87"/>
                    </a:lnTo>
                    <a:lnTo>
                      <a:pt x="3" y="84"/>
                    </a:lnTo>
                    <a:lnTo>
                      <a:pt x="4" y="81"/>
                    </a:lnTo>
                    <a:lnTo>
                      <a:pt x="7" y="76"/>
                    </a:lnTo>
                    <a:lnTo>
                      <a:pt x="10" y="74"/>
                    </a:lnTo>
                    <a:lnTo>
                      <a:pt x="12" y="71"/>
                    </a:lnTo>
                    <a:lnTo>
                      <a:pt x="16" y="68"/>
                    </a:lnTo>
                    <a:lnTo>
                      <a:pt x="20" y="65"/>
                    </a:lnTo>
                    <a:lnTo>
                      <a:pt x="25" y="62"/>
                    </a:lnTo>
                    <a:lnTo>
                      <a:pt x="29" y="59"/>
                    </a:lnTo>
                    <a:lnTo>
                      <a:pt x="35" y="56"/>
                    </a:lnTo>
                    <a:lnTo>
                      <a:pt x="41" y="55"/>
                    </a:lnTo>
                    <a:lnTo>
                      <a:pt x="48" y="52"/>
                    </a:lnTo>
                    <a:lnTo>
                      <a:pt x="54" y="49"/>
                    </a:lnTo>
                    <a:lnTo>
                      <a:pt x="62" y="46"/>
                    </a:lnTo>
                    <a:lnTo>
                      <a:pt x="70" y="45"/>
                    </a:lnTo>
                    <a:lnTo>
                      <a:pt x="79" y="42"/>
                    </a:lnTo>
                    <a:lnTo>
                      <a:pt x="88" y="40"/>
                    </a:lnTo>
                    <a:lnTo>
                      <a:pt x="98" y="37"/>
                    </a:lnTo>
                    <a:lnTo>
                      <a:pt x="108" y="36"/>
                    </a:lnTo>
                    <a:lnTo>
                      <a:pt x="120" y="33"/>
                    </a:lnTo>
                    <a:lnTo>
                      <a:pt x="132" y="31"/>
                    </a:lnTo>
                    <a:lnTo>
                      <a:pt x="144" y="29"/>
                    </a:lnTo>
                    <a:lnTo>
                      <a:pt x="157" y="27"/>
                    </a:lnTo>
                    <a:lnTo>
                      <a:pt x="171" y="26"/>
                    </a:lnTo>
                    <a:lnTo>
                      <a:pt x="185" y="23"/>
                    </a:lnTo>
                    <a:lnTo>
                      <a:pt x="200" y="21"/>
                    </a:lnTo>
                    <a:lnTo>
                      <a:pt x="216" y="20"/>
                    </a:lnTo>
                    <a:lnTo>
                      <a:pt x="233" y="17"/>
                    </a:lnTo>
                    <a:lnTo>
                      <a:pt x="250" y="15"/>
                    </a:lnTo>
                    <a:lnTo>
                      <a:pt x="284" y="11"/>
                    </a:lnTo>
                    <a:lnTo>
                      <a:pt x="300" y="10"/>
                    </a:lnTo>
                    <a:lnTo>
                      <a:pt x="317" y="8"/>
                    </a:lnTo>
                    <a:lnTo>
                      <a:pt x="333" y="8"/>
                    </a:lnTo>
                    <a:lnTo>
                      <a:pt x="349" y="5"/>
                    </a:lnTo>
                    <a:lnTo>
                      <a:pt x="365" y="5"/>
                    </a:lnTo>
                    <a:lnTo>
                      <a:pt x="380" y="4"/>
                    </a:lnTo>
                    <a:lnTo>
                      <a:pt x="396" y="2"/>
                    </a:lnTo>
                    <a:lnTo>
                      <a:pt x="411" y="2"/>
                    </a:lnTo>
                    <a:lnTo>
                      <a:pt x="426" y="2"/>
                    </a:lnTo>
                    <a:lnTo>
                      <a:pt x="441" y="1"/>
                    </a:lnTo>
                    <a:lnTo>
                      <a:pt x="456" y="1"/>
                    </a:lnTo>
                    <a:lnTo>
                      <a:pt x="470" y="1"/>
                    </a:lnTo>
                    <a:lnTo>
                      <a:pt x="485" y="0"/>
                    </a:lnTo>
                    <a:lnTo>
                      <a:pt x="500" y="0"/>
                    </a:lnTo>
                    <a:lnTo>
                      <a:pt x="515" y="0"/>
                    </a:lnTo>
                    <a:lnTo>
                      <a:pt x="529" y="1"/>
                    </a:lnTo>
                    <a:lnTo>
                      <a:pt x="544" y="1"/>
                    </a:lnTo>
                    <a:lnTo>
                      <a:pt x="558" y="1"/>
                    </a:lnTo>
                    <a:lnTo>
                      <a:pt x="573" y="2"/>
                    </a:lnTo>
                    <a:lnTo>
                      <a:pt x="588" y="2"/>
                    </a:lnTo>
                    <a:lnTo>
                      <a:pt x="604" y="2"/>
                    </a:lnTo>
                    <a:lnTo>
                      <a:pt x="619" y="4"/>
                    </a:lnTo>
                    <a:lnTo>
                      <a:pt x="635" y="5"/>
                    </a:lnTo>
                    <a:lnTo>
                      <a:pt x="650" y="5"/>
                    </a:lnTo>
                    <a:lnTo>
                      <a:pt x="666" y="8"/>
                    </a:lnTo>
                    <a:lnTo>
                      <a:pt x="682" y="8"/>
                    </a:lnTo>
                    <a:lnTo>
                      <a:pt x="699" y="10"/>
                    </a:lnTo>
                    <a:lnTo>
                      <a:pt x="716" y="11"/>
                    </a:lnTo>
                    <a:lnTo>
                      <a:pt x="732" y="14"/>
                    </a:lnTo>
                    <a:lnTo>
                      <a:pt x="750" y="15"/>
                    </a:lnTo>
                    <a:lnTo>
                      <a:pt x="783" y="20"/>
                    </a:lnTo>
                    <a:lnTo>
                      <a:pt x="799" y="21"/>
                    </a:lnTo>
                    <a:lnTo>
                      <a:pt x="814" y="23"/>
                    </a:lnTo>
                    <a:lnTo>
                      <a:pt x="828" y="26"/>
                    </a:lnTo>
                    <a:lnTo>
                      <a:pt x="843" y="27"/>
                    </a:lnTo>
                    <a:lnTo>
                      <a:pt x="855" y="29"/>
                    </a:lnTo>
                    <a:lnTo>
                      <a:pt x="868" y="31"/>
                    </a:lnTo>
                    <a:lnTo>
                      <a:pt x="880" y="33"/>
                    </a:lnTo>
                    <a:lnTo>
                      <a:pt x="891" y="36"/>
                    </a:lnTo>
                    <a:lnTo>
                      <a:pt x="901" y="37"/>
                    </a:lnTo>
                    <a:lnTo>
                      <a:pt x="911" y="40"/>
                    </a:lnTo>
                    <a:lnTo>
                      <a:pt x="920" y="42"/>
                    </a:lnTo>
                    <a:lnTo>
                      <a:pt x="929" y="45"/>
                    </a:lnTo>
                    <a:lnTo>
                      <a:pt x="937" y="46"/>
                    </a:lnTo>
                    <a:lnTo>
                      <a:pt x="945" y="49"/>
                    </a:lnTo>
                    <a:lnTo>
                      <a:pt x="952" y="52"/>
                    </a:lnTo>
                    <a:lnTo>
                      <a:pt x="958" y="55"/>
                    </a:lnTo>
                    <a:lnTo>
                      <a:pt x="964" y="56"/>
                    </a:lnTo>
                    <a:lnTo>
                      <a:pt x="970" y="59"/>
                    </a:lnTo>
                    <a:lnTo>
                      <a:pt x="974" y="62"/>
                    </a:lnTo>
                    <a:lnTo>
                      <a:pt x="980" y="65"/>
                    </a:lnTo>
                    <a:lnTo>
                      <a:pt x="983" y="68"/>
                    </a:lnTo>
                    <a:lnTo>
                      <a:pt x="987" y="71"/>
                    </a:lnTo>
                    <a:lnTo>
                      <a:pt x="989" y="74"/>
                    </a:lnTo>
                    <a:lnTo>
                      <a:pt x="992" y="76"/>
                    </a:lnTo>
                    <a:lnTo>
                      <a:pt x="995" y="81"/>
                    </a:lnTo>
                    <a:lnTo>
                      <a:pt x="996" y="84"/>
                    </a:lnTo>
                    <a:lnTo>
                      <a:pt x="997" y="87"/>
                    </a:lnTo>
                    <a:lnTo>
                      <a:pt x="998" y="91"/>
                    </a:lnTo>
                    <a:lnTo>
                      <a:pt x="999" y="94"/>
                    </a:lnTo>
                    <a:lnTo>
                      <a:pt x="999" y="98"/>
                    </a:lnTo>
                    <a:lnTo>
                      <a:pt x="999" y="105"/>
                    </a:lnTo>
                    <a:lnTo>
                      <a:pt x="997" y="108"/>
                    </a:lnTo>
                    <a:lnTo>
                      <a:pt x="996" y="113"/>
                    </a:lnTo>
                    <a:lnTo>
                      <a:pt x="995" y="116"/>
                    </a:lnTo>
                    <a:lnTo>
                      <a:pt x="992" y="119"/>
                    </a:lnTo>
                    <a:lnTo>
                      <a:pt x="990" y="121"/>
                    </a:lnTo>
                    <a:lnTo>
                      <a:pt x="987" y="124"/>
                    </a:lnTo>
                    <a:lnTo>
                      <a:pt x="983" y="127"/>
                    </a:lnTo>
                    <a:lnTo>
                      <a:pt x="980" y="130"/>
                    </a:lnTo>
                    <a:lnTo>
                      <a:pt x="975" y="133"/>
                    </a:lnTo>
                    <a:lnTo>
                      <a:pt x="970" y="136"/>
                    </a:lnTo>
                    <a:lnTo>
                      <a:pt x="964" y="139"/>
                    </a:lnTo>
                    <a:lnTo>
                      <a:pt x="958" y="142"/>
                    </a:lnTo>
                    <a:lnTo>
                      <a:pt x="952" y="145"/>
                    </a:lnTo>
                    <a:lnTo>
                      <a:pt x="945" y="146"/>
                    </a:lnTo>
                    <a:lnTo>
                      <a:pt x="937" y="149"/>
                    </a:lnTo>
                    <a:lnTo>
                      <a:pt x="929" y="150"/>
                    </a:lnTo>
                    <a:lnTo>
                      <a:pt x="921" y="153"/>
                    </a:lnTo>
                    <a:lnTo>
                      <a:pt x="911" y="156"/>
                    </a:lnTo>
                    <a:lnTo>
                      <a:pt x="901" y="158"/>
                    </a:lnTo>
                    <a:lnTo>
                      <a:pt x="891" y="159"/>
                    </a:lnTo>
                    <a:lnTo>
                      <a:pt x="880" y="162"/>
                    </a:lnTo>
                    <a:lnTo>
                      <a:pt x="868" y="165"/>
                    </a:lnTo>
                    <a:lnTo>
                      <a:pt x="855" y="166"/>
                    </a:lnTo>
                    <a:lnTo>
                      <a:pt x="843" y="168"/>
                    </a:lnTo>
                    <a:lnTo>
                      <a:pt x="828" y="171"/>
                    </a:lnTo>
                    <a:lnTo>
                      <a:pt x="814" y="172"/>
                    </a:lnTo>
                    <a:lnTo>
                      <a:pt x="799" y="174"/>
                    </a:lnTo>
                    <a:lnTo>
                      <a:pt x="783" y="177"/>
                    </a:lnTo>
                    <a:lnTo>
                      <a:pt x="767" y="178"/>
                    </a:lnTo>
                    <a:lnTo>
                      <a:pt x="750" y="180"/>
                    </a:lnTo>
                    <a:lnTo>
                      <a:pt x="716" y="184"/>
                    </a:lnTo>
                    <a:lnTo>
                      <a:pt x="699" y="185"/>
                    </a:lnTo>
                    <a:lnTo>
                      <a:pt x="682" y="187"/>
                    </a:lnTo>
                    <a:lnTo>
                      <a:pt x="666" y="188"/>
                    </a:lnTo>
                    <a:lnTo>
                      <a:pt x="650" y="188"/>
                    </a:lnTo>
                    <a:lnTo>
                      <a:pt x="635" y="190"/>
                    </a:lnTo>
                    <a:lnTo>
                      <a:pt x="619" y="191"/>
                    </a:lnTo>
                    <a:lnTo>
                      <a:pt x="604" y="193"/>
                    </a:lnTo>
                    <a:lnTo>
                      <a:pt x="588" y="193"/>
                    </a:lnTo>
                    <a:lnTo>
                      <a:pt x="573" y="194"/>
                    </a:lnTo>
                    <a:lnTo>
                      <a:pt x="558" y="194"/>
                    </a:lnTo>
                    <a:lnTo>
                      <a:pt x="544" y="194"/>
                    </a:lnTo>
                    <a:lnTo>
                      <a:pt x="529" y="194"/>
                    </a:lnTo>
                    <a:lnTo>
                      <a:pt x="515" y="196"/>
                    </a:lnTo>
                    <a:lnTo>
                      <a:pt x="500" y="196"/>
                    </a:lnTo>
                    <a:lnTo>
                      <a:pt x="485" y="196"/>
                    </a:lnTo>
                    <a:lnTo>
                      <a:pt x="470" y="194"/>
                    </a:lnTo>
                    <a:lnTo>
                      <a:pt x="456" y="194"/>
                    </a:lnTo>
                    <a:lnTo>
                      <a:pt x="441" y="194"/>
                    </a:lnTo>
                    <a:lnTo>
                      <a:pt x="426" y="194"/>
                    </a:lnTo>
                    <a:lnTo>
                      <a:pt x="411" y="193"/>
                    </a:lnTo>
                    <a:lnTo>
                      <a:pt x="396" y="193"/>
                    </a:lnTo>
                    <a:lnTo>
                      <a:pt x="380" y="191"/>
                    </a:lnTo>
                    <a:lnTo>
                      <a:pt x="365" y="190"/>
                    </a:lnTo>
                    <a:lnTo>
                      <a:pt x="349" y="188"/>
                    </a:lnTo>
                    <a:lnTo>
                      <a:pt x="333" y="188"/>
                    </a:lnTo>
                    <a:lnTo>
                      <a:pt x="317" y="187"/>
                    </a:lnTo>
                    <a:lnTo>
                      <a:pt x="300" y="185"/>
                    </a:lnTo>
                    <a:lnTo>
                      <a:pt x="284" y="184"/>
                    </a:lnTo>
                    <a:lnTo>
                      <a:pt x="267" y="182"/>
                    </a:lnTo>
                    <a:lnTo>
                      <a:pt x="250" y="180"/>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68" name="Freeform 308"/>
              <p:cNvSpPr>
                <a:spLocks/>
              </p:cNvSpPr>
              <p:nvPr/>
            </p:nvSpPr>
            <p:spPr bwMode="auto">
              <a:xfrm>
                <a:off x="3714" y="4081"/>
                <a:ext cx="1000" cy="193"/>
              </a:xfrm>
              <a:custGeom>
                <a:avLst/>
                <a:gdLst/>
                <a:ahLst/>
                <a:cxnLst>
                  <a:cxn ang="0">
                    <a:pos x="200" y="170"/>
                  </a:cxn>
                  <a:cxn ang="0">
                    <a:pos x="156" y="164"/>
                  </a:cxn>
                  <a:cxn ang="0">
                    <a:pos x="119" y="159"/>
                  </a:cxn>
                  <a:cxn ang="0">
                    <a:pos x="88" y="153"/>
                  </a:cxn>
                  <a:cxn ang="0">
                    <a:pos x="62" y="146"/>
                  </a:cxn>
                  <a:cxn ang="0">
                    <a:pos x="41" y="138"/>
                  </a:cxn>
                  <a:cxn ang="0">
                    <a:pos x="24" y="131"/>
                  </a:cxn>
                  <a:cxn ang="0">
                    <a:pos x="12" y="123"/>
                  </a:cxn>
                  <a:cxn ang="0">
                    <a:pos x="4" y="113"/>
                  </a:cxn>
                  <a:cxn ang="0">
                    <a:pos x="0" y="103"/>
                  </a:cxn>
                  <a:cxn ang="0">
                    <a:pos x="0" y="88"/>
                  </a:cxn>
                  <a:cxn ang="0">
                    <a:pos x="4" y="78"/>
                  </a:cxn>
                  <a:cxn ang="0">
                    <a:pos x="12" y="68"/>
                  </a:cxn>
                  <a:cxn ang="0">
                    <a:pos x="24" y="60"/>
                  </a:cxn>
                  <a:cxn ang="0">
                    <a:pos x="41" y="53"/>
                  </a:cxn>
                  <a:cxn ang="0">
                    <a:pos x="62" y="45"/>
                  </a:cxn>
                  <a:cxn ang="0">
                    <a:pos x="88" y="38"/>
                  </a:cxn>
                  <a:cxn ang="0">
                    <a:pos x="119" y="31"/>
                  </a:cxn>
                  <a:cxn ang="0">
                    <a:pos x="156" y="25"/>
                  </a:cxn>
                  <a:cxn ang="0">
                    <a:pos x="200" y="20"/>
                  </a:cxn>
                  <a:cxn ang="0">
                    <a:pos x="250" y="14"/>
                  </a:cxn>
                  <a:cxn ang="0">
                    <a:pos x="317" y="8"/>
                  </a:cxn>
                  <a:cxn ang="0">
                    <a:pos x="364" y="4"/>
                  </a:cxn>
                  <a:cxn ang="0">
                    <a:pos x="411" y="1"/>
                  </a:cxn>
                  <a:cxn ang="0">
                    <a:pos x="455" y="0"/>
                  </a:cxn>
                  <a:cxn ang="0">
                    <a:pos x="500" y="0"/>
                  </a:cxn>
                  <a:cxn ang="0">
                    <a:pos x="543" y="0"/>
                  </a:cxn>
                  <a:cxn ang="0">
                    <a:pos x="588" y="1"/>
                  </a:cxn>
                  <a:cxn ang="0">
                    <a:pos x="634" y="4"/>
                  </a:cxn>
                  <a:cxn ang="0">
                    <a:pos x="682" y="8"/>
                  </a:cxn>
                  <a:cxn ang="0">
                    <a:pos x="732" y="12"/>
                  </a:cxn>
                  <a:cxn ang="0">
                    <a:pos x="799" y="20"/>
                  </a:cxn>
                  <a:cxn ang="0">
                    <a:pos x="842" y="25"/>
                  </a:cxn>
                  <a:cxn ang="0">
                    <a:pos x="879" y="31"/>
                  </a:cxn>
                  <a:cxn ang="0">
                    <a:pos x="910" y="38"/>
                  </a:cxn>
                  <a:cxn ang="0">
                    <a:pos x="937" y="45"/>
                  </a:cxn>
                  <a:cxn ang="0">
                    <a:pos x="958" y="53"/>
                  </a:cxn>
                  <a:cxn ang="0">
                    <a:pos x="974" y="60"/>
                  </a:cxn>
                  <a:cxn ang="0">
                    <a:pos x="987" y="68"/>
                  </a:cxn>
                  <a:cxn ang="0">
                    <a:pos x="994" y="78"/>
                  </a:cxn>
                  <a:cxn ang="0">
                    <a:pos x="998" y="88"/>
                  </a:cxn>
                  <a:cxn ang="0">
                    <a:pos x="998" y="103"/>
                  </a:cxn>
                  <a:cxn ang="0">
                    <a:pos x="994" y="113"/>
                  </a:cxn>
                  <a:cxn ang="0">
                    <a:pos x="987" y="123"/>
                  </a:cxn>
                  <a:cxn ang="0">
                    <a:pos x="974" y="131"/>
                  </a:cxn>
                  <a:cxn ang="0">
                    <a:pos x="958" y="138"/>
                  </a:cxn>
                  <a:cxn ang="0">
                    <a:pos x="937" y="146"/>
                  </a:cxn>
                  <a:cxn ang="0">
                    <a:pos x="910" y="153"/>
                  </a:cxn>
                  <a:cxn ang="0">
                    <a:pos x="879" y="159"/>
                  </a:cxn>
                  <a:cxn ang="0">
                    <a:pos x="842" y="164"/>
                  </a:cxn>
                  <a:cxn ang="0">
                    <a:pos x="799" y="170"/>
                  </a:cxn>
                  <a:cxn ang="0">
                    <a:pos x="749" y="177"/>
                  </a:cxn>
                  <a:cxn ang="0">
                    <a:pos x="682" y="183"/>
                  </a:cxn>
                  <a:cxn ang="0">
                    <a:pos x="634" y="187"/>
                  </a:cxn>
                  <a:cxn ang="0">
                    <a:pos x="588" y="190"/>
                  </a:cxn>
                  <a:cxn ang="0">
                    <a:pos x="543" y="192"/>
                  </a:cxn>
                  <a:cxn ang="0">
                    <a:pos x="500" y="192"/>
                  </a:cxn>
                  <a:cxn ang="0">
                    <a:pos x="455" y="192"/>
                  </a:cxn>
                  <a:cxn ang="0">
                    <a:pos x="411" y="190"/>
                  </a:cxn>
                  <a:cxn ang="0">
                    <a:pos x="364" y="187"/>
                  </a:cxn>
                  <a:cxn ang="0">
                    <a:pos x="317" y="183"/>
                  </a:cxn>
                  <a:cxn ang="0">
                    <a:pos x="267" y="179"/>
                  </a:cxn>
                </a:cxnLst>
                <a:rect l="0" t="0" r="r" b="b"/>
                <a:pathLst>
                  <a:path w="1000" h="193">
                    <a:moveTo>
                      <a:pt x="250" y="177"/>
                    </a:moveTo>
                    <a:lnTo>
                      <a:pt x="216" y="173"/>
                    </a:lnTo>
                    <a:lnTo>
                      <a:pt x="200" y="170"/>
                    </a:lnTo>
                    <a:lnTo>
                      <a:pt x="185" y="169"/>
                    </a:lnTo>
                    <a:lnTo>
                      <a:pt x="171" y="167"/>
                    </a:lnTo>
                    <a:lnTo>
                      <a:pt x="156" y="164"/>
                    </a:lnTo>
                    <a:lnTo>
                      <a:pt x="144" y="163"/>
                    </a:lnTo>
                    <a:lnTo>
                      <a:pt x="132" y="161"/>
                    </a:lnTo>
                    <a:lnTo>
                      <a:pt x="119" y="159"/>
                    </a:lnTo>
                    <a:lnTo>
                      <a:pt x="108" y="157"/>
                    </a:lnTo>
                    <a:lnTo>
                      <a:pt x="98" y="154"/>
                    </a:lnTo>
                    <a:lnTo>
                      <a:pt x="88" y="153"/>
                    </a:lnTo>
                    <a:lnTo>
                      <a:pt x="78" y="150"/>
                    </a:lnTo>
                    <a:lnTo>
                      <a:pt x="70" y="149"/>
                    </a:lnTo>
                    <a:lnTo>
                      <a:pt x="62" y="146"/>
                    </a:lnTo>
                    <a:lnTo>
                      <a:pt x="54" y="143"/>
                    </a:lnTo>
                    <a:lnTo>
                      <a:pt x="47" y="141"/>
                    </a:lnTo>
                    <a:lnTo>
                      <a:pt x="41" y="138"/>
                    </a:lnTo>
                    <a:lnTo>
                      <a:pt x="35" y="136"/>
                    </a:lnTo>
                    <a:lnTo>
                      <a:pt x="29" y="134"/>
                    </a:lnTo>
                    <a:lnTo>
                      <a:pt x="24" y="131"/>
                    </a:lnTo>
                    <a:lnTo>
                      <a:pt x="20" y="128"/>
                    </a:lnTo>
                    <a:lnTo>
                      <a:pt x="16" y="126"/>
                    </a:lnTo>
                    <a:lnTo>
                      <a:pt x="12" y="123"/>
                    </a:lnTo>
                    <a:lnTo>
                      <a:pt x="9" y="120"/>
                    </a:lnTo>
                    <a:lnTo>
                      <a:pt x="6" y="116"/>
                    </a:lnTo>
                    <a:lnTo>
                      <a:pt x="4" y="113"/>
                    </a:lnTo>
                    <a:lnTo>
                      <a:pt x="3" y="110"/>
                    </a:lnTo>
                    <a:lnTo>
                      <a:pt x="1" y="106"/>
                    </a:lnTo>
                    <a:lnTo>
                      <a:pt x="0" y="103"/>
                    </a:lnTo>
                    <a:lnTo>
                      <a:pt x="0" y="100"/>
                    </a:lnTo>
                    <a:lnTo>
                      <a:pt x="0" y="96"/>
                    </a:lnTo>
                    <a:lnTo>
                      <a:pt x="0" y="88"/>
                    </a:lnTo>
                    <a:lnTo>
                      <a:pt x="1" y="84"/>
                    </a:lnTo>
                    <a:lnTo>
                      <a:pt x="3" y="81"/>
                    </a:lnTo>
                    <a:lnTo>
                      <a:pt x="4" y="78"/>
                    </a:lnTo>
                    <a:lnTo>
                      <a:pt x="6" y="74"/>
                    </a:lnTo>
                    <a:lnTo>
                      <a:pt x="9" y="71"/>
                    </a:lnTo>
                    <a:lnTo>
                      <a:pt x="12" y="68"/>
                    </a:lnTo>
                    <a:lnTo>
                      <a:pt x="16" y="65"/>
                    </a:lnTo>
                    <a:lnTo>
                      <a:pt x="20" y="63"/>
                    </a:lnTo>
                    <a:lnTo>
                      <a:pt x="24" y="60"/>
                    </a:lnTo>
                    <a:lnTo>
                      <a:pt x="29" y="57"/>
                    </a:lnTo>
                    <a:lnTo>
                      <a:pt x="35" y="54"/>
                    </a:lnTo>
                    <a:lnTo>
                      <a:pt x="41" y="53"/>
                    </a:lnTo>
                    <a:lnTo>
                      <a:pt x="47" y="50"/>
                    </a:lnTo>
                    <a:lnTo>
                      <a:pt x="54" y="47"/>
                    </a:lnTo>
                    <a:lnTo>
                      <a:pt x="62" y="45"/>
                    </a:lnTo>
                    <a:lnTo>
                      <a:pt x="70" y="42"/>
                    </a:lnTo>
                    <a:lnTo>
                      <a:pt x="78" y="40"/>
                    </a:lnTo>
                    <a:lnTo>
                      <a:pt x="88" y="38"/>
                    </a:lnTo>
                    <a:lnTo>
                      <a:pt x="98" y="37"/>
                    </a:lnTo>
                    <a:lnTo>
                      <a:pt x="108" y="34"/>
                    </a:lnTo>
                    <a:lnTo>
                      <a:pt x="119" y="31"/>
                    </a:lnTo>
                    <a:lnTo>
                      <a:pt x="132" y="30"/>
                    </a:lnTo>
                    <a:lnTo>
                      <a:pt x="144" y="28"/>
                    </a:lnTo>
                    <a:lnTo>
                      <a:pt x="156" y="25"/>
                    </a:lnTo>
                    <a:lnTo>
                      <a:pt x="171" y="24"/>
                    </a:lnTo>
                    <a:lnTo>
                      <a:pt x="185" y="22"/>
                    </a:lnTo>
                    <a:lnTo>
                      <a:pt x="200" y="20"/>
                    </a:lnTo>
                    <a:lnTo>
                      <a:pt x="216" y="18"/>
                    </a:lnTo>
                    <a:lnTo>
                      <a:pt x="232" y="17"/>
                    </a:lnTo>
                    <a:lnTo>
                      <a:pt x="250" y="14"/>
                    </a:lnTo>
                    <a:lnTo>
                      <a:pt x="284" y="11"/>
                    </a:lnTo>
                    <a:lnTo>
                      <a:pt x="300" y="8"/>
                    </a:lnTo>
                    <a:lnTo>
                      <a:pt x="317" y="8"/>
                    </a:lnTo>
                    <a:lnTo>
                      <a:pt x="333" y="7"/>
                    </a:lnTo>
                    <a:lnTo>
                      <a:pt x="349" y="5"/>
                    </a:lnTo>
                    <a:lnTo>
                      <a:pt x="364" y="4"/>
                    </a:lnTo>
                    <a:lnTo>
                      <a:pt x="380" y="2"/>
                    </a:lnTo>
                    <a:lnTo>
                      <a:pt x="396" y="2"/>
                    </a:lnTo>
                    <a:lnTo>
                      <a:pt x="411" y="1"/>
                    </a:lnTo>
                    <a:lnTo>
                      <a:pt x="426" y="1"/>
                    </a:lnTo>
                    <a:lnTo>
                      <a:pt x="441" y="0"/>
                    </a:lnTo>
                    <a:lnTo>
                      <a:pt x="455" y="0"/>
                    </a:lnTo>
                    <a:lnTo>
                      <a:pt x="470" y="0"/>
                    </a:lnTo>
                    <a:lnTo>
                      <a:pt x="484" y="0"/>
                    </a:lnTo>
                    <a:lnTo>
                      <a:pt x="500" y="0"/>
                    </a:lnTo>
                    <a:lnTo>
                      <a:pt x="514" y="0"/>
                    </a:lnTo>
                    <a:lnTo>
                      <a:pt x="529" y="0"/>
                    </a:lnTo>
                    <a:lnTo>
                      <a:pt x="543" y="0"/>
                    </a:lnTo>
                    <a:lnTo>
                      <a:pt x="558" y="0"/>
                    </a:lnTo>
                    <a:lnTo>
                      <a:pt x="573" y="1"/>
                    </a:lnTo>
                    <a:lnTo>
                      <a:pt x="588" y="1"/>
                    </a:lnTo>
                    <a:lnTo>
                      <a:pt x="604" y="2"/>
                    </a:lnTo>
                    <a:lnTo>
                      <a:pt x="619" y="2"/>
                    </a:lnTo>
                    <a:lnTo>
                      <a:pt x="634" y="4"/>
                    </a:lnTo>
                    <a:lnTo>
                      <a:pt x="650" y="5"/>
                    </a:lnTo>
                    <a:lnTo>
                      <a:pt x="666" y="7"/>
                    </a:lnTo>
                    <a:lnTo>
                      <a:pt x="682" y="8"/>
                    </a:lnTo>
                    <a:lnTo>
                      <a:pt x="699" y="8"/>
                    </a:lnTo>
                    <a:lnTo>
                      <a:pt x="715" y="11"/>
                    </a:lnTo>
                    <a:lnTo>
                      <a:pt x="732" y="12"/>
                    </a:lnTo>
                    <a:lnTo>
                      <a:pt x="749" y="14"/>
                    </a:lnTo>
                    <a:lnTo>
                      <a:pt x="783" y="18"/>
                    </a:lnTo>
                    <a:lnTo>
                      <a:pt x="799" y="20"/>
                    </a:lnTo>
                    <a:lnTo>
                      <a:pt x="814" y="22"/>
                    </a:lnTo>
                    <a:lnTo>
                      <a:pt x="828" y="24"/>
                    </a:lnTo>
                    <a:lnTo>
                      <a:pt x="842" y="25"/>
                    </a:lnTo>
                    <a:lnTo>
                      <a:pt x="855" y="28"/>
                    </a:lnTo>
                    <a:lnTo>
                      <a:pt x="868" y="30"/>
                    </a:lnTo>
                    <a:lnTo>
                      <a:pt x="879" y="31"/>
                    </a:lnTo>
                    <a:lnTo>
                      <a:pt x="891" y="34"/>
                    </a:lnTo>
                    <a:lnTo>
                      <a:pt x="900" y="37"/>
                    </a:lnTo>
                    <a:lnTo>
                      <a:pt x="910" y="38"/>
                    </a:lnTo>
                    <a:lnTo>
                      <a:pt x="920" y="40"/>
                    </a:lnTo>
                    <a:lnTo>
                      <a:pt x="929" y="42"/>
                    </a:lnTo>
                    <a:lnTo>
                      <a:pt x="937" y="45"/>
                    </a:lnTo>
                    <a:lnTo>
                      <a:pt x="944" y="47"/>
                    </a:lnTo>
                    <a:lnTo>
                      <a:pt x="951" y="50"/>
                    </a:lnTo>
                    <a:lnTo>
                      <a:pt x="958" y="53"/>
                    </a:lnTo>
                    <a:lnTo>
                      <a:pt x="964" y="54"/>
                    </a:lnTo>
                    <a:lnTo>
                      <a:pt x="969" y="57"/>
                    </a:lnTo>
                    <a:lnTo>
                      <a:pt x="974" y="60"/>
                    </a:lnTo>
                    <a:lnTo>
                      <a:pt x="979" y="63"/>
                    </a:lnTo>
                    <a:lnTo>
                      <a:pt x="983" y="65"/>
                    </a:lnTo>
                    <a:lnTo>
                      <a:pt x="987" y="68"/>
                    </a:lnTo>
                    <a:lnTo>
                      <a:pt x="989" y="71"/>
                    </a:lnTo>
                    <a:lnTo>
                      <a:pt x="992" y="74"/>
                    </a:lnTo>
                    <a:lnTo>
                      <a:pt x="994" y="78"/>
                    </a:lnTo>
                    <a:lnTo>
                      <a:pt x="996" y="81"/>
                    </a:lnTo>
                    <a:lnTo>
                      <a:pt x="997" y="84"/>
                    </a:lnTo>
                    <a:lnTo>
                      <a:pt x="998" y="88"/>
                    </a:lnTo>
                    <a:lnTo>
                      <a:pt x="999" y="91"/>
                    </a:lnTo>
                    <a:lnTo>
                      <a:pt x="999" y="96"/>
                    </a:lnTo>
                    <a:lnTo>
                      <a:pt x="998" y="103"/>
                    </a:lnTo>
                    <a:lnTo>
                      <a:pt x="997" y="106"/>
                    </a:lnTo>
                    <a:lnTo>
                      <a:pt x="996" y="110"/>
                    </a:lnTo>
                    <a:lnTo>
                      <a:pt x="994" y="113"/>
                    </a:lnTo>
                    <a:lnTo>
                      <a:pt x="992" y="116"/>
                    </a:lnTo>
                    <a:lnTo>
                      <a:pt x="989" y="120"/>
                    </a:lnTo>
                    <a:lnTo>
                      <a:pt x="987" y="123"/>
                    </a:lnTo>
                    <a:lnTo>
                      <a:pt x="983" y="126"/>
                    </a:lnTo>
                    <a:lnTo>
                      <a:pt x="979" y="128"/>
                    </a:lnTo>
                    <a:lnTo>
                      <a:pt x="974" y="131"/>
                    </a:lnTo>
                    <a:lnTo>
                      <a:pt x="970" y="134"/>
                    </a:lnTo>
                    <a:lnTo>
                      <a:pt x="964" y="136"/>
                    </a:lnTo>
                    <a:lnTo>
                      <a:pt x="958" y="138"/>
                    </a:lnTo>
                    <a:lnTo>
                      <a:pt x="951" y="141"/>
                    </a:lnTo>
                    <a:lnTo>
                      <a:pt x="945" y="143"/>
                    </a:lnTo>
                    <a:lnTo>
                      <a:pt x="937" y="146"/>
                    </a:lnTo>
                    <a:lnTo>
                      <a:pt x="929" y="149"/>
                    </a:lnTo>
                    <a:lnTo>
                      <a:pt x="920" y="150"/>
                    </a:lnTo>
                    <a:lnTo>
                      <a:pt x="910" y="153"/>
                    </a:lnTo>
                    <a:lnTo>
                      <a:pt x="901" y="154"/>
                    </a:lnTo>
                    <a:lnTo>
                      <a:pt x="891" y="157"/>
                    </a:lnTo>
                    <a:lnTo>
                      <a:pt x="879" y="159"/>
                    </a:lnTo>
                    <a:lnTo>
                      <a:pt x="868" y="161"/>
                    </a:lnTo>
                    <a:lnTo>
                      <a:pt x="855" y="163"/>
                    </a:lnTo>
                    <a:lnTo>
                      <a:pt x="842" y="164"/>
                    </a:lnTo>
                    <a:lnTo>
                      <a:pt x="828" y="167"/>
                    </a:lnTo>
                    <a:lnTo>
                      <a:pt x="814" y="169"/>
                    </a:lnTo>
                    <a:lnTo>
                      <a:pt x="799" y="170"/>
                    </a:lnTo>
                    <a:lnTo>
                      <a:pt x="783" y="173"/>
                    </a:lnTo>
                    <a:lnTo>
                      <a:pt x="766" y="174"/>
                    </a:lnTo>
                    <a:lnTo>
                      <a:pt x="749" y="177"/>
                    </a:lnTo>
                    <a:lnTo>
                      <a:pt x="715" y="180"/>
                    </a:lnTo>
                    <a:lnTo>
                      <a:pt x="699" y="181"/>
                    </a:lnTo>
                    <a:lnTo>
                      <a:pt x="682" y="183"/>
                    </a:lnTo>
                    <a:lnTo>
                      <a:pt x="666" y="184"/>
                    </a:lnTo>
                    <a:lnTo>
                      <a:pt x="650" y="186"/>
                    </a:lnTo>
                    <a:lnTo>
                      <a:pt x="634" y="187"/>
                    </a:lnTo>
                    <a:lnTo>
                      <a:pt x="619" y="189"/>
                    </a:lnTo>
                    <a:lnTo>
                      <a:pt x="604" y="189"/>
                    </a:lnTo>
                    <a:lnTo>
                      <a:pt x="588" y="190"/>
                    </a:lnTo>
                    <a:lnTo>
                      <a:pt x="573" y="190"/>
                    </a:lnTo>
                    <a:lnTo>
                      <a:pt x="558" y="192"/>
                    </a:lnTo>
                    <a:lnTo>
                      <a:pt x="543" y="192"/>
                    </a:lnTo>
                    <a:lnTo>
                      <a:pt x="529" y="192"/>
                    </a:lnTo>
                    <a:lnTo>
                      <a:pt x="514" y="192"/>
                    </a:lnTo>
                    <a:lnTo>
                      <a:pt x="500" y="192"/>
                    </a:lnTo>
                    <a:lnTo>
                      <a:pt x="484" y="192"/>
                    </a:lnTo>
                    <a:lnTo>
                      <a:pt x="470" y="192"/>
                    </a:lnTo>
                    <a:lnTo>
                      <a:pt x="455" y="192"/>
                    </a:lnTo>
                    <a:lnTo>
                      <a:pt x="441" y="192"/>
                    </a:lnTo>
                    <a:lnTo>
                      <a:pt x="426" y="190"/>
                    </a:lnTo>
                    <a:lnTo>
                      <a:pt x="411" y="190"/>
                    </a:lnTo>
                    <a:lnTo>
                      <a:pt x="396" y="189"/>
                    </a:lnTo>
                    <a:lnTo>
                      <a:pt x="380" y="189"/>
                    </a:lnTo>
                    <a:lnTo>
                      <a:pt x="364" y="187"/>
                    </a:lnTo>
                    <a:lnTo>
                      <a:pt x="349" y="186"/>
                    </a:lnTo>
                    <a:lnTo>
                      <a:pt x="333" y="184"/>
                    </a:lnTo>
                    <a:lnTo>
                      <a:pt x="317" y="183"/>
                    </a:lnTo>
                    <a:lnTo>
                      <a:pt x="300" y="181"/>
                    </a:lnTo>
                    <a:lnTo>
                      <a:pt x="284" y="180"/>
                    </a:lnTo>
                    <a:lnTo>
                      <a:pt x="267" y="179"/>
                    </a:lnTo>
                    <a:lnTo>
                      <a:pt x="250" y="177"/>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69" name="Freeform 309"/>
              <p:cNvSpPr>
                <a:spLocks/>
              </p:cNvSpPr>
              <p:nvPr/>
            </p:nvSpPr>
            <p:spPr bwMode="auto">
              <a:xfrm>
                <a:off x="4783" y="3477"/>
                <a:ext cx="966" cy="193"/>
              </a:xfrm>
              <a:custGeom>
                <a:avLst/>
                <a:gdLst/>
                <a:ahLst/>
                <a:cxnLst>
                  <a:cxn ang="0">
                    <a:pos x="193" y="170"/>
                  </a:cxn>
                  <a:cxn ang="0">
                    <a:pos x="151" y="164"/>
                  </a:cxn>
                  <a:cxn ang="0">
                    <a:pos x="116" y="159"/>
                  </a:cxn>
                  <a:cxn ang="0">
                    <a:pos x="85" y="151"/>
                  </a:cxn>
                  <a:cxn ang="0">
                    <a:pos x="60" y="146"/>
                  </a:cxn>
                  <a:cxn ang="0">
                    <a:pos x="40" y="138"/>
                  </a:cxn>
                  <a:cxn ang="0">
                    <a:pos x="24" y="130"/>
                  </a:cxn>
                  <a:cxn ang="0">
                    <a:pos x="12" y="123"/>
                  </a:cxn>
                  <a:cxn ang="0">
                    <a:pos x="4" y="113"/>
                  </a:cxn>
                  <a:cxn ang="0">
                    <a:pos x="1" y="103"/>
                  </a:cxn>
                  <a:cxn ang="0">
                    <a:pos x="1" y="88"/>
                  </a:cxn>
                  <a:cxn ang="0">
                    <a:pos x="4" y="77"/>
                  </a:cxn>
                  <a:cxn ang="0">
                    <a:pos x="12" y="68"/>
                  </a:cxn>
                  <a:cxn ang="0">
                    <a:pos x="24" y="60"/>
                  </a:cxn>
                  <a:cxn ang="0">
                    <a:pos x="39" y="51"/>
                  </a:cxn>
                  <a:cxn ang="0">
                    <a:pos x="60" y="44"/>
                  </a:cxn>
                  <a:cxn ang="0">
                    <a:pos x="85" y="38"/>
                  </a:cxn>
                  <a:cxn ang="0">
                    <a:pos x="116" y="31"/>
                  </a:cxn>
                  <a:cxn ang="0">
                    <a:pos x="151" y="25"/>
                  </a:cxn>
                  <a:cxn ang="0">
                    <a:pos x="193" y="20"/>
                  </a:cxn>
                  <a:cxn ang="0">
                    <a:pos x="241" y="14"/>
                  </a:cxn>
                  <a:cxn ang="0">
                    <a:pos x="306" y="8"/>
                  </a:cxn>
                  <a:cxn ang="0">
                    <a:pos x="352" y="4"/>
                  </a:cxn>
                  <a:cxn ang="0">
                    <a:pos x="397" y="1"/>
                  </a:cxn>
                  <a:cxn ang="0">
                    <a:pos x="439" y="0"/>
                  </a:cxn>
                  <a:cxn ang="0">
                    <a:pos x="482" y="0"/>
                  </a:cxn>
                  <a:cxn ang="0">
                    <a:pos x="525" y="0"/>
                  </a:cxn>
                  <a:cxn ang="0">
                    <a:pos x="568" y="1"/>
                  </a:cxn>
                  <a:cxn ang="0">
                    <a:pos x="612" y="4"/>
                  </a:cxn>
                  <a:cxn ang="0">
                    <a:pos x="658" y="8"/>
                  </a:cxn>
                  <a:cxn ang="0">
                    <a:pos x="707" y="12"/>
                  </a:cxn>
                  <a:cxn ang="0">
                    <a:pos x="771" y="20"/>
                  </a:cxn>
                  <a:cxn ang="0">
                    <a:pos x="813" y="25"/>
                  </a:cxn>
                  <a:cxn ang="0">
                    <a:pos x="849" y="31"/>
                  </a:cxn>
                  <a:cxn ang="0">
                    <a:pos x="880" y="38"/>
                  </a:cxn>
                  <a:cxn ang="0">
                    <a:pos x="905" y="44"/>
                  </a:cxn>
                  <a:cxn ang="0">
                    <a:pos x="925" y="51"/>
                  </a:cxn>
                  <a:cxn ang="0">
                    <a:pos x="941" y="60"/>
                  </a:cxn>
                  <a:cxn ang="0">
                    <a:pos x="953" y="68"/>
                  </a:cxn>
                  <a:cxn ang="0">
                    <a:pos x="960" y="77"/>
                  </a:cxn>
                  <a:cxn ang="0">
                    <a:pos x="963" y="88"/>
                  </a:cxn>
                  <a:cxn ang="0">
                    <a:pos x="964" y="103"/>
                  </a:cxn>
                  <a:cxn ang="0">
                    <a:pos x="960" y="113"/>
                  </a:cxn>
                  <a:cxn ang="0">
                    <a:pos x="953" y="123"/>
                  </a:cxn>
                  <a:cxn ang="0">
                    <a:pos x="941" y="130"/>
                  </a:cxn>
                  <a:cxn ang="0">
                    <a:pos x="925" y="138"/>
                  </a:cxn>
                  <a:cxn ang="0">
                    <a:pos x="905" y="146"/>
                  </a:cxn>
                  <a:cxn ang="0">
                    <a:pos x="880" y="151"/>
                  </a:cxn>
                  <a:cxn ang="0">
                    <a:pos x="849" y="159"/>
                  </a:cxn>
                  <a:cxn ang="0">
                    <a:pos x="813" y="164"/>
                  </a:cxn>
                  <a:cxn ang="0">
                    <a:pos x="771" y="170"/>
                  </a:cxn>
                  <a:cxn ang="0">
                    <a:pos x="724" y="176"/>
                  </a:cxn>
                  <a:cxn ang="0">
                    <a:pos x="658" y="183"/>
                  </a:cxn>
                  <a:cxn ang="0">
                    <a:pos x="612" y="186"/>
                  </a:cxn>
                  <a:cxn ang="0">
                    <a:pos x="568" y="189"/>
                  </a:cxn>
                  <a:cxn ang="0">
                    <a:pos x="525" y="190"/>
                  </a:cxn>
                  <a:cxn ang="0">
                    <a:pos x="482" y="192"/>
                  </a:cxn>
                  <a:cxn ang="0">
                    <a:pos x="439" y="190"/>
                  </a:cxn>
                  <a:cxn ang="0">
                    <a:pos x="397" y="189"/>
                  </a:cxn>
                  <a:cxn ang="0">
                    <a:pos x="352" y="186"/>
                  </a:cxn>
                  <a:cxn ang="0">
                    <a:pos x="306" y="183"/>
                  </a:cxn>
                  <a:cxn ang="0">
                    <a:pos x="258" y="177"/>
                  </a:cxn>
                </a:cxnLst>
                <a:rect l="0" t="0" r="r" b="b"/>
                <a:pathLst>
                  <a:path w="966" h="193">
                    <a:moveTo>
                      <a:pt x="241" y="176"/>
                    </a:moveTo>
                    <a:lnTo>
                      <a:pt x="208" y="171"/>
                    </a:lnTo>
                    <a:lnTo>
                      <a:pt x="193" y="170"/>
                    </a:lnTo>
                    <a:lnTo>
                      <a:pt x="179" y="169"/>
                    </a:lnTo>
                    <a:lnTo>
                      <a:pt x="165" y="166"/>
                    </a:lnTo>
                    <a:lnTo>
                      <a:pt x="151" y="164"/>
                    </a:lnTo>
                    <a:lnTo>
                      <a:pt x="139" y="163"/>
                    </a:lnTo>
                    <a:lnTo>
                      <a:pt x="127" y="160"/>
                    </a:lnTo>
                    <a:lnTo>
                      <a:pt x="116" y="159"/>
                    </a:lnTo>
                    <a:lnTo>
                      <a:pt x="105" y="157"/>
                    </a:lnTo>
                    <a:lnTo>
                      <a:pt x="95" y="154"/>
                    </a:lnTo>
                    <a:lnTo>
                      <a:pt x="85" y="151"/>
                    </a:lnTo>
                    <a:lnTo>
                      <a:pt x="76" y="150"/>
                    </a:lnTo>
                    <a:lnTo>
                      <a:pt x="68" y="149"/>
                    </a:lnTo>
                    <a:lnTo>
                      <a:pt x="60" y="146"/>
                    </a:lnTo>
                    <a:lnTo>
                      <a:pt x="52" y="143"/>
                    </a:lnTo>
                    <a:lnTo>
                      <a:pt x="45" y="140"/>
                    </a:lnTo>
                    <a:lnTo>
                      <a:pt x="40" y="138"/>
                    </a:lnTo>
                    <a:lnTo>
                      <a:pt x="34" y="136"/>
                    </a:lnTo>
                    <a:lnTo>
                      <a:pt x="28" y="133"/>
                    </a:lnTo>
                    <a:lnTo>
                      <a:pt x="24" y="130"/>
                    </a:lnTo>
                    <a:lnTo>
                      <a:pt x="20" y="128"/>
                    </a:lnTo>
                    <a:lnTo>
                      <a:pt x="15" y="126"/>
                    </a:lnTo>
                    <a:lnTo>
                      <a:pt x="12" y="123"/>
                    </a:lnTo>
                    <a:lnTo>
                      <a:pt x="9" y="118"/>
                    </a:lnTo>
                    <a:lnTo>
                      <a:pt x="6" y="116"/>
                    </a:lnTo>
                    <a:lnTo>
                      <a:pt x="4" y="113"/>
                    </a:lnTo>
                    <a:lnTo>
                      <a:pt x="3" y="110"/>
                    </a:lnTo>
                    <a:lnTo>
                      <a:pt x="1" y="106"/>
                    </a:lnTo>
                    <a:lnTo>
                      <a:pt x="1" y="103"/>
                    </a:lnTo>
                    <a:lnTo>
                      <a:pt x="0" y="98"/>
                    </a:lnTo>
                    <a:lnTo>
                      <a:pt x="0" y="96"/>
                    </a:lnTo>
                    <a:lnTo>
                      <a:pt x="1" y="88"/>
                    </a:lnTo>
                    <a:lnTo>
                      <a:pt x="1" y="84"/>
                    </a:lnTo>
                    <a:lnTo>
                      <a:pt x="3" y="80"/>
                    </a:lnTo>
                    <a:lnTo>
                      <a:pt x="4" y="77"/>
                    </a:lnTo>
                    <a:lnTo>
                      <a:pt x="6" y="74"/>
                    </a:lnTo>
                    <a:lnTo>
                      <a:pt x="9" y="71"/>
                    </a:lnTo>
                    <a:lnTo>
                      <a:pt x="12" y="68"/>
                    </a:lnTo>
                    <a:lnTo>
                      <a:pt x="15" y="65"/>
                    </a:lnTo>
                    <a:lnTo>
                      <a:pt x="19" y="63"/>
                    </a:lnTo>
                    <a:lnTo>
                      <a:pt x="24" y="60"/>
                    </a:lnTo>
                    <a:lnTo>
                      <a:pt x="28" y="57"/>
                    </a:lnTo>
                    <a:lnTo>
                      <a:pt x="34" y="54"/>
                    </a:lnTo>
                    <a:lnTo>
                      <a:pt x="39" y="51"/>
                    </a:lnTo>
                    <a:lnTo>
                      <a:pt x="45" y="50"/>
                    </a:lnTo>
                    <a:lnTo>
                      <a:pt x="52" y="47"/>
                    </a:lnTo>
                    <a:lnTo>
                      <a:pt x="60" y="44"/>
                    </a:lnTo>
                    <a:lnTo>
                      <a:pt x="68" y="42"/>
                    </a:lnTo>
                    <a:lnTo>
                      <a:pt x="76" y="40"/>
                    </a:lnTo>
                    <a:lnTo>
                      <a:pt x="85" y="38"/>
                    </a:lnTo>
                    <a:lnTo>
                      <a:pt x="95" y="35"/>
                    </a:lnTo>
                    <a:lnTo>
                      <a:pt x="105" y="34"/>
                    </a:lnTo>
                    <a:lnTo>
                      <a:pt x="116" y="31"/>
                    </a:lnTo>
                    <a:lnTo>
                      <a:pt x="127" y="30"/>
                    </a:lnTo>
                    <a:lnTo>
                      <a:pt x="139" y="28"/>
                    </a:lnTo>
                    <a:lnTo>
                      <a:pt x="151" y="25"/>
                    </a:lnTo>
                    <a:lnTo>
                      <a:pt x="165" y="24"/>
                    </a:lnTo>
                    <a:lnTo>
                      <a:pt x="179" y="22"/>
                    </a:lnTo>
                    <a:lnTo>
                      <a:pt x="193" y="20"/>
                    </a:lnTo>
                    <a:lnTo>
                      <a:pt x="208" y="18"/>
                    </a:lnTo>
                    <a:lnTo>
                      <a:pt x="224" y="17"/>
                    </a:lnTo>
                    <a:lnTo>
                      <a:pt x="241" y="14"/>
                    </a:lnTo>
                    <a:lnTo>
                      <a:pt x="274" y="11"/>
                    </a:lnTo>
                    <a:lnTo>
                      <a:pt x="290" y="8"/>
                    </a:lnTo>
                    <a:lnTo>
                      <a:pt x="306" y="8"/>
                    </a:lnTo>
                    <a:lnTo>
                      <a:pt x="322" y="5"/>
                    </a:lnTo>
                    <a:lnTo>
                      <a:pt x="337" y="5"/>
                    </a:lnTo>
                    <a:lnTo>
                      <a:pt x="352" y="4"/>
                    </a:lnTo>
                    <a:lnTo>
                      <a:pt x="367" y="2"/>
                    </a:lnTo>
                    <a:lnTo>
                      <a:pt x="382" y="2"/>
                    </a:lnTo>
                    <a:lnTo>
                      <a:pt x="397" y="1"/>
                    </a:lnTo>
                    <a:lnTo>
                      <a:pt x="411" y="0"/>
                    </a:lnTo>
                    <a:lnTo>
                      <a:pt x="425" y="0"/>
                    </a:lnTo>
                    <a:lnTo>
                      <a:pt x="439" y="0"/>
                    </a:lnTo>
                    <a:lnTo>
                      <a:pt x="454" y="0"/>
                    </a:lnTo>
                    <a:lnTo>
                      <a:pt x="468" y="0"/>
                    </a:lnTo>
                    <a:lnTo>
                      <a:pt x="482" y="0"/>
                    </a:lnTo>
                    <a:lnTo>
                      <a:pt x="496" y="0"/>
                    </a:lnTo>
                    <a:lnTo>
                      <a:pt x="511" y="0"/>
                    </a:lnTo>
                    <a:lnTo>
                      <a:pt x="525" y="0"/>
                    </a:lnTo>
                    <a:lnTo>
                      <a:pt x="539" y="0"/>
                    </a:lnTo>
                    <a:lnTo>
                      <a:pt x="553" y="0"/>
                    </a:lnTo>
                    <a:lnTo>
                      <a:pt x="568" y="1"/>
                    </a:lnTo>
                    <a:lnTo>
                      <a:pt x="583" y="2"/>
                    </a:lnTo>
                    <a:lnTo>
                      <a:pt x="597" y="2"/>
                    </a:lnTo>
                    <a:lnTo>
                      <a:pt x="612" y="4"/>
                    </a:lnTo>
                    <a:lnTo>
                      <a:pt x="627" y="5"/>
                    </a:lnTo>
                    <a:lnTo>
                      <a:pt x="643" y="5"/>
                    </a:lnTo>
                    <a:lnTo>
                      <a:pt x="658" y="8"/>
                    </a:lnTo>
                    <a:lnTo>
                      <a:pt x="674" y="8"/>
                    </a:lnTo>
                    <a:lnTo>
                      <a:pt x="690" y="11"/>
                    </a:lnTo>
                    <a:lnTo>
                      <a:pt x="707" y="12"/>
                    </a:lnTo>
                    <a:lnTo>
                      <a:pt x="724" y="14"/>
                    </a:lnTo>
                    <a:lnTo>
                      <a:pt x="756" y="18"/>
                    </a:lnTo>
                    <a:lnTo>
                      <a:pt x="771" y="20"/>
                    </a:lnTo>
                    <a:lnTo>
                      <a:pt x="785" y="22"/>
                    </a:lnTo>
                    <a:lnTo>
                      <a:pt x="800" y="24"/>
                    </a:lnTo>
                    <a:lnTo>
                      <a:pt x="813" y="25"/>
                    </a:lnTo>
                    <a:lnTo>
                      <a:pt x="825" y="28"/>
                    </a:lnTo>
                    <a:lnTo>
                      <a:pt x="838" y="30"/>
                    </a:lnTo>
                    <a:lnTo>
                      <a:pt x="849" y="31"/>
                    </a:lnTo>
                    <a:lnTo>
                      <a:pt x="860" y="34"/>
                    </a:lnTo>
                    <a:lnTo>
                      <a:pt x="870" y="35"/>
                    </a:lnTo>
                    <a:lnTo>
                      <a:pt x="880" y="38"/>
                    </a:lnTo>
                    <a:lnTo>
                      <a:pt x="889" y="40"/>
                    </a:lnTo>
                    <a:lnTo>
                      <a:pt x="897" y="42"/>
                    </a:lnTo>
                    <a:lnTo>
                      <a:pt x="905" y="44"/>
                    </a:lnTo>
                    <a:lnTo>
                      <a:pt x="912" y="47"/>
                    </a:lnTo>
                    <a:lnTo>
                      <a:pt x="919" y="50"/>
                    </a:lnTo>
                    <a:lnTo>
                      <a:pt x="925" y="51"/>
                    </a:lnTo>
                    <a:lnTo>
                      <a:pt x="930" y="54"/>
                    </a:lnTo>
                    <a:lnTo>
                      <a:pt x="936" y="57"/>
                    </a:lnTo>
                    <a:lnTo>
                      <a:pt x="941" y="60"/>
                    </a:lnTo>
                    <a:lnTo>
                      <a:pt x="946" y="63"/>
                    </a:lnTo>
                    <a:lnTo>
                      <a:pt x="949" y="65"/>
                    </a:lnTo>
                    <a:lnTo>
                      <a:pt x="953" y="68"/>
                    </a:lnTo>
                    <a:lnTo>
                      <a:pt x="955" y="71"/>
                    </a:lnTo>
                    <a:lnTo>
                      <a:pt x="958" y="74"/>
                    </a:lnTo>
                    <a:lnTo>
                      <a:pt x="960" y="77"/>
                    </a:lnTo>
                    <a:lnTo>
                      <a:pt x="962" y="80"/>
                    </a:lnTo>
                    <a:lnTo>
                      <a:pt x="963" y="84"/>
                    </a:lnTo>
                    <a:lnTo>
                      <a:pt x="963" y="88"/>
                    </a:lnTo>
                    <a:lnTo>
                      <a:pt x="964" y="91"/>
                    </a:lnTo>
                    <a:lnTo>
                      <a:pt x="965" y="96"/>
                    </a:lnTo>
                    <a:lnTo>
                      <a:pt x="964" y="103"/>
                    </a:lnTo>
                    <a:lnTo>
                      <a:pt x="963" y="106"/>
                    </a:lnTo>
                    <a:lnTo>
                      <a:pt x="962" y="110"/>
                    </a:lnTo>
                    <a:lnTo>
                      <a:pt x="960" y="113"/>
                    </a:lnTo>
                    <a:lnTo>
                      <a:pt x="958" y="116"/>
                    </a:lnTo>
                    <a:lnTo>
                      <a:pt x="955" y="118"/>
                    </a:lnTo>
                    <a:lnTo>
                      <a:pt x="953" y="123"/>
                    </a:lnTo>
                    <a:lnTo>
                      <a:pt x="949" y="126"/>
                    </a:lnTo>
                    <a:lnTo>
                      <a:pt x="946" y="128"/>
                    </a:lnTo>
                    <a:lnTo>
                      <a:pt x="941" y="130"/>
                    </a:lnTo>
                    <a:lnTo>
                      <a:pt x="937" y="133"/>
                    </a:lnTo>
                    <a:lnTo>
                      <a:pt x="931" y="136"/>
                    </a:lnTo>
                    <a:lnTo>
                      <a:pt x="925" y="138"/>
                    </a:lnTo>
                    <a:lnTo>
                      <a:pt x="919" y="140"/>
                    </a:lnTo>
                    <a:lnTo>
                      <a:pt x="912" y="143"/>
                    </a:lnTo>
                    <a:lnTo>
                      <a:pt x="905" y="146"/>
                    </a:lnTo>
                    <a:lnTo>
                      <a:pt x="897" y="149"/>
                    </a:lnTo>
                    <a:lnTo>
                      <a:pt x="889" y="150"/>
                    </a:lnTo>
                    <a:lnTo>
                      <a:pt x="880" y="151"/>
                    </a:lnTo>
                    <a:lnTo>
                      <a:pt x="870" y="154"/>
                    </a:lnTo>
                    <a:lnTo>
                      <a:pt x="860" y="157"/>
                    </a:lnTo>
                    <a:lnTo>
                      <a:pt x="849" y="159"/>
                    </a:lnTo>
                    <a:lnTo>
                      <a:pt x="838" y="160"/>
                    </a:lnTo>
                    <a:lnTo>
                      <a:pt x="825" y="163"/>
                    </a:lnTo>
                    <a:lnTo>
                      <a:pt x="813" y="164"/>
                    </a:lnTo>
                    <a:lnTo>
                      <a:pt x="800" y="166"/>
                    </a:lnTo>
                    <a:lnTo>
                      <a:pt x="785" y="169"/>
                    </a:lnTo>
                    <a:lnTo>
                      <a:pt x="771" y="170"/>
                    </a:lnTo>
                    <a:lnTo>
                      <a:pt x="756" y="171"/>
                    </a:lnTo>
                    <a:lnTo>
                      <a:pt x="740" y="174"/>
                    </a:lnTo>
                    <a:lnTo>
                      <a:pt x="724" y="176"/>
                    </a:lnTo>
                    <a:lnTo>
                      <a:pt x="690" y="180"/>
                    </a:lnTo>
                    <a:lnTo>
                      <a:pt x="674" y="180"/>
                    </a:lnTo>
                    <a:lnTo>
                      <a:pt x="658" y="183"/>
                    </a:lnTo>
                    <a:lnTo>
                      <a:pt x="643" y="183"/>
                    </a:lnTo>
                    <a:lnTo>
                      <a:pt x="627" y="184"/>
                    </a:lnTo>
                    <a:lnTo>
                      <a:pt x="612" y="186"/>
                    </a:lnTo>
                    <a:lnTo>
                      <a:pt x="597" y="187"/>
                    </a:lnTo>
                    <a:lnTo>
                      <a:pt x="583" y="189"/>
                    </a:lnTo>
                    <a:lnTo>
                      <a:pt x="568" y="189"/>
                    </a:lnTo>
                    <a:lnTo>
                      <a:pt x="553" y="189"/>
                    </a:lnTo>
                    <a:lnTo>
                      <a:pt x="539" y="190"/>
                    </a:lnTo>
                    <a:lnTo>
                      <a:pt x="525" y="190"/>
                    </a:lnTo>
                    <a:lnTo>
                      <a:pt x="511" y="190"/>
                    </a:lnTo>
                    <a:lnTo>
                      <a:pt x="496" y="192"/>
                    </a:lnTo>
                    <a:lnTo>
                      <a:pt x="482" y="192"/>
                    </a:lnTo>
                    <a:lnTo>
                      <a:pt x="468" y="192"/>
                    </a:lnTo>
                    <a:lnTo>
                      <a:pt x="454" y="190"/>
                    </a:lnTo>
                    <a:lnTo>
                      <a:pt x="439" y="190"/>
                    </a:lnTo>
                    <a:lnTo>
                      <a:pt x="425" y="190"/>
                    </a:lnTo>
                    <a:lnTo>
                      <a:pt x="411" y="189"/>
                    </a:lnTo>
                    <a:lnTo>
                      <a:pt x="397" y="189"/>
                    </a:lnTo>
                    <a:lnTo>
                      <a:pt x="382" y="189"/>
                    </a:lnTo>
                    <a:lnTo>
                      <a:pt x="367" y="187"/>
                    </a:lnTo>
                    <a:lnTo>
                      <a:pt x="352" y="186"/>
                    </a:lnTo>
                    <a:lnTo>
                      <a:pt x="337" y="184"/>
                    </a:lnTo>
                    <a:lnTo>
                      <a:pt x="322" y="183"/>
                    </a:lnTo>
                    <a:lnTo>
                      <a:pt x="306" y="183"/>
                    </a:lnTo>
                    <a:lnTo>
                      <a:pt x="290" y="180"/>
                    </a:lnTo>
                    <a:lnTo>
                      <a:pt x="274" y="180"/>
                    </a:lnTo>
                    <a:lnTo>
                      <a:pt x="258" y="177"/>
                    </a:lnTo>
                    <a:lnTo>
                      <a:pt x="241" y="176"/>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70" name="Freeform 310"/>
              <p:cNvSpPr>
                <a:spLocks/>
              </p:cNvSpPr>
              <p:nvPr/>
            </p:nvSpPr>
            <p:spPr bwMode="auto">
              <a:xfrm>
                <a:off x="4713" y="4069"/>
                <a:ext cx="965" cy="194"/>
              </a:xfrm>
              <a:custGeom>
                <a:avLst/>
                <a:gdLst/>
                <a:ahLst/>
                <a:cxnLst>
                  <a:cxn ang="0">
                    <a:pos x="193" y="171"/>
                  </a:cxn>
                  <a:cxn ang="0">
                    <a:pos x="151" y="165"/>
                  </a:cxn>
                  <a:cxn ang="0">
                    <a:pos x="116" y="160"/>
                  </a:cxn>
                  <a:cxn ang="0">
                    <a:pos x="85" y="154"/>
                  </a:cxn>
                  <a:cxn ang="0">
                    <a:pos x="60" y="147"/>
                  </a:cxn>
                  <a:cxn ang="0">
                    <a:pos x="40" y="140"/>
                  </a:cxn>
                  <a:cxn ang="0">
                    <a:pos x="24" y="131"/>
                  </a:cxn>
                  <a:cxn ang="0">
                    <a:pos x="12" y="122"/>
                  </a:cxn>
                  <a:cxn ang="0">
                    <a:pos x="4" y="114"/>
                  </a:cxn>
                  <a:cxn ang="0">
                    <a:pos x="1" y="104"/>
                  </a:cxn>
                  <a:cxn ang="0">
                    <a:pos x="1" y="90"/>
                  </a:cxn>
                  <a:cxn ang="0">
                    <a:pos x="4" y="80"/>
                  </a:cxn>
                  <a:cxn ang="0">
                    <a:pos x="12" y="70"/>
                  </a:cxn>
                  <a:cxn ang="0">
                    <a:pos x="24" y="61"/>
                  </a:cxn>
                  <a:cxn ang="0">
                    <a:pos x="39" y="54"/>
                  </a:cxn>
                  <a:cxn ang="0">
                    <a:pos x="60" y="45"/>
                  </a:cxn>
                  <a:cxn ang="0">
                    <a:pos x="85" y="40"/>
                  </a:cxn>
                  <a:cxn ang="0">
                    <a:pos x="116" y="32"/>
                  </a:cxn>
                  <a:cxn ang="0">
                    <a:pos x="151" y="27"/>
                  </a:cxn>
                  <a:cxn ang="0">
                    <a:pos x="193" y="21"/>
                  </a:cxn>
                  <a:cxn ang="0">
                    <a:pos x="241" y="15"/>
                  </a:cxn>
                  <a:cxn ang="0">
                    <a:pos x="306" y="8"/>
                  </a:cxn>
                  <a:cxn ang="0">
                    <a:pos x="352" y="5"/>
                  </a:cxn>
                  <a:cxn ang="0">
                    <a:pos x="396" y="2"/>
                  </a:cxn>
                  <a:cxn ang="0">
                    <a:pos x="440" y="1"/>
                  </a:cxn>
                  <a:cxn ang="0">
                    <a:pos x="482" y="0"/>
                  </a:cxn>
                  <a:cxn ang="0">
                    <a:pos x="524" y="1"/>
                  </a:cxn>
                  <a:cxn ang="0">
                    <a:pos x="568" y="2"/>
                  </a:cxn>
                  <a:cxn ang="0">
                    <a:pos x="612" y="5"/>
                  </a:cxn>
                  <a:cxn ang="0">
                    <a:pos x="658" y="8"/>
                  </a:cxn>
                  <a:cxn ang="0">
                    <a:pos x="706" y="14"/>
                  </a:cxn>
                  <a:cxn ang="0">
                    <a:pos x="771" y="21"/>
                  </a:cxn>
                  <a:cxn ang="0">
                    <a:pos x="812" y="27"/>
                  </a:cxn>
                  <a:cxn ang="0">
                    <a:pos x="849" y="32"/>
                  </a:cxn>
                  <a:cxn ang="0">
                    <a:pos x="879" y="40"/>
                  </a:cxn>
                  <a:cxn ang="0">
                    <a:pos x="905" y="45"/>
                  </a:cxn>
                  <a:cxn ang="0">
                    <a:pos x="924" y="54"/>
                  </a:cxn>
                  <a:cxn ang="0">
                    <a:pos x="940" y="61"/>
                  </a:cxn>
                  <a:cxn ang="0">
                    <a:pos x="952" y="70"/>
                  </a:cxn>
                  <a:cxn ang="0">
                    <a:pos x="960" y="80"/>
                  </a:cxn>
                  <a:cxn ang="0">
                    <a:pos x="963" y="90"/>
                  </a:cxn>
                  <a:cxn ang="0">
                    <a:pos x="963" y="104"/>
                  </a:cxn>
                  <a:cxn ang="0">
                    <a:pos x="960" y="114"/>
                  </a:cxn>
                  <a:cxn ang="0">
                    <a:pos x="952" y="122"/>
                  </a:cxn>
                  <a:cxn ang="0">
                    <a:pos x="940" y="131"/>
                  </a:cxn>
                  <a:cxn ang="0">
                    <a:pos x="924" y="140"/>
                  </a:cxn>
                  <a:cxn ang="0">
                    <a:pos x="905" y="147"/>
                  </a:cxn>
                  <a:cxn ang="0">
                    <a:pos x="879" y="154"/>
                  </a:cxn>
                  <a:cxn ang="0">
                    <a:pos x="849" y="160"/>
                  </a:cxn>
                  <a:cxn ang="0">
                    <a:pos x="812" y="165"/>
                  </a:cxn>
                  <a:cxn ang="0">
                    <a:pos x="771" y="171"/>
                  </a:cxn>
                  <a:cxn ang="0">
                    <a:pos x="723" y="177"/>
                  </a:cxn>
                  <a:cxn ang="0">
                    <a:pos x="658" y="184"/>
                  </a:cxn>
                  <a:cxn ang="0">
                    <a:pos x="612" y="187"/>
                  </a:cxn>
                  <a:cxn ang="0">
                    <a:pos x="568" y="190"/>
                  </a:cxn>
                  <a:cxn ang="0">
                    <a:pos x="524" y="191"/>
                  </a:cxn>
                  <a:cxn ang="0">
                    <a:pos x="482" y="193"/>
                  </a:cxn>
                  <a:cxn ang="0">
                    <a:pos x="440" y="191"/>
                  </a:cxn>
                  <a:cxn ang="0">
                    <a:pos x="396" y="190"/>
                  </a:cxn>
                  <a:cxn ang="0">
                    <a:pos x="352" y="187"/>
                  </a:cxn>
                  <a:cxn ang="0">
                    <a:pos x="306" y="184"/>
                  </a:cxn>
                  <a:cxn ang="0">
                    <a:pos x="258" y="180"/>
                  </a:cxn>
                </a:cxnLst>
                <a:rect l="0" t="0" r="r" b="b"/>
                <a:pathLst>
                  <a:path w="965" h="194">
                    <a:moveTo>
                      <a:pt x="241" y="177"/>
                    </a:moveTo>
                    <a:lnTo>
                      <a:pt x="208" y="174"/>
                    </a:lnTo>
                    <a:lnTo>
                      <a:pt x="193" y="171"/>
                    </a:lnTo>
                    <a:lnTo>
                      <a:pt x="179" y="170"/>
                    </a:lnTo>
                    <a:lnTo>
                      <a:pt x="164" y="168"/>
                    </a:lnTo>
                    <a:lnTo>
                      <a:pt x="151" y="165"/>
                    </a:lnTo>
                    <a:lnTo>
                      <a:pt x="139" y="164"/>
                    </a:lnTo>
                    <a:lnTo>
                      <a:pt x="127" y="162"/>
                    </a:lnTo>
                    <a:lnTo>
                      <a:pt x="116" y="160"/>
                    </a:lnTo>
                    <a:lnTo>
                      <a:pt x="105" y="157"/>
                    </a:lnTo>
                    <a:lnTo>
                      <a:pt x="95" y="155"/>
                    </a:lnTo>
                    <a:lnTo>
                      <a:pt x="85" y="154"/>
                    </a:lnTo>
                    <a:lnTo>
                      <a:pt x="76" y="151"/>
                    </a:lnTo>
                    <a:lnTo>
                      <a:pt x="68" y="148"/>
                    </a:lnTo>
                    <a:lnTo>
                      <a:pt x="60" y="147"/>
                    </a:lnTo>
                    <a:lnTo>
                      <a:pt x="52" y="144"/>
                    </a:lnTo>
                    <a:lnTo>
                      <a:pt x="46" y="142"/>
                    </a:lnTo>
                    <a:lnTo>
                      <a:pt x="40" y="140"/>
                    </a:lnTo>
                    <a:lnTo>
                      <a:pt x="34" y="137"/>
                    </a:lnTo>
                    <a:lnTo>
                      <a:pt x="28" y="134"/>
                    </a:lnTo>
                    <a:lnTo>
                      <a:pt x="24" y="131"/>
                    </a:lnTo>
                    <a:lnTo>
                      <a:pt x="20" y="128"/>
                    </a:lnTo>
                    <a:lnTo>
                      <a:pt x="16" y="125"/>
                    </a:lnTo>
                    <a:lnTo>
                      <a:pt x="12" y="122"/>
                    </a:lnTo>
                    <a:lnTo>
                      <a:pt x="9" y="120"/>
                    </a:lnTo>
                    <a:lnTo>
                      <a:pt x="7" y="117"/>
                    </a:lnTo>
                    <a:lnTo>
                      <a:pt x="4" y="114"/>
                    </a:lnTo>
                    <a:lnTo>
                      <a:pt x="3" y="111"/>
                    </a:lnTo>
                    <a:lnTo>
                      <a:pt x="2" y="107"/>
                    </a:lnTo>
                    <a:lnTo>
                      <a:pt x="1" y="104"/>
                    </a:lnTo>
                    <a:lnTo>
                      <a:pt x="0" y="100"/>
                    </a:lnTo>
                    <a:lnTo>
                      <a:pt x="0" y="97"/>
                    </a:lnTo>
                    <a:lnTo>
                      <a:pt x="1" y="90"/>
                    </a:lnTo>
                    <a:lnTo>
                      <a:pt x="2" y="85"/>
                    </a:lnTo>
                    <a:lnTo>
                      <a:pt x="3" y="82"/>
                    </a:lnTo>
                    <a:lnTo>
                      <a:pt x="4" y="80"/>
                    </a:lnTo>
                    <a:lnTo>
                      <a:pt x="7" y="75"/>
                    </a:lnTo>
                    <a:lnTo>
                      <a:pt x="9" y="72"/>
                    </a:lnTo>
                    <a:lnTo>
                      <a:pt x="12" y="70"/>
                    </a:lnTo>
                    <a:lnTo>
                      <a:pt x="16" y="67"/>
                    </a:lnTo>
                    <a:lnTo>
                      <a:pt x="20" y="64"/>
                    </a:lnTo>
                    <a:lnTo>
                      <a:pt x="24" y="61"/>
                    </a:lnTo>
                    <a:lnTo>
                      <a:pt x="28" y="58"/>
                    </a:lnTo>
                    <a:lnTo>
                      <a:pt x="34" y="55"/>
                    </a:lnTo>
                    <a:lnTo>
                      <a:pt x="39" y="54"/>
                    </a:lnTo>
                    <a:lnTo>
                      <a:pt x="46" y="51"/>
                    </a:lnTo>
                    <a:lnTo>
                      <a:pt x="52" y="48"/>
                    </a:lnTo>
                    <a:lnTo>
                      <a:pt x="60" y="45"/>
                    </a:lnTo>
                    <a:lnTo>
                      <a:pt x="68" y="44"/>
                    </a:lnTo>
                    <a:lnTo>
                      <a:pt x="76" y="41"/>
                    </a:lnTo>
                    <a:lnTo>
                      <a:pt x="85" y="40"/>
                    </a:lnTo>
                    <a:lnTo>
                      <a:pt x="95" y="37"/>
                    </a:lnTo>
                    <a:lnTo>
                      <a:pt x="105" y="35"/>
                    </a:lnTo>
                    <a:lnTo>
                      <a:pt x="116" y="32"/>
                    </a:lnTo>
                    <a:lnTo>
                      <a:pt x="127" y="31"/>
                    </a:lnTo>
                    <a:lnTo>
                      <a:pt x="139" y="28"/>
                    </a:lnTo>
                    <a:lnTo>
                      <a:pt x="151" y="27"/>
                    </a:lnTo>
                    <a:lnTo>
                      <a:pt x="164" y="25"/>
                    </a:lnTo>
                    <a:lnTo>
                      <a:pt x="179" y="22"/>
                    </a:lnTo>
                    <a:lnTo>
                      <a:pt x="193" y="21"/>
                    </a:lnTo>
                    <a:lnTo>
                      <a:pt x="208" y="20"/>
                    </a:lnTo>
                    <a:lnTo>
                      <a:pt x="224" y="17"/>
                    </a:lnTo>
                    <a:lnTo>
                      <a:pt x="241" y="15"/>
                    </a:lnTo>
                    <a:lnTo>
                      <a:pt x="274" y="11"/>
                    </a:lnTo>
                    <a:lnTo>
                      <a:pt x="290" y="10"/>
                    </a:lnTo>
                    <a:lnTo>
                      <a:pt x="306" y="8"/>
                    </a:lnTo>
                    <a:lnTo>
                      <a:pt x="322" y="8"/>
                    </a:lnTo>
                    <a:lnTo>
                      <a:pt x="337" y="5"/>
                    </a:lnTo>
                    <a:lnTo>
                      <a:pt x="352" y="5"/>
                    </a:lnTo>
                    <a:lnTo>
                      <a:pt x="367" y="4"/>
                    </a:lnTo>
                    <a:lnTo>
                      <a:pt x="382" y="2"/>
                    </a:lnTo>
                    <a:lnTo>
                      <a:pt x="396" y="2"/>
                    </a:lnTo>
                    <a:lnTo>
                      <a:pt x="411" y="2"/>
                    </a:lnTo>
                    <a:lnTo>
                      <a:pt x="426" y="1"/>
                    </a:lnTo>
                    <a:lnTo>
                      <a:pt x="440" y="1"/>
                    </a:lnTo>
                    <a:lnTo>
                      <a:pt x="454" y="1"/>
                    </a:lnTo>
                    <a:lnTo>
                      <a:pt x="467" y="0"/>
                    </a:lnTo>
                    <a:lnTo>
                      <a:pt x="482" y="0"/>
                    </a:lnTo>
                    <a:lnTo>
                      <a:pt x="496" y="0"/>
                    </a:lnTo>
                    <a:lnTo>
                      <a:pt x="510" y="1"/>
                    </a:lnTo>
                    <a:lnTo>
                      <a:pt x="524" y="1"/>
                    </a:lnTo>
                    <a:lnTo>
                      <a:pt x="538" y="1"/>
                    </a:lnTo>
                    <a:lnTo>
                      <a:pt x="553" y="2"/>
                    </a:lnTo>
                    <a:lnTo>
                      <a:pt x="568" y="2"/>
                    </a:lnTo>
                    <a:lnTo>
                      <a:pt x="582" y="2"/>
                    </a:lnTo>
                    <a:lnTo>
                      <a:pt x="597" y="4"/>
                    </a:lnTo>
                    <a:lnTo>
                      <a:pt x="612" y="5"/>
                    </a:lnTo>
                    <a:lnTo>
                      <a:pt x="627" y="5"/>
                    </a:lnTo>
                    <a:lnTo>
                      <a:pt x="642" y="8"/>
                    </a:lnTo>
                    <a:lnTo>
                      <a:pt x="658" y="8"/>
                    </a:lnTo>
                    <a:lnTo>
                      <a:pt x="674" y="10"/>
                    </a:lnTo>
                    <a:lnTo>
                      <a:pt x="690" y="11"/>
                    </a:lnTo>
                    <a:lnTo>
                      <a:pt x="706" y="14"/>
                    </a:lnTo>
                    <a:lnTo>
                      <a:pt x="723" y="15"/>
                    </a:lnTo>
                    <a:lnTo>
                      <a:pt x="755" y="20"/>
                    </a:lnTo>
                    <a:lnTo>
                      <a:pt x="771" y="21"/>
                    </a:lnTo>
                    <a:lnTo>
                      <a:pt x="786" y="22"/>
                    </a:lnTo>
                    <a:lnTo>
                      <a:pt x="800" y="25"/>
                    </a:lnTo>
                    <a:lnTo>
                      <a:pt x="812" y="27"/>
                    </a:lnTo>
                    <a:lnTo>
                      <a:pt x="825" y="28"/>
                    </a:lnTo>
                    <a:lnTo>
                      <a:pt x="837" y="31"/>
                    </a:lnTo>
                    <a:lnTo>
                      <a:pt x="849" y="32"/>
                    </a:lnTo>
                    <a:lnTo>
                      <a:pt x="859" y="35"/>
                    </a:lnTo>
                    <a:lnTo>
                      <a:pt x="869" y="37"/>
                    </a:lnTo>
                    <a:lnTo>
                      <a:pt x="879" y="40"/>
                    </a:lnTo>
                    <a:lnTo>
                      <a:pt x="888" y="41"/>
                    </a:lnTo>
                    <a:lnTo>
                      <a:pt x="897" y="44"/>
                    </a:lnTo>
                    <a:lnTo>
                      <a:pt x="905" y="45"/>
                    </a:lnTo>
                    <a:lnTo>
                      <a:pt x="912" y="48"/>
                    </a:lnTo>
                    <a:lnTo>
                      <a:pt x="918" y="51"/>
                    </a:lnTo>
                    <a:lnTo>
                      <a:pt x="924" y="54"/>
                    </a:lnTo>
                    <a:lnTo>
                      <a:pt x="930" y="55"/>
                    </a:lnTo>
                    <a:lnTo>
                      <a:pt x="936" y="58"/>
                    </a:lnTo>
                    <a:lnTo>
                      <a:pt x="940" y="61"/>
                    </a:lnTo>
                    <a:lnTo>
                      <a:pt x="945" y="64"/>
                    </a:lnTo>
                    <a:lnTo>
                      <a:pt x="948" y="67"/>
                    </a:lnTo>
                    <a:lnTo>
                      <a:pt x="952" y="70"/>
                    </a:lnTo>
                    <a:lnTo>
                      <a:pt x="954" y="72"/>
                    </a:lnTo>
                    <a:lnTo>
                      <a:pt x="957" y="75"/>
                    </a:lnTo>
                    <a:lnTo>
                      <a:pt x="960" y="80"/>
                    </a:lnTo>
                    <a:lnTo>
                      <a:pt x="961" y="82"/>
                    </a:lnTo>
                    <a:lnTo>
                      <a:pt x="962" y="85"/>
                    </a:lnTo>
                    <a:lnTo>
                      <a:pt x="963" y="90"/>
                    </a:lnTo>
                    <a:lnTo>
                      <a:pt x="964" y="92"/>
                    </a:lnTo>
                    <a:lnTo>
                      <a:pt x="964" y="97"/>
                    </a:lnTo>
                    <a:lnTo>
                      <a:pt x="963" y="104"/>
                    </a:lnTo>
                    <a:lnTo>
                      <a:pt x="962" y="107"/>
                    </a:lnTo>
                    <a:lnTo>
                      <a:pt x="961" y="111"/>
                    </a:lnTo>
                    <a:lnTo>
                      <a:pt x="960" y="114"/>
                    </a:lnTo>
                    <a:lnTo>
                      <a:pt x="957" y="117"/>
                    </a:lnTo>
                    <a:lnTo>
                      <a:pt x="954" y="120"/>
                    </a:lnTo>
                    <a:lnTo>
                      <a:pt x="952" y="122"/>
                    </a:lnTo>
                    <a:lnTo>
                      <a:pt x="948" y="125"/>
                    </a:lnTo>
                    <a:lnTo>
                      <a:pt x="945" y="128"/>
                    </a:lnTo>
                    <a:lnTo>
                      <a:pt x="940" y="131"/>
                    </a:lnTo>
                    <a:lnTo>
                      <a:pt x="936" y="134"/>
                    </a:lnTo>
                    <a:lnTo>
                      <a:pt x="930" y="137"/>
                    </a:lnTo>
                    <a:lnTo>
                      <a:pt x="924" y="140"/>
                    </a:lnTo>
                    <a:lnTo>
                      <a:pt x="918" y="142"/>
                    </a:lnTo>
                    <a:lnTo>
                      <a:pt x="912" y="144"/>
                    </a:lnTo>
                    <a:lnTo>
                      <a:pt x="905" y="147"/>
                    </a:lnTo>
                    <a:lnTo>
                      <a:pt x="897" y="148"/>
                    </a:lnTo>
                    <a:lnTo>
                      <a:pt x="888" y="151"/>
                    </a:lnTo>
                    <a:lnTo>
                      <a:pt x="879" y="154"/>
                    </a:lnTo>
                    <a:lnTo>
                      <a:pt x="869" y="155"/>
                    </a:lnTo>
                    <a:lnTo>
                      <a:pt x="859" y="157"/>
                    </a:lnTo>
                    <a:lnTo>
                      <a:pt x="849" y="160"/>
                    </a:lnTo>
                    <a:lnTo>
                      <a:pt x="837" y="162"/>
                    </a:lnTo>
                    <a:lnTo>
                      <a:pt x="825" y="164"/>
                    </a:lnTo>
                    <a:lnTo>
                      <a:pt x="812" y="165"/>
                    </a:lnTo>
                    <a:lnTo>
                      <a:pt x="800" y="168"/>
                    </a:lnTo>
                    <a:lnTo>
                      <a:pt x="786" y="170"/>
                    </a:lnTo>
                    <a:lnTo>
                      <a:pt x="771" y="171"/>
                    </a:lnTo>
                    <a:lnTo>
                      <a:pt x="755" y="174"/>
                    </a:lnTo>
                    <a:lnTo>
                      <a:pt x="739" y="175"/>
                    </a:lnTo>
                    <a:lnTo>
                      <a:pt x="723" y="177"/>
                    </a:lnTo>
                    <a:lnTo>
                      <a:pt x="690" y="181"/>
                    </a:lnTo>
                    <a:lnTo>
                      <a:pt x="674" y="182"/>
                    </a:lnTo>
                    <a:lnTo>
                      <a:pt x="658" y="184"/>
                    </a:lnTo>
                    <a:lnTo>
                      <a:pt x="642" y="185"/>
                    </a:lnTo>
                    <a:lnTo>
                      <a:pt x="627" y="185"/>
                    </a:lnTo>
                    <a:lnTo>
                      <a:pt x="612" y="187"/>
                    </a:lnTo>
                    <a:lnTo>
                      <a:pt x="597" y="188"/>
                    </a:lnTo>
                    <a:lnTo>
                      <a:pt x="582" y="190"/>
                    </a:lnTo>
                    <a:lnTo>
                      <a:pt x="568" y="190"/>
                    </a:lnTo>
                    <a:lnTo>
                      <a:pt x="553" y="191"/>
                    </a:lnTo>
                    <a:lnTo>
                      <a:pt x="538" y="191"/>
                    </a:lnTo>
                    <a:lnTo>
                      <a:pt x="524" y="191"/>
                    </a:lnTo>
                    <a:lnTo>
                      <a:pt x="510" y="191"/>
                    </a:lnTo>
                    <a:lnTo>
                      <a:pt x="496" y="193"/>
                    </a:lnTo>
                    <a:lnTo>
                      <a:pt x="482" y="193"/>
                    </a:lnTo>
                    <a:lnTo>
                      <a:pt x="467" y="193"/>
                    </a:lnTo>
                    <a:lnTo>
                      <a:pt x="454" y="191"/>
                    </a:lnTo>
                    <a:lnTo>
                      <a:pt x="440" y="191"/>
                    </a:lnTo>
                    <a:lnTo>
                      <a:pt x="426" y="191"/>
                    </a:lnTo>
                    <a:lnTo>
                      <a:pt x="411" y="191"/>
                    </a:lnTo>
                    <a:lnTo>
                      <a:pt x="396" y="190"/>
                    </a:lnTo>
                    <a:lnTo>
                      <a:pt x="382" y="190"/>
                    </a:lnTo>
                    <a:lnTo>
                      <a:pt x="367" y="188"/>
                    </a:lnTo>
                    <a:lnTo>
                      <a:pt x="352" y="187"/>
                    </a:lnTo>
                    <a:lnTo>
                      <a:pt x="337" y="185"/>
                    </a:lnTo>
                    <a:lnTo>
                      <a:pt x="322" y="185"/>
                    </a:lnTo>
                    <a:lnTo>
                      <a:pt x="306" y="184"/>
                    </a:lnTo>
                    <a:lnTo>
                      <a:pt x="290" y="182"/>
                    </a:lnTo>
                    <a:lnTo>
                      <a:pt x="274" y="181"/>
                    </a:lnTo>
                    <a:lnTo>
                      <a:pt x="258" y="180"/>
                    </a:lnTo>
                    <a:lnTo>
                      <a:pt x="241" y="177"/>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71" name="Freeform 311"/>
              <p:cNvSpPr>
                <a:spLocks/>
              </p:cNvSpPr>
              <p:nvPr/>
            </p:nvSpPr>
            <p:spPr bwMode="auto">
              <a:xfrm>
                <a:off x="1129" y="3800"/>
                <a:ext cx="970" cy="194"/>
              </a:xfrm>
              <a:custGeom>
                <a:avLst/>
                <a:gdLst/>
                <a:ahLst/>
                <a:cxnLst>
                  <a:cxn ang="0">
                    <a:pos x="194" y="171"/>
                  </a:cxn>
                  <a:cxn ang="0">
                    <a:pos x="152" y="165"/>
                  </a:cxn>
                  <a:cxn ang="0">
                    <a:pos x="116" y="159"/>
                  </a:cxn>
                  <a:cxn ang="0">
                    <a:pos x="85" y="154"/>
                  </a:cxn>
                  <a:cxn ang="0">
                    <a:pos x="60" y="146"/>
                  </a:cxn>
                  <a:cxn ang="0">
                    <a:pos x="39" y="139"/>
                  </a:cxn>
                  <a:cxn ang="0">
                    <a:pos x="24" y="131"/>
                  </a:cxn>
                  <a:cxn ang="0">
                    <a:pos x="12" y="123"/>
                  </a:cxn>
                  <a:cxn ang="0">
                    <a:pos x="4" y="113"/>
                  </a:cxn>
                  <a:cxn ang="0">
                    <a:pos x="1" y="103"/>
                  </a:cxn>
                  <a:cxn ang="0">
                    <a:pos x="1" y="89"/>
                  </a:cxn>
                  <a:cxn ang="0">
                    <a:pos x="4" y="79"/>
                  </a:cxn>
                  <a:cxn ang="0">
                    <a:pos x="12" y="69"/>
                  </a:cxn>
                  <a:cxn ang="0">
                    <a:pos x="24" y="60"/>
                  </a:cxn>
                  <a:cxn ang="0">
                    <a:pos x="39" y="53"/>
                  </a:cxn>
                  <a:cxn ang="0">
                    <a:pos x="60" y="44"/>
                  </a:cxn>
                  <a:cxn ang="0">
                    <a:pos x="85" y="38"/>
                  </a:cxn>
                  <a:cxn ang="0">
                    <a:pos x="116" y="33"/>
                  </a:cxn>
                  <a:cxn ang="0">
                    <a:pos x="152" y="25"/>
                  </a:cxn>
                  <a:cxn ang="0">
                    <a:pos x="194" y="20"/>
                  </a:cxn>
                  <a:cxn ang="0">
                    <a:pos x="242" y="15"/>
                  </a:cxn>
                  <a:cxn ang="0">
                    <a:pos x="308" y="8"/>
                  </a:cxn>
                  <a:cxn ang="0">
                    <a:pos x="354" y="4"/>
                  </a:cxn>
                  <a:cxn ang="0">
                    <a:pos x="398" y="1"/>
                  </a:cxn>
                  <a:cxn ang="0">
                    <a:pos x="442" y="0"/>
                  </a:cxn>
                  <a:cxn ang="0">
                    <a:pos x="485" y="0"/>
                  </a:cxn>
                  <a:cxn ang="0">
                    <a:pos x="527" y="0"/>
                  </a:cxn>
                  <a:cxn ang="0">
                    <a:pos x="571" y="1"/>
                  </a:cxn>
                  <a:cxn ang="0">
                    <a:pos x="615" y="4"/>
                  </a:cxn>
                  <a:cxn ang="0">
                    <a:pos x="661" y="8"/>
                  </a:cxn>
                  <a:cxn ang="0">
                    <a:pos x="710" y="12"/>
                  </a:cxn>
                  <a:cxn ang="0">
                    <a:pos x="775" y="20"/>
                  </a:cxn>
                  <a:cxn ang="0">
                    <a:pos x="817" y="25"/>
                  </a:cxn>
                  <a:cxn ang="0">
                    <a:pos x="853" y="33"/>
                  </a:cxn>
                  <a:cxn ang="0">
                    <a:pos x="884" y="38"/>
                  </a:cxn>
                  <a:cxn ang="0">
                    <a:pos x="909" y="44"/>
                  </a:cxn>
                  <a:cxn ang="0">
                    <a:pos x="929" y="53"/>
                  </a:cxn>
                  <a:cxn ang="0">
                    <a:pos x="945" y="60"/>
                  </a:cxn>
                  <a:cxn ang="0">
                    <a:pos x="957" y="69"/>
                  </a:cxn>
                  <a:cxn ang="0">
                    <a:pos x="965" y="79"/>
                  </a:cxn>
                  <a:cxn ang="0">
                    <a:pos x="968" y="89"/>
                  </a:cxn>
                  <a:cxn ang="0">
                    <a:pos x="969" y="103"/>
                  </a:cxn>
                  <a:cxn ang="0">
                    <a:pos x="965" y="113"/>
                  </a:cxn>
                  <a:cxn ang="0">
                    <a:pos x="957" y="123"/>
                  </a:cxn>
                  <a:cxn ang="0">
                    <a:pos x="946" y="131"/>
                  </a:cxn>
                  <a:cxn ang="0">
                    <a:pos x="930" y="139"/>
                  </a:cxn>
                  <a:cxn ang="0">
                    <a:pos x="909" y="146"/>
                  </a:cxn>
                  <a:cxn ang="0">
                    <a:pos x="884" y="154"/>
                  </a:cxn>
                  <a:cxn ang="0">
                    <a:pos x="854" y="159"/>
                  </a:cxn>
                  <a:cxn ang="0">
                    <a:pos x="817" y="165"/>
                  </a:cxn>
                  <a:cxn ang="0">
                    <a:pos x="775" y="171"/>
                  </a:cxn>
                  <a:cxn ang="0">
                    <a:pos x="727" y="177"/>
                  </a:cxn>
                  <a:cxn ang="0">
                    <a:pos x="661" y="184"/>
                  </a:cxn>
                  <a:cxn ang="0">
                    <a:pos x="615" y="188"/>
                  </a:cxn>
                  <a:cxn ang="0">
                    <a:pos x="571" y="191"/>
                  </a:cxn>
                  <a:cxn ang="0">
                    <a:pos x="527" y="193"/>
                  </a:cxn>
                  <a:cxn ang="0">
                    <a:pos x="485" y="193"/>
                  </a:cxn>
                  <a:cxn ang="0">
                    <a:pos x="442" y="193"/>
                  </a:cxn>
                  <a:cxn ang="0">
                    <a:pos x="398" y="191"/>
                  </a:cxn>
                  <a:cxn ang="0">
                    <a:pos x="354" y="188"/>
                  </a:cxn>
                  <a:cxn ang="0">
                    <a:pos x="308" y="184"/>
                  </a:cxn>
                  <a:cxn ang="0">
                    <a:pos x="259" y="180"/>
                  </a:cxn>
                </a:cxnLst>
                <a:rect l="0" t="0" r="r" b="b"/>
                <a:pathLst>
                  <a:path w="970" h="194">
                    <a:moveTo>
                      <a:pt x="242" y="177"/>
                    </a:moveTo>
                    <a:lnTo>
                      <a:pt x="210" y="174"/>
                    </a:lnTo>
                    <a:lnTo>
                      <a:pt x="194" y="171"/>
                    </a:lnTo>
                    <a:lnTo>
                      <a:pt x="180" y="169"/>
                    </a:lnTo>
                    <a:lnTo>
                      <a:pt x="165" y="168"/>
                    </a:lnTo>
                    <a:lnTo>
                      <a:pt x="152" y="165"/>
                    </a:lnTo>
                    <a:lnTo>
                      <a:pt x="140" y="164"/>
                    </a:lnTo>
                    <a:lnTo>
                      <a:pt x="128" y="162"/>
                    </a:lnTo>
                    <a:lnTo>
                      <a:pt x="116" y="159"/>
                    </a:lnTo>
                    <a:lnTo>
                      <a:pt x="105" y="158"/>
                    </a:lnTo>
                    <a:lnTo>
                      <a:pt x="95" y="155"/>
                    </a:lnTo>
                    <a:lnTo>
                      <a:pt x="85" y="154"/>
                    </a:lnTo>
                    <a:lnTo>
                      <a:pt x="76" y="151"/>
                    </a:lnTo>
                    <a:lnTo>
                      <a:pt x="68" y="149"/>
                    </a:lnTo>
                    <a:lnTo>
                      <a:pt x="60" y="146"/>
                    </a:lnTo>
                    <a:lnTo>
                      <a:pt x="52" y="145"/>
                    </a:lnTo>
                    <a:lnTo>
                      <a:pt x="46" y="142"/>
                    </a:lnTo>
                    <a:lnTo>
                      <a:pt x="39" y="139"/>
                    </a:lnTo>
                    <a:lnTo>
                      <a:pt x="34" y="136"/>
                    </a:lnTo>
                    <a:lnTo>
                      <a:pt x="28" y="133"/>
                    </a:lnTo>
                    <a:lnTo>
                      <a:pt x="24" y="131"/>
                    </a:lnTo>
                    <a:lnTo>
                      <a:pt x="20" y="129"/>
                    </a:lnTo>
                    <a:lnTo>
                      <a:pt x="16" y="126"/>
                    </a:lnTo>
                    <a:lnTo>
                      <a:pt x="12" y="123"/>
                    </a:lnTo>
                    <a:lnTo>
                      <a:pt x="9" y="119"/>
                    </a:lnTo>
                    <a:lnTo>
                      <a:pt x="7" y="116"/>
                    </a:lnTo>
                    <a:lnTo>
                      <a:pt x="4" y="113"/>
                    </a:lnTo>
                    <a:lnTo>
                      <a:pt x="3" y="110"/>
                    </a:lnTo>
                    <a:lnTo>
                      <a:pt x="2" y="106"/>
                    </a:lnTo>
                    <a:lnTo>
                      <a:pt x="1" y="103"/>
                    </a:lnTo>
                    <a:lnTo>
                      <a:pt x="0" y="99"/>
                    </a:lnTo>
                    <a:lnTo>
                      <a:pt x="0" y="96"/>
                    </a:lnTo>
                    <a:lnTo>
                      <a:pt x="1" y="89"/>
                    </a:lnTo>
                    <a:lnTo>
                      <a:pt x="2" y="84"/>
                    </a:lnTo>
                    <a:lnTo>
                      <a:pt x="3" y="82"/>
                    </a:lnTo>
                    <a:lnTo>
                      <a:pt x="4" y="79"/>
                    </a:lnTo>
                    <a:lnTo>
                      <a:pt x="7" y="74"/>
                    </a:lnTo>
                    <a:lnTo>
                      <a:pt x="9" y="72"/>
                    </a:lnTo>
                    <a:lnTo>
                      <a:pt x="12" y="69"/>
                    </a:lnTo>
                    <a:lnTo>
                      <a:pt x="16" y="66"/>
                    </a:lnTo>
                    <a:lnTo>
                      <a:pt x="20" y="63"/>
                    </a:lnTo>
                    <a:lnTo>
                      <a:pt x="24" y="60"/>
                    </a:lnTo>
                    <a:lnTo>
                      <a:pt x="28" y="57"/>
                    </a:lnTo>
                    <a:lnTo>
                      <a:pt x="34" y="54"/>
                    </a:lnTo>
                    <a:lnTo>
                      <a:pt x="39" y="53"/>
                    </a:lnTo>
                    <a:lnTo>
                      <a:pt x="46" y="50"/>
                    </a:lnTo>
                    <a:lnTo>
                      <a:pt x="52" y="47"/>
                    </a:lnTo>
                    <a:lnTo>
                      <a:pt x="60" y="44"/>
                    </a:lnTo>
                    <a:lnTo>
                      <a:pt x="68" y="43"/>
                    </a:lnTo>
                    <a:lnTo>
                      <a:pt x="76" y="41"/>
                    </a:lnTo>
                    <a:lnTo>
                      <a:pt x="85" y="38"/>
                    </a:lnTo>
                    <a:lnTo>
                      <a:pt x="95" y="36"/>
                    </a:lnTo>
                    <a:lnTo>
                      <a:pt x="105" y="34"/>
                    </a:lnTo>
                    <a:lnTo>
                      <a:pt x="116" y="33"/>
                    </a:lnTo>
                    <a:lnTo>
                      <a:pt x="128" y="30"/>
                    </a:lnTo>
                    <a:lnTo>
                      <a:pt x="140" y="28"/>
                    </a:lnTo>
                    <a:lnTo>
                      <a:pt x="152" y="25"/>
                    </a:lnTo>
                    <a:lnTo>
                      <a:pt x="165" y="24"/>
                    </a:lnTo>
                    <a:lnTo>
                      <a:pt x="180" y="23"/>
                    </a:lnTo>
                    <a:lnTo>
                      <a:pt x="194" y="20"/>
                    </a:lnTo>
                    <a:lnTo>
                      <a:pt x="210" y="18"/>
                    </a:lnTo>
                    <a:lnTo>
                      <a:pt x="226" y="17"/>
                    </a:lnTo>
                    <a:lnTo>
                      <a:pt x="242" y="15"/>
                    </a:lnTo>
                    <a:lnTo>
                      <a:pt x="276" y="11"/>
                    </a:lnTo>
                    <a:lnTo>
                      <a:pt x="292" y="10"/>
                    </a:lnTo>
                    <a:lnTo>
                      <a:pt x="308" y="8"/>
                    </a:lnTo>
                    <a:lnTo>
                      <a:pt x="324" y="7"/>
                    </a:lnTo>
                    <a:lnTo>
                      <a:pt x="339" y="5"/>
                    </a:lnTo>
                    <a:lnTo>
                      <a:pt x="354" y="4"/>
                    </a:lnTo>
                    <a:lnTo>
                      <a:pt x="369" y="4"/>
                    </a:lnTo>
                    <a:lnTo>
                      <a:pt x="384" y="2"/>
                    </a:lnTo>
                    <a:lnTo>
                      <a:pt x="398" y="1"/>
                    </a:lnTo>
                    <a:lnTo>
                      <a:pt x="413" y="1"/>
                    </a:lnTo>
                    <a:lnTo>
                      <a:pt x="428" y="1"/>
                    </a:lnTo>
                    <a:lnTo>
                      <a:pt x="442" y="0"/>
                    </a:lnTo>
                    <a:lnTo>
                      <a:pt x="456" y="0"/>
                    </a:lnTo>
                    <a:lnTo>
                      <a:pt x="470" y="0"/>
                    </a:lnTo>
                    <a:lnTo>
                      <a:pt x="485" y="0"/>
                    </a:lnTo>
                    <a:lnTo>
                      <a:pt x="499" y="0"/>
                    </a:lnTo>
                    <a:lnTo>
                      <a:pt x="513" y="0"/>
                    </a:lnTo>
                    <a:lnTo>
                      <a:pt x="527" y="0"/>
                    </a:lnTo>
                    <a:lnTo>
                      <a:pt x="541" y="1"/>
                    </a:lnTo>
                    <a:lnTo>
                      <a:pt x="557" y="1"/>
                    </a:lnTo>
                    <a:lnTo>
                      <a:pt x="571" y="1"/>
                    </a:lnTo>
                    <a:lnTo>
                      <a:pt x="585" y="2"/>
                    </a:lnTo>
                    <a:lnTo>
                      <a:pt x="600" y="4"/>
                    </a:lnTo>
                    <a:lnTo>
                      <a:pt x="615" y="4"/>
                    </a:lnTo>
                    <a:lnTo>
                      <a:pt x="630" y="5"/>
                    </a:lnTo>
                    <a:lnTo>
                      <a:pt x="645" y="7"/>
                    </a:lnTo>
                    <a:lnTo>
                      <a:pt x="661" y="8"/>
                    </a:lnTo>
                    <a:lnTo>
                      <a:pt x="677" y="10"/>
                    </a:lnTo>
                    <a:lnTo>
                      <a:pt x="693" y="11"/>
                    </a:lnTo>
                    <a:lnTo>
                      <a:pt x="710" y="12"/>
                    </a:lnTo>
                    <a:lnTo>
                      <a:pt x="727" y="15"/>
                    </a:lnTo>
                    <a:lnTo>
                      <a:pt x="759" y="18"/>
                    </a:lnTo>
                    <a:lnTo>
                      <a:pt x="775" y="20"/>
                    </a:lnTo>
                    <a:lnTo>
                      <a:pt x="790" y="23"/>
                    </a:lnTo>
                    <a:lnTo>
                      <a:pt x="804" y="24"/>
                    </a:lnTo>
                    <a:lnTo>
                      <a:pt x="817" y="25"/>
                    </a:lnTo>
                    <a:lnTo>
                      <a:pt x="830" y="28"/>
                    </a:lnTo>
                    <a:lnTo>
                      <a:pt x="841" y="30"/>
                    </a:lnTo>
                    <a:lnTo>
                      <a:pt x="853" y="33"/>
                    </a:lnTo>
                    <a:lnTo>
                      <a:pt x="864" y="34"/>
                    </a:lnTo>
                    <a:lnTo>
                      <a:pt x="874" y="36"/>
                    </a:lnTo>
                    <a:lnTo>
                      <a:pt x="884" y="38"/>
                    </a:lnTo>
                    <a:lnTo>
                      <a:pt x="893" y="41"/>
                    </a:lnTo>
                    <a:lnTo>
                      <a:pt x="902" y="43"/>
                    </a:lnTo>
                    <a:lnTo>
                      <a:pt x="909" y="44"/>
                    </a:lnTo>
                    <a:lnTo>
                      <a:pt x="917" y="47"/>
                    </a:lnTo>
                    <a:lnTo>
                      <a:pt x="923" y="50"/>
                    </a:lnTo>
                    <a:lnTo>
                      <a:pt x="929" y="53"/>
                    </a:lnTo>
                    <a:lnTo>
                      <a:pt x="935" y="54"/>
                    </a:lnTo>
                    <a:lnTo>
                      <a:pt x="941" y="57"/>
                    </a:lnTo>
                    <a:lnTo>
                      <a:pt x="945" y="60"/>
                    </a:lnTo>
                    <a:lnTo>
                      <a:pt x="950" y="63"/>
                    </a:lnTo>
                    <a:lnTo>
                      <a:pt x="953" y="66"/>
                    </a:lnTo>
                    <a:lnTo>
                      <a:pt x="957" y="69"/>
                    </a:lnTo>
                    <a:lnTo>
                      <a:pt x="960" y="72"/>
                    </a:lnTo>
                    <a:lnTo>
                      <a:pt x="962" y="74"/>
                    </a:lnTo>
                    <a:lnTo>
                      <a:pt x="965" y="79"/>
                    </a:lnTo>
                    <a:lnTo>
                      <a:pt x="966" y="82"/>
                    </a:lnTo>
                    <a:lnTo>
                      <a:pt x="967" y="84"/>
                    </a:lnTo>
                    <a:lnTo>
                      <a:pt x="968" y="89"/>
                    </a:lnTo>
                    <a:lnTo>
                      <a:pt x="969" y="92"/>
                    </a:lnTo>
                    <a:lnTo>
                      <a:pt x="969" y="96"/>
                    </a:lnTo>
                    <a:lnTo>
                      <a:pt x="969" y="103"/>
                    </a:lnTo>
                    <a:lnTo>
                      <a:pt x="967" y="106"/>
                    </a:lnTo>
                    <a:lnTo>
                      <a:pt x="966" y="110"/>
                    </a:lnTo>
                    <a:lnTo>
                      <a:pt x="965" y="113"/>
                    </a:lnTo>
                    <a:lnTo>
                      <a:pt x="963" y="116"/>
                    </a:lnTo>
                    <a:lnTo>
                      <a:pt x="960" y="119"/>
                    </a:lnTo>
                    <a:lnTo>
                      <a:pt x="957" y="123"/>
                    </a:lnTo>
                    <a:lnTo>
                      <a:pt x="954" y="126"/>
                    </a:lnTo>
                    <a:lnTo>
                      <a:pt x="950" y="129"/>
                    </a:lnTo>
                    <a:lnTo>
                      <a:pt x="946" y="131"/>
                    </a:lnTo>
                    <a:lnTo>
                      <a:pt x="941" y="133"/>
                    </a:lnTo>
                    <a:lnTo>
                      <a:pt x="935" y="136"/>
                    </a:lnTo>
                    <a:lnTo>
                      <a:pt x="930" y="139"/>
                    </a:lnTo>
                    <a:lnTo>
                      <a:pt x="923" y="142"/>
                    </a:lnTo>
                    <a:lnTo>
                      <a:pt x="917" y="145"/>
                    </a:lnTo>
                    <a:lnTo>
                      <a:pt x="909" y="146"/>
                    </a:lnTo>
                    <a:lnTo>
                      <a:pt x="902" y="149"/>
                    </a:lnTo>
                    <a:lnTo>
                      <a:pt x="893" y="151"/>
                    </a:lnTo>
                    <a:lnTo>
                      <a:pt x="884" y="154"/>
                    </a:lnTo>
                    <a:lnTo>
                      <a:pt x="874" y="155"/>
                    </a:lnTo>
                    <a:lnTo>
                      <a:pt x="864" y="158"/>
                    </a:lnTo>
                    <a:lnTo>
                      <a:pt x="854" y="159"/>
                    </a:lnTo>
                    <a:lnTo>
                      <a:pt x="842" y="162"/>
                    </a:lnTo>
                    <a:lnTo>
                      <a:pt x="830" y="164"/>
                    </a:lnTo>
                    <a:lnTo>
                      <a:pt x="817" y="165"/>
                    </a:lnTo>
                    <a:lnTo>
                      <a:pt x="804" y="168"/>
                    </a:lnTo>
                    <a:lnTo>
                      <a:pt x="790" y="169"/>
                    </a:lnTo>
                    <a:lnTo>
                      <a:pt x="775" y="171"/>
                    </a:lnTo>
                    <a:lnTo>
                      <a:pt x="759" y="174"/>
                    </a:lnTo>
                    <a:lnTo>
                      <a:pt x="743" y="175"/>
                    </a:lnTo>
                    <a:lnTo>
                      <a:pt x="727" y="177"/>
                    </a:lnTo>
                    <a:lnTo>
                      <a:pt x="693" y="181"/>
                    </a:lnTo>
                    <a:lnTo>
                      <a:pt x="677" y="182"/>
                    </a:lnTo>
                    <a:lnTo>
                      <a:pt x="661" y="184"/>
                    </a:lnTo>
                    <a:lnTo>
                      <a:pt x="645" y="185"/>
                    </a:lnTo>
                    <a:lnTo>
                      <a:pt x="630" y="187"/>
                    </a:lnTo>
                    <a:lnTo>
                      <a:pt x="615" y="188"/>
                    </a:lnTo>
                    <a:lnTo>
                      <a:pt x="600" y="188"/>
                    </a:lnTo>
                    <a:lnTo>
                      <a:pt x="585" y="190"/>
                    </a:lnTo>
                    <a:lnTo>
                      <a:pt x="571" y="191"/>
                    </a:lnTo>
                    <a:lnTo>
                      <a:pt x="557" y="191"/>
                    </a:lnTo>
                    <a:lnTo>
                      <a:pt x="541" y="191"/>
                    </a:lnTo>
                    <a:lnTo>
                      <a:pt x="527" y="193"/>
                    </a:lnTo>
                    <a:lnTo>
                      <a:pt x="513" y="193"/>
                    </a:lnTo>
                    <a:lnTo>
                      <a:pt x="499" y="193"/>
                    </a:lnTo>
                    <a:lnTo>
                      <a:pt x="485" y="193"/>
                    </a:lnTo>
                    <a:lnTo>
                      <a:pt x="470" y="193"/>
                    </a:lnTo>
                    <a:lnTo>
                      <a:pt x="456" y="193"/>
                    </a:lnTo>
                    <a:lnTo>
                      <a:pt x="442" y="193"/>
                    </a:lnTo>
                    <a:lnTo>
                      <a:pt x="428" y="191"/>
                    </a:lnTo>
                    <a:lnTo>
                      <a:pt x="413" y="191"/>
                    </a:lnTo>
                    <a:lnTo>
                      <a:pt x="398" y="191"/>
                    </a:lnTo>
                    <a:lnTo>
                      <a:pt x="384" y="190"/>
                    </a:lnTo>
                    <a:lnTo>
                      <a:pt x="369" y="188"/>
                    </a:lnTo>
                    <a:lnTo>
                      <a:pt x="354" y="188"/>
                    </a:lnTo>
                    <a:lnTo>
                      <a:pt x="339" y="187"/>
                    </a:lnTo>
                    <a:lnTo>
                      <a:pt x="324" y="185"/>
                    </a:lnTo>
                    <a:lnTo>
                      <a:pt x="308" y="184"/>
                    </a:lnTo>
                    <a:lnTo>
                      <a:pt x="292" y="182"/>
                    </a:lnTo>
                    <a:lnTo>
                      <a:pt x="276" y="181"/>
                    </a:lnTo>
                    <a:lnTo>
                      <a:pt x="259" y="180"/>
                    </a:lnTo>
                    <a:lnTo>
                      <a:pt x="242" y="177"/>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72" name="Freeform 312"/>
              <p:cNvSpPr>
                <a:spLocks/>
              </p:cNvSpPr>
              <p:nvPr/>
            </p:nvSpPr>
            <p:spPr bwMode="auto">
              <a:xfrm>
                <a:off x="2162" y="3779"/>
                <a:ext cx="1070" cy="192"/>
              </a:xfrm>
              <a:custGeom>
                <a:avLst/>
                <a:gdLst/>
                <a:ahLst/>
                <a:cxnLst>
                  <a:cxn ang="0">
                    <a:pos x="214" y="171"/>
                  </a:cxn>
                  <a:cxn ang="0">
                    <a:pos x="168" y="165"/>
                  </a:cxn>
                  <a:cxn ang="0">
                    <a:pos x="128" y="159"/>
                  </a:cxn>
                  <a:cxn ang="0">
                    <a:pos x="94" y="152"/>
                  </a:cxn>
                  <a:cxn ang="0">
                    <a:pos x="67" y="146"/>
                  </a:cxn>
                  <a:cxn ang="0">
                    <a:pos x="44" y="139"/>
                  </a:cxn>
                  <a:cxn ang="0">
                    <a:pos x="27" y="131"/>
                  </a:cxn>
                  <a:cxn ang="0">
                    <a:pos x="14" y="122"/>
                  </a:cxn>
                  <a:cxn ang="0">
                    <a:pos x="5" y="114"/>
                  </a:cxn>
                  <a:cxn ang="0">
                    <a:pos x="1" y="102"/>
                  </a:cxn>
                  <a:cxn ang="0">
                    <a:pos x="1" y="88"/>
                  </a:cxn>
                  <a:cxn ang="0">
                    <a:pos x="5" y="78"/>
                  </a:cxn>
                  <a:cxn ang="0">
                    <a:pos x="14" y="68"/>
                  </a:cxn>
                  <a:cxn ang="0">
                    <a:pos x="27" y="61"/>
                  </a:cxn>
                  <a:cxn ang="0">
                    <a:pos x="44" y="52"/>
                  </a:cxn>
                  <a:cxn ang="0">
                    <a:pos x="67" y="45"/>
                  </a:cxn>
                  <a:cxn ang="0">
                    <a:pos x="94" y="39"/>
                  </a:cxn>
                  <a:cxn ang="0">
                    <a:pos x="128" y="32"/>
                  </a:cxn>
                  <a:cxn ang="0">
                    <a:pos x="168" y="27"/>
                  </a:cxn>
                  <a:cxn ang="0">
                    <a:pos x="214" y="21"/>
                  </a:cxn>
                  <a:cxn ang="0">
                    <a:pos x="267" y="15"/>
                  </a:cxn>
                  <a:cxn ang="0">
                    <a:pos x="339" y="8"/>
                  </a:cxn>
                  <a:cxn ang="0">
                    <a:pos x="390" y="5"/>
                  </a:cxn>
                  <a:cxn ang="0">
                    <a:pos x="440" y="2"/>
                  </a:cxn>
                  <a:cxn ang="0">
                    <a:pos x="487" y="0"/>
                  </a:cxn>
                  <a:cxn ang="0">
                    <a:pos x="534" y="0"/>
                  </a:cxn>
                  <a:cxn ang="0">
                    <a:pos x="581" y="0"/>
                  </a:cxn>
                  <a:cxn ang="0">
                    <a:pos x="629" y="2"/>
                  </a:cxn>
                  <a:cxn ang="0">
                    <a:pos x="678" y="5"/>
                  </a:cxn>
                  <a:cxn ang="0">
                    <a:pos x="729" y="8"/>
                  </a:cxn>
                  <a:cxn ang="0">
                    <a:pos x="783" y="14"/>
                  </a:cxn>
                  <a:cxn ang="0">
                    <a:pos x="854" y="21"/>
                  </a:cxn>
                  <a:cxn ang="0">
                    <a:pos x="900" y="27"/>
                  </a:cxn>
                  <a:cxn ang="0">
                    <a:pos x="940" y="32"/>
                  </a:cxn>
                  <a:cxn ang="0">
                    <a:pos x="974" y="39"/>
                  </a:cxn>
                  <a:cxn ang="0">
                    <a:pos x="1002" y="45"/>
                  </a:cxn>
                  <a:cxn ang="0">
                    <a:pos x="1025" y="52"/>
                  </a:cxn>
                  <a:cxn ang="0">
                    <a:pos x="1042" y="61"/>
                  </a:cxn>
                  <a:cxn ang="0">
                    <a:pos x="1055" y="68"/>
                  </a:cxn>
                  <a:cxn ang="0">
                    <a:pos x="1064" y="78"/>
                  </a:cxn>
                  <a:cxn ang="0">
                    <a:pos x="1068" y="88"/>
                  </a:cxn>
                  <a:cxn ang="0">
                    <a:pos x="1068" y="102"/>
                  </a:cxn>
                  <a:cxn ang="0">
                    <a:pos x="1064" y="114"/>
                  </a:cxn>
                  <a:cxn ang="0">
                    <a:pos x="1055" y="122"/>
                  </a:cxn>
                  <a:cxn ang="0">
                    <a:pos x="1042" y="131"/>
                  </a:cxn>
                  <a:cxn ang="0">
                    <a:pos x="1025" y="139"/>
                  </a:cxn>
                  <a:cxn ang="0">
                    <a:pos x="1002" y="146"/>
                  </a:cxn>
                  <a:cxn ang="0">
                    <a:pos x="974" y="152"/>
                  </a:cxn>
                  <a:cxn ang="0">
                    <a:pos x="940" y="159"/>
                  </a:cxn>
                  <a:cxn ang="0">
                    <a:pos x="900" y="165"/>
                  </a:cxn>
                  <a:cxn ang="0">
                    <a:pos x="854" y="171"/>
                  </a:cxn>
                  <a:cxn ang="0">
                    <a:pos x="802" y="176"/>
                  </a:cxn>
                  <a:cxn ang="0">
                    <a:pos x="729" y="182"/>
                  </a:cxn>
                  <a:cxn ang="0">
                    <a:pos x="678" y="186"/>
                  </a:cxn>
                  <a:cxn ang="0">
                    <a:pos x="629" y="189"/>
                  </a:cxn>
                  <a:cxn ang="0">
                    <a:pos x="581" y="191"/>
                  </a:cxn>
                  <a:cxn ang="0">
                    <a:pos x="534" y="191"/>
                  </a:cxn>
                  <a:cxn ang="0">
                    <a:pos x="487" y="191"/>
                  </a:cxn>
                  <a:cxn ang="0">
                    <a:pos x="440" y="189"/>
                  </a:cxn>
                  <a:cxn ang="0">
                    <a:pos x="390" y="186"/>
                  </a:cxn>
                  <a:cxn ang="0">
                    <a:pos x="339" y="182"/>
                  </a:cxn>
                  <a:cxn ang="0">
                    <a:pos x="286" y="178"/>
                  </a:cxn>
                </a:cxnLst>
                <a:rect l="0" t="0" r="r" b="b"/>
                <a:pathLst>
                  <a:path w="1070" h="192">
                    <a:moveTo>
                      <a:pt x="267" y="176"/>
                    </a:moveTo>
                    <a:lnTo>
                      <a:pt x="231" y="172"/>
                    </a:lnTo>
                    <a:lnTo>
                      <a:pt x="214" y="171"/>
                    </a:lnTo>
                    <a:lnTo>
                      <a:pt x="198" y="168"/>
                    </a:lnTo>
                    <a:lnTo>
                      <a:pt x="183" y="166"/>
                    </a:lnTo>
                    <a:lnTo>
                      <a:pt x="168" y="165"/>
                    </a:lnTo>
                    <a:lnTo>
                      <a:pt x="155" y="162"/>
                    </a:lnTo>
                    <a:lnTo>
                      <a:pt x="141" y="161"/>
                    </a:lnTo>
                    <a:lnTo>
                      <a:pt x="128" y="159"/>
                    </a:lnTo>
                    <a:lnTo>
                      <a:pt x="116" y="156"/>
                    </a:lnTo>
                    <a:lnTo>
                      <a:pt x="105" y="155"/>
                    </a:lnTo>
                    <a:lnTo>
                      <a:pt x="94" y="152"/>
                    </a:lnTo>
                    <a:lnTo>
                      <a:pt x="84" y="151"/>
                    </a:lnTo>
                    <a:lnTo>
                      <a:pt x="76" y="148"/>
                    </a:lnTo>
                    <a:lnTo>
                      <a:pt x="67" y="146"/>
                    </a:lnTo>
                    <a:lnTo>
                      <a:pt x="59" y="143"/>
                    </a:lnTo>
                    <a:lnTo>
                      <a:pt x="52" y="141"/>
                    </a:lnTo>
                    <a:lnTo>
                      <a:pt x="44" y="139"/>
                    </a:lnTo>
                    <a:lnTo>
                      <a:pt x="37" y="136"/>
                    </a:lnTo>
                    <a:lnTo>
                      <a:pt x="32" y="133"/>
                    </a:lnTo>
                    <a:lnTo>
                      <a:pt x="27" y="131"/>
                    </a:lnTo>
                    <a:lnTo>
                      <a:pt x="21" y="128"/>
                    </a:lnTo>
                    <a:lnTo>
                      <a:pt x="18" y="125"/>
                    </a:lnTo>
                    <a:lnTo>
                      <a:pt x="14" y="122"/>
                    </a:lnTo>
                    <a:lnTo>
                      <a:pt x="11" y="119"/>
                    </a:lnTo>
                    <a:lnTo>
                      <a:pt x="8" y="116"/>
                    </a:lnTo>
                    <a:lnTo>
                      <a:pt x="5" y="114"/>
                    </a:lnTo>
                    <a:lnTo>
                      <a:pt x="4" y="111"/>
                    </a:lnTo>
                    <a:lnTo>
                      <a:pt x="2" y="106"/>
                    </a:lnTo>
                    <a:lnTo>
                      <a:pt x="1" y="102"/>
                    </a:lnTo>
                    <a:lnTo>
                      <a:pt x="0" y="99"/>
                    </a:lnTo>
                    <a:lnTo>
                      <a:pt x="0" y="96"/>
                    </a:lnTo>
                    <a:lnTo>
                      <a:pt x="1" y="88"/>
                    </a:lnTo>
                    <a:lnTo>
                      <a:pt x="2" y="85"/>
                    </a:lnTo>
                    <a:lnTo>
                      <a:pt x="4" y="81"/>
                    </a:lnTo>
                    <a:lnTo>
                      <a:pt x="5" y="78"/>
                    </a:lnTo>
                    <a:lnTo>
                      <a:pt x="8" y="75"/>
                    </a:lnTo>
                    <a:lnTo>
                      <a:pt x="11" y="72"/>
                    </a:lnTo>
                    <a:lnTo>
                      <a:pt x="14" y="68"/>
                    </a:lnTo>
                    <a:lnTo>
                      <a:pt x="18" y="65"/>
                    </a:lnTo>
                    <a:lnTo>
                      <a:pt x="21" y="62"/>
                    </a:lnTo>
                    <a:lnTo>
                      <a:pt x="27" y="61"/>
                    </a:lnTo>
                    <a:lnTo>
                      <a:pt x="32" y="58"/>
                    </a:lnTo>
                    <a:lnTo>
                      <a:pt x="37" y="55"/>
                    </a:lnTo>
                    <a:lnTo>
                      <a:pt x="44" y="52"/>
                    </a:lnTo>
                    <a:lnTo>
                      <a:pt x="52" y="51"/>
                    </a:lnTo>
                    <a:lnTo>
                      <a:pt x="59" y="48"/>
                    </a:lnTo>
                    <a:lnTo>
                      <a:pt x="67" y="45"/>
                    </a:lnTo>
                    <a:lnTo>
                      <a:pt x="76" y="42"/>
                    </a:lnTo>
                    <a:lnTo>
                      <a:pt x="84" y="41"/>
                    </a:lnTo>
                    <a:lnTo>
                      <a:pt x="94" y="39"/>
                    </a:lnTo>
                    <a:lnTo>
                      <a:pt x="105" y="37"/>
                    </a:lnTo>
                    <a:lnTo>
                      <a:pt x="116" y="34"/>
                    </a:lnTo>
                    <a:lnTo>
                      <a:pt x="128" y="32"/>
                    </a:lnTo>
                    <a:lnTo>
                      <a:pt x="141" y="31"/>
                    </a:lnTo>
                    <a:lnTo>
                      <a:pt x="155" y="28"/>
                    </a:lnTo>
                    <a:lnTo>
                      <a:pt x="168" y="27"/>
                    </a:lnTo>
                    <a:lnTo>
                      <a:pt x="183" y="25"/>
                    </a:lnTo>
                    <a:lnTo>
                      <a:pt x="198" y="22"/>
                    </a:lnTo>
                    <a:lnTo>
                      <a:pt x="214" y="21"/>
                    </a:lnTo>
                    <a:lnTo>
                      <a:pt x="231" y="19"/>
                    </a:lnTo>
                    <a:lnTo>
                      <a:pt x="249" y="17"/>
                    </a:lnTo>
                    <a:lnTo>
                      <a:pt x="267" y="15"/>
                    </a:lnTo>
                    <a:lnTo>
                      <a:pt x="304" y="11"/>
                    </a:lnTo>
                    <a:lnTo>
                      <a:pt x="322" y="9"/>
                    </a:lnTo>
                    <a:lnTo>
                      <a:pt x="339" y="8"/>
                    </a:lnTo>
                    <a:lnTo>
                      <a:pt x="356" y="7"/>
                    </a:lnTo>
                    <a:lnTo>
                      <a:pt x="373" y="5"/>
                    </a:lnTo>
                    <a:lnTo>
                      <a:pt x="390" y="5"/>
                    </a:lnTo>
                    <a:lnTo>
                      <a:pt x="407" y="4"/>
                    </a:lnTo>
                    <a:lnTo>
                      <a:pt x="423" y="2"/>
                    </a:lnTo>
                    <a:lnTo>
                      <a:pt x="440" y="2"/>
                    </a:lnTo>
                    <a:lnTo>
                      <a:pt x="456" y="1"/>
                    </a:lnTo>
                    <a:lnTo>
                      <a:pt x="471" y="1"/>
                    </a:lnTo>
                    <a:lnTo>
                      <a:pt x="487" y="0"/>
                    </a:lnTo>
                    <a:lnTo>
                      <a:pt x="503" y="0"/>
                    </a:lnTo>
                    <a:lnTo>
                      <a:pt x="519" y="0"/>
                    </a:lnTo>
                    <a:lnTo>
                      <a:pt x="534" y="0"/>
                    </a:lnTo>
                    <a:lnTo>
                      <a:pt x="550" y="0"/>
                    </a:lnTo>
                    <a:lnTo>
                      <a:pt x="565" y="0"/>
                    </a:lnTo>
                    <a:lnTo>
                      <a:pt x="581" y="0"/>
                    </a:lnTo>
                    <a:lnTo>
                      <a:pt x="597" y="1"/>
                    </a:lnTo>
                    <a:lnTo>
                      <a:pt x="613" y="1"/>
                    </a:lnTo>
                    <a:lnTo>
                      <a:pt x="629" y="2"/>
                    </a:lnTo>
                    <a:lnTo>
                      <a:pt x="645" y="2"/>
                    </a:lnTo>
                    <a:lnTo>
                      <a:pt x="661" y="4"/>
                    </a:lnTo>
                    <a:lnTo>
                      <a:pt x="678" y="5"/>
                    </a:lnTo>
                    <a:lnTo>
                      <a:pt x="695" y="5"/>
                    </a:lnTo>
                    <a:lnTo>
                      <a:pt x="712" y="7"/>
                    </a:lnTo>
                    <a:lnTo>
                      <a:pt x="729" y="8"/>
                    </a:lnTo>
                    <a:lnTo>
                      <a:pt x="747" y="9"/>
                    </a:lnTo>
                    <a:lnTo>
                      <a:pt x="764" y="11"/>
                    </a:lnTo>
                    <a:lnTo>
                      <a:pt x="783" y="14"/>
                    </a:lnTo>
                    <a:lnTo>
                      <a:pt x="802" y="15"/>
                    </a:lnTo>
                    <a:lnTo>
                      <a:pt x="837" y="19"/>
                    </a:lnTo>
                    <a:lnTo>
                      <a:pt x="854" y="21"/>
                    </a:lnTo>
                    <a:lnTo>
                      <a:pt x="871" y="22"/>
                    </a:lnTo>
                    <a:lnTo>
                      <a:pt x="886" y="25"/>
                    </a:lnTo>
                    <a:lnTo>
                      <a:pt x="900" y="27"/>
                    </a:lnTo>
                    <a:lnTo>
                      <a:pt x="914" y="28"/>
                    </a:lnTo>
                    <a:lnTo>
                      <a:pt x="928" y="31"/>
                    </a:lnTo>
                    <a:lnTo>
                      <a:pt x="940" y="32"/>
                    </a:lnTo>
                    <a:lnTo>
                      <a:pt x="953" y="34"/>
                    </a:lnTo>
                    <a:lnTo>
                      <a:pt x="963" y="37"/>
                    </a:lnTo>
                    <a:lnTo>
                      <a:pt x="974" y="39"/>
                    </a:lnTo>
                    <a:lnTo>
                      <a:pt x="984" y="41"/>
                    </a:lnTo>
                    <a:lnTo>
                      <a:pt x="994" y="42"/>
                    </a:lnTo>
                    <a:lnTo>
                      <a:pt x="1002" y="45"/>
                    </a:lnTo>
                    <a:lnTo>
                      <a:pt x="1010" y="48"/>
                    </a:lnTo>
                    <a:lnTo>
                      <a:pt x="1018" y="51"/>
                    </a:lnTo>
                    <a:lnTo>
                      <a:pt x="1025" y="52"/>
                    </a:lnTo>
                    <a:lnTo>
                      <a:pt x="1031" y="55"/>
                    </a:lnTo>
                    <a:lnTo>
                      <a:pt x="1037" y="58"/>
                    </a:lnTo>
                    <a:lnTo>
                      <a:pt x="1042" y="61"/>
                    </a:lnTo>
                    <a:lnTo>
                      <a:pt x="1047" y="62"/>
                    </a:lnTo>
                    <a:lnTo>
                      <a:pt x="1051" y="65"/>
                    </a:lnTo>
                    <a:lnTo>
                      <a:pt x="1055" y="68"/>
                    </a:lnTo>
                    <a:lnTo>
                      <a:pt x="1058" y="72"/>
                    </a:lnTo>
                    <a:lnTo>
                      <a:pt x="1061" y="75"/>
                    </a:lnTo>
                    <a:lnTo>
                      <a:pt x="1064" y="78"/>
                    </a:lnTo>
                    <a:lnTo>
                      <a:pt x="1066" y="81"/>
                    </a:lnTo>
                    <a:lnTo>
                      <a:pt x="1066" y="85"/>
                    </a:lnTo>
                    <a:lnTo>
                      <a:pt x="1068" y="88"/>
                    </a:lnTo>
                    <a:lnTo>
                      <a:pt x="1068" y="92"/>
                    </a:lnTo>
                    <a:lnTo>
                      <a:pt x="1069" y="96"/>
                    </a:lnTo>
                    <a:lnTo>
                      <a:pt x="1068" y="102"/>
                    </a:lnTo>
                    <a:lnTo>
                      <a:pt x="1066" y="106"/>
                    </a:lnTo>
                    <a:lnTo>
                      <a:pt x="1066" y="111"/>
                    </a:lnTo>
                    <a:lnTo>
                      <a:pt x="1064" y="114"/>
                    </a:lnTo>
                    <a:lnTo>
                      <a:pt x="1061" y="116"/>
                    </a:lnTo>
                    <a:lnTo>
                      <a:pt x="1058" y="119"/>
                    </a:lnTo>
                    <a:lnTo>
                      <a:pt x="1055" y="122"/>
                    </a:lnTo>
                    <a:lnTo>
                      <a:pt x="1051" y="125"/>
                    </a:lnTo>
                    <a:lnTo>
                      <a:pt x="1047" y="128"/>
                    </a:lnTo>
                    <a:lnTo>
                      <a:pt x="1042" y="131"/>
                    </a:lnTo>
                    <a:lnTo>
                      <a:pt x="1037" y="133"/>
                    </a:lnTo>
                    <a:lnTo>
                      <a:pt x="1031" y="136"/>
                    </a:lnTo>
                    <a:lnTo>
                      <a:pt x="1025" y="139"/>
                    </a:lnTo>
                    <a:lnTo>
                      <a:pt x="1018" y="141"/>
                    </a:lnTo>
                    <a:lnTo>
                      <a:pt x="1010" y="143"/>
                    </a:lnTo>
                    <a:lnTo>
                      <a:pt x="1002" y="146"/>
                    </a:lnTo>
                    <a:lnTo>
                      <a:pt x="994" y="148"/>
                    </a:lnTo>
                    <a:lnTo>
                      <a:pt x="984" y="151"/>
                    </a:lnTo>
                    <a:lnTo>
                      <a:pt x="974" y="152"/>
                    </a:lnTo>
                    <a:lnTo>
                      <a:pt x="963" y="155"/>
                    </a:lnTo>
                    <a:lnTo>
                      <a:pt x="953" y="156"/>
                    </a:lnTo>
                    <a:lnTo>
                      <a:pt x="940" y="159"/>
                    </a:lnTo>
                    <a:lnTo>
                      <a:pt x="928" y="161"/>
                    </a:lnTo>
                    <a:lnTo>
                      <a:pt x="914" y="162"/>
                    </a:lnTo>
                    <a:lnTo>
                      <a:pt x="900" y="165"/>
                    </a:lnTo>
                    <a:lnTo>
                      <a:pt x="886" y="166"/>
                    </a:lnTo>
                    <a:lnTo>
                      <a:pt x="871" y="168"/>
                    </a:lnTo>
                    <a:lnTo>
                      <a:pt x="854" y="171"/>
                    </a:lnTo>
                    <a:lnTo>
                      <a:pt x="837" y="172"/>
                    </a:lnTo>
                    <a:lnTo>
                      <a:pt x="819" y="173"/>
                    </a:lnTo>
                    <a:lnTo>
                      <a:pt x="802" y="176"/>
                    </a:lnTo>
                    <a:lnTo>
                      <a:pt x="764" y="179"/>
                    </a:lnTo>
                    <a:lnTo>
                      <a:pt x="747" y="181"/>
                    </a:lnTo>
                    <a:lnTo>
                      <a:pt x="729" y="182"/>
                    </a:lnTo>
                    <a:lnTo>
                      <a:pt x="712" y="183"/>
                    </a:lnTo>
                    <a:lnTo>
                      <a:pt x="695" y="185"/>
                    </a:lnTo>
                    <a:lnTo>
                      <a:pt x="678" y="186"/>
                    </a:lnTo>
                    <a:lnTo>
                      <a:pt x="661" y="188"/>
                    </a:lnTo>
                    <a:lnTo>
                      <a:pt x="645" y="188"/>
                    </a:lnTo>
                    <a:lnTo>
                      <a:pt x="629" y="189"/>
                    </a:lnTo>
                    <a:lnTo>
                      <a:pt x="613" y="189"/>
                    </a:lnTo>
                    <a:lnTo>
                      <a:pt x="597" y="191"/>
                    </a:lnTo>
                    <a:lnTo>
                      <a:pt x="581" y="191"/>
                    </a:lnTo>
                    <a:lnTo>
                      <a:pt x="565" y="191"/>
                    </a:lnTo>
                    <a:lnTo>
                      <a:pt x="550" y="191"/>
                    </a:lnTo>
                    <a:lnTo>
                      <a:pt x="534" y="191"/>
                    </a:lnTo>
                    <a:lnTo>
                      <a:pt x="519" y="191"/>
                    </a:lnTo>
                    <a:lnTo>
                      <a:pt x="503" y="191"/>
                    </a:lnTo>
                    <a:lnTo>
                      <a:pt x="487" y="191"/>
                    </a:lnTo>
                    <a:lnTo>
                      <a:pt x="471" y="191"/>
                    </a:lnTo>
                    <a:lnTo>
                      <a:pt x="456" y="189"/>
                    </a:lnTo>
                    <a:lnTo>
                      <a:pt x="440" y="189"/>
                    </a:lnTo>
                    <a:lnTo>
                      <a:pt x="423" y="188"/>
                    </a:lnTo>
                    <a:lnTo>
                      <a:pt x="407" y="188"/>
                    </a:lnTo>
                    <a:lnTo>
                      <a:pt x="390" y="186"/>
                    </a:lnTo>
                    <a:lnTo>
                      <a:pt x="373" y="185"/>
                    </a:lnTo>
                    <a:lnTo>
                      <a:pt x="356" y="183"/>
                    </a:lnTo>
                    <a:lnTo>
                      <a:pt x="339" y="182"/>
                    </a:lnTo>
                    <a:lnTo>
                      <a:pt x="322" y="181"/>
                    </a:lnTo>
                    <a:lnTo>
                      <a:pt x="304" y="179"/>
                    </a:lnTo>
                    <a:lnTo>
                      <a:pt x="286" y="178"/>
                    </a:lnTo>
                    <a:lnTo>
                      <a:pt x="267" y="176"/>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73" name="Freeform 313"/>
              <p:cNvSpPr>
                <a:spLocks/>
              </p:cNvSpPr>
              <p:nvPr/>
            </p:nvSpPr>
            <p:spPr bwMode="auto">
              <a:xfrm>
                <a:off x="3326" y="3768"/>
                <a:ext cx="994" cy="193"/>
              </a:xfrm>
              <a:custGeom>
                <a:avLst/>
                <a:gdLst/>
                <a:ahLst/>
                <a:cxnLst>
                  <a:cxn ang="0">
                    <a:pos x="199" y="170"/>
                  </a:cxn>
                  <a:cxn ang="0">
                    <a:pos x="156" y="164"/>
                  </a:cxn>
                  <a:cxn ang="0">
                    <a:pos x="119" y="159"/>
                  </a:cxn>
                  <a:cxn ang="0">
                    <a:pos x="88" y="153"/>
                  </a:cxn>
                  <a:cxn ang="0">
                    <a:pos x="62" y="146"/>
                  </a:cxn>
                  <a:cxn ang="0">
                    <a:pos x="41" y="138"/>
                  </a:cxn>
                  <a:cxn ang="0">
                    <a:pos x="25" y="130"/>
                  </a:cxn>
                  <a:cxn ang="0">
                    <a:pos x="12" y="123"/>
                  </a:cxn>
                  <a:cxn ang="0">
                    <a:pos x="4" y="113"/>
                  </a:cxn>
                  <a:cxn ang="0">
                    <a:pos x="1" y="103"/>
                  </a:cxn>
                  <a:cxn ang="0">
                    <a:pos x="1" y="88"/>
                  </a:cxn>
                  <a:cxn ang="0">
                    <a:pos x="4" y="78"/>
                  </a:cxn>
                  <a:cxn ang="0">
                    <a:pos x="12" y="68"/>
                  </a:cxn>
                  <a:cxn ang="0">
                    <a:pos x="24" y="60"/>
                  </a:cxn>
                  <a:cxn ang="0">
                    <a:pos x="41" y="53"/>
                  </a:cxn>
                  <a:cxn ang="0">
                    <a:pos x="62" y="44"/>
                  </a:cxn>
                  <a:cxn ang="0">
                    <a:pos x="88" y="38"/>
                  </a:cxn>
                  <a:cxn ang="0">
                    <a:pos x="119" y="32"/>
                  </a:cxn>
                  <a:cxn ang="0">
                    <a:pos x="156" y="25"/>
                  </a:cxn>
                  <a:cxn ang="0">
                    <a:pos x="199" y="20"/>
                  </a:cxn>
                  <a:cxn ang="0">
                    <a:pos x="248" y="15"/>
                  </a:cxn>
                  <a:cxn ang="0">
                    <a:pos x="315" y="8"/>
                  </a:cxn>
                  <a:cxn ang="0">
                    <a:pos x="363" y="4"/>
                  </a:cxn>
                  <a:cxn ang="0">
                    <a:pos x="408" y="1"/>
                  </a:cxn>
                  <a:cxn ang="0">
                    <a:pos x="453" y="0"/>
                  </a:cxn>
                  <a:cxn ang="0">
                    <a:pos x="496" y="0"/>
                  </a:cxn>
                  <a:cxn ang="0">
                    <a:pos x="541" y="0"/>
                  </a:cxn>
                  <a:cxn ang="0">
                    <a:pos x="584" y="1"/>
                  </a:cxn>
                  <a:cxn ang="0">
                    <a:pos x="630" y="4"/>
                  </a:cxn>
                  <a:cxn ang="0">
                    <a:pos x="677" y="8"/>
                  </a:cxn>
                  <a:cxn ang="0">
                    <a:pos x="727" y="12"/>
                  </a:cxn>
                  <a:cxn ang="0">
                    <a:pos x="794" y="20"/>
                  </a:cxn>
                  <a:cxn ang="0">
                    <a:pos x="837" y="25"/>
                  </a:cxn>
                  <a:cxn ang="0">
                    <a:pos x="873" y="32"/>
                  </a:cxn>
                  <a:cxn ang="0">
                    <a:pos x="905" y="38"/>
                  </a:cxn>
                  <a:cxn ang="0">
                    <a:pos x="931" y="44"/>
                  </a:cxn>
                  <a:cxn ang="0">
                    <a:pos x="952" y="53"/>
                  </a:cxn>
                  <a:cxn ang="0">
                    <a:pos x="968" y="60"/>
                  </a:cxn>
                  <a:cxn ang="0">
                    <a:pos x="980" y="68"/>
                  </a:cxn>
                  <a:cxn ang="0">
                    <a:pos x="988" y="78"/>
                  </a:cxn>
                  <a:cxn ang="0">
                    <a:pos x="992" y="88"/>
                  </a:cxn>
                  <a:cxn ang="0">
                    <a:pos x="992" y="103"/>
                  </a:cxn>
                  <a:cxn ang="0">
                    <a:pos x="988" y="113"/>
                  </a:cxn>
                  <a:cxn ang="0">
                    <a:pos x="980" y="123"/>
                  </a:cxn>
                  <a:cxn ang="0">
                    <a:pos x="968" y="130"/>
                  </a:cxn>
                  <a:cxn ang="0">
                    <a:pos x="952" y="138"/>
                  </a:cxn>
                  <a:cxn ang="0">
                    <a:pos x="931" y="146"/>
                  </a:cxn>
                  <a:cxn ang="0">
                    <a:pos x="905" y="153"/>
                  </a:cxn>
                  <a:cxn ang="0">
                    <a:pos x="873" y="159"/>
                  </a:cxn>
                  <a:cxn ang="0">
                    <a:pos x="837" y="164"/>
                  </a:cxn>
                  <a:cxn ang="0">
                    <a:pos x="794" y="170"/>
                  </a:cxn>
                  <a:cxn ang="0">
                    <a:pos x="745" y="177"/>
                  </a:cxn>
                  <a:cxn ang="0">
                    <a:pos x="677" y="183"/>
                  </a:cxn>
                  <a:cxn ang="0">
                    <a:pos x="630" y="187"/>
                  </a:cxn>
                  <a:cxn ang="0">
                    <a:pos x="584" y="190"/>
                  </a:cxn>
                  <a:cxn ang="0">
                    <a:pos x="541" y="192"/>
                  </a:cxn>
                  <a:cxn ang="0">
                    <a:pos x="496" y="192"/>
                  </a:cxn>
                  <a:cxn ang="0">
                    <a:pos x="453" y="192"/>
                  </a:cxn>
                  <a:cxn ang="0">
                    <a:pos x="408" y="190"/>
                  </a:cxn>
                  <a:cxn ang="0">
                    <a:pos x="363" y="187"/>
                  </a:cxn>
                  <a:cxn ang="0">
                    <a:pos x="315" y="183"/>
                  </a:cxn>
                  <a:cxn ang="0">
                    <a:pos x="265" y="179"/>
                  </a:cxn>
                </a:cxnLst>
                <a:rect l="0" t="0" r="r" b="b"/>
                <a:pathLst>
                  <a:path w="994" h="193">
                    <a:moveTo>
                      <a:pt x="248" y="177"/>
                    </a:moveTo>
                    <a:lnTo>
                      <a:pt x="214" y="173"/>
                    </a:lnTo>
                    <a:lnTo>
                      <a:pt x="199" y="170"/>
                    </a:lnTo>
                    <a:lnTo>
                      <a:pt x="184" y="169"/>
                    </a:lnTo>
                    <a:lnTo>
                      <a:pt x="170" y="167"/>
                    </a:lnTo>
                    <a:lnTo>
                      <a:pt x="156" y="164"/>
                    </a:lnTo>
                    <a:lnTo>
                      <a:pt x="143" y="163"/>
                    </a:lnTo>
                    <a:lnTo>
                      <a:pt x="131" y="161"/>
                    </a:lnTo>
                    <a:lnTo>
                      <a:pt x="119" y="159"/>
                    </a:lnTo>
                    <a:lnTo>
                      <a:pt x="108" y="157"/>
                    </a:lnTo>
                    <a:lnTo>
                      <a:pt x="98" y="154"/>
                    </a:lnTo>
                    <a:lnTo>
                      <a:pt x="88" y="153"/>
                    </a:lnTo>
                    <a:lnTo>
                      <a:pt x="78" y="150"/>
                    </a:lnTo>
                    <a:lnTo>
                      <a:pt x="70" y="149"/>
                    </a:lnTo>
                    <a:lnTo>
                      <a:pt x="62" y="146"/>
                    </a:lnTo>
                    <a:lnTo>
                      <a:pt x="54" y="144"/>
                    </a:lnTo>
                    <a:lnTo>
                      <a:pt x="47" y="141"/>
                    </a:lnTo>
                    <a:lnTo>
                      <a:pt x="41" y="138"/>
                    </a:lnTo>
                    <a:lnTo>
                      <a:pt x="35" y="136"/>
                    </a:lnTo>
                    <a:lnTo>
                      <a:pt x="29" y="133"/>
                    </a:lnTo>
                    <a:lnTo>
                      <a:pt x="25" y="130"/>
                    </a:lnTo>
                    <a:lnTo>
                      <a:pt x="20" y="128"/>
                    </a:lnTo>
                    <a:lnTo>
                      <a:pt x="16" y="126"/>
                    </a:lnTo>
                    <a:lnTo>
                      <a:pt x="12" y="123"/>
                    </a:lnTo>
                    <a:lnTo>
                      <a:pt x="10" y="118"/>
                    </a:lnTo>
                    <a:lnTo>
                      <a:pt x="7" y="116"/>
                    </a:lnTo>
                    <a:lnTo>
                      <a:pt x="4" y="113"/>
                    </a:lnTo>
                    <a:lnTo>
                      <a:pt x="3" y="110"/>
                    </a:lnTo>
                    <a:lnTo>
                      <a:pt x="2" y="106"/>
                    </a:lnTo>
                    <a:lnTo>
                      <a:pt x="1" y="103"/>
                    </a:lnTo>
                    <a:lnTo>
                      <a:pt x="0" y="98"/>
                    </a:lnTo>
                    <a:lnTo>
                      <a:pt x="0" y="96"/>
                    </a:lnTo>
                    <a:lnTo>
                      <a:pt x="1" y="88"/>
                    </a:lnTo>
                    <a:lnTo>
                      <a:pt x="2" y="84"/>
                    </a:lnTo>
                    <a:lnTo>
                      <a:pt x="3" y="81"/>
                    </a:lnTo>
                    <a:lnTo>
                      <a:pt x="4" y="78"/>
                    </a:lnTo>
                    <a:lnTo>
                      <a:pt x="7" y="74"/>
                    </a:lnTo>
                    <a:lnTo>
                      <a:pt x="9" y="71"/>
                    </a:lnTo>
                    <a:lnTo>
                      <a:pt x="12" y="68"/>
                    </a:lnTo>
                    <a:lnTo>
                      <a:pt x="16" y="65"/>
                    </a:lnTo>
                    <a:lnTo>
                      <a:pt x="20" y="63"/>
                    </a:lnTo>
                    <a:lnTo>
                      <a:pt x="24" y="60"/>
                    </a:lnTo>
                    <a:lnTo>
                      <a:pt x="29" y="57"/>
                    </a:lnTo>
                    <a:lnTo>
                      <a:pt x="35" y="54"/>
                    </a:lnTo>
                    <a:lnTo>
                      <a:pt x="41" y="53"/>
                    </a:lnTo>
                    <a:lnTo>
                      <a:pt x="47" y="50"/>
                    </a:lnTo>
                    <a:lnTo>
                      <a:pt x="54" y="47"/>
                    </a:lnTo>
                    <a:lnTo>
                      <a:pt x="62" y="44"/>
                    </a:lnTo>
                    <a:lnTo>
                      <a:pt x="69" y="42"/>
                    </a:lnTo>
                    <a:lnTo>
                      <a:pt x="78" y="41"/>
                    </a:lnTo>
                    <a:lnTo>
                      <a:pt x="88" y="38"/>
                    </a:lnTo>
                    <a:lnTo>
                      <a:pt x="98" y="35"/>
                    </a:lnTo>
                    <a:lnTo>
                      <a:pt x="108" y="34"/>
                    </a:lnTo>
                    <a:lnTo>
                      <a:pt x="119" y="32"/>
                    </a:lnTo>
                    <a:lnTo>
                      <a:pt x="131" y="30"/>
                    </a:lnTo>
                    <a:lnTo>
                      <a:pt x="143" y="28"/>
                    </a:lnTo>
                    <a:lnTo>
                      <a:pt x="156" y="25"/>
                    </a:lnTo>
                    <a:lnTo>
                      <a:pt x="170" y="24"/>
                    </a:lnTo>
                    <a:lnTo>
                      <a:pt x="184" y="22"/>
                    </a:lnTo>
                    <a:lnTo>
                      <a:pt x="199" y="20"/>
                    </a:lnTo>
                    <a:lnTo>
                      <a:pt x="214" y="18"/>
                    </a:lnTo>
                    <a:lnTo>
                      <a:pt x="231" y="17"/>
                    </a:lnTo>
                    <a:lnTo>
                      <a:pt x="248" y="15"/>
                    </a:lnTo>
                    <a:lnTo>
                      <a:pt x="283" y="11"/>
                    </a:lnTo>
                    <a:lnTo>
                      <a:pt x="299" y="10"/>
                    </a:lnTo>
                    <a:lnTo>
                      <a:pt x="315" y="8"/>
                    </a:lnTo>
                    <a:lnTo>
                      <a:pt x="332" y="7"/>
                    </a:lnTo>
                    <a:lnTo>
                      <a:pt x="347" y="5"/>
                    </a:lnTo>
                    <a:lnTo>
                      <a:pt x="363" y="4"/>
                    </a:lnTo>
                    <a:lnTo>
                      <a:pt x="378" y="4"/>
                    </a:lnTo>
                    <a:lnTo>
                      <a:pt x="393" y="2"/>
                    </a:lnTo>
                    <a:lnTo>
                      <a:pt x="408" y="1"/>
                    </a:lnTo>
                    <a:lnTo>
                      <a:pt x="423" y="1"/>
                    </a:lnTo>
                    <a:lnTo>
                      <a:pt x="438" y="1"/>
                    </a:lnTo>
                    <a:lnTo>
                      <a:pt x="453" y="0"/>
                    </a:lnTo>
                    <a:lnTo>
                      <a:pt x="468" y="0"/>
                    </a:lnTo>
                    <a:lnTo>
                      <a:pt x="482" y="0"/>
                    </a:lnTo>
                    <a:lnTo>
                      <a:pt x="496" y="0"/>
                    </a:lnTo>
                    <a:lnTo>
                      <a:pt x="511" y="0"/>
                    </a:lnTo>
                    <a:lnTo>
                      <a:pt x="525" y="0"/>
                    </a:lnTo>
                    <a:lnTo>
                      <a:pt x="541" y="0"/>
                    </a:lnTo>
                    <a:lnTo>
                      <a:pt x="555" y="1"/>
                    </a:lnTo>
                    <a:lnTo>
                      <a:pt x="570" y="1"/>
                    </a:lnTo>
                    <a:lnTo>
                      <a:pt x="584" y="1"/>
                    </a:lnTo>
                    <a:lnTo>
                      <a:pt x="599" y="2"/>
                    </a:lnTo>
                    <a:lnTo>
                      <a:pt x="614" y="4"/>
                    </a:lnTo>
                    <a:lnTo>
                      <a:pt x="630" y="4"/>
                    </a:lnTo>
                    <a:lnTo>
                      <a:pt x="645" y="5"/>
                    </a:lnTo>
                    <a:lnTo>
                      <a:pt x="661" y="7"/>
                    </a:lnTo>
                    <a:lnTo>
                      <a:pt x="677" y="8"/>
                    </a:lnTo>
                    <a:lnTo>
                      <a:pt x="693" y="10"/>
                    </a:lnTo>
                    <a:lnTo>
                      <a:pt x="710" y="11"/>
                    </a:lnTo>
                    <a:lnTo>
                      <a:pt x="727" y="12"/>
                    </a:lnTo>
                    <a:lnTo>
                      <a:pt x="745" y="15"/>
                    </a:lnTo>
                    <a:lnTo>
                      <a:pt x="778" y="18"/>
                    </a:lnTo>
                    <a:lnTo>
                      <a:pt x="794" y="20"/>
                    </a:lnTo>
                    <a:lnTo>
                      <a:pt x="809" y="22"/>
                    </a:lnTo>
                    <a:lnTo>
                      <a:pt x="823" y="24"/>
                    </a:lnTo>
                    <a:lnTo>
                      <a:pt x="837" y="25"/>
                    </a:lnTo>
                    <a:lnTo>
                      <a:pt x="850" y="28"/>
                    </a:lnTo>
                    <a:lnTo>
                      <a:pt x="862" y="30"/>
                    </a:lnTo>
                    <a:lnTo>
                      <a:pt x="873" y="32"/>
                    </a:lnTo>
                    <a:lnTo>
                      <a:pt x="885" y="34"/>
                    </a:lnTo>
                    <a:lnTo>
                      <a:pt x="895" y="35"/>
                    </a:lnTo>
                    <a:lnTo>
                      <a:pt x="905" y="38"/>
                    </a:lnTo>
                    <a:lnTo>
                      <a:pt x="914" y="41"/>
                    </a:lnTo>
                    <a:lnTo>
                      <a:pt x="923" y="42"/>
                    </a:lnTo>
                    <a:lnTo>
                      <a:pt x="931" y="44"/>
                    </a:lnTo>
                    <a:lnTo>
                      <a:pt x="939" y="47"/>
                    </a:lnTo>
                    <a:lnTo>
                      <a:pt x="946" y="50"/>
                    </a:lnTo>
                    <a:lnTo>
                      <a:pt x="952" y="53"/>
                    </a:lnTo>
                    <a:lnTo>
                      <a:pt x="958" y="54"/>
                    </a:lnTo>
                    <a:lnTo>
                      <a:pt x="964" y="57"/>
                    </a:lnTo>
                    <a:lnTo>
                      <a:pt x="968" y="60"/>
                    </a:lnTo>
                    <a:lnTo>
                      <a:pt x="973" y="63"/>
                    </a:lnTo>
                    <a:lnTo>
                      <a:pt x="976" y="65"/>
                    </a:lnTo>
                    <a:lnTo>
                      <a:pt x="980" y="68"/>
                    </a:lnTo>
                    <a:lnTo>
                      <a:pt x="983" y="71"/>
                    </a:lnTo>
                    <a:lnTo>
                      <a:pt x="986" y="74"/>
                    </a:lnTo>
                    <a:lnTo>
                      <a:pt x="988" y="78"/>
                    </a:lnTo>
                    <a:lnTo>
                      <a:pt x="990" y="81"/>
                    </a:lnTo>
                    <a:lnTo>
                      <a:pt x="991" y="84"/>
                    </a:lnTo>
                    <a:lnTo>
                      <a:pt x="992" y="88"/>
                    </a:lnTo>
                    <a:lnTo>
                      <a:pt x="992" y="91"/>
                    </a:lnTo>
                    <a:lnTo>
                      <a:pt x="993" y="96"/>
                    </a:lnTo>
                    <a:lnTo>
                      <a:pt x="992" y="103"/>
                    </a:lnTo>
                    <a:lnTo>
                      <a:pt x="991" y="106"/>
                    </a:lnTo>
                    <a:lnTo>
                      <a:pt x="990" y="110"/>
                    </a:lnTo>
                    <a:lnTo>
                      <a:pt x="988" y="113"/>
                    </a:lnTo>
                    <a:lnTo>
                      <a:pt x="986" y="116"/>
                    </a:lnTo>
                    <a:lnTo>
                      <a:pt x="983" y="118"/>
                    </a:lnTo>
                    <a:lnTo>
                      <a:pt x="980" y="123"/>
                    </a:lnTo>
                    <a:lnTo>
                      <a:pt x="976" y="126"/>
                    </a:lnTo>
                    <a:lnTo>
                      <a:pt x="973" y="128"/>
                    </a:lnTo>
                    <a:lnTo>
                      <a:pt x="968" y="130"/>
                    </a:lnTo>
                    <a:lnTo>
                      <a:pt x="964" y="133"/>
                    </a:lnTo>
                    <a:lnTo>
                      <a:pt x="958" y="136"/>
                    </a:lnTo>
                    <a:lnTo>
                      <a:pt x="952" y="138"/>
                    </a:lnTo>
                    <a:lnTo>
                      <a:pt x="946" y="141"/>
                    </a:lnTo>
                    <a:lnTo>
                      <a:pt x="939" y="144"/>
                    </a:lnTo>
                    <a:lnTo>
                      <a:pt x="931" y="146"/>
                    </a:lnTo>
                    <a:lnTo>
                      <a:pt x="923" y="149"/>
                    </a:lnTo>
                    <a:lnTo>
                      <a:pt x="914" y="150"/>
                    </a:lnTo>
                    <a:lnTo>
                      <a:pt x="905" y="153"/>
                    </a:lnTo>
                    <a:lnTo>
                      <a:pt x="895" y="154"/>
                    </a:lnTo>
                    <a:lnTo>
                      <a:pt x="885" y="157"/>
                    </a:lnTo>
                    <a:lnTo>
                      <a:pt x="873" y="159"/>
                    </a:lnTo>
                    <a:lnTo>
                      <a:pt x="862" y="161"/>
                    </a:lnTo>
                    <a:lnTo>
                      <a:pt x="850" y="163"/>
                    </a:lnTo>
                    <a:lnTo>
                      <a:pt x="837" y="164"/>
                    </a:lnTo>
                    <a:lnTo>
                      <a:pt x="823" y="167"/>
                    </a:lnTo>
                    <a:lnTo>
                      <a:pt x="809" y="169"/>
                    </a:lnTo>
                    <a:lnTo>
                      <a:pt x="794" y="170"/>
                    </a:lnTo>
                    <a:lnTo>
                      <a:pt x="778" y="173"/>
                    </a:lnTo>
                    <a:lnTo>
                      <a:pt x="762" y="174"/>
                    </a:lnTo>
                    <a:lnTo>
                      <a:pt x="745" y="177"/>
                    </a:lnTo>
                    <a:lnTo>
                      <a:pt x="710" y="180"/>
                    </a:lnTo>
                    <a:lnTo>
                      <a:pt x="693" y="181"/>
                    </a:lnTo>
                    <a:lnTo>
                      <a:pt x="677" y="183"/>
                    </a:lnTo>
                    <a:lnTo>
                      <a:pt x="661" y="184"/>
                    </a:lnTo>
                    <a:lnTo>
                      <a:pt x="645" y="186"/>
                    </a:lnTo>
                    <a:lnTo>
                      <a:pt x="630" y="187"/>
                    </a:lnTo>
                    <a:lnTo>
                      <a:pt x="614" y="187"/>
                    </a:lnTo>
                    <a:lnTo>
                      <a:pt x="599" y="189"/>
                    </a:lnTo>
                    <a:lnTo>
                      <a:pt x="584" y="190"/>
                    </a:lnTo>
                    <a:lnTo>
                      <a:pt x="570" y="190"/>
                    </a:lnTo>
                    <a:lnTo>
                      <a:pt x="555" y="190"/>
                    </a:lnTo>
                    <a:lnTo>
                      <a:pt x="541" y="192"/>
                    </a:lnTo>
                    <a:lnTo>
                      <a:pt x="525" y="192"/>
                    </a:lnTo>
                    <a:lnTo>
                      <a:pt x="511" y="192"/>
                    </a:lnTo>
                    <a:lnTo>
                      <a:pt x="496" y="192"/>
                    </a:lnTo>
                    <a:lnTo>
                      <a:pt x="482" y="192"/>
                    </a:lnTo>
                    <a:lnTo>
                      <a:pt x="468" y="192"/>
                    </a:lnTo>
                    <a:lnTo>
                      <a:pt x="453" y="192"/>
                    </a:lnTo>
                    <a:lnTo>
                      <a:pt x="438" y="190"/>
                    </a:lnTo>
                    <a:lnTo>
                      <a:pt x="423" y="190"/>
                    </a:lnTo>
                    <a:lnTo>
                      <a:pt x="408" y="190"/>
                    </a:lnTo>
                    <a:lnTo>
                      <a:pt x="393" y="189"/>
                    </a:lnTo>
                    <a:lnTo>
                      <a:pt x="378" y="187"/>
                    </a:lnTo>
                    <a:lnTo>
                      <a:pt x="363" y="187"/>
                    </a:lnTo>
                    <a:lnTo>
                      <a:pt x="347" y="186"/>
                    </a:lnTo>
                    <a:lnTo>
                      <a:pt x="332" y="184"/>
                    </a:lnTo>
                    <a:lnTo>
                      <a:pt x="315" y="183"/>
                    </a:lnTo>
                    <a:lnTo>
                      <a:pt x="299" y="181"/>
                    </a:lnTo>
                    <a:lnTo>
                      <a:pt x="283" y="180"/>
                    </a:lnTo>
                    <a:lnTo>
                      <a:pt x="265" y="179"/>
                    </a:lnTo>
                    <a:lnTo>
                      <a:pt x="248" y="177"/>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74" name="Freeform 314"/>
              <p:cNvSpPr>
                <a:spLocks/>
              </p:cNvSpPr>
              <p:nvPr/>
            </p:nvSpPr>
            <p:spPr bwMode="auto">
              <a:xfrm>
                <a:off x="4361" y="3758"/>
                <a:ext cx="970" cy="194"/>
              </a:xfrm>
              <a:custGeom>
                <a:avLst/>
                <a:gdLst/>
                <a:ahLst/>
                <a:cxnLst>
                  <a:cxn ang="0">
                    <a:pos x="194" y="171"/>
                  </a:cxn>
                  <a:cxn ang="0">
                    <a:pos x="152" y="165"/>
                  </a:cxn>
                  <a:cxn ang="0">
                    <a:pos x="116" y="159"/>
                  </a:cxn>
                  <a:cxn ang="0">
                    <a:pos x="85" y="154"/>
                  </a:cxn>
                  <a:cxn ang="0">
                    <a:pos x="60" y="146"/>
                  </a:cxn>
                  <a:cxn ang="0">
                    <a:pos x="39" y="139"/>
                  </a:cxn>
                  <a:cxn ang="0">
                    <a:pos x="23" y="132"/>
                  </a:cxn>
                  <a:cxn ang="0">
                    <a:pos x="12" y="123"/>
                  </a:cxn>
                  <a:cxn ang="0">
                    <a:pos x="4" y="113"/>
                  </a:cxn>
                  <a:cxn ang="0">
                    <a:pos x="0" y="103"/>
                  </a:cxn>
                  <a:cxn ang="0">
                    <a:pos x="0" y="89"/>
                  </a:cxn>
                  <a:cxn ang="0">
                    <a:pos x="4" y="77"/>
                  </a:cxn>
                  <a:cxn ang="0">
                    <a:pos x="12" y="69"/>
                  </a:cxn>
                  <a:cxn ang="0">
                    <a:pos x="23" y="60"/>
                  </a:cxn>
                  <a:cxn ang="0">
                    <a:pos x="39" y="53"/>
                  </a:cxn>
                  <a:cxn ang="0">
                    <a:pos x="60" y="46"/>
                  </a:cxn>
                  <a:cxn ang="0">
                    <a:pos x="85" y="38"/>
                  </a:cxn>
                  <a:cxn ang="0">
                    <a:pos x="116" y="31"/>
                  </a:cxn>
                  <a:cxn ang="0">
                    <a:pos x="152" y="25"/>
                  </a:cxn>
                  <a:cxn ang="0">
                    <a:pos x="194" y="20"/>
                  </a:cxn>
                  <a:cxn ang="0">
                    <a:pos x="242" y="14"/>
                  </a:cxn>
                  <a:cxn ang="0">
                    <a:pos x="308" y="8"/>
                  </a:cxn>
                  <a:cxn ang="0">
                    <a:pos x="354" y="4"/>
                  </a:cxn>
                  <a:cxn ang="0">
                    <a:pos x="398" y="1"/>
                  </a:cxn>
                  <a:cxn ang="0">
                    <a:pos x="442" y="0"/>
                  </a:cxn>
                  <a:cxn ang="0">
                    <a:pos x="485" y="0"/>
                  </a:cxn>
                  <a:cxn ang="0">
                    <a:pos x="527" y="0"/>
                  </a:cxn>
                  <a:cxn ang="0">
                    <a:pos x="571" y="1"/>
                  </a:cxn>
                  <a:cxn ang="0">
                    <a:pos x="615" y="4"/>
                  </a:cxn>
                  <a:cxn ang="0">
                    <a:pos x="661" y="8"/>
                  </a:cxn>
                  <a:cxn ang="0">
                    <a:pos x="709" y="12"/>
                  </a:cxn>
                  <a:cxn ang="0">
                    <a:pos x="774" y="20"/>
                  </a:cxn>
                  <a:cxn ang="0">
                    <a:pos x="816" y="25"/>
                  </a:cxn>
                  <a:cxn ang="0">
                    <a:pos x="853" y="31"/>
                  </a:cxn>
                  <a:cxn ang="0">
                    <a:pos x="883" y="38"/>
                  </a:cxn>
                  <a:cxn ang="0">
                    <a:pos x="909" y="46"/>
                  </a:cxn>
                  <a:cxn ang="0">
                    <a:pos x="929" y="53"/>
                  </a:cxn>
                  <a:cxn ang="0">
                    <a:pos x="945" y="60"/>
                  </a:cxn>
                  <a:cxn ang="0">
                    <a:pos x="957" y="69"/>
                  </a:cxn>
                  <a:cxn ang="0">
                    <a:pos x="964" y="77"/>
                  </a:cxn>
                  <a:cxn ang="0">
                    <a:pos x="968" y="89"/>
                  </a:cxn>
                  <a:cxn ang="0">
                    <a:pos x="968" y="103"/>
                  </a:cxn>
                  <a:cxn ang="0">
                    <a:pos x="965" y="113"/>
                  </a:cxn>
                  <a:cxn ang="0">
                    <a:pos x="957" y="123"/>
                  </a:cxn>
                  <a:cxn ang="0">
                    <a:pos x="945" y="132"/>
                  </a:cxn>
                  <a:cxn ang="0">
                    <a:pos x="929" y="139"/>
                  </a:cxn>
                  <a:cxn ang="0">
                    <a:pos x="909" y="146"/>
                  </a:cxn>
                  <a:cxn ang="0">
                    <a:pos x="884" y="154"/>
                  </a:cxn>
                  <a:cxn ang="0">
                    <a:pos x="853" y="159"/>
                  </a:cxn>
                  <a:cxn ang="0">
                    <a:pos x="816" y="165"/>
                  </a:cxn>
                  <a:cxn ang="0">
                    <a:pos x="774" y="171"/>
                  </a:cxn>
                  <a:cxn ang="0">
                    <a:pos x="727" y="178"/>
                  </a:cxn>
                  <a:cxn ang="0">
                    <a:pos x="661" y="184"/>
                  </a:cxn>
                  <a:cxn ang="0">
                    <a:pos x="615" y="187"/>
                  </a:cxn>
                  <a:cxn ang="0">
                    <a:pos x="571" y="190"/>
                  </a:cxn>
                  <a:cxn ang="0">
                    <a:pos x="527" y="193"/>
                  </a:cxn>
                  <a:cxn ang="0">
                    <a:pos x="485" y="193"/>
                  </a:cxn>
                  <a:cxn ang="0">
                    <a:pos x="442" y="193"/>
                  </a:cxn>
                  <a:cxn ang="0">
                    <a:pos x="398" y="190"/>
                  </a:cxn>
                  <a:cxn ang="0">
                    <a:pos x="354" y="187"/>
                  </a:cxn>
                  <a:cxn ang="0">
                    <a:pos x="308" y="184"/>
                  </a:cxn>
                  <a:cxn ang="0">
                    <a:pos x="259" y="180"/>
                  </a:cxn>
                </a:cxnLst>
                <a:rect l="0" t="0" r="r" b="b"/>
                <a:pathLst>
                  <a:path w="970" h="194">
                    <a:moveTo>
                      <a:pt x="242" y="178"/>
                    </a:moveTo>
                    <a:lnTo>
                      <a:pt x="210" y="174"/>
                    </a:lnTo>
                    <a:lnTo>
                      <a:pt x="194" y="171"/>
                    </a:lnTo>
                    <a:lnTo>
                      <a:pt x="180" y="169"/>
                    </a:lnTo>
                    <a:lnTo>
                      <a:pt x="165" y="168"/>
                    </a:lnTo>
                    <a:lnTo>
                      <a:pt x="152" y="165"/>
                    </a:lnTo>
                    <a:lnTo>
                      <a:pt x="140" y="164"/>
                    </a:lnTo>
                    <a:lnTo>
                      <a:pt x="128" y="162"/>
                    </a:lnTo>
                    <a:lnTo>
                      <a:pt x="116" y="159"/>
                    </a:lnTo>
                    <a:lnTo>
                      <a:pt x="105" y="158"/>
                    </a:lnTo>
                    <a:lnTo>
                      <a:pt x="95" y="155"/>
                    </a:lnTo>
                    <a:lnTo>
                      <a:pt x="85" y="154"/>
                    </a:lnTo>
                    <a:lnTo>
                      <a:pt x="76" y="151"/>
                    </a:lnTo>
                    <a:lnTo>
                      <a:pt x="68" y="149"/>
                    </a:lnTo>
                    <a:lnTo>
                      <a:pt x="60" y="146"/>
                    </a:lnTo>
                    <a:lnTo>
                      <a:pt x="52" y="144"/>
                    </a:lnTo>
                    <a:lnTo>
                      <a:pt x="46" y="142"/>
                    </a:lnTo>
                    <a:lnTo>
                      <a:pt x="39" y="139"/>
                    </a:lnTo>
                    <a:lnTo>
                      <a:pt x="34" y="136"/>
                    </a:lnTo>
                    <a:lnTo>
                      <a:pt x="28" y="133"/>
                    </a:lnTo>
                    <a:lnTo>
                      <a:pt x="23" y="132"/>
                    </a:lnTo>
                    <a:lnTo>
                      <a:pt x="20" y="129"/>
                    </a:lnTo>
                    <a:lnTo>
                      <a:pt x="15" y="126"/>
                    </a:lnTo>
                    <a:lnTo>
                      <a:pt x="12" y="123"/>
                    </a:lnTo>
                    <a:lnTo>
                      <a:pt x="9" y="119"/>
                    </a:lnTo>
                    <a:lnTo>
                      <a:pt x="6" y="116"/>
                    </a:lnTo>
                    <a:lnTo>
                      <a:pt x="4" y="113"/>
                    </a:lnTo>
                    <a:lnTo>
                      <a:pt x="3" y="110"/>
                    </a:lnTo>
                    <a:lnTo>
                      <a:pt x="1" y="106"/>
                    </a:lnTo>
                    <a:lnTo>
                      <a:pt x="0" y="103"/>
                    </a:lnTo>
                    <a:lnTo>
                      <a:pt x="0" y="99"/>
                    </a:lnTo>
                    <a:lnTo>
                      <a:pt x="0" y="96"/>
                    </a:lnTo>
                    <a:lnTo>
                      <a:pt x="0" y="89"/>
                    </a:lnTo>
                    <a:lnTo>
                      <a:pt x="1" y="84"/>
                    </a:lnTo>
                    <a:lnTo>
                      <a:pt x="3" y="82"/>
                    </a:lnTo>
                    <a:lnTo>
                      <a:pt x="4" y="77"/>
                    </a:lnTo>
                    <a:lnTo>
                      <a:pt x="6" y="74"/>
                    </a:lnTo>
                    <a:lnTo>
                      <a:pt x="9" y="72"/>
                    </a:lnTo>
                    <a:lnTo>
                      <a:pt x="12" y="69"/>
                    </a:lnTo>
                    <a:lnTo>
                      <a:pt x="15" y="66"/>
                    </a:lnTo>
                    <a:lnTo>
                      <a:pt x="20" y="63"/>
                    </a:lnTo>
                    <a:lnTo>
                      <a:pt x="23" y="60"/>
                    </a:lnTo>
                    <a:lnTo>
                      <a:pt x="28" y="57"/>
                    </a:lnTo>
                    <a:lnTo>
                      <a:pt x="34" y="54"/>
                    </a:lnTo>
                    <a:lnTo>
                      <a:pt x="39" y="53"/>
                    </a:lnTo>
                    <a:lnTo>
                      <a:pt x="46" y="50"/>
                    </a:lnTo>
                    <a:lnTo>
                      <a:pt x="52" y="47"/>
                    </a:lnTo>
                    <a:lnTo>
                      <a:pt x="60" y="46"/>
                    </a:lnTo>
                    <a:lnTo>
                      <a:pt x="68" y="43"/>
                    </a:lnTo>
                    <a:lnTo>
                      <a:pt x="76" y="40"/>
                    </a:lnTo>
                    <a:lnTo>
                      <a:pt x="85" y="38"/>
                    </a:lnTo>
                    <a:lnTo>
                      <a:pt x="95" y="37"/>
                    </a:lnTo>
                    <a:lnTo>
                      <a:pt x="105" y="34"/>
                    </a:lnTo>
                    <a:lnTo>
                      <a:pt x="116" y="31"/>
                    </a:lnTo>
                    <a:lnTo>
                      <a:pt x="127" y="30"/>
                    </a:lnTo>
                    <a:lnTo>
                      <a:pt x="140" y="28"/>
                    </a:lnTo>
                    <a:lnTo>
                      <a:pt x="152" y="25"/>
                    </a:lnTo>
                    <a:lnTo>
                      <a:pt x="165" y="24"/>
                    </a:lnTo>
                    <a:lnTo>
                      <a:pt x="180" y="23"/>
                    </a:lnTo>
                    <a:lnTo>
                      <a:pt x="194" y="20"/>
                    </a:lnTo>
                    <a:lnTo>
                      <a:pt x="210" y="18"/>
                    </a:lnTo>
                    <a:lnTo>
                      <a:pt x="226" y="17"/>
                    </a:lnTo>
                    <a:lnTo>
                      <a:pt x="242" y="14"/>
                    </a:lnTo>
                    <a:lnTo>
                      <a:pt x="276" y="11"/>
                    </a:lnTo>
                    <a:lnTo>
                      <a:pt x="292" y="8"/>
                    </a:lnTo>
                    <a:lnTo>
                      <a:pt x="308" y="8"/>
                    </a:lnTo>
                    <a:lnTo>
                      <a:pt x="324" y="7"/>
                    </a:lnTo>
                    <a:lnTo>
                      <a:pt x="339" y="5"/>
                    </a:lnTo>
                    <a:lnTo>
                      <a:pt x="354" y="4"/>
                    </a:lnTo>
                    <a:lnTo>
                      <a:pt x="369" y="2"/>
                    </a:lnTo>
                    <a:lnTo>
                      <a:pt x="384" y="2"/>
                    </a:lnTo>
                    <a:lnTo>
                      <a:pt x="398" y="1"/>
                    </a:lnTo>
                    <a:lnTo>
                      <a:pt x="413" y="1"/>
                    </a:lnTo>
                    <a:lnTo>
                      <a:pt x="428" y="0"/>
                    </a:lnTo>
                    <a:lnTo>
                      <a:pt x="442" y="0"/>
                    </a:lnTo>
                    <a:lnTo>
                      <a:pt x="456" y="0"/>
                    </a:lnTo>
                    <a:lnTo>
                      <a:pt x="470" y="0"/>
                    </a:lnTo>
                    <a:lnTo>
                      <a:pt x="485" y="0"/>
                    </a:lnTo>
                    <a:lnTo>
                      <a:pt x="499" y="0"/>
                    </a:lnTo>
                    <a:lnTo>
                      <a:pt x="513" y="0"/>
                    </a:lnTo>
                    <a:lnTo>
                      <a:pt x="527" y="0"/>
                    </a:lnTo>
                    <a:lnTo>
                      <a:pt x="541" y="0"/>
                    </a:lnTo>
                    <a:lnTo>
                      <a:pt x="556" y="1"/>
                    </a:lnTo>
                    <a:lnTo>
                      <a:pt x="571" y="1"/>
                    </a:lnTo>
                    <a:lnTo>
                      <a:pt x="585" y="2"/>
                    </a:lnTo>
                    <a:lnTo>
                      <a:pt x="600" y="2"/>
                    </a:lnTo>
                    <a:lnTo>
                      <a:pt x="615" y="4"/>
                    </a:lnTo>
                    <a:lnTo>
                      <a:pt x="630" y="5"/>
                    </a:lnTo>
                    <a:lnTo>
                      <a:pt x="645" y="7"/>
                    </a:lnTo>
                    <a:lnTo>
                      <a:pt x="661" y="8"/>
                    </a:lnTo>
                    <a:lnTo>
                      <a:pt x="677" y="8"/>
                    </a:lnTo>
                    <a:lnTo>
                      <a:pt x="693" y="11"/>
                    </a:lnTo>
                    <a:lnTo>
                      <a:pt x="709" y="12"/>
                    </a:lnTo>
                    <a:lnTo>
                      <a:pt x="727" y="14"/>
                    </a:lnTo>
                    <a:lnTo>
                      <a:pt x="759" y="18"/>
                    </a:lnTo>
                    <a:lnTo>
                      <a:pt x="774" y="20"/>
                    </a:lnTo>
                    <a:lnTo>
                      <a:pt x="790" y="23"/>
                    </a:lnTo>
                    <a:lnTo>
                      <a:pt x="804" y="24"/>
                    </a:lnTo>
                    <a:lnTo>
                      <a:pt x="816" y="25"/>
                    </a:lnTo>
                    <a:lnTo>
                      <a:pt x="830" y="28"/>
                    </a:lnTo>
                    <a:lnTo>
                      <a:pt x="841" y="30"/>
                    </a:lnTo>
                    <a:lnTo>
                      <a:pt x="853" y="31"/>
                    </a:lnTo>
                    <a:lnTo>
                      <a:pt x="863" y="34"/>
                    </a:lnTo>
                    <a:lnTo>
                      <a:pt x="873" y="37"/>
                    </a:lnTo>
                    <a:lnTo>
                      <a:pt x="883" y="38"/>
                    </a:lnTo>
                    <a:lnTo>
                      <a:pt x="893" y="40"/>
                    </a:lnTo>
                    <a:lnTo>
                      <a:pt x="901" y="43"/>
                    </a:lnTo>
                    <a:lnTo>
                      <a:pt x="909" y="46"/>
                    </a:lnTo>
                    <a:lnTo>
                      <a:pt x="916" y="47"/>
                    </a:lnTo>
                    <a:lnTo>
                      <a:pt x="923" y="50"/>
                    </a:lnTo>
                    <a:lnTo>
                      <a:pt x="929" y="53"/>
                    </a:lnTo>
                    <a:lnTo>
                      <a:pt x="935" y="54"/>
                    </a:lnTo>
                    <a:lnTo>
                      <a:pt x="941" y="57"/>
                    </a:lnTo>
                    <a:lnTo>
                      <a:pt x="945" y="60"/>
                    </a:lnTo>
                    <a:lnTo>
                      <a:pt x="950" y="63"/>
                    </a:lnTo>
                    <a:lnTo>
                      <a:pt x="953" y="66"/>
                    </a:lnTo>
                    <a:lnTo>
                      <a:pt x="957" y="69"/>
                    </a:lnTo>
                    <a:lnTo>
                      <a:pt x="959" y="72"/>
                    </a:lnTo>
                    <a:lnTo>
                      <a:pt x="962" y="74"/>
                    </a:lnTo>
                    <a:lnTo>
                      <a:pt x="964" y="77"/>
                    </a:lnTo>
                    <a:lnTo>
                      <a:pt x="966" y="82"/>
                    </a:lnTo>
                    <a:lnTo>
                      <a:pt x="967" y="84"/>
                    </a:lnTo>
                    <a:lnTo>
                      <a:pt x="968" y="89"/>
                    </a:lnTo>
                    <a:lnTo>
                      <a:pt x="969" y="92"/>
                    </a:lnTo>
                    <a:lnTo>
                      <a:pt x="969" y="96"/>
                    </a:lnTo>
                    <a:lnTo>
                      <a:pt x="968" y="103"/>
                    </a:lnTo>
                    <a:lnTo>
                      <a:pt x="967" y="106"/>
                    </a:lnTo>
                    <a:lnTo>
                      <a:pt x="966" y="110"/>
                    </a:lnTo>
                    <a:lnTo>
                      <a:pt x="965" y="113"/>
                    </a:lnTo>
                    <a:lnTo>
                      <a:pt x="962" y="116"/>
                    </a:lnTo>
                    <a:lnTo>
                      <a:pt x="960" y="119"/>
                    </a:lnTo>
                    <a:lnTo>
                      <a:pt x="957" y="123"/>
                    </a:lnTo>
                    <a:lnTo>
                      <a:pt x="953" y="126"/>
                    </a:lnTo>
                    <a:lnTo>
                      <a:pt x="950" y="129"/>
                    </a:lnTo>
                    <a:lnTo>
                      <a:pt x="945" y="132"/>
                    </a:lnTo>
                    <a:lnTo>
                      <a:pt x="941" y="133"/>
                    </a:lnTo>
                    <a:lnTo>
                      <a:pt x="935" y="136"/>
                    </a:lnTo>
                    <a:lnTo>
                      <a:pt x="929" y="139"/>
                    </a:lnTo>
                    <a:lnTo>
                      <a:pt x="923" y="142"/>
                    </a:lnTo>
                    <a:lnTo>
                      <a:pt x="916" y="144"/>
                    </a:lnTo>
                    <a:lnTo>
                      <a:pt x="909" y="146"/>
                    </a:lnTo>
                    <a:lnTo>
                      <a:pt x="901" y="149"/>
                    </a:lnTo>
                    <a:lnTo>
                      <a:pt x="893" y="151"/>
                    </a:lnTo>
                    <a:lnTo>
                      <a:pt x="884" y="154"/>
                    </a:lnTo>
                    <a:lnTo>
                      <a:pt x="874" y="155"/>
                    </a:lnTo>
                    <a:lnTo>
                      <a:pt x="863" y="158"/>
                    </a:lnTo>
                    <a:lnTo>
                      <a:pt x="853" y="159"/>
                    </a:lnTo>
                    <a:lnTo>
                      <a:pt x="841" y="162"/>
                    </a:lnTo>
                    <a:lnTo>
                      <a:pt x="830" y="164"/>
                    </a:lnTo>
                    <a:lnTo>
                      <a:pt x="816" y="165"/>
                    </a:lnTo>
                    <a:lnTo>
                      <a:pt x="804" y="168"/>
                    </a:lnTo>
                    <a:lnTo>
                      <a:pt x="790" y="169"/>
                    </a:lnTo>
                    <a:lnTo>
                      <a:pt x="774" y="171"/>
                    </a:lnTo>
                    <a:lnTo>
                      <a:pt x="759" y="174"/>
                    </a:lnTo>
                    <a:lnTo>
                      <a:pt x="743" y="175"/>
                    </a:lnTo>
                    <a:lnTo>
                      <a:pt x="727" y="178"/>
                    </a:lnTo>
                    <a:lnTo>
                      <a:pt x="693" y="181"/>
                    </a:lnTo>
                    <a:lnTo>
                      <a:pt x="677" y="182"/>
                    </a:lnTo>
                    <a:lnTo>
                      <a:pt x="661" y="184"/>
                    </a:lnTo>
                    <a:lnTo>
                      <a:pt x="645" y="185"/>
                    </a:lnTo>
                    <a:lnTo>
                      <a:pt x="630" y="187"/>
                    </a:lnTo>
                    <a:lnTo>
                      <a:pt x="615" y="187"/>
                    </a:lnTo>
                    <a:lnTo>
                      <a:pt x="600" y="188"/>
                    </a:lnTo>
                    <a:lnTo>
                      <a:pt x="585" y="190"/>
                    </a:lnTo>
                    <a:lnTo>
                      <a:pt x="571" y="190"/>
                    </a:lnTo>
                    <a:lnTo>
                      <a:pt x="556" y="191"/>
                    </a:lnTo>
                    <a:lnTo>
                      <a:pt x="541" y="191"/>
                    </a:lnTo>
                    <a:lnTo>
                      <a:pt x="527" y="193"/>
                    </a:lnTo>
                    <a:lnTo>
                      <a:pt x="513" y="193"/>
                    </a:lnTo>
                    <a:lnTo>
                      <a:pt x="499" y="193"/>
                    </a:lnTo>
                    <a:lnTo>
                      <a:pt x="485" y="193"/>
                    </a:lnTo>
                    <a:lnTo>
                      <a:pt x="470" y="193"/>
                    </a:lnTo>
                    <a:lnTo>
                      <a:pt x="456" y="193"/>
                    </a:lnTo>
                    <a:lnTo>
                      <a:pt x="442" y="193"/>
                    </a:lnTo>
                    <a:lnTo>
                      <a:pt x="428" y="191"/>
                    </a:lnTo>
                    <a:lnTo>
                      <a:pt x="413" y="191"/>
                    </a:lnTo>
                    <a:lnTo>
                      <a:pt x="398" y="190"/>
                    </a:lnTo>
                    <a:lnTo>
                      <a:pt x="384" y="190"/>
                    </a:lnTo>
                    <a:lnTo>
                      <a:pt x="369" y="188"/>
                    </a:lnTo>
                    <a:lnTo>
                      <a:pt x="354" y="187"/>
                    </a:lnTo>
                    <a:lnTo>
                      <a:pt x="339" y="187"/>
                    </a:lnTo>
                    <a:lnTo>
                      <a:pt x="324" y="185"/>
                    </a:lnTo>
                    <a:lnTo>
                      <a:pt x="308" y="184"/>
                    </a:lnTo>
                    <a:lnTo>
                      <a:pt x="292" y="182"/>
                    </a:lnTo>
                    <a:lnTo>
                      <a:pt x="276" y="181"/>
                    </a:lnTo>
                    <a:lnTo>
                      <a:pt x="259" y="180"/>
                    </a:lnTo>
                    <a:lnTo>
                      <a:pt x="242" y="178"/>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75" name="Freeform 315"/>
              <p:cNvSpPr>
                <a:spLocks/>
              </p:cNvSpPr>
              <p:nvPr/>
            </p:nvSpPr>
            <p:spPr bwMode="auto">
              <a:xfrm>
                <a:off x="12" y="3800"/>
                <a:ext cx="1071" cy="194"/>
              </a:xfrm>
              <a:custGeom>
                <a:avLst/>
                <a:gdLst/>
                <a:ahLst/>
                <a:cxnLst>
                  <a:cxn ang="0">
                    <a:pos x="214" y="171"/>
                  </a:cxn>
                  <a:cxn ang="0">
                    <a:pos x="168" y="165"/>
                  </a:cxn>
                  <a:cxn ang="0">
                    <a:pos x="128" y="159"/>
                  </a:cxn>
                  <a:cxn ang="0">
                    <a:pos x="94" y="154"/>
                  </a:cxn>
                  <a:cxn ang="0">
                    <a:pos x="67" y="146"/>
                  </a:cxn>
                  <a:cxn ang="0">
                    <a:pos x="44" y="139"/>
                  </a:cxn>
                  <a:cxn ang="0">
                    <a:pos x="27" y="131"/>
                  </a:cxn>
                  <a:cxn ang="0">
                    <a:pos x="13" y="123"/>
                  </a:cxn>
                  <a:cxn ang="0">
                    <a:pos x="5" y="113"/>
                  </a:cxn>
                  <a:cxn ang="0">
                    <a:pos x="1" y="103"/>
                  </a:cxn>
                  <a:cxn ang="0">
                    <a:pos x="1" y="89"/>
                  </a:cxn>
                  <a:cxn ang="0">
                    <a:pos x="5" y="79"/>
                  </a:cxn>
                  <a:cxn ang="0">
                    <a:pos x="13" y="69"/>
                  </a:cxn>
                  <a:cxn ang="0">
                    <a:pos x="27" y="60"/>
                  </a:cxn>
                  <a:cxn ang="0">
                    <a:pos x="44" y="53"/>
                  </a:cxn>
                  <a:cxn ang="0">
                    <a:pos x="67" y="44"/>
                  </a:cxn>
                  <a:cxn ang="0">
                    <a:pos x="94" y="38"/>
                  </a:cxn>
                  <a:cxn ang="0">
                    <a:pos x="128" y="33"/>
                  </a:cxn>
                  <a:cxn ang="0">
                    <a:pos x="168" y="25"/>
                  </a:cxn>
                  <a:cxn ang="0">
                    <a:pos x="214" y="20"/>
                  </a:cxn>
                  <a:cxn ang="0">
                    <a:pos x="268" y="15"/>
                  </a:cxn>
                  <a:cxn ang="0">
                    <a:pos x="340" y="8"/>
                  </a:cxn>
                  <a:cxn ang="0">
                    <a:pos x="391" y="4"/>
                  </a:cxn>
                  <a:cxn ang="0">
                    <a:pos x="439" y="1"/>
                  </a:cxn>
                  <a:cxn ang="0">
                    <a:pos x="487" y="0"/>
                  </a:cxn>
                  <a:cxn ang="0">
                    <a:pos x="535" y="0"/>
                  </a:cxn>
                  <a:cxn ang="0">
                    <a:pos x="582" y="0"/>
                  </a:cxn>
                  <a:cxn ang="0">
                    <a:pos x="630" y="1"/>
                  </a:cxn>
                  <a:cxn ang="0">
                    <a:pos x="679" y="4"/>
                  </a:cxn>
                  <a:cxn ang="0">
                    <a:pos x="729" y="8"/>
                  </a:cxn>
                  <a:cxn ang="0">
                    <a:pos x="784" y="12"/>
                  </a:cxn>
                  <a:cxn ang="0">
                    <a:pos x="855" y="20"/>
                  </a:cxn>
                  <a:cxn ang="0">
                    <a:pos x="901" y="25"/>
                  </a:cxn>
                  <a:cxn ang="0">
                    <a:pos x="941" y="33"/>
                  </a:cxn>
                  <a:cxn ang="0">
                    <a:pos x="975" y="38"/>
                  </a:cxn>
                  <a:cxn ang="0">
                    <a:pos x="1003" y="44"/>
                  </a:cxn>
                  <a:cxn ang="0">
                    <a:pos x="1026" y="53"/>
                  </a:cxn>
                  <a:cxn ang="0">
                    <a:pos x="1043" y="60"/>
                  </a:cxn>
                  <a:cxn ang="0">
                    <a:pos x="1056" y="69"/>
                  </a:cxn>
                  <a:cxn ang="0">
                    <a:pos x="1065" y="79"/>
                  </a:cxn>
                  <a:cxn ang="0">
                    <a:pos x="1069" y="89"/>
                  </a:cxn>
                  <a:cxn ang="0">
                    <a:pos x="1069" y="103"/>
                  </a:cxn>
                  <a:cxn ang="0">
                    <a:pos x="1065" y="113"/>
                  </a:cxn>
                  <a:cxn ang="0">
                    <a:pos x="1056" y="123"/>
                  </a:cxn>
                  <a:cxn ang="0">
                    <a:pos x="1043" y="131"/>
                  </a:cxn>
                  <a:cxn ang="0">
                    <a:pos x="1026" y="139"/>
                  </a:cxn>
                  <a:cxn ang="0">
                    <a:pos x="1003" y="146"/>
                  </a:cxn>
                  <a:cxn ang="0">
                    <a:pos x="975" y="154"/>
                  </a:cxn>
                  <a:cxn ang="0">
                    <a:pos x="941" y="159"/>
                  </a:cxn>
                  <a:cxn ang="0">
                    <a:pos x="901" y="165"/>
                  </a:cxn>
                  <a:cxn ang="0">
                    <a:pos x="855" y="171"/>
                  </a:cxn>
                  <a:cxn ang="0">
                    <a:pos x="802" y="177"/>
                  </a:cxn>
                  <a:cxn ang="0">
                    <a:pos x="729" y="184"/>
                  </a:cxn>
                  <a:cxn ang="0">
                    <a:pos x="679" y="188"/>
                  </a:cxn>
                  <a:cxn ang="0">
                    <a:pos x="630" y="191"/>
                  </a:cxn>
                  <a:cxn ang="0">
                    <a:pos x="582" y="193"/>
                  </a:cxn>
                  <a:cxn ang="0">
                    <a:pos x="535" y="193"/>
                  </a:cxn>
                  <a:cxn ang="0">
                    <a:pos x="487" y="193"/>
                  </a:cxn>
                  <a:cxn ang="0">
                    <a:pos x="439" y="191"/>
                  </a:cxn>
                  <a:cxn ang="0">
                    <a:pos x="391" y="188"/>
                  </a:cxn>
                  <a:cxn ang="0">
                    <a:pos x="340" y="184"/>
                  </a:cxn>
                  <a:cxn ang="0">
                    <a:pos x="286" y="180"/>
                  </a:cxn>
                </a:cxnLst>
                <a:rect l="0" t="0" r="r" b="b"/>
                <a:pathLst>
                  <a:path w="1071" h="194">
                    <a:moveTo>
                      <a:pt x="268" y="177"/>
                    </a:moveTo>
                    <a:lnTo>
                      <a:pt x="231" y="174"/>
                    </a:lnTo>
                    <a:lnTo>
                      <a:pt x="214" y="171"/>
                    </a:lnTo>
                    <a:lnTo>
                      <a:pt x="198" y="169"/>
                    </a:lnTo>
                    <a:lnTo>
                      <a:pt x="183" y="168"/>
                    </a:lnTo>
                    <a:lnTo>
                      <a:pt x="168" y="165"/>
                    </a:lnTo>
                    <a:lnTo>
                      <a:pt x="154" y="164"/>
                    </a:lnTo>
                    <a:lnTo>
                      <a:pt x="141" y="162"/>
                    </a:lnTo>
                    <a:lnTo>
                      <a:pt x="128" y="159"/>
                    </a:lnTo>
                    <a:lnTo>
                      <a:pt x="117" y="158"/>
                    </a:lnTo>
                    <a:lnTo>
                      <a:pt x="105" y="155"/>
                    </a:lnTo>
                    <a:lnTo>
                      <a:pt x="94" y="154"/>
                    </a:lnTo>
                    <a:lnTo>
                      <a:pt x="85" y="151"/>
                    </a:lnTo>
                    <a:lnTo>
                      <a:pt x="75" y="149"/>
                    </a:lnTo>
                    <a:lnTo>
                      <a:pt x="67" y="146"/>
                    </a:lnTo>
                    <a:lnTo>
                      <a:pt x="59" y="145"/>
                    </a:lnTo>
                    <a:lnTo>
                      <a:pt x="51" y="142"/>
                    </a:lnTo>
                    <a:lnTo>
                      <a:pt x="44" y="139"/>
                    </a:lnTo>
                    <a:lnTo>
                      <a:pt x="37" y="136"/>
                    </a:lnTo>
                    <a:lnTo>
                      <a:pt x="32" y="133"/>
                    </a:lnTo>
                    <a:lnTo>
                      <a:pt x="27" y="131"/>
                    </a:lnTo>
                    <a:lnTo>
                      <a:pt x="21" y="129"/>
                    </a:lnTo>
                    <a:lnTo>
                      <a:pt x="17" y="126"/>
                    </a:lnTo>
                    <a:lnTo>
                      <a:pt x="13" y="123"/>
                    </a:lnTo>
                    <a:lnTo>
                      <a:pt x="10" y="119"/>
                    </a:lnTo>
                    <a:lnTo>
                      <a:pt x="7" y="116"/>
                    </a:lnTo>
                    <a:lnTo>
                      <a:pt x="5" y="113"/>
                    </a:lnTo>
                    <a:lnTo>
                      <a:pt x="4" y="110"/>
                    </a:lnTo>
                    <a:lnTo>
                      <a:pt x="2" y="106"/>
                    </a:lnTo>
                    <a:lnTo>
                      <a:pt x="1" y="103"/>
                    </a:lnTo>
                    <a:lnTo>
                      <a:pt x="0" y="99"/>
                    </a:lnTo>
                    <a:lnTo>
                      <a:pt x="0" y="96"/>
                    </a:lnTo>
                    <a:lnTo>
                      <a:pt x="1" y="89"/>
                    </a:lnTo>
                    <a:lnTo>
                      <a:pt x="2" y="84"/>
                    </a:lnTo>
                    <a:lnTo>
                      <a:pt x="4" y="82"/>
                    </a:lnTo>
                    <a:lnTo>
                      <a:pt x="5" y="79"/>
                    </a:lnTo>
                    <a:lnTo>
                      <a:pt x="7" y="74"/>
                    </a:lnTo>
                    <a:lnTo>
                      <a:pt x="10" y="72"/>
                    </a:lnTo>
                    <a:lnTo>
                      <a:pt x="13" y="69"/>
                    </a:lnTo>
                    <a:lnTo>
                      <a:pt x="17" y="66"/>
                    </a:lnTo>
                    <a:lnTo>
                      <a:pt x="21" y="63"/>
                    </a:lnTo>
                    <a:lnTo>
                      <a:pt x="27" y="60"/>
                    </a:lnTo>
                    <a:lnTo>
                      <a:pt x="32" y="57"/>
                    </a:lnTo>
                    <a:lnTo>
                      <a:pt x="37" y="54"/>
                    </a:lnTo>
                    <a:lnTo>
                      <a:pt x="44" y="53"/>
                    </a:lnTo>
                    <a:lnTo>
                      <a:pt x="51" y="50"/>
                    </a:lnTo>
                    <a:lnTo>
                      <a:pt x="59" y="47"/>
                    </a:lnTo>
                    <a:lnTo>
                      <a:pt x="67" y="44"/>
                    </a:lnTo>
                    <a:lnTo>
                      <a:pt x="75" y="43"/>
                    </a:lnTo>
                    <a:lnTo>
                      <a:pt x="85" y="41"/>
                    </a:lnTo>
                    <a:lnTo>
                      <a:pt x="94" y="38"/>
                    </a:lnTo>
                    <a:lnTo>
                      <a:pt x="105" y="36"/>
                    </a:lnTo>
                    <a:lnTo>
                      <a:pt x="117" y="34"/>
                    </a:lnTo>
                    <a:lnTo>
                      <a:pt x="128" y="33"/>
                    </a:lnTo>
                    <a:lnTo>
                      <a:pt x="141" y="30"/>
                    </a:lnTo>
                    <a:lnTo>
                      <a:pt x="154" y="28"/>
                    </a:lnTo>
                    <a:lnTo>
                      <a:pt x="168" y="25"/>
                    </a:lnTo>
                    <a:lnTo>
                      <a:pt x="183" y="24"/>
                    </a:lnTo>
                    <a:lnTo>
                      <a:pt x="198" y="23"/>
                    </a:lnTo>
                    <a:lnTo>
                      <a:pt x="214" y="20"/>
                    </a:lnTo>
                    <a:lnTo>
                      <a:pt x="231" y="18"/>
                    </a:lnTo>
                    <a:lnTo>
                      <a:pt x="249" y="17"/>
                    </a:lnTo>
                    <a:lnTo>
                      <a:pt x="268" y="15"/>
                    </a:lnTo>
                    <a:lnTo>
                      <a:pt x="304" y="11"/>
                    </a:lnTo>
                    <a:lnTo>
                      <a:pt x="322" y="10"/>
                    </a:lnTo>
                    <a:lnTo>
                      <a:pt x="340" y="8"/>
                    </a:lnTo>
                    <a:lnTo>
                      <a:pt x="357" y="7"/>
                    </a:lnTo>
                    <a:lnTo>
                      <a:pt x="374" y="5"/>
                    </a:lnTo>
                    <a:lnTo>
                      <a:pt x="391" y="4"/>
                    </a:lnTo>
                    <a:lnTo>
                      <a:pt x="407" y="4"/>
                    </a:lnTo>
                    <a:lnTo>
                      <a:pt x="423" y="2"/>
                    </a:lnTo>
                    <a:lnTo>
                      <a:pt x="439" y="1"/>
                    </a:lnTo>
                    <a:lnTo>
                      <a:pt x="455" y="1"/>
                    </a:lnTo>
                    <a:lnTo>
                      <a:pt x="471" y="1"/>
                    </a:lnTo>
                    <a:lnTo>
                      <a:pt x="487" y="0"/>
                    </a:lnTo>
                    <a:lnTo>
                      <a:pt x="503" y="0"/>
                    </a:lnTo>
                    <a:lnTo>
                      <a:pt x="519" y="0"/>
                    </a:lnTo>
                    <a:lnTo>
                      <a:pt x="535" y="0"/>
                    </a:lnTo>
                    <a:lnTo>
                      <a:pt x="551" y="0"/>
                    </a:lnTo>
                    <a:lnTo>
                      <a:pt x="566" y="0"/>
                    </a:lnTo>
                    <a:lnTo>
                      <a:pt x="582" y="0"/>
                    </a:lnTo>
                    <a:lnTo>
                      <a:pt x="598" y="1"/>
                    </a:lnTo>
                    <a:lnTo>
                      <a:pt x="614" y="1"/>
                    </a:lnTo>
                    <a:lnTo>
                      <a:pt x="630" y="1"/>
                    </a:lnTo>
                    <a:lnTo>
                      <a:pt x="646" y="2"/>
                    </a:lnTo>
                    <a:lnTo>
                      <a:pt x="662" y="4"/>
                    </a:lnTo>
                    <a:lnTo>
                      <a:pt x="679" y="4"/>
                    </a:lnTo>
                    <a:lnTo>
                      <a:pt x="696" y="5"/>
                    </a:lnTo>
                    <a:lnTo>
                      <a:pt x="713" y="7"/>
                    </a:lnTo>
                    <a:lnTo>
                      <a:pt x="729" y="8"/>
                    </a:lnTo>
                    <a:lnTo>
                      <a:pt x="747" y="10"/>
                    </a:lnTo>
                    <a:lnTo>
                      <a:pt x="765" y="11"/>
                    </a:lnTo>
                    <a:lnTo>
                      <a:pt x="784" y="12"/>
                    </a:lnTo>
                    <a:lnTo>
                      <a:pt x="802" y="15"/>
                    </a:lnTo>
                    <a:lnTo>
                      <a:pt x="838" y="18"/>
                    </a:lnTo>
                    <a:lnTo>
                      <a:pt x="855" y="20"/>
                    </a:lnTo>
                    <a:lnTo>
                      <a:pt x="872" y="23"/>
                    </a:lnTo>
                    <a:lnTo>
                      <a:pt x="887" y="24"/>
                    </a:lnTo>
                    <a:lnTo>
                      <a:pt x="901" y="25"/>
                    </a:lnTo>
                    <a:lnTo>
                      <a:pt x="915" y="28"/>
                    </a:lnTo>
                    <a:lnTo>
                      <a:pt x="929" y="30"/>
                    </a:lnTo>
                    <a:lnTo>
                      <a:pt x="941" y="33"/>
                    </a:lnTo>
                    <a:lnTo>
                      <a:pt x="954" y="34"/>
                    </a:lnTo>
                    <a:lnTo>
                      <a:pt x="964" y="36"/>
                    </a:lnTo>
                    <a:lnTo>
                      <a:pt x="975" y="38"/>
                    </a:lnTo>
                    <a:lnTo>
                      <a:pt x="985" y="41"/>
                    </a:lnTo>
                    <a:lnTo>
                      <a:pt x="994" y="43"/>
                    </a:lnTo>
                    <a:lnTo>
                      <a:pt x="1003" y="44"/>
                    </a:lnTo>
                    <a:lnTo>
                      <a:pt x="1011" y="47"/>
                    </a:lnTo>
                    <a:lnTo>
                      <a:pt x="1019" y="50"/>
                    </a:lnTo>
                    <a:lnTo>
                      <a:pt x="1026" y="53"/>
                    </a:lnTo>
                    <a:lnTo>
                      <a:pt x="1032" y="54"/>
                    </a:lnTo>
                    <a:lnTo>
                      <a:pt x="1038" y="57"/>
                    </a:lnTo>
                    <a:lnTo>
                      <a:pt x="1043" y="60"/>
                    </a:lnTo>
                    <a:lnTo>
                      <a:pt x="1048" y="63"/>
                    </a:lnTo>
                    <a:lnTo>
                      <a:pt x="1052" y="66"/>
                    </a:lnTo>
                    <a:lnTo>
                      <a:pt x="1056" y="69"/>
                    </a:lnTo>
                    <a:lnTo>
                      <a:pt x="1059" y="72"/>
                    </a:lnTo>
                    <a:lnTo>
                      <a:pt x="1062" y="74"/>
                    </a:lnTo>
                    <a:lnTo>
                      <a:pt x="1065" y="79"/>
                    </a:lnTo>
                    <a:lnTo>
                      <a:pt x="1067" y="82"/>
                    </a:lnTo>
                    <a:lnTo>
                      <a:pt x="1067" y="84"/>
                    </a:lnTo>
                    <a:lnTo>
                      <a:pt x="1069" y="89"/>
                    </a:lnTo>
                    <a:lnTo>
                      <a:pt x="1069" y="92"/>
                    </a:lnTo>
                    <a:lnTo>
                      <a:pt x="1070" y="96"/>
                    </a:lnTo>
                    <a:lnTo>
                      <a:pt x="1069" y="103"/>
                    </a:lnTo>
                    <a:lnTo>
                      <a:pt x="1067" y="106"/>
                    </a:lnTo>
                    <a:lnTo>
                      <a:pt x="1067" y="110"/>
                    </a:lnTo>
                    <a:lnTo>
                      <a:pt x="1065" y="113"/>
                    </a:lnTo>
                    <a:lnTo>
                      <a:pt x="1062" y="116"/>
                    </a:lnTo>
                    <a:lnTo>
                      <a:pt x="1059" y="119"/>
                    </a:lnTo>
                    <a:lnTo>
                      <a:pt x="1056" y="123"/>
                    </a:lnTo>
                    <a:lnTo>
                      <a:pt x="1052" y="126"/>
                    </a:lnTo>
                    <a:lnTo>
                      <a:pt x="1048" y="129"/>
                    </a:lnTo>
                    <a:lnTo>
                      <a:pt x="1043" y="131"/>
                    </a:lnTo>
                    <a:lnTo>
                      <a:pt x="1038" y="133"/>
                    </a:lnTo>
                    <a:lnTo>
                      <a:pt x="1032" y="136"/>
                    </a:lnTo>
                    <a:lnTo>
                      <a:pt x="1026" y="139"/>
                    </a:lnTo>
                    <a:lnTo>
                      <a:pt x="1019" y="142"/>
                    </a:lnTo>
                    <a:lnTo>
                      <a:pt x="1011" y="145"/>
                    </a:lnTo>
                    <a:lnTo>
                      <a:pt x="1003" y="146"/>
                    </a:lnTo>
                    <a:lnTo>
                      <a:pt x="994" y="149"/>
                    </a:lnTo>
                    <a:lnTo>
                      <a:pt x="985" y="151"/>
                    </a:lnTo>
                    <a:lnTo>
                      <a:pt x="975" y="154"/>
                    </a:lnTo>
                    <a:lnTo>
                      <a:pt x="964" y="155"/>
                    </a:lnTo>
                    <a:lnTo>
                      <a:pt x="954" y="158"/>
                    </a:lnTo>
                    <a:lnTo>
                      <a:pt x="941" y="159"/>
                    </a:lnTo>
                    <a:lnTo>
                      <a:pt x="929" y="162"/>
                    </a:lnTo>
                    <a:lnTo>
                      <a:pt x="915" y="164"/>
                    </a:lnTo>
                    <a:lnTo>
                      <a:pt x="901" y="165"/>
                    </a:lnTo>
                    <a:lnTo>
                      <a:pt x="887" y="168"/>
                    </a:lnTo>
                    <a:lnTo>
                      <a:pt x="872" y="169"/>
                    </a:lnTo>
                    <a:lnTo>
                      <a:pt x="855" y="171"/>
                    </a:lnTo>
                    <a:lnTo>
                      <a:pt x="838" y="174"/>
                    </a:lnTo>
                    <a:lnTo>
                      <a:pt x="820" y="175"/>
                    </a:lnTo>
                    <a:lnTo>
                      <a:pt x="802" y="177"/>
                    </a:lnTo>
                    <a:lnTo>
                      <a:pt x="765" y="181"/>
                    </a:lnTo>
                    <a:lnTo>
                      <a:pt x="747" y="182"/>
                    </a:lnTo>
                    <a:lnTo>
                      <a:pt x="729" y="184"/>
                    </a:lnTo>
                    <a:lnTo>
                      <a:pt x="713" y="185"/>
                    </a:lnTo>
                    <a:lnTo>
                      <a:pt x="696" y="187"/>
                    </a:lnTo>
                    <a:lnTo>
                      <a:pt x="679" y="188"/>
                    </a:lnTo>
                    <a:lnTo>
                      <a:pt x="662" y="188"/>
                    </a:lnTo>
                    <a:lnTo>
                      <a:pt x="646" y="190"/>
                    </a:lnTo>
                    <a:lnTo>
                      <a:pt x="630" y="191"/>
                    </a:lnTo>
                    <a:lnTo>
                      <a:pt x="614" y="191"/>
                    </a:lnTo>
                    <a:lnTo>
                      <a:pt x="598" y="191"/>
                    </a:lnTo>
                    <a:lnTo>
                      <a:pt x="582" y="193"/>
                    </a:lnTo>
                    <a:lnTo>
                      <a:pt x="566" y="193"/>
                    </a:lnTo>
                    <a:lnTo>
                      <a:pt x="551" y="193"/>
                    </a:lnTo>
                    <a:lnTo>
                      <a:pt x="535" y="193"/>
                    </a:lnTo>
                    <a:lnTo>
                      <a:pt x="519" y="193"/>
                    </a:lnTo>
                    <a:lnTo>
                      <a:pt x="503" y="193"/>
                    </a:lnTo>
                    <a:lnTo>
                      <a:pt x="487" y="193"/>
                    </a:lnTo>
                    <a:lnTo>
                      <a:pt x="471" y="191"/>
                    </a:lnTo>
                    <a:lnTo>
                      <a:pt x="455" y="191"/>
                    </a:lnTo>
                    <a:lnTo>
                      <a:pt x="439" y="191"/>
                    </a:lnTo>
                    <a:lnTo>
                      <a:pt x="423" y="190"/>
                    </a:lnTo>
                    <a:lnTo>
                      <a:pt x="407" y="188"/>
                    </a:lnTo>
                    <a:lnTo>
                      <a:pt x="391" y="188"/>
                    </a:lnTo>
                    <a:lnTo>
                      <a:pt x="374" y="187"/>
                    </a:lnTo>
                    <a:lnTo>
                      <a:pt x="357" y="185"/>
                    </a:lnTo>
                    <a:lnTo>
                      <a:pt x="340" y="184"/>
                    </a:lnTo>
                    <a:lnTo>
                      <a:pt x="322" y="182"/>
                    </a:lnTo>
                    <a:lnTo>
                      <a:pt x="304" y="181"/>
                    </a:lnTo>
                    <a:lnTo>
                      <a:pt x="286" y="180"/>
                    </a:lnTo>
                    <a:lnTo>
                      <a:pt x="268" y="177"/>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sp>
            <p:nvSpPr>
              <p:cNvPr id="76" name="Freeform 316"/>
              <p:cNvSpPr>
                <a:spLocks/>
              </p:cNvSpPr>
              <p:nvPr/>
            </p:nvSpPr>
            <p:spPr bwMode="auto">
              <a:xfrm>
                <a:off x="2573" y="2016"/>
                <a:ext cx="1018" cy="233"/>
              </a:xfrm>
              <a:custGeom>
                <a:avLst/>
                <a:gdLst/>
                <a:ahLst/>
                <a:cxnLst>
                  <a:cxn ang="0">
                    <a:pos x="4" y="113"/>
                  </a:cxn>
                  <a:cxn ang="0">
                    <a:pos x="51" y="161"/>
                  </a:cxn>
                  <a:cxn ang="0">
                    <a:pos x="188" y="176"/>
                  </a:cxn>
                  <a:cxn ang="0">
                    <a:pos x="421" y="199"/>
                  </a:cxn>
                  <a:cxn ang="0">
                    <a:pos x="558" y="203"/>
                  </a:cxn>
                  <a:cxn ang="0">
                    <a:pos x="700" y="213"/>
                  </a:cxn>
                  <a:cxn ang="0">
                    <a:pos x="870" y="232"/>
                  </a:cxn>
                  <a:cxn ang="0">
                    <a:pos x="985" y="232"/>
                  </a:cxn>
                  <a:cxn ang="0">
                    <a:pos x="997" y="207"/>
                  </a:cxn>
                  <a:cxn ang="0">
                    <a:pos x="999" y="166"/>
                  </a:cxn>
                  <a:cxn ang="0">
                    <a:pos x="1017" y="123"/>
                  </a:cxn>
                  <a:cxn ang="0">
                    <a:pos x="976" y="75"/>
                  </a:cxn>
                  <a:cxn ang="0">
                    <a:pos x="941" y="57"/>
                  </a:cxn>
                  <a:cxn ang="0">
                    <a:pos x="882" y="47"/>
                  </a:cxn>
                  <a:cxn ang="0">
                    <a:pos x="636" y="18"/>
                  </a:cxn>
                  <a:cxn ang="0">
                    <a:pos x="470" y="0"/>
                  </a:cxn>
                  <a:cxn ang="0">
                    <a:pos x="412" y="10"/>
                  </a:cxn>
                  <a:cxn ang="0">
                    <a:pos x="288" y="28"/>
                  </a:cxn>
                  <a:cxn ang="0">
                    <a:pos x="171" y="47"/>
                  </a:cxn>
                  <a:cxn ang="0">
                    <a:pos x="127" y="52"/>
                  </a:cxn>
                  <a:cxn ang="0">
                    <a:pos x="62" y="57"/>
                  </a:cxn>
                  <a:cxn ang="0">
                    <a:pos x="27" y="80"/>
                  </a:cxn>
                  <a:cxn ang="0">
                    <a:pos x="0" y="94"/>
                  </a:cxn>
                  <a:cxn ang="0">
                    <a:pos x="4" y="113"/>
                  </a:cxn>
                </a:cxnLst>
                <a:rect l="0" t="0" r="r" b="b"/>
                <a:pathLst>
                  <a:path w="1018" h="233">
                    <a:moveTo>
                      <a:pt x="4" y="113"/>
                    </a:moveTo>
                    <a:lnTo>
                      <a:pt x="51" y="161"/>
                    </a:lnTo>
                    <a:lnTo>
                      <a:pt x="188" y="176"/>
                    </a:lnTo>
                    <a:lnTo>
                      <a:pt x="421" y="199"/>
                    </a:lnTo>
                    <a:lnTo>
                      <a:pt x="558" y="203"/>
                    </a:lnTo>
                    <a:lnTo>
                      <a:pt x="700" y="213"/>
                    </a:lnTo>
                    <a:lnTo>
                      <a:pt x="870" y="232"/>
                    </a:lnTo>
                    <a:lnTo>
                      <a:pt x="985" y="232"/>
                    </a:lnTo>
                    <a:lnTo>
                      <a:pt x="997" y="207"/>
                    </a:lnTo>
                    <a:lnTo>
                      <a:pt x="999" y="166"/>
                    </a:lnTo>
                    <a:lnTo>
                      <a:pt x="1017" y="123"/>
                    </a:lnTo>
                    <a:lnTo>
                      <a:pt x="976" y="75"/>
                    </a:lnTo>
                    <a:lnTo>
                      <a:pt x="941" y="57"/>
                    </a:lnTo>
                    <a:lnTo>
                      <a:pt x="882" y="47"/>
                    </a:lnTo>
                    <a:lnTo>
                      <a:pt x="636" y="18"/>
                    </a:lnTo>
                    <a:lnTo>
                      <a:pt x="470" y="0"/>
                    </a:lnTo>
                    <a:lnTo>
                      <a:pt x="412" y="10"/>
                    </a:lnTo>
                    <a:lnTo>
                      <a:pt x="288" y="28"/>
                    </a:lnTo>
                    <a:lnTo>
                      <a:pt x="171" y="47"/>
                    </a:lnTo>
                    <a:lnTo>
                      <a:pt x="127" y="52"/>
                    </a:lnTo>
                    <a:lnTo>
                      <a:pt x="62" y="57"/>
                    </a:lnTo>
                    <a:lnTo>
                      <a:pt x="27" y="80"/>
                    </a:lnTo>
                    <a:lnTo>
                      <a:pt x="0" y="94"/>
                    </a:lnTo>
                    <a:lnTo>
                      <a:pt x="4" y="113"/>
                    </a:lnTo>
                  </a:path>
                </a:pathLst>
              </a:custGeom>
              <a:blipFill dpi="0" rotWithShape="0">
                <a:blip r:embed="rId4" cstate="print"/>
                <a:srcRect/>
                <a:tile tx="0" ty="0" sx="100000" sy="100000" flip="none" algn="tl"/>
              </a:blipFill>
              <a:ln w="12700" cap="rnd" cmpd="sng">
                <a:solidFill>
                  <a:srgbClr val="663300"/>
                </a:solidFill>
                <a:prstDash val="solid"/>
                <a:round/>
                <a:headEnd type="none" w="sm" len="sm"/>
                <a:tailEnd type="none" w="sm" len="sm"/>
              </a:ln>
              <a:effectLst>
                <a:outerShdw dist="17961" dir="2700000" algn="ctr" rotWithShape="0">
                  <a:schemeClr val="bg2"/>
                </a:outerShdw>
              </a:effectLst>
            </p:spPr>
            <p:txBody>
              <a:bodyPr/>
              <a:lstStyle/>
              <a:p>
                <a:endParaRPr lang="es-ES" dirty="0"/>
              </a:p>
            </p:txBody>
          </p:sp>
        </p:grpSp>
      </p:grpSp>
      <p:sp>
        <p:nvSpPr>
          <p:cNvPr id="321" name="Rectangle 323"/>
          <p:cNvSpPr>
            <a:spLocks noChangeArrowheads="1"/>
          </p:cNvSpPr>
          <p:nvPr/>
        </p:nvSpPr>
        <p:spPr bwMode="auto">
          <a:xfrm>
            <a:off x="4067944" y="332656"/>
            <a:ext cx="5089608" cy="822876"/>
          </a:xfrm>
          <a:prstGeom prst="rect">
            <a:avLst/>
          </a:prstGeom>
          <a:noFill/>
          <a:ln w="9525">
            <a:noFill/>
            <a:miter lim="800000"/>
            <a:headEnd/>
            <a:tailEnd/>
          </a:ln>
          <a:effectLst>
            <a:outerShdw dist="17961" dir="2700000" algn="ctr" rotWithShape="0">
              <a:schemeClr val="bg2"/>
            </a:outerShdw>
          </a:effectLst>
        </p:spPr>
        <p:txBody>
          <a:bodyPr wrap="none" lIns="98638" tIns="49319" rIns="98638" bIns="4931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979488"/>
            <a:r>
              <a:rPr lang="en-GB" sz="47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a:t>
            </a:r>
            <a:r>
              <a:rPr lang="en-GB" sz="4700" b="1" i="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eratolytic effect</a:t>
            </a:r>
            <a:endParaRPr lang="en-GB" sz="4700" b="1" i="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284" name="333 Grupo"/>
          <p:cNvGrpSpPr/>
          <p:nvPr/>
        </p:nvGrpSpPr>
        <p:grpSpPr>
          <a:xfrm>
            <a:off x="-357222" y="3214686"/>
            <a:ext cx="9144064" cy="1250872"/>
            <a:chOff x="-357222" y="3214686"/>
            <a:chExt cx="9144064" cy="1250872"/>
          </a:xfrm>
        </p:grpSpPr>
        <p:sp>
          <p:nvSpPr>
            <p:cNvPr id="326" name="325 CuadroTexto"/>
            <p:cNvSpPr txBox="1"/>
            <p:nvPr/>
          </p:nvSpPr>
          <p:spPr>
            <a:xfrm flipV="1">
              <a:off x="5429256" y="3286124"/>
              <a:ext cx="1500198" cy="1107996"/>
            </a:xfrm>
            <a:prstGeom prst="rect">
              <a:avLst/>
            </a:prstGeom>
            <a:noFill/>
          </p:spPr>
          <p:txBody>
            <a:bodyPr wrap="square" rtlCol="0">
              <a:spAutoFit/>
            </a:bodyPr>
            <a:lstStyle/>
            <a:p>
              <a:r>
                <a:rPr lang="es-ES" sz="6600" dirty="0" smtClean="0">
                  <a:sym typeface="Wingdings"/>
                </a:rPr>
                <a:t></a:t>
              </a:r>
              <a:endParaRPr lang="es-ES" sz="6600" dirty="0"/>
            </a:p>
          </p:txBody>
        </p:sp>
        <p:sp>
          <p:nvSpPr>
            <p:cNvPr id="327" name="326 CuadroTexto"/>
            <p:cNvSpPr txBox="1"/>
            <p:nvPr/>
          </p:nvSpPr>
          <p:spPr>
            <a:xfrm flipV="1">
              <a:off x="6429388" y="3357562"/>
              <a:ext cx="1500198" cy="1107996"/>
            </a:xfrm>
            <a:prstGeom prst="rect">
              <a:avLst/>
            </a:prstGeom>
            <a:noFill/>
          </p:spPr>
          <p:txBody>
            <a:bodyPr wrap="square" rtlCol="0">
              <a:spAutoFit/>
            </a:bodyPr>
            <a:lstStyle/>
            <a:p>
              <a:r>
                <a:rPr lang="es-ES" sz="6600" dirty="0" smtClean="0">
                  <a:sym typeface="Wingdings"/>
                </a:rPr>
                <a:t></a:t>
              </a:r>
              <a:endParaRPr lang="es-ES" sz="6600" dirty="0"/>
            </a:p>
          </p:txBody>
        </p:sp>
        <p:sp>
          <p:nvSpPr>
            <p:cNvPr id="328" name="327 CuadroTexto"/>
            <p:cNvSpPr txBox="1"/>
            <p:nvPr/>
          </p:nvSpPr>
          <p:spPr>
            <a:xfrm flipV="1">
              <a:off x="7286644" y="3321136"/>
              <a:ext cx="1500198" cy="1107996"/>
            </a:xfrm>
            <a:prstGeom prst="rect">
              <a:avLst/>
            </a:prstGeom>
            <a:noFill/>
          </p:spPr>
          <p:txBody>
            <a:bodyPr wrap="square" rtlCol="0">
              <a:spAutoFit/>
            </a:bodyPr>
            <a:lstStyle/>
            <a:p>
              <a:r>
                <a:rPr lang="es-ES" sz="6600" dirty="0" smtClean="0">
                  <a:sym typeface="Wingdings"/>
                </a:rPr>
                <a:t></a:t>
              </a:r>
              <a:endParaRPr lang="es-ES" sz="6600" dirty="0"/>
            </a:p>
          </p:txBody>
        </p:sp>
        <p:sp>
          <p:nvSpPr>
            <p:cNvPr id="329" name="328 CuadroTexto"/>
            <p:cNvSpPr txBox="1"/>
            <p:nvPr/>
          </p:nvSpPr>
          <p:spPr>
            <a:xfrm flipV="1">
              <a:off x="3929058" y="3214686"/>
              <a:ext cx="1500198" cy="1107996"/>
            </a:xfrm>
            <a:prstGeom prst="rect">
              <a:avLst/>
            </a:prstGeom>
            <a:noFill/>
          </p:spPr>
          <p:txBody>
            <a:bodyPr wrap="square" rtlCol="0">
              <a:spAutoFit/>
            </a:bodyPr>
            <a:lstStyle/>
            <a:p>
              <a:r>
                <a:rPr lang="es-ES" sz="6600" dirty="0" smtClean="0">
                  <a:sym typeface="Wingdings"/>
                </a:rPr>
                <a:t></a:t>
              </a:r>
              <a:endParaRPr lang="es-ES" sz="6600" dirty="0"/>
            </a:p>
          </p:txBody>
        </p:sp>
        <p:sp>
          <p:nvSpPr>
            <p:cNvPr id="330" name="329 CuadroTexto"/>
            <p:cNvSpPr txBox="1"/>
            <p:nvPr/>
          </p:nvSpPr>
          <p:spPr>
            <a:xfrm flipV="1">
              <a:off x="2357422" y="3357562"/>
              <a:ext cx="1500198" cy="1107996"/>
            </a:xfrm>
            <a:prstGeom prst="rect">
              <a:avLst/>
            </a:prstGeom>
            <a:noFill/>
          </p:spPr>
          <p:txBody>
            <a:bodyPr wrap="square" rtlCol="0">
              <a:spAutoFit/>
            </a:bodyPr>
            <a:lstStyle/>
            <a:p>
              <a:r>
                <a:rPr lang="es-ES" sz="6600" dirty="0" smtClean="0">
                  <a:sym typeface="Wingdings"/>
                </a:rPr>
                <a:t></a:t>
              </a:r>
              <a:endParaRPr lang="es-ES" sz="6600" dirty="0"/>
            </a:p>
          </p:txBody>
        </p:sp>
        <p:sp>
          <p:nvSpPr>
            <p:cNvPr id="331" name="330 CuadroTexto"/>
            <p:cNvSpPr txBox="1"/>
            <p:nvPr/>
          </p:nvSpPr>
          <p:spPr>
            <a:xfrm flipV="1">
              <a:off x="642910" y="3357562"/>
              <a:ext cx="1500198" cy="1107996"/>
            </a:xfrm>
            <a:prstGeom prst="rect">
              <a:avLst/>
            </a:prstGeom>
            <a:noFill/>
          </p:spPr>
          <p:txBody>
            <a:bodyPr wrap="square" rtlCol="0">
              <a:spAutoFit/>
            </a:bodyPr>
            <a:lstStyle/>
            <a:p>
              <a:r>
                <a:rPr lang="es-ES" sz="6600" dirty="0" smtClean="0">
                  <a:sym typeface="Wingdings"/>
                </a:rPr>
                <a:t></a:t>
              </a:r>
              <a:endParaRPr lang="es-ES" sz="6600" dirty="0"/>
            </a:p>
          </p:txBody>
        </p:sp>
        <p:sp>
          <p:nvSpPr>
            <p:cNvPr id="332" name="331 CuadroTexto"/>
            <p:cNvSpPr txBox="1"/>
            <p:nvPr/>
          </p:nvSpPr>
          <p:spPr>
            <a:xfrm flipV="1">
              <a:off x="-357222" y="3286124"/>
              <a:ext cx="1500198" cy="1107996"/>
            </a:xfrm>
            <a:prstGeom prst="rect">
              <a:avLst/>
            </a:prstGeom>
            <a:noFill/>
          </p:spPr>
          <p:txBody>
            <a:bodyPr wrap="square" rtlCol="0">
              <a:spAutoFit/>
            </a:bodyPr>
            <a:lstStyle/>
            <a:p>
              <a:r>
                <a:rPr lang="es-ES" sz="6600" dirty="0" smtClean="0">
                  <a:sym typeface="Wingdings"/>
                </a:rPr>
                <a:t></a:t>
              </a:r>
              <a:endParaRPr lang="es-ES" sz="6600" dirty="0"/>
            </a:p>
          </p:txBody>
        </p:sp>
      </p:grpSp>
    </p:spTree>
    <p:extLst>
      <p:ext uri="{BB962C8B-B14F-4D97-AF65-F5344CB8AC3E}">
        <p14:creationId xmlns:p14="http://schemas.microsoft.com/office/powerpoint/2010/main" val="1334274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cBhvr additive="base">
                                        <p:cTn id="7" dur="500" fill="hold"/>
                                        <p:tgtEl>
                                          <p:spTgt spid="284"/>
                                        </p:tgtEl>
                                        <p:attrNameLst>
                                          <p:attrName>ppt_x</p:attrName>
                                        </p:attrNameLst>
                                      </p:cBhvr>
                                      <p:tavLst>
                                        <p:tav tm="0">
                                          <p:val>
                                            <p:strVal val="1+#ppt_w/2"/>
                                          </p:val>
                                        </p:tav>
                                        <p:tav tm="100000">
                                          <p:val>
                                            <p:strVal val="#ppt_x"/>
                                          </p:val>
                                        </p:tav>
                                      </p:tavLst>
                                    </p:anim>
                                    <p:anim calcmode="lin" valueType="num">
                                      <p:cBhvr additive="base">
                                        <p:cTn id="8" dur="500" fill="hold"/>
                                        <p:tgtEl>
                                          <p:spTgt spid="28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321"/>
                                        </p:tgtEl>
                                        <p:attrNameLst>
                                          <p:attrName>style.visibility</p:attrName>
                                        </p:attrNameLst>
                                      </p:cBhvr>
                                      <p:to>
                                        <p:strVal val="visible"/>
                                      </p:to>
                                    </p:set>
                                    <p:anim calcmode="lin" valueType="num">
                                      <p:cBhvr additive="base">
                                        <p:cTn id="12" dur="500" fill="hold"/>
                                        <p:tgtEl>
                                          <p:spTgt spid="321"/>
                                        </p:tgtEl>
                                        <p:attrNameLst>
                                          <p:attrName>ppt_x</p:attrName>
                                        </p:attrNameLst>
                                      </p:cBhvr>
                                      <p:tavLst>
                                        <p:tav tm="0">
                                          <p:val>
                                            <p:strVal val="1+#ppt_w/2"/>
                                          </p:val>
                                        </p:tav>
                                        <p:tav tm="100000">
                                          <p:val>
                                            <p:strVal val="#ppt_x"/>
                                          </p:val>
                                        </p:tav>
                                      </p:tavLst>
                                    </p:anim>
                                    <p:anim calcmode="lin" valueType="num">
                                      <p:cBhvr additive="base">
                                        <p:cTn id="13" dur="500" fill="hold"/>
                                        <p:tgtEl>
                                          <p:spTgt spid="3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Oval 95"/>
          <p:cNvSpPr>
            <a:spLocks noChangeArrowheads="1"/>
          </p:cNvSpPr>
          <p:nvPr/>
        </p:nvSpPr>
        <p:spPr bwMode="auto">
          <a:xfrm flipV="1">
            <a:off x="971600" y="2348895"/>
            <a:ext cx="288826" cy="288001"/>
          </a:xfrm>
          <a:prstGeom prst="ellipse">
            <a:avLst/>
          </a:prstGeom>
          <a:solidFill>
            <a:srgbClr val="FFFF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GB" dirty="0"/>
          </a:p>
        </p:txBody>
      </p:sp>
      <p:sp>
        <p:nvSpPr>
          <p:cNvPr id="101" name="Oval 96"/>
          <p:cNvSpPr>
            <a:spLocks noChangeArrowheads="1"/>
          </p:cNvSpPr>
          <p:nvPr/>
        </p:nvSpPr>
        <p:spPr bwMode="auto">
          <a:xfrm flipV="1">
            <a:off x="1331640" y="2204864"/>
            <a:ext cx="288032" cy="288031"/>
          </a:xfrm>
          <a:prstGeom prst="ellipse">
            <a:avLst/>
          </a:prstGeom>
          <a:solidFill>
            <a:srgbClr val="FFFF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GB" dirty="0"/>
          </a:p>
        </p:txBody>
      </p:sp>
      <p:grpSp>
        <p:nvGrpSpPr>
          <p:cNvPr id="111" name="Agrupar 110"/>
          <p:cNvGrpSpPr/>
          <p:nvPr/>
        </p:nvGrpSpPr>
        <p:grpSpPr>
          <a:xfrm>
            <a:off x="222945" y="2924944"/>
            <a:ext cx="4536504" cy="4010223"/>
            <a:chOff x="222945" y="2924944"/>
            <a:chExt cx="4536504" cy="4010223"/>
          </a:xfrm>
        </p:grpSpPr>
        <p:grpSp>
          <p:nvGrpSpPr>
            <p:cNvPr id="8" name="Group 104"/>
            <p:cNvGrpSpPr>
              <a:grpSpLocks/>
            </p:cNvGrpSpPr>
            <p:nvPr/>
          </p:nvGrpSpPr>
          <p:grpSpPr bwMode="auto">
            <a:xfrm>
              <a:off x="251520" y="2924944"/>
              <a:ext cx="4505325" cy="3500437"/>
              <a:chOff x="2925" y="2115"/>
              <a:chExt cx="2838" cy="2205"/>
            </a:xfrm>
          </p:grpSpPr>
          <p:grpSp>
            <p:nvGrpSpPr>
              <p:cNvPr id="9" name="Group 5"/>
              <p:cNvGrpSpPr>
                <a:grpSpLocks/>
              </p:cNvGrpSpPr>
              <p:nvPr/>
            </p:nvGrpSpPr>
            <p:grpSpPr bwMode="auto">
              <a:xfrm>
                <a:off x="2925" y="2296"/>
                <a:ext cx="2838" cy="2024"/>
                <a:chOff x="-5" y="1505"/>
                <a:chExt cx="5768" cy="2812"/>
              </a:xfrm>
            </p:grpSpPr>
            <p:grpSp>
              <p:nvGrpSpPr>
                <p:cNvPr id="36" name="Group 6"/>
                <p:cNvGrpSpPr>
                  <a:grpSpLocks/>
                </p:cNvGrpSpPr>
                <p:nvPr/>
              </p:nvGrpSpPr>
              <p:grpSpPr bwMode="auto">
                <a:xfrm>
                  <a:off x="-3" y="2362"/>
                  <a:ext cx="5766" cy="1955"/>
                  <a:chOff x="-3" y="2362"/>
                  <a:chExt cx="5766" cy="1955"/>
                </a:xfrm>
              </p:grpSpPr>
              <p:grpSp>
                <p:nvGrpSpPr>
                  <p:cNvPr id="58" name="Group 7"/>
                  <p:cNvGrpSpPr>
                    <a:grpSpLocks/>
                  </p:cNvGrpSpPr>
                  <p:nvPr/>
                </p:nvGrpSpPr>
                <p:grpSpPr bwMode="auto">
                  <a:xfrm>
                    <a:off x="-3" y="3340"/>
                    <a:ext cx="5765" cy="977"/>
                    <a:chOff x="-3" y="3340"/>
                    <a:chExt cx="5765" cy="977"/>
                  </a:xfrm>
                </p:grpSpPr>
                <p:grpSp>
                  <p:nvGrpSpPr>
                    <p:cNvPr id="80" name="Group 8"/>
                    <p:cNvGrpSpPr>
                      <a:grpSpLocks/>
                    </p:cNvGrpSpPr>
                    <p:nvPr/>
                  </p:nvGrpSpPr>
                  <p:grpSpPr bwMode="auto">
                    <a:xfrm>
                      <a:off x="-3" y="3819"/>
                      <a:ext cx="5760" cy="498"/>
                      <a:chOff x="2" y="3819"/>
                      <a:chExt cx="5760" cy="498"/>
                    </a:xfrm>
                  </p:grpSpPr>
                  <p:sp>
                    <p:nvSpPr>
                      <p:cNvPr id="91" name="Rectangle 9"/>
                      <p:cNvSpPr>
                        <a:spLocks noChangeArrowheads="1"/>
                      </p:cNvSpPr>
                      <p:nvPr/>
                    </p:nvSpPr>
                    <p:spPr bwMode="auto">
                      <a:xfrm flipV="1">
                        <a:off x="2" y="4181"/>
                        <a:ext cx="5760" cy="45"/>
                      </a:xfrm>
                      <a:prstGeom prst="rect">
                        <a:avLst/>
                      </a:prstGeom>
                      <a:solidFill>
                        <a:srgbClr val="FFFF99">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92" name="Rectangle 10"/>
                      <p:cNvSpPr>
                        <a:spLocks noChangeArrowheads="1"/>
                      </p:cNvSpPr>
                      <p:nvPr/>
                    </p:nvSpPr>
                    <p:spPr bwMode="auto">
                      <a:xfrm>
                        <a:off x="2" y="4046"/>
                        <a:ext cx="5760" cy="44"/>
                      </a:xfrm>
                      <a:prstGeom prst="rect">
                        <a:avLst/>
                      </a:prstGeom>
                      <a:solidFill>
                        <a:srgbClr val="CCCC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93" name="Rectangle 11"/>
                      <p:cNvSpPr>
                        <a:spLocks noChangeArrowheads="1"/>
                      </p:cNvSpPr>
                      <p:nvPr/>
                    </p:nvSpPr>
                    <p:spPr bwMode="auto">
                      <a:xfrm>
                        <a:off x="2" y="4227"/>
                        <a:ext cx="5760" cy="44"/>
                      </a:xfrm>
                      <a:prstGeom prst="rect">
                        <a:avLst/>
                      </a:prstGeom>
                      <a:solidFill>
                        <a:srgbClr val="CCCC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94" name="Rectangle 12"/>
                      <p:cNvSpPr>
                        <a:spLocks noChangeArrowheads="1"/>
                      </p:cNvSpPr>
                      <p:nvPr/>
                    </p:nvSpPr>
                    <p:spPr bwMode="auto">
                      <a:xfrm>
                        <a:off x="2" y="3955"/>
                        <a:ext cx="5760" cy="90"/>
                      </a:xfrm>
                      <a:prstGeom prst="rect">
                        <a:avLst/>
                      </a:prstGeom>
                      <a:solidFill>
                        <a:srgbClr val="CCFF33">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95" name="Rectangle 13"/>
                      <p:cNvSpPr>
                        <a:spLocks noChangeArrowheads="1"/>
                      </p:cNvSpPr>
                      <p:nvPr/>
                    </p:nvSpPr>
                    <p:spPr bwMode="auto">
                      <a:xfrm>
                        <a:off x="2" y="4091"/>
                        <a:ext cx="5760" cy="90"/>
                      </a:xfrm>
                      <a:prstGeom prst="rect">
                        <a:avLst/>
                      </a:prstGeom>
                      <a:solidFill>
                        <a:srgbClr val="CCFF33">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96" name="Rectangle 14"/>
                      <p:cNvSpPr>
                        <a:spLocks noChangeArrowheads="1"/>
                      </p:cNvSpPr>
                      <p:nvPr/>
                    </p:nvSpPr>
                    <p:spPr bwMode="auto">
                      <a:xfrm>
                        <a:off x="2" y="3819"/>
                        <a:ext cx="5760" cy="45"/>
                      </a:xfrm>
                      <a:prstGeom prst="rect">
                        <a:avLst/>
                      </a:prstGeom>
                      <a:solidFill>
                        <a:srgbClr val="FFFF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97" name="Rectangle 15"/>
                      <p:cNvSpPr>
                        <a:spLocks noChangeArrowheads="1"/>
                      </p:cNvSpPr>
                      <p:nvPr/>
                    </p:nvSpPr>
                    <p:spPr bwMode="auto">
                      <a:xfrm>
                        <a:off x="2" y="4272"/>
                        <a:ext cx="5760" cy="45"/>
                      </a:xfrm>
                      <a:prstGeom prst="rect">
                        <a:avLst/>
                      </a:prstGeom>
                      <a:solidFill>
                        <a:srgbClr val="FFFF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98" name="Rectangle 16"/>
                      <p:cNvSpPr>
                        <a:spLocks noChangeArrowheads="1"/>
                      </p:cNvSpPr>
                      <p:nvPr/>
                    </p:nvSpPr>
                    <p:spPr bwMode="auto">
                      <a:xfrm flipV="1">
                        <a:off x="2" y="3910"/>
                        <a:ext cx="5760" cy="45"/>
                      </a:xfrm>
                      <a:prstGeom prst="rect">
                        <a:avLst/>
                      </a:prstGeom>
                      <a:solidFill>
                        <a:srgbClr val="FFFF99">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99" name="Rectangle 17"/>
                      <p:cNvSpPr>
                        <a:spLocks noChangeArrowheads="1"/>
                      </p:cNvSpPr>
                      <p:nvPr/>
                    </p:nvSpPr>
                    <p:spPr bwMode="auto">
                      <a:xfrm>
                        <a:off x="2" y="3865"/>
                        <a:ext cx="5760" cy="44"/>
                      </a:xfrm>
                      <a:prstGeom prst="rect">
                        <a:avLst/>
                      </a:prstGeom>
                      <a:solidFill>
                        <a:srgbClr val="CCCC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grpSp>
                <p:grpSp>
                  <p:nvGrpSpPr>
                    <p:cNvPr id="81" name="Group 18"/>
                    <p:cNvGrpSpPr>
                      <a:grpSpLocks/>
                    </p:cNvGrpSpPr>
                    <p:nvPr/>
                  </p:nvGrpSpPr>
                  <p:grpSpPr bwMode="auto">
                    <a:xfrm>
                      <a:off x="2" y="3340"/>
                      <a:ext cx="5760" cy="498"/>
                      <a:chOff x="2" y="3819"/>
                      <a:chExt cx="5760" cy="498"/>
                    </a:xfrm>
                  </p:grpSpPr>
                  <p:sp>
                    <p:nvSpPr>
                      <p:cNvPr id="82" name="Rectangle 19"/>
                      <p:cNvSpPr>
                        <a:spLocks noChangeArrowheads="1"/>
                      </p:cNvSpPr>
                      <p:nvPr/>
                    </p:nvSpPr>
                    <p:spPr bwMode="auto">
                      <a:xfrm flipV="1">
                        <a:off x="2" y="4181"/>
                        <a:ext cx="5760" cy="45"/>
                      </a:xfrm>
                      <a:prstGeom prst="rect">
                        <a:avLst/>
                      </a:prstGeom>
                      <a:solidFill>
                        <a:srgbClr val="FFFF99">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83" name="Rectangle 20"/>
                      <p:cNvSpPr>
                        <a:spLocks noChangeArrowheads="1"/>
                      </p:cNvSpPr>
                      <p:nvPr/>
                    </p:nvSpPr>
                    <p:spPr bwMode="auto">
                      <a:xfrm>
                        <a:off x="2" y="4046"/>
                        <a:ext cx="5760" cy="44"/>
                      </a:xfrm>
                      <a:prstGeom prst="rect">
                        <a:avLst/>
                      </a:prstGeom>
                      <a:solidFill>
                        <a:srgbClr val="CCCC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84" name="Rectangle 21"/>
                      <p:cNvSpPr>
                        <a:spLocks noChangeArrowheads="1"/>
                      </p:cNvSpPr>
                      <p:nvPr/>
                    </p:nvSpPr>
                    <p:spPr bwMode="auto">
                      <a:xfrm>
                        <a:off x="2" y="4227"/>
                        <a:ext cx="5760" cy="44"/>
                      </a:xfrm>
                      <a:prstGeom prst="rect">
                        <a:avLst/>
                      </a:prstGeom>
                      <a:solidFill>
                        <a:srgbClr val="CCCC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85" name="Rectangle 22"/>
                      <p:cNvSpPr>
                        <a:spLocks noChangeArrowheads="1"/>
                      </p:cNvSpPr>
                      <p:nvPr/>
                    </p:nvSpPr>
                    <p:spPr bwMode="auto">
                      <a:xfrm>
                        <a:off x="2" y="3955"/>
                        <a:ext cx="5760" cy="90"/>
                      </a:xfrm>
                      <a:prstGeom prst="rect">
                        <a:avLst/>
                      </a:prstGeom>
                      <a:solidFill>
                        <a:srgbClr val="CCFF33">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86" name="Rectangle 23"/>
                      <p:cNvSpPr>
                        <a:spLocks noChangeArrowheads="1"/>
                      </p:cNvSpPr>
                      <p:nvPr/>
                    </p:nvSpPr>
                    <p:spPr bwMode="auto">
                      <a:xfrm>
                        <a:off x="2" y="4091"/>
                        <a:ext cx="5760" cy="90"/>
                      </a:xfrm>
                      <a:prstGeom prst="rect">
                        <a:avLst/>
                      </a:prstGeom>
                      <a:solidFill>
                        <a:srgbClr val="CCFF33">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87" name="Rectangle 24"/>
                      <p:cNvSpPr>
                        <a:spLocks noChangeArrowheads="1"/>
                      </p:cNvSpPr>
                      <p:nvPr/>
                    </p:nvSpPr>
                    <p:spPr bwMode="auto">
                      <a:xfrm>
                        <a:off x="2" y="3819"/>
                        <a:ext cx="5760" cy="45"/>
                      </a:xfrm>
                      <a:prstGeom prst="rect">
                        <a:avLst/>
                      </a:prstGeom>
                      <a:solidFill>
                        <a:srgbClr val="FFFF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88" name="Rectangle 25"/>
                      <p:cNvSpPr>
                        <a:spLocks noChangeArrowheads="1"/>
                      </p:cNvSpPr>
                      <p:nvPr/>
                    </p:nvSpPr>
                    <p:spPr bwMode="auto">
                      <a:xfrm>
                        <a:off x="2" y="4272"/>
                        <a:ext cx="5760" cy="45"/>
                      </a:xfrm>
                      <a:prstGeom prst="rect">
                        <a:avLst/>
                      </a:prstGeom>
                      <a:solidFill>
                        <a:srgbClr val="FFFF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89" name="Rectangle 26"/>
                      <p:cNvSpPr>
                        <a:spLocks noChangeArrowheads="1"/>
                      </p:cNvSpPr>
                      <p:nvPr/>
                    </p:nvSpPr>
                    <p:spPr bwMode="auto">
                      <a:xfrm flipV="1">
                        <a:off x="2" y="3910"/>
                        <a:ext cx="5760" cy="45"/>
                      </a:xfrm>
                      <a:prstGeom prst="rect">
                        <a:avLst/>
                      </a:prstGeom>
                      <a:solidFill>
                        <a:srgbClr val="FFFF99">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90" name="Rectangle 27"/>
                      <p:cNvSpPr>
                        <a:spLocks noChangeArrowheads="1"/>
                      </p:cNvSpPr>
                      <p:nvPr/>
                    </p:nvSpPr>
                    <p:spPr bwMode="auto">
                      <a:xfrm>
                        <a:off x="2" y="3865"/>
                        <a:ext cx="5760" cy="44"/>
                      </a:xfrm>
                      <a:prstGeom prst="rect">
                        <a:avLst/>
                      </a:prstGeom>
                      <a:solidFill>
                        <a:srgbClr val="CCCC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grpSp>
              </p:grpSp>
              <p:grpSp>
                <p:nvGrpSpPr>
                  <p:cNvPr id="59" name="Group 28"/>
                  <p:cNvGrpSpPr>
                    <a:grpSpLocks/>
                  </p:cNvGrpSpPr>
                  <p:nvPr/>
                </p:nvGrpSpPr>
                <p:grpSpPr bwMode="auto">
                  <a:xfrm>
                    <a:off x="-2" y="2362"/>
                    <a:ext cx="5765" cy="977"/>
                    <a:chOff x="-3" y="3340"/>
                    <a:chExt cx="5765" cy="977"/>
                  </a:xfrm>
                </p:grpSpPr>
                <p:grpSp>
                  <p:nvGrpSpPr>
                    <p:cNvPr id="60" name="Group 29"/>
                    <p:cNvGrpSpPr>
                      <a:grpSpLocks/>
                    </p:cNvGrpSpPr>
                    <p:nvPr/>
                  </p:nvGrpSpPr>
                  <p:grpSpPr bwMode="auto">
                    <a:xfrm>
                      <a:off x="-3" y="3819"/>
                      <a:ext cx="5760" cy="498"/>
                      <a:chOff x="2" y="3819"/>
                      <a:chExt cx="5760" cy="498"/>
                    </a:xfrm>
                  </p:grpSpPr>
                  <p:sp>
                    <p:nvSpPr>
                      <p:cNvPr id="71" name="Rectangle 30"/>
                      <p:cNvSpPr>
                        <a:spLocks noChangeArrowheads="1"/>
                      </p:cNvSpPr>
                      <p:nvPr/>
                    </p:nvSpPr>
                    <p:spPr bwMode="auto">
                      <a:xfrm flipV="1">
                        <a:off x="2" y="4181"/>
                        <a:ext cx="5760" cy="45"/>
                      </a:xfrm>
                      <a:prstGeom prst="rect">
                        <a:avLst/>
                      </a:prstGeom>
                      <a:solidFill>
                        <a:srgbClr val="FFFF99">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72" name="Rectangle 31"/>
                      <p:cNvSpPr>
                        <a:spLocks noChangeArrowheads="1"/>
                      </p:cNvSpPr>
                      <p:nvPr/>
                    </p:nvSpPr>
                    <p:spPr bwMode="auto">
                      <a:xfrm>
                        <a:off x="2" y="4046"/>
                        <a:ext cx="5760" cy="44"/>
                      </a:xfrm>
                      <a:prstGeom prst="rect">
                        <a:avLst/>
                      </a:prstGeom>
                      <a:solidFill>
                        <a:srgbClr val="CCCC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73" name="Rectangle 32"/>
                      <p:cNvSpPr>
                        <a:spLocks noChangeArrowheads="1"/>
                      </p:cNvSpPr>
                      <p:nvPr/>
                    </p:nvSpPr>
                    <p:spPr bwMode="auto">
                      <a:xfrm>
                        <a:off x="2" y="4227"/>
                        <a:ext cx="5760" cy="44"/>
                      </a:xfrm>
                      <a:prstGeom prst="rect">
                        <a:avLst/>
                      </a:prstGeom>
                      <a:solidFill>
                        <a:srgbClr val="CCCC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74" name="Rectangle 33"/>
                      <p:cNvSpPr>
                        <a:spLocks noChangeArrowheads="1"/>
                      </p:cNvSpPr>
                      <p:nvPr/>
                    </p:nvSpPr>
                    <p:spPr bwMode="auto">
                      <a:xfrm>
                        <a:off x="2" y="3955"/>
                        <a:ext cx="5760" cy="90"/>
                      </a:xfrm>
                      <a:prstGeom prst="rect">
                        <a:avLst/>
                      </a:prstGeom>
                      <a:solidFill>
                        <a:srgbClr val="CCFF33">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75" name="Rectangle 34"/>
                      <p:cNvSpPr>
                        <a:spLocks noChangeArrowheads="1"/>
                      </p:cNvSpPr>
                      <p:nvPr/>
                    </p:nvSpPr>
                    <p:spPr bwMode="auto">
                      <a:xfrm>
                        <a:off x="2" y="4091"/>
                        <a:ext cx="5760" cy="90"/>
                      </a:xfrm>
                      <a:prstGeom prst="rect">
                        <a:avLst/>
                      </a:prstGeom>
                      <a:solidFill>
                        <a:srgbClr val="CCFF33">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76" name="Rectangle 35"/>
                      <p:cNvSpPr>
                        <a:spLocks noChangeArrowheads="1"/>
                      </p:cNvSpPr>
                      <p:nvPr/>
                    </p:nvSpPr>
                    <p:spPr bwMode="auto">
                      <a:xfrm>
                        <a:off x="2" y="3819"/>
                        <a:ext cx="5760" cy="45"/>
                      </a:xfrm>
                      <a:prstGeom prst="rect">
                        <a:avLst/>
                      </a:prstGeom>
                      <a:solidFill>
                        <a:srgbClr val="FFFF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77" name="Rectangle 36"/>
                      <p:cNvSpPr>
                        <a:spLocks noChangeArrowheads="1"/>
                      </p:cNvSpPr>
                      <p:nvPr/>
                    </p:nvSpPr>
                    <p:spPr bwMode="auto">
                      <a:xfrm>
                        <a:off x="2" y="4272"/>
                        <a:ext cx="5760" cy="45"/>
                      </a:xfrm>
                      <a:prstGeom prst="rect">
                        <a:avLst/>
                      </a:prstGeom>
                      <a:solidFill>
                        <a:srgbClr val="FFFF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78" name="Rectangle 37"/>
                      <p:cNvSpPr>
                        <a:spLocks noChangeArrowheads="1"/>
                      </p:cNvSpPr>
                      <p:nvPr/>
                    </p:nvSpPr>
                    <p:spPr bwMode="auto">
                      <a:xfrm flipV="1">
                        <a:off x="2" y="3910"/>
                        <a:ext cx="5760" cy="45"/>
                      </a:xfrm>
                      <a:prstGeom prst="rect">
                        <a:avLst/>
                      </a:prstGeom>
                      <a:solidFill>
                        <a:srgbClr val="FFFF99">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79" name="Rectangle 38"/>
                      <p:cNvSpPr>
                        <a:spLocks noChangeArrowheads="1"/>
                      </p:cNvSpPr>
                      <p:nvPr/>
                    </p:nvSpPr>
                    <p:spPr bwMode="auto">
                      <a:xfrm>
                        <a:off x="2" y="3865"/>
                        <a:ext cx="5760" cy="44"/>
                      </a:xfrm>
                      <a:prstGeom prst="rect">
                        <a:avLst/>
                      </a:prstGeom>
                      <a:solidFill>
                        <a:srgbClr val="CCCC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grpSp>
                <p:grpSp>
                  <p:nvGrpSpPr>
                    <p:cNvPr id="61" name="Group 39"/>
                    <p:cNvGrpSpPr>
                      <a:grpSpLocks/>
                    </p:cNvGrpSpPr>
                    <p:nvPr/>
                  </p:nvGrpSpPr>
                  <p:grpSpPr bwMode="auto">
                    <a:xfrm>
                      <a:off x="2" y="3340"/>
                      <a:ext cx="5760" cy="498"/>
                      <a:chOff x="2" y="3819"/>
                      <a:chExt cx="5760" cy="498"/>
                    </a:xfrm>
                  </p:grpSpPr>
                  <p:sp>
                    <p:nvSpPr>
                      <p:cNvPr id="62" name="Rectangle 40"/>
                      <p:cNvSpPr>
                        <a:spLocks noChangeArrowheads="1"/>
                      </p:cNvSpPr>
                      <p:nvPr/>
                    </p:nvSpPr>
                    <p:spPr bwMode="auto">
                      <a:xfrm flipV="1">
                        <a:off x="2" y="4181"/>
                        <a:ext cx="5760" cy="45"/>
                      </a:xfrm>
                      <a:prstGeom prst="rect">
                        <a:avLst/>
                      </a:prstGeom>
                      <a:solidFill>
                        <a:srgbClr val="FFFF99">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63" name="Rectangle 41"/>
                      <p:cNvSpPr>
                        <a:spLocks noChangeArrowheads="1"/>
                      </p:cNvSpPr>
                      <p:nvPr/>
                    </p:nvSpPr>
                    <p:spPr bwMode="auto">
                      <a:xfrm>
                        <a:off x="2" y="4046"/>
                        <a:ext cx="5760" cy="44"/>
                      </a:xfrm>
                      <a:prstGeom prst="rect">
                        <a:avLst/>
                      </a:prstGeom>
                      <a:solidFill>
                        <a:srgbClr val="CCCC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64" name="Rectangle 42"/>
                      <p:cNvSpPr>
                        <a:spLocks noChangeArrowheads="1"/>
                      </p:cNvSpPr>
                      <p:nvPr/>
                    </p:nvSpPr>
                    <p:spPr bwMode="auto">
                      <a:xfrm>
                        <a:off x="2" y="4227"/>
                        <a:ext cx="5760" cy="44"/>
                      </a:xfrm>
                      <a:prstGeom prst="rect">
                        <a:avLst/>
                      </a:prstGeom>
                      <a:solidFill>
                        <a:srgbClr val="CCCC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65" name="Rectangle 43"/>
                      <p:cNvSpPr>
                        <a:spLocks noChangeArrowheads="1"/>
                      </p:cNvSpPr>
                      <p:nvPr/>
                    </p:nvSpPr>
                    <p:spPr bwMode="auto">
                      <a:xfrm>
                        <a:off x="2" y="3955"/>
                        <a:ext cx="5760" cy="90"/>
                      </a:xfrm>
                      <a:prstGeom prst="rect">
                        <a:avLst/>
                      </a:prstGeom>
                      <a:solidFill>
                        <a:srgbClr val="CCFF33">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66" name="Rectangle 44"/>
                      <p:cNvSpPr>
                        <a:spLocks noChangeArrowheads="1"/>
                      </p:cNvSpPr>
                      <p:nvPr/>
                    </p:nvSpPr>
                    <p:spPr bwMode="auto">
                      <a:xfrm>
                        <a:off x="2" y="4091"/>
                        <a:ext cx="5760" cy="90"/>
                      </a:xfrm>
                      <a:prstGeom prst="rect">
                        <a:avLst/>
                      </a:prstGeom>
                      <a:solidFill>
                        <a:srgbClr val="CCFF33">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67" name="Rectangle 45"/>
                      <p:cNvSpPr>
                        <a:spLocks noChangeArrowheads="1"/>
                      </p:cNvSpPr>
                      <p:nvPr/>
                    </p:nvSpPr>
                    <p:spPr bwMode="auto">
                      <a:xfrm>
                        <a:off x="2" y="3819"/>
                        <a:ext cx="5760" cy="45"/>
                      </a:xfrm>
                      <a:prstGeom prst="rect">
                        <a:avLst/>
                      </a:prstGeom>
                      <a:solidFill>
                        <a:srgbClr val="FFFF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68" name="Rectangle 46"/>
                      <p:cNvSpPr>
                        <a:spLocks noChangeArrowheads="1"/>
                      </p:cNvSpPr>
                      <p:nvPr/>
                    </p:nvSpPr>
                    <p:spPr bwMode="auto">
                      <a:xfrm>
                        <a:off x="2" y="4272"/>
                        <a:ext cx="5760" cy="45"/>
                      </a:xfrm>
                      <a:prstGeom prst="rect">
                        <a:avLst/>
                      </a:prstGeom>
                      <a:solidFill>
                        <a:srgbClr val="FFFF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69" name="Rectangle 47"/>
                      <p:cNvSpPr>
                        <a:spLocks noChangeArrowheads="1"/>
                      </p:cNvSpPr>
                      <p:nvPr/>
                    </p:nvSpPr>
                    <p:spPr bwMode="auto">
                      <a:xfrm flipV="1">
                        <a:off x="2" y="3910"/>
                        <a:ext cx="5760" cy="45"/>
                      </a:xfrm>
                      <a:prstGeom prst="rect">
                        <a:avLst/>
                      </a:prstGeom>
                      <a:solidFill>
                        <a:srgbClr val="FFFF99">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70" name="Rectangle 48"/>
                      <p:cNvSpPr>
                        <a:spLocks noChangeArrowheads="1"/>
                      </p:cNvSpPr>
                      <p:nvPr/>
                    </p:nvSpPr>
                    <p:spPr bwMode="auto">
                      <a:xfrm>
                        <a:off x="2" y="3865"/>
                        <a:ext cx="5760" cy="44"/>
                      </a:xfrm>
                      <a:prstGeom prst="rect">
                        <a:avLst/>
                      </a:prstGeom>
                      <a:solidFill>
                        <a:srgbClr val="CCCC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grpSp>
              </p:grpSp>
            </p:grpSp>
            <p:grpSp>
              <p:nvGrpSpPr>
                <p:cNvPr id="37" name="Group 49"/>
                <p:cNvGrpSpPr>
                  <a:grpSpLocks/>
                </p:cNvGrpSpPr>
                <p:nvPr/>
              </p:nvGrpSpPr>
              <p:grpSpPr bwMode="auto">
                <a:xfrm>
                  <a:off x="-5" y="1505"/>
                  <a:ext cx="5765" cy="977"/>
                  <a:chOff x="-3" y="3340"/>
                  <a:chExt cx="5765" cy="977"/>
                </a:xfrm>
              </p:grpSpPr>
              <p:grpSp>
                <p:nvGrpSpPr>
                  <p:cNvPr id="38" name="Group 50"/>
                  <p:cNvGrpSpPr>
                    <a:grpSpLocks/>
                  </p:cNvGrpSpPr>
                  <p:nvPr/>
                </p:nvGrpSpPr>
                <p:grpSpPr bwMode="auto">
                  <a:xfrm>
                    <a:off x="-3" y="3819"/>
                    <a:ext cx="5760" cy="498"/>
                    <a:chOff x="2" y="3819"/>
                    <a:chExt cx="5760" cy="498"/>
                  </a:xfrm>
                </p:grpSpPr>
                <p:sp>
                  <p:nvSpPr>
                    <p:cNvPr id="49" name="Rectangle 51"/>
                    <p:cNvSpPr>
                      <a:spLocks noChangeArrowheads="1"/>
                    </p:cNvSpPr>
                    <p:nvPr/>
                  </p:nvSpPr>
                  <p:spPr bwMode="auto">
                    <a:xfrm flipV="1">
                      <a:off x="2" y="4181"/>
                      <a:ext cx="5760" cy="45"/>
                    </a:xfrm>
                    <a:prstGeom prst="rect">
                      <a:avLst/>
                    </a:prstGeom>
                    <a:solidFill>
                      <a:srgbClr val="FFFF99">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50" name="Rectangle 52"/>
                    <p:cNvSpPr>
                      <a:spLocks noChangeArrowheads="1"/>
                    </p:cNvSpPr>
                    <p:nvPr/>
                  </p:nvSpPr>
                  <p:spPr bwMode="auto">
                    <a:xfrm>
                      <a:off x="2" y="4046"/>
                      <a:ext cx="5760" cy="44"/>
                    </a:xfrm>
                    <a:prstGeom prst="rect">
                      <a:avLst/>
                    </a:prstGeom>
                    <a:solidFill>
                      <a:srgbClr val="CCCC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51" name="Rectangle 53"/>
                    <p:cNvSpPr>
                      <a:spLocks noChangeArrowheads="1"/>
                    </p:cNvSpPr>
                    <p:nvPr/>
                  </p:nvSpPr>
                  <p:spPr bwMode="auto">
                    <a:xfrm>
                      <a:off x="2" y="4227"/>
                      <a:ext cx="5760" cy="44"/>
                    </a:xfrm>
                    <a:prstGeom prst="rect">
                      <a:avLst/>
                    </a:prstGeom>
                    <a:solidFill>
                      <a:srgbClr val="CCCC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52" name="Rectangle 54"/>
                    <p:cNvSpPr>
                      <a:spLocks noChangeArrowheads="1"/>
                    </p:cNvSpPr>
                    <p:nvPr/>
                  </p:nvSpPr>
                  <p:spPr bwMode="auto">
                    <a:xfrm>
                      <a:off x="2" y="3955"/>
                      <a:ext cx="5760" cy="90"/>
                    </a:xfrm>
                    <a:prstGeom prst="rect">
                      <a:avLst/>
                    </a:prstGeom>
                    <a:solidFill>
                      <a:srgbClr val="CCFF33">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53" name="Rectangle 55"/>
                    <p:cNvSpPr>
                      <a:spLocks noChangeArrowheads="1"/>
                    </p:cNvSpPr>
                    <p:nvPr/>
                  </p:nvSpPr>
                  <p:spPr bwMode="auto">
                    <a:xfrm>
                      <a:off x="2" y="4091"/>
                      <a:ext cx="5760" cy="90"/>
                    </a:xfrm>
                    <a:prstGeom prst="rect">
                      <a:avLst/>
                    </a:prstGeom>
                    <a:solidFill>
                      <a:srgbClr val="CCFF33">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54" name="Rectangle 56"/>
                    <p:cNvSpPr>
                      <a:spLocks noChangeArrowheads="1"/>
                    </p:cNvSpPr>
                    <p:nvPr/>
                  </p:nvSpPr>
                  <p:spPr bwMode="auto">
                    <a:xfrm>
                      <a:off x="2" y="3819"/>
                      <a:ext cx="5760" cy="45"/>
                    </a:xfrm>
                    <a:prstGeom prst="rect">
                      <a:avLst/>
                    </a:prstGeom>
                    <a:solidFill>
                      <a:srgbClr val="FFFF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55" name="Rectangle 57"/>
                    <p:cNvSpPr>
                      <a:spLocks noChangeArrowheads="1"/>
                    </p:cNvSpPr>
                    <p:nvPr/>
                  </p:nvSpPr>
                  <p:spPr bwMode="auto">
                    <a:xfrm>
                      <a:off x="2" y="4272"/>
                      <a:ext cx="5760" cy="45"/>
                    </a:xfrm>
                    <a:prstGeom prst="rect">
                      <a:avLst/>
                    </a:prstGeom>
                    <a:solidFill>
                      <a:srgbClr val="FFFF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56" name="Rectangle 58"/>
                    <p:cNvSpPr>
                      <a:spLocks noChangeArrowheads="1"/>
                    </p:cNvSpPr>
                    <p:nvPr/>
                  </p:nvSpPr>
                  <p:spPr bwMode="auto">
                    <a:xfrm flipV="1">
                      <a:off x="2" y="3910"/>
                      <a:ext cx="5760" cy="45"/>
                    </a:xfrm>
                    <a:prstGeom prst="rect">
                      <a:avLst/>
                    </a:prstGeom>
                    <a:solidFill>
                      <a:srgbClr val="FFFF99">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57" name="Rectangle 59"/>
                    <p:cNvSpPr>
                      <a:spLocks noChangeArrowheads="1"/>
                    </p:cNvSpPr>
                    <p:nvPr/>
                  </p:nvSpPr>
                  <p:spPr bwMode="auto">
                    <a:xfrm>
                      <a:off x="2" y="3865"/>
                      <a:ext cx="5760" cy="44"/>
                    </a:xfrm>
                    <a:prstGeom prst="rect">
                      <a:avLst/>
                    </a:prstGeom>
                    <a:solidFill>
                      <a:srgbClr val="CCCC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grpSp>
              <p:grpSp>
                <p:nvGrpSpPr>
                  <p:cNvPr id="39" name="Group 60"/>
                  <p:cNvGrpSpPr>
                    <a:grpSpLocks/>
                  </p:cNvGrpSpPr>
                  <p:nvPr/>
                </p:nvGrpSpPr>
                <p:grpSpPr bwMode="auto">
                  <a:xfrm>
                    <a:off x="2" y="3340"/>
                    <a:ext cx="5760" cy="498"/>
                    <a:chOff x="2" y="3819"/>
                    <a:chExt cx="5760" cy="498"/>
                  </a:xfrm>
                </p:grpSpPr>
                <p:sp>
                  <p:nvSpPr>
                    <p:cNvPr id="40" name="Rectangle 61"/>
                    <p:cNvSpPr>
                      <a:spLocks noChangeArrowheads="1"/>
                    </p:cNvSpPr>
                    <p:nvPr/>
                  </p:nvSpPr>
                  <p:spPr bwMode="auto">
                    <a:xfrm flipV="1">
                      <a:off x="2" y="4181"/>
                      <a:ext cx="5760" cy="45"/>
                    </a:xfrm>
                    <a:prstGeom prst="rect">
                      <a:avLst/>
                    </a:prstGeom>
                    <a:solidFill>
                      <a:srgbClr val="FFFF99">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41" name="Rectangle 62"/>
                    <p:cNvSpPr>
                      <a:spLocks noChangeArrowheads="1"/>
                    </p:cNvSpPr>
                    <p:nvPr/>
                  </p:nvSpPr>
                  <p:spPr bwMode="auto">
                    <a:xfrm>
                      <a:off x="2" y="4046"/>
                      <a:ext cx="5760" cy="44"/>
                    </a:xfrm>
                    <a:prstGeom prst="rect">
                      <a:avLst/>
                    </a:prstGeom>
                    <a:solidFill>
                      <a:srgbClr val="CCCC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42" name="Rectangle 63"/>
                    <p:cNvSpPr>
                      <a:spLocks noChangeArrowheads="1"/>
                    </p:cNvSpPr>
                    <p:nvPr/>
                  </p:nvSpPr>
                  <p:spPr bwMode="auto">
                    <a:xfrm>
                      <a:off x="2" y="4227"/>
                      <a:ext cx="5760" cy="44"/>
                    </a:xfrm>
                    <a:prstGeom prst="rect">
                      <a:avLst/>
                    </a:prstGeom>
                    <a:solidFill>
                      <a:srgbClr val="CCCC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43" name="Rectangle 64"/>
                    <p:cNvSpPr>
                      <a:spLocks noChangeArrowheads="1"/>
                    </p:cNvSpPr>
                    <p:nvPr/>
                  </p:nvSpPr>
                  <p:spPr bwMode="auto">
                    <a:xfrm>
                      <a:off x="2" y="3955"/>
                      <a:ext cx="5760" cy="90"/>
                    </a:xfrm>
                    <a:prstGeom prst="rect">
                      <a:avLst/>
                    </a:prstGeom>
                    <a:solidFill>
                      <a:srgbClr val="CCFF33">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44" name="Rectangle 65"/>
                    <p:cNvSpPr>
                      <a:spLocks noChangeArrowheads="1"/>
                    </p:cNvSpPr>
                    <p:nvPr/>
                  </p:nvSpPr>
                  <p:spPr bwMode="auto">
                    <a:xfrm>
                      <a:off x="2" y="4091"/>
                      <a:ext cx="5760" cy="90"/>
                    </a:xfrm>
                    <a:prstGeom prst="rect">
                      <a:avLst/>
                    </a:prstGeom>
                    <a:solidFill>
                      <a:srgbClr val="CCFF33">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45" name="Rectangle 66"/>
                    <p:cNvSpPr>
                      <a:spLocks noChangeArrowheads="1"/>
                    </p:cNvSpPr>
                    <p:nvPr/>
                  </p:nvSpPr>
                  <p:spPr bwMode="auto">
                    <a:xfrm>
                      <a:off x="2" y="3819"/>
                      <a:ext cx="5760" cy="45"/>
                    </a:xfrm>
                    <a:prstGeom prst="rect">
                      <a:avLst/>
                    </a:prstGeom>
                    <a:solidFill>
                      <a:srgbClr val="FFFF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46" name="Rectangle 67"/>
                    <p:cNvSpPr>
                      <a:spLocks noChangeArrowheads="1"/>
                    </p:cNvSpPr>
                    <p:nvPr/>
                  </p:nvSpPr>
                  <p:spPr bwMode="auto">
                    <a:xfrm>
                      <a:off x="2" y="4272"/>
                      <a:ext cx="5760" cy="45"/>
                    </a:xfrm>
                    <a:prstGeom prst="rect">
                      <a:avLst/>
                    </a:prstGeom>
                    <a:solidFill>
                      <a:srgbClr val="FFFF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47" name="Rectangle 68"/>
                    <p:cNvSpPr>
                      <a:spLocks noChangeArrowheads="1"/>
                    </p:cNvSpPr>
                    <p:nvPr/>
                  </p:nvSpPr>
                  <p:spPr bwMode="auto">
                    <a:xfrm flipV="1">
                      <a:off x="2" y="3910"/>
                      <a:ext cx="5760" cy="45"/>
                    </a:xfrm>
                    <a:prstGeom prst="rect">
                      <a:avLst/>
                    </a:prstGeom>
                    <a:solidFill>
                      <a:srgbClr val="FFFF99">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sp>
                  <p:nvSpPr>
                    <p:cNvPr id="48" name="Rectangle 69"/>
                    <p:cNvSpPr>
                      <a:spLocks noChangeArrowheads="1"/>
                    </p:cNvSpPr>
                    <p:nvPr/>
                  </p:nvSpPr>
                  <p:spPr bwMode="auto">
                    <a:xfrm>
                      <a:off x="2" y="3865"/>
                      <a:ext cx="5760" cy="44"/>
                    </a:xfrm>
                    <a:prstGeom prst="rect">
                      <a:avLst/>
                    </a:prstGeom>
                    <a:solidFill>
                      <a:srgbClr val="CCCC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grpSp>
            </p:grpSp>
          </p:grpSp>
          <p:sp>
            <p:nvSpPr>
              <p:cNvPr id="10" name="Freeform 70"/>
              <p:cNvSpPr>
                <a:spLocks/>
              </p:cNvSpPr>
              <p:nvPr/>
            </p:nvSpPr>
            <p:spPr bwMode="auto">
              <a:xfrm>
                <a:off x="2925" y="2115"/>
                <a:ext cx="2835" cy="226"/>
              </a:xfrm>
              <a:custGeom>
                <a:avLst/>
                <a:gdLst>
                  <a:gd name="T0" fmla="*/ 822 w 6481"/>
                  <a:gd name="T1" fmla="*/ 286 h 1161"/>
                  <a:gd name="T2" fmla="*/ 564 w 6481"/>
                  <a:gd name="T3" fmla="*/ 224 h 1161"/>
                  <a:gd name="T4" fmla="*/ 464 w 6481"/>
                  <a:gd name="T5" fmla="*/ 210 h 1161"/>
                  <a:gd name="T6" fmla="*/ 315 w 6481"/>
                  <a:gd name="T7" fmla="*/ 194 h 1161"/>
                  <a:gd name="T8" fmla="*/ 151 w 6481"/>
                  <a:gd name="T9" fmla="*/ 224 h 1161"/>
                  <a:gd name="T10" fmla="*/ 30 w 6481"/>
                  <a:gd name="T11" fmla="*/ 288 h 1161"/>
                  <a:gd name="T12" fmla="*/ 0 w 6481"/>
                  <a:gd name="T13" fmla="*/ 352 h 1161"/>
                  <a:gd name="T14" fmla="*/ 6 w 6481"/>
                  <a:gd name="T15" fmla="*/ 416 h 1161"/>
                  <a:gd name="T16" fmla="*/ 6 w 6481"/>
                  <a:gd name="T17" fmla="*/ 491 h 1161"/>
                  <a:gd name="T18" fmla="*/ 6 w 6481"/>
                  <a:gd name="T19" fmla="*/ 570 h 1161"/>
                  <a:gd name="T20" fmla="*/ 6 w 6481"/>
                  <a:gd name="T21" fmla="*/ 638 h 1161"/>
                  <a:gd name="T22" fmla="*/ 6 w 6481"/>
                  <a:gd name="T23" fmla="*/ 714 h 1161"/>
                  <a:gd name="T24" fmla="*/ 6 w 6481"/>
                  <a:gd name="T25" fmla="*/ 808 h 1161"/>
                  <a:gd name="T26" fmla="*/ 6 w 6481"/>
                  <a:gd name="T27" fmla="*/ 876 h 1161"/>
                  <a:gd name="T28" fmla="*/ 6 w 6481"/>
                  <a:gd name="T29" fmla="*/ 924 h 1161"/>
                  <a:gd name="T30" fmla="*/ 6 w 6481"/>
                  <a:gd name="T31" fmla="*/ 972 h 1161"/>
                  <a:gd name="T32" fmla="*/ 6 w 6481"/>
                  <a:gd name="T33" fmla="*/ 1000 h 1161"/>
                  <a:gd name="T34" fmla="*/ 3 w 6481"/>
                  <a:gd name="T35" fmla="*/ 1022 h 1161"/>
                  <a:gd name="T36" fmla="*/ 68 w 6481"/>
                  <a:gd name="T37" fmla="*/ 1075 h 1161"/>
                  <a:gd name="T38" fmla="*/ 276 w 6481"/>
                  <a:gd name="T39" fmla="*/ 1077 h 1161"/>
                  <a:gd name="T40" fmla="*/ 700 w 6481"/>
                  <a:gd name="T41" fmla="*/ 1138 h 1161"/>
                  <a:gd name="T42" fmla="*/ 1262 w 6481"/>
                  <a:gd name="T43" fmla="*/ 1159 h 1161"/>
                  <a:gd name="T44" fmla="*/ 1780 w 6481"/>
                  <a:gd name="T45" fmla="*/ 1110 h 1161"/>
                  <a:gd name="T46" fmla="*/ 2134 w 6481"/>
                  <a:gd name="T47" fmla="*/ 1062 h 1161"/>
                  <a:gd name="T48" fmla="*/ 2879 w 6481"/>
                  <a:gd name="T49" fmla="*/ 1015 h 1161"/>
                  <a:gd name="T50" fmla="*/ 4855 w 6481"/>
                  <a:gd name="T51" fmla="*/ 1106 h 1161"/>
                  <a:gd name="T52" fmla="*/ 6049 w 6481"/>
                  <a:gd name="T53" fmla="*/ 1119 h 1161"/>
                  <a:gd name="T54" fmla="*/ 6191 w 6481"/>
                  <a:gd name="T55" fmla="*/ 1107 h 1161"/>
                  <a:gd name="T56" fmla="*/ 6235 w 6481"/>
                  <a:gd name="T57" fmla="*/ 1098 h 1161"/>
                  <a:gd name="T58" fmla="*/ 6350 w 6481"/>
                  <a:gd name="T59" fmla="*/ 1102 h 1161"/>
                  <a:gd name="T60" fmla="*/ 6457 w 6481"/>
                  <a:gd name="T61" fmla="*/ 1099 h 1161"/>
                  <a:gd name="T62" fmla="*/ 6472 w 6481"/>
                  <a:gd name="T63" fmla="*/ 1006 h 1161"/>
                  <a:gd name="T64" fmla="*/ 6462 w 6481"/>
                  <a:gd name="T65" fmla="*/ 832 h 1161"/>
                  <a:gd name="T66" fmla="*/ 6462 w 6481"/>
                  <a:gd name="T67" fmla="*/ 670 h 1161"/>
                  <a:gd name="T68" fmla="*/ 6462 w 6481"/>
                  <a:gd name="T69" fmla="*/ 611 h 1161"/>
                  <a:gd name="T70" fmla="*/ 6462 w 6481"/>
                  <a:gd name="T71" fmla="*/ 515 h 1161"/>
                  <a:gd name="T72" fmla="*/ 6462 w 6481"/>
                  <a:gd name="T73" fmla="*/ 358 h 1161"/>
                  <a:gd name="T74" fmla="*/ 6462 w 6481"/>
                  <a:gd name="T75" fmla="*/ 221 h 1161"/>
                  <a:gd name="T76" fmla="*/ 6462 w 6481"/>
                  <a:gd name="T77" fmla="*/ 138 h 1161"/>
                  <a:gd name="T78" fmla="*/ 6464 w 6481"/>
                  <a:gd name="T79" fmla="*/ 122 h 1161"/>
                  <a:gd name="T80" fmla="*/ 6108 w 6481"/>
                  <a:gd name="T81" fmla="*/ 4 h 1161"/>
                  <a:gd name="T82" fmla="*/ 5394 w 6481"/>
                  <a:gd name="T83" fmla="*/ 156 h 1161"/>
                  <a:gd name="T84" fmla="*/ 5124 w 6481"/>
                  <a:gd name="T85" fmla="*/ 257 h 1161"/>
                  <a:gd name="T86" fmla="*/ 4633 w 6481"/>
                  <a:gd name="T87" fmla="*/ 331 h 1161"/>
                  <a:gd name="T88" fmla="*/ 4142 w 6481"/>
                  <a:gd name="T89" fmla="*/ 311 h 1161"/>
                  <a:gd name="T90" fmla="*/ 3938 w 6481"/>
                  <a:gd name="T91" fmla="*/ 303 h 1161"/>
                  <a:gd name="T92" fmla="*/ 3644 w 6481"/>
                  <a:gd name="T93" fmla="*/ 299 h 1161"/>
                  <a:gd name="T94" fmla="*/ 3380 w 6481"/>
                  <a:gd name="T95" fmla="*/ 291 h 1161"/>
                  <a:gd name="T96" fmla="*/ 3084 w 6481"/>
                  <a:gd name="T97" fmla="*/ 182 h 1161"/>
                  <a:gd name="T98" fmla="*/ 2780 w 6481"/>
                  <a:gd name="T99" fmla="*/ 191 h 1161"/>
                  <a:gd name="T100" fmla="*/ 2567 w 6481"/>
                  <a:gd name="T101" fmla="*/ 355 h 1161"/>
                  <a:gd name="T102" fmla="*/ 2435 w 6481"/>
                  <a:gd name="T103" fmla="*/ 404 h 1161"/>
                  <a:gd name="T104" fmla="*/ 2352 w 6481"/>
                  <a:gd name="T105" fmla="*/ 420 h 1161"/>
                  <a:gd name="T106" fmla="*/ 2296 w 6481"/>
                  <a:gd name="T107" fmla="*/ 438 h 1161"/>
                  <a:gd name="T108" fmla="*/ 2076 w 6481"/>
                  <a:gd name="T109" fmla="*/ 409 h 1161"/>
                  <a:gd name="T110" fmla="*/ 1818 w 6481"/>
                  <a:gd name="T111" fmla="*/ 309 h 1161"/>
                  <a:gd name="T112" fmla="*/ 1675 w 6481"/>
                  <a:gd name="T113" fmla="*/ 258 h 1161"/>
                  <a:gd name="T114" fmla="*/ 1532 w 6481"/>
                  <a:gd name="T115" fmla="*/ 173 h 1161"/>
                  <a:gd name="T116" fmla="*/ 1425 w 6481"/>
                  <a:gd name="T117" fmla="*/ 113 h 1161"/>
                  <a:gd name="T118" fmla="*/ 1293 w 6481"/>
                  <a:gd name="T119" fmla="*/ 112 h 1161"/>
                  <a:gd name="T120" fmla="*/ 1244 w 6481"/>
                  <a:gd name="T121" fmla="*/ 118 h 1161"/>
                  <a:gd name="T122" fmla="*/ 1244 w 6481"/>
                  <a:gd name="T123" fmla="*/ 118 h 1161"/>
                  <a:gd name="T124" fmla="*/ 1169 w 6481"/>
                  <a:gd name="T125" fmla="*/ 237 h 11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481"/>
                  <a:gd name="T190" fmla="*/ 0 h 1161"/>
                  <a:gd name="T191" fmla="*/ 6481 w 6481"/>
                  <a:gd name="T192" fmla="*/ 1161 h 11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481" h="1161">
                    <a:moveTo>
                      <a:pt x="1086" y="298"/>
                    </a:moveTo>
                    <a:lnTo>
                      <a:pt x="1052" y="309"/>
                    </a:lnTo>
                    <a:lnTo>
                      <a:pt x="1036" y="313"/>
                    </a:lnTo>
                    <a:lnTo>
                      <a:pt x="1021" y="316"/>
                    </a:lnTo>
                    <a:lnTo>
                      <a:pt x="1006" y="319"/>
                    </a:lnTo>
                    <a:lnTo>
                      <a:pt x="992" y="321"/>
                    </a:lnTo>
                    <a:lnTo>
                      <a:pt x="979" y="322"/>
                    </a:lnTo>
                    <a:lnTo>
                      <a:pt x="966" y="322"/>
                    </a:lnTo>
                    <a:lnTo>
                      <a:pt x="953" y="322"/>
                    </a:lnTo>
                    <a:lnTo>
                      <a:pt x="941" y="320"/>
                    </a:lnTo>
                    <a:lnTo>
                      <a:pt x="928" y="319"/>
                    </a:lnTo>
                    <a:lnTo>
                      <a:pt x="917" y="317"/>
                    </a:lnTo>
                    <a:lnTo>
                      <a:pt x="905" y="314"/>
                    </a:lnTo>
                    <a:lnTo>
                      <a:pt x="893" y="311"/>
                    </a:lnTo>
                    <a:lnTo>
                      <a:pt x="882" y="308"/>
                    </a:lnTo>
                    <a:lnTo>
                      <a:pt x="870" y="304"/>
                    </a:lnTo>
                    <a:lnTo>
                      <a:pt x="858" y="300"/>
                    </a:lnTo>
                    <a:lnTo>
                      <a:pt x="846" y="296"/>
                    </a:lnTo>
                    <a:lnTo>
                      <a:pt x="834" y="291"/>
                    </a:lnTo>
                    <a:lnTo>
                      <a:pt x="822" y="286"/>
                    </a:lnTo>
                    <a:lnTo>
                      <a:pt x="808" y="282"/>
                    </a:lnTo>
                    <a:lnTo>
                      <a:pt x="795" y="277"/>
                    </a:lnTo>
                    <a:lnTo>
                      <a:pt x="781" y="272"/>
                    </a:lnTo>
                    <a:lnTo>
                      <a:pt x="767" y="267"/>
                    </a:lnTo>
                    <a:lnTo>
                      <a:pt x="752" y="262"/>
                    </a:lnTo>
                    <a:lnTo>
                      <a:pt x="736" y="257"/>
                    </a:lnTo>
                    <a:lnTo>
                      <a:pt x="720" y="253"/>
                    </a:lnTo>
                    <a:lnTo>
                      <a:pt x="703" y="248"/>
                    </a:lnTo>
                    <a:lnTo>
                      <a:pt x="685" y="244"/>
                    </a:lnTo>
                    <a:lnTo>
                      <a:pt x="666" y="240"/>
                    </a:lnTo>
                    <a:lnTo>
                      <a:pt x="646" y="237"/>
                    </a:lnTo>
                    <a:lnTo>
                      <a:pt x="625" y="234"/>
                    </a:lnTo>
                    <a:lnTo>
                      <a:pt x="608" y="231"/>
                    </a:lnTo>
                    <a:lnTo>
                      <a:pt x="601" y="230"/>
                    </a:lnTo>
                    <a:lnTo>
                      <a:pt x="594" y="229"/>
                    </a:lnTo>
                    <a:lnTo>
                      <a:pt x="587" y="228"/>
                    </a:lnTo>
                    <a:lnTo>
                      <a:pt x="581" y="227"/>
                    </a:lnTo>
                    <a:lnTo>
                      <a:pt x="575" y="226"/>
                    </a:lnTo>
                    <a:lnTo>
                      <a:pt x="570" y="225"/>
                    </a:lnTo>
                    <a:lnTo>
                      <a:pt x="564" y="224"/>
                    </a:lnTo>
                    <a:lnTo>
                      <a:pt x="560" y="223"/>
                    </a:lnTo>
                    <a:lnTo>
                      <a:pt x="555" y="222"/>
                    </a:lnTo>
                    <a:lnTo>
                      <a:pt x="550" y="222"/>
                    </a:lnTo>
                    <a:lnTo>
                      <a:pt x="546" y="221"/>
                    </a:lnTo>
                    <a:lnTo>
                      <a:pt x="541" y="220"/>
                    </a:lnTo>
                    <a:lnTo>
                      <a:pt x="537" y="219"/>
                    </a:lnTo>
                    <a:lnTo>
                      <a:pt x="532" y="218"/>
                    </a:lnTo>
                    <a:lnTo>
                      <a:pt x="528" y="218"/>
                    </a:lnTo>
                    <a:lnTo>
                      <a:pt x="524" y="217"/>
                    </a:lnTo>
                    <a:lnTo>
                      <a:pt x="519" y="216"/>
                    </a:lnTo>
                    <a:lnTo>
                      <a:pt x="515" y="216"/>
                    </a:lnTo>
                    <a:lnTo>
                      <a:pt x="510" y="215"/>
                    </a:lnTo>
                    <a:lnTo>
                      <a:pt x="505" y="214"/>
                    </a:lnTo>
                    <a:lnTo>
                      <a:pt x="500" y="213"/>
                    </a:lnTo>
                    <a:lnTo>
                      <a:pt x="495" y="213"/>
                    </a:lnTo>
                    <a:lnTo>
                      <a:pt x="490" y="212"/>
                    </a:lnTo>
                    <a:lnTo>
                      <a:pt x="484" y="212"/>
                    </a:lnTo>
                    <a:lnTo>
                      <a:pt x="477" y="211"/>
                    </a:lnTo>
                    <a:lnTo>
                      <a:pt x="471" y="210"/>
                    </a:lnTo>
                    <a:lnTo>
                      <a:pt x="464" y="210"/>
                    </a:lnTo>
                    <a:lnTo>
                      <a:pt x="456" y="209"/>
                    </a:lnTo>
                    <a:lnTo>
                      <a:pt x="448" y="208"/>
                    </a:lnTo>
                    <a:lnTo>
                      <a:pt x="440" y="208"/>
                    </a:lnTo>
                    <a:lnTo>
                      <a:pt x="420" y="206"/>
                    </a:lnTo>
                    <a:lnTo>
                      <a:pt x="411" y="205"/>
                    </a:lnTo>
                    <a:lnTo>
                      <a:pt x="403" y="204"/>
                    </a:lnTo>
                    <a:lnTo>
                      <a:pt x="395" y="204"/>
                    </a:lnTo>
                    <a:lnTo>
                      <a:pt x="387" y="203"/>
                    </a:lnTo>
                    <a:lnTo>
                      <a:pt x="380" y="202"/>
                    </a:lnTo>
                    <a:lnTo>
                      <a:pt x="373" y="201"/>
                    </a:lnTo>
                    <a:lnTo>
                      <a:pt x="366" y="200"/>
                    </a:lnTo>
                    <a:lnTo>
                      <a:pt x="360" y="199"/>
                    </a:lnTo>
                    <a:lnTo>
                      <a:pt x="354" y="198"/>
                    </a:lnTo>
                    <a:lnTo>
                      <a:pt x="348" y="197"/>
                    </a:lnTo>
                    <a:lnTo>
                      <a:pt x="342" y="197"/>
                    </a:lnTo>
                    <a:lnTo>
                      <a:pt x="336" y="196"/>
                    </a:lnTo>
                    <a:lnTo>
                      <a:pt x="331" y="195"/>
                    </a:lnTo>
                    <a:lnTo>
                      <a:pt x="326" y="195"/>
                    </a:lnTo>
                    <a:lnTo>
                      <a:pt x="320" y="194"/>
                    </a:lnTo>
                    <a:lnTo>
                      <a:pt x="315" y="194"/>
                    </a:lnTo>
                    <a:lnTo>
                      <a:pt x="309" y="194"/>
                    </a:lnTo>
                    <a:lnTo>
                      <a:pt x="304" y="194"/>
                    </a:lnTo>
                    <a:lnTo>
                      <a:pt x="298" y="194"/>
                    </a:lnTo>
                    <a:lnTo>
                      <a:pt x="292" y="194"/>
                    </a:lnTo>
                    <a:lnTo>
                      <a:pt x="286" y="195"/>
                    </a:lnTo>
                    <a:lnTo>
                      <a:pt x="280" y="196"/>
                    </a:lnTo>
                    <a:lnTo>
                      <a:pt x="273" y="196"/>
                    </a:lnTo>
                    <a:lnTo>
                      <a:pt x="266" y="197"/>
                    </a:lnTo>
                    <a:lnTo>
                      <a:pt x="259" y="198"/>
                    </a:lnTo>
                    <a:lnTo>
                      <a:pt x="251" y="200"/>
                    </a:lnTo>
                    <a:lnTo>
                      <a:pt x="243" y="201"/>
                    </a:lnTo>
                    <a:lnTo>
                      <a:pt x="234" y="203"/>
                    </a:lnTo>
                    <a:lnTo>
                      <a:pt x="225" y="206"/>
                    </a:lnTo>
                    <a:lnTo>
                      <a:pt x="216" y="208"/>
                    </a:lnTo>
                    <a:lnTo>
                      <a:pt x="196" y="213"/>
                    </a:lnTo>
                    <a:lnTo>
                      <a:pt x="186" y="215"/>
                    </a:lnTo>
                    <a:lnTo>
                      <a:pt x="177" y="218"/>
                    </a:lnTo>
                    <a:lnTo>
                      <a:pt x="168" y="220"/>
                    </a:lnTo>
                    <a:lnTo>
                      <a:pt x="159" y="222"/>
                    </a:lnTo>
                    <a:lnTo>
                      <a:pt x="151" y="224"/>
                    </a:lnTo>
                    <a:lnTo>
                      <a:pt x="143" y="226"/>
                    </a:lnTo>
                    <a:lnTo>
                      <a:pt x="135" y="228"/>
                    </a:lnTo>
                    <a:lnTo>
                      <a:pt x="128" y="230"/>
                    </a:lnTo>
                    <a:lnTo>
                      <a:pt x="121" y="232"/>
                    </a:lnTo>
                    <a:lnTo>
                      <a:pt x="114" y="234"/>
                    </a:lnTo>
                    <a:lnTo>
                      <a:pt x="107" y="236"/>
                    </a:lnTo>
                    <a:lnTo>
                      <a:pt x="100" y="239"/>
                    </a:lnTo>
                    <a:lnTo>
                      <a:pt x="94" y="241"/>
                    </a:lnTo>
                    <a:lnTo>
                      <a:pt x="88" y="244"/>
                    </a:lnTo>
                    <a:lnTo>
                      <a:pt x="82" y="246"/>
                    </a:lnTo>
                    <a:lnTo>
                      <a:pt x="76" y="250"/>
                    </a:lnTo>
                    <a:lnTo>
                      <a:pt x="71" y="252"/>
                    </a:lnTo>
                    <a:lnTo>
                      <a:pt x="66" y="256"/>
                    </a:lnTo>
                    <a:lnTo>
                      <a:pt x="60" y="260"/>
                    </a:lnTo>
                    <a:lnTo>
                      <a:pt x="55" y="264"/>
                    </a:lnTo>
                    <a:lnTo>
                      <a:pt x="50" y="268"/>
                    </a:lnTo>
                    <a:lnTo>
                      <a:pt x="45" y="272"/>
                    </a:lnTo>
                    <a:lnTo>
                      <a:pt x="40" y="277"/>
                    </a:lnTo>
                    <a:lnTo>
                      <a:pt x="35" y="283"/>
                    </a:lnTo>
                    <a:lnTo>
                      <a:pt x="30" y="288"/>
                    </a:lnTo>
                    <a:lnTo>
                      <a:pt x="25" y="294"/>
                    </a:lnTo>
                    <a:lnTo>
                      <a:pt x="20" y="301"/>
                    </a:lnTo>
                    <a:lnTo>
                      <a:pt x="15" y="308"/>
                    </a:lnTo>
                    <a:lnTo>
                      <a:pt x="10" y="316"/>
                    </a:lnTo>
                    <a:lnTo>
                      <a:pt x="6" y="324"/>
                    </a:lnTo>
                    <a:lnTo>
                      <a:pt x="3" y="328"/>
                    </a:lnTo>
                    <a:lnTo>
                      <a:pt x="2" y="330"/>
                    </a:lnTo>
                    <a:lnTo>
                      <a:pt x="2" y="332"/>
                    </a:lnTo>
                    <a:lnTo>
                      <a:pt x="1" y="334"/>
                    </a:lnTo>
                    <a:lnTo>
                      <a:pt x="0" y="336"/>
                    </a:lnTo>
                    <a:lnTo>
                      <a:pt x="0" y="337"/>
                    </a:lnTo>
                    <a:lnTo>
                      <a:pt x="0" y="339"/>
                    </a:lnTo>
                    <a:lnTo>
                      <a:pt x="0" y="341"/>
                    </a:lnTo>
                    <a:lnTo>
                      <a:pt x="0" y="342"/>
                    </a:lnTo>
                    <a:lnTo>
                      <a:pt x="0" y="344"/>
                    </a:lnTo>
                    <a:lnTo>
                      <a:pt x="0" y="346"/>
                    </a:lnTo>
                    <a:lnTo>
                      <a:pt x="0" y="348"/>
                    </a:lnTo>
                    <a:lnTo>
                      <a:pt x="0" y="349"/>
                    </a:lnTo>
                    <a:lnTo>
                      <a:pt x="0" y="351"/>
                    </a:lnTo>
                    <a:lnTo>
                      <a:pt x="0" y="352"/>
                    </a:lnTo>
                    <a:lnTo>
                      <a:pt x="1" y="354"/>
                    </a:lnTo>
                    <a:lnTo>
                      <a:pt x="1" y="356"/>
                    </a:lnTo>
                    <a:lnTo>
                      <a:pt x="1" y="358"/>
                    </a:lnTo>
                    <a:lnTo>
                      <a:pt x="2" y="360"/>
                    </a:lnTo>
                    <a:lnTo>
                      <a:pt x="2" y="361"/>
                    </a:lnTo>
                    <a:lnTo>
                      <a:pt x="3" y="363"/>
                    </a:lnTo>
                    <a:lnTo>
                      <a:pt x="3" y="365"/>
                    </a:lnTo>
                    <a:lnTo>
                      <a:pt x="4" y="368"/>
                    </a:lnTo>
                    <a:lnTo>
                      <a:pt x="4" y="370"/>
                    </a:lnTo>
                    <a:lnTo>
                      <a:pt x="4" y="372"/>
                    </a:lnTo>
                    <a:lnTo>
                      <a:pt x="4" y="374"/>
                    </a:lnTo>
                    <a:lnTo>
                      <a:pt x="5" y="377"/>
                    </a:lnTo>
                    <a:lnTo>
                      <a:pt x="5" y="379"/>
                    </a:lnTo>
                    <a:lnTo>
                      <a:pt x="5" y="382"/>
                    </a:lnTo>
                    <a:lnTo>
                      <a:pt x="5" y="385"/>
                    </a:lnTo>
                    <a:lnTo>
                      <a:pt x="6" y="388"/>
                    </a:lnTo>
                    <a:lnTo>
                      <a:pt x="6" y="400"/>
                    </a:lnTo>
                    <a:lnTo>
                      <a:pt x="6" y="406"/>
                    </a:lnTo>
                    <a:lnTo>
                      <a:pt x="6" y="411"/>
                    </a:lnTo>
                    <a:lnTo>
                      <a:pt x="6" y="416"/>
                    </a:lnTo>
                    <a:lnTo>
                      <a:pt x="6" y="421"/>
                    </a:lnTo>
                    <a:lnTo>
                      <a:pt x="6" y="426"/>
                    </a:lnTo>
                    <a:lnTo>
                      <a:pt x="6" y="430"/>
                    </a:lnTo>
                    <a:lnTo>
                      <a:pt x="6" y="434"/>
                    </a:lnTo>
                    <a:lnTo>
                      <a:pt x="6" y="438"/>
                    </a:lnTo>
                    <a:lnTo>
                      <a:pt x="6" y="442"/>
                    </a:lnTo>
                    <a:lnTo>
                      <a:pt x="6" y="445"/>
                    </a:lnTo>
                    <a:lnTo>
                      <a:pt x="6" y="448"/>
                    </a:lnTo>
                    <a:lnTo>
                      <a:pt x="6" y="452"/>
                    </a:lnTo>
                    <a:lnTo>
                      <a:pt x="6" y="455"/>
                    </a:lnTo>
                    <a:lnTo>
                      <a:pt x="6" y="458"/>
                    </a:lnTo>
                    <a:lnTo>
                      <a:pt x="6" y="462"/>
                    </a:lnTo>
                    <a:lnTo>
                      <a:pt x="6" y="465"/>
                    </a:lnTo>
                    <a:lnTo>
                      <a:pt x="6" y="468"/>
                    </a:lnTo>
                    <a:lnTo>
                      <a:pt x="6" y="472"/>
                    </a:lnTo>
                    <a:lnTo>
                      <a:pt x="6" y="476"/>
                    </a:lnTo>
                    <a:lnTo>
                      <a:pt x="6" y="479"/>
                    </a:lnTo>
                    <a:lnTo>
                      <a:pt x="6" y="483"/>
                    </a:lnTo>
                    <a:lnTo>
                      <a:pt x="6" y="487"/>
                    </a:lnTo>
                    <a:lnTo>
                      <a:pt x="6" y="491"/>
                    </a:lnTo>
                    <a:lnTo>
                      <a:pt x="6" y="496"/>
                    </a:lnTo>
                    <a:lnTo>
                      <a:pt x="6" y="500"/>
                    </a:lnTo>
                    <a:lnTo>
                      <a:pt x="6" y="506"/>
                    </a:lnTo>
                    <a:lnTo>
                      <a:pt x="6" y="511"/>
                    </a:lnTo>
                    <a:lnTo>
                      <a:pt x="6" y="516"/>
                    </a:lnTo>
                    <a:lnTo>
                      <a:pt x="6" y="522"/>
                    </a:lnTo>
                    <a:lnTo>
                      <a:pt x="6" y="529"/>
                    </a:lnTo>
                    <a:lnTo>
                      <a:pt x="6" y="537"/>
                    </a:lnTo>
                    <a:lnTo>
                      <a:pt x="6" y="540"/>
                    </a:lnTo>
                    <a:lnTo>
                      <a:pt x="6" y="544"/>
                    </a:lnTo>
                    <a:lnTo>
                      <a:pt x="6" y="547"/>
                    </a:lnTo>
                    <a:lnTo>
                      <a:pt x="6" y="550"/>
                    </a:lnTo>
                    <a:lnTo>
                      <a:pt x="6" y="553"/>
                    </a:lnTo>
                    <a:lnTo>
                      <a:pt x="6" y="556"/>
                    </a:lnTo>
                    <a:lnTo>
                      <a:pt x="6" y="558"/>
                    </a:lnTo>
                    <a:lnTo>
                      <a:pt x="6" y="561"/>
                    </a:lnTo>
                    <a:lnTo>
                      <a:pt x="6" y="563"/>
                    </a:lnTo>
                    <a:lnTo>
                      <a:pt x="6" y="566"/>
                    </a:lnTo>
                    <a:lnTo>
                      <a:pt x="6" y="568"/>
                    </a:lnTo>
                    <a:lnTo>
                      <a:pt x="6" y="570"/>
                    </a:lnTo>
                    <a:lnTo>
                      <a:pt x="6" y="572"/>
                    </a:lnTo>
                    <a:lnTo>
                      <a:pt x="6" y="574"/>
                    </a:lnTo>
                    <a:lnTo>
                      <a:pt x="6" y="576"/>
                    </a:lnTo>
                    <a:lnTo>
                      <a:pt x="6" y="578"/>
                    </a:lnTo>
                    <a:lnTo>
                      <a:pt x="6" y="581"/>
                    </a:lnTo>
                    <a:lnTo>
                      <a:pt x="6" y="583"/>
                    </a:lnTo>
                    <a:lnTo>
                      <a:pt x="6" y="585"/>
                    </a:lnTo>
                    <a:lnTo>
                      <a:pt x="6" y="588"/>
                    </a:lnTo>
                    <a:lnTo>
                      <a:pt x="6" y="590"/>
                    </a:lnTo>
                    <a:lnTo>
                      <a:pt x="6" y="592"/>
                    </a:lnTo>
                    <a:lnTo>
                      <a:pt x="6" y="595"/>
                    </a:lnTo>
                    <a:lnTo>
                      <a:pt x="6" y="598"/>
                    </a:lnTo>
                    <a:lnTo>
                      <a:pt x="6" y="601"/>
                    </a:lnTo>
                    <a:lnTo>
                      <a:pt x="6" y="604"/>
                    </a:lnTo>
                    <a:lnTo>
                      <a:pt x="6" y="608"/>
                    </a:lnTo>
                    <a:lnTo>
                      <a:pt x="6" y="612"/>
                    </a:lnTo>
                    <a:lnTo>
                      <a:pt x="6" y="615"/>
                    </a:lnTo>
                    <a:lnTo>
                      <a:pt x="6" y="620"/>
                    </a:lnTo>
                    <a:lnTo>
                      <a:pt x="6" y="632"/>
                    </a:lnTo>
                    <a:lnTo>
                      <a:pt x="6" y="638"/>
                    </a:lnTo>
                    <a:lnTo>
                      <a:pt x="6" y="643"/>
                    </a:lnTo>
                    <a:lnTo>
                      <a:pt x="6" y="648"/>
                    </a:lnTo>
                    <a:lnTo>
                      <a:pt x="6" y="652"/>
                    </a:lnTo>
                    <a:lnTo>
                      <a:pt x="6" y="657"/>
                    </a:lnTo>
                    <a:lnTo>
                      <a:pt x="6" y="661"/>
                    </a:lnTo>
                    <a:lnTo>
                      <a:pt x="6" y="665"/>
                    </a:lnTo>
                    <a:lnTo>
                      <a:pt x="6" y="669"/>
                    </a:lnTo>
                    <a:lnTo>
                      <a:pt x="6" y="673"/>
                    </a:lnTo>
                    <a:lnTo>
                      <a:pt x="6" y="676"/>
                    </a:lnTo>
                    <a:lnTo>
                      <a:pt x="6" y="680"/>
                    </a:lnTo>
                    <a:lnTo>
                      <a:pt x="6" y="683"/>
                    </a:lnTo>
                    <a:lnTo>
                      <a:pt x="6" y="686"/>
                    </a:lnTo>
                    <a:lnTo>
                      <a:pt x="6" y="690"/>
                    </a:lnTo>
                    <a:lnTo>
                      <a:pt x="6" y="693"/>
                    </a:lnTo>
                    <a:lnTo>
                      <a:pt x="6" y="696"/>
                    </a:lnTo>
                    <a:lnTo>
                      <a:pt x="6" y="700"/>
                    </a:lnTo>
                    <a:lnTo>
                      <a:pt x="6" y="703"/>
                    </a:lnTo>
                    <a:lnTo>
                      <a:pt x="6" y="707"/>
                    </a:lnTo>
                    <a:lnTo>
                      <a:pt x="6" y="711"/>
                    </a:lnTo>
                    <a:lnTo>
                      <a:pt x="6" y="714"/>
                    </a:lnTo>
                    <a:lnTo>
                      <a:pt x="6" y="718"/>
                    </a:lnTo>
                    <a:lnTo>
                      <a:pt x="6" y="723"/>
                    </a:lnTo>
                    <a:lnTo>
                      <a:pt x="6" y="727"/>
                    </a:lnTo>
                    <a:lnTo>
                      <a:pt x="6" y="732"/>
                    </a:lnTo>
                    <a:lnTo>
                      <a:pt x="6" y="737"/>
                    </a:lnTo>
                    <a:lnTo>
                      <a:pt x="6" y="742"/>
                    </a:lnTo>
                    <a:lnTo>
                      <a:pt x="6" y="748"/>
                    </a:lnTo>
                    <a:lnTo>
                      <a:pt x="6" y="754"/>
                    </a:lnTo>
                    <a:lnTo>
                      <a:pt x="6" y="761"/>
                    </a:lnTo>
                    <a:lnTo>
                      <a:pt x="6" y="771"/>
                    </a:lnTo>
                    <a:lnTo>
                      <a:pt x="6" y="776"/>
                    </a:lnTo>
                    <a:lnTo>
                      <a:pt x="6" y="780"/>
                    </a:lnTo>
                    <a:lnTo>
                      <a:pt x="6" y="784"/>
                    </a:lnTo>
                    <a:lnTo>
                      <a:pt x="6" y="788"/>
                    </a:lnTo>
                    <a:lnTo>
                      <a:pt x="6" y="792"/>
                    </a:lnTo>
                    <a:lnTo>
                      <a:pt x="6" y="795"/>
                    </a:lnTo>
                    <a:lnTo>
                      <a:pt x="6" y="798"/>
                    </a:lnTo>
                    <a:lnTo>
                      <a:pt x="6" y="802"/>
                    </a:lnTo>
                    <a:lnTo>
                      <a:pt x="6" y="804"/>
                    </a:lnTo>
                    <a:lnTo>
                      <a:pt x="6" y="808"/>
                    </a:lnTo>
                    <a:lnTo>
                      <a:pt x="6" y="810"/>
                    </a:lnTo>
                    <a:lnTo>
                      <a:pt x="6" y="813"/>
                    </a:lnTo>
                    <a:lnTo>
                      <a:pt x="6" y="816"/>
                    </a:lnTo>
                    <a:lnTo>
                      <a:pt x="6" y="818"/>
                    </a:lnTo>
                    <a:lnTo>
                      <a:pt x="6" y="821"/>
                    </a:lnTo>
                    <a:lnTo>
                      <a:pt x="6" y="824"/>
                    </a:lnTo>
                    <a:lnTo>
                      <a:pt x="6" y="827"/>
                    </a:lnTo>
                    <a:lnTo>
                      <a:pt x="6" y="830"/>
                    </a:lnTo>
                    <a:lnTo>
                      <a:pt x="6" y="832"/>
                    </a:lnTo>
                    <a:lnTo>
                      <a:pt x="6" y="836"/>
                    </a:lnTo>
                    <a:lnTo>
                      <a:pt x="6" y="839"/>
                    </a:lnTo>
                    <a:lnTo>
                      <a:pt x="6" y="842"/>
                    </a:lnTo>
                    <a:lnTo>
                      <a:pt x="6" y="846"/>
                    </a:lnTo>
                    <a:lnTo>
                      <a:pt x="6" y="849"/>
                    </a:lnTo>
                    <a:lnTo>
                      <a:pt x="6" y="853"/>
                    </a:lnTo>
                    <a:lnTo>
                      <a:pt x="6" y="857"/>
                    </a:lnTo>
                    <a:lnTo>
                      <a:pt x="6" y="861"/>
                    </a:lnTo>
                    <a:lnTo>
                      <a:pt x="6" y="866"/>
                    </a:lnTo>
                    <a:lnTo>
                      <a:pt x="6" y="871"/>
                    </a:lnTo>
                    <a:lnTo>
                      <a:pt x="6" y="876"/>
                    </a:lnTo>
                    <a:lnTo>
                      <a:pt x="6" y="883"/>
                    </a:lnTo>
                    <a:lnTo>
                      <a:pt x="6" y="886"/>
                    </a:lnTo>
                    <a:lnTo>
                      <a:pt x="6" y="889"/>
                    </a:lnTo>
                    <a:lnTo>
                      <a:pt x="6" y="892"/>
                    </a:lnTo>
                    <a:lnTo>
                      <a:pt x="6" y="894"/>
                    </a:lnTo>
                    <a:lnTo>
                      <a:pt x="6" y="897"/>
                    </a:lnTo>
                    <a:lnTo>
                      <a:pt x="6" y="899"/>
                    </a:lnTo>
                    <a:lnTo>
                      <a:pt x="6" y="901"/>
                    </a:lnTo>
                    <a:lnTo>
                      <a:pt x="6" y="903"/>
                    </a:lnTo>
                    <a:lnTo>
                      <a:pt x="6" y="905"/>
                    </a:lnTo>
                    <a:lnTo>
                      <a:pt x="6" y="907"/>
                    </a:lnTo>
                    <a:lnTo>
                      <a:pt x="6" y="909"/>
                    </a:lnTo>
                    <a:lnTo>
                      <a:pt x="6" y="911"/>
                    </a:lnTo>
                    <a:lnTo>
                      <a:pt x="6" y="913"/>
                    </a:lnTo>
                    <a:lnTo>
                      <a:pt x="6" y="915"/>
                    </a:lnTo>
                    <a:lnTo>
                      <a:pt x="6" y="916"/>
                    </a:lnTo>
                    <a:lnTo>
                      <a:pt x="6" y="918"/>
                    </a:lnTo>
                    <a:lnTo>
                      <a:pt x="6" y="920"/>
                    </a:lnTo>
                    <a:lnTo>
                      <a:pt x="6" y="922"/>
                    </a:lnTo>
                    <a:lnTo>
                      <a:pt x="6" y="924"/>
                    </a:lnTo>
                    <a:lnTo>
                      <a:pt x="6" y="926"/>
                    </a:lnTo>
                    <a:lnTo>
                      <a:pt x="6" y="928"/>
                    </a:lnTo>
                    <a:lnTo>
                      <a:pt x="6" y="930"/>
                    </a:lnTo>
                    <a:lnTo>
                      <a:pt x="6" y="933"/>
                    </a:lnTo>
                    <a:lnTo>
                      <a:pt x="6" y="935"/>
                    </a:lnTo>
                    <a:lnTo>
                      <a:pt x="6" y="938"/>
                    </a:lnTo>
                    <a:lnTo>
                      <a:pt x="6" y="940"/>
                    </a:lnTo>
                    <a:lnTo>
                      <a:pt x="6" y="944"/>
                    </a:lnTo>
                    <a:lnTo>
                      <a:pt x="6" y="946"/>
                    </a:lnTo>
                    <a:lnTo>
                      <a:pt x="6" y="950"/>
                    </a:lnTo>
                    <a:lnTo>
                      <a:pt x="6" y="954"/>
                    </a:lnTo>
                    <a:lnTo>
                      <a:pt x="6" y="958"/>
                    </a:lnTo>
                    <a:lnTo>
                      <a:pt x="6" y="960"/>
                    </a:lnTo>
                    <a:lnTo>
                      <a:pt x="6" y="962"/>
                    </a:lnTo>
                    <a:lnTo>
                      <a:pt x="6" y="964"/>
                    </a:lnTo>
                    <a:lnTo>
                      <a:pt x="6" y="966"/>
                    </a:lnTo>
                    <a:lnTo>
                      <a:pt x="6" y="967"/>
                    </a:lnTo>
                    <a:lnTo>
                      <a:pt x="6" y="969"/>
                    </a:lnTo>
                    <a:lnTo>
                      <a:pt x="6" y="970"/>
                    </a:lnTo>
                    <a:lnTo>
                      <a:pt x="6" y="972"/>
                    </a:lnTo>
                    <a:lnTo>
                      <a:pt x="6" y="973"/>
                    </a:lnTo>
                    <a:lnTo>
                      <a:pt x="6" y="974"/>
                    </a:lnTo>
                    <a:lnTo>
                      <a:pt x="6" y="975"/>
                    </a:lnTo>
                    <a:lnTo>
                      <a:pt x="6" y="976"/>
                    </a:lnTo>
                    <a:lnTo>
                      <a:pt x="6" y="978"/>
                    </a:lnTo>
                    <a:lnTo>
                      <a:pt x="6" y="979"/>
                    </a:lnTo>
                    <a:lnTo>
                      <a:pt x="6" y="980"/>
                    </a:lnTo>
                    <a:lnTo>
                      <a:pt x="6" y="982"/>
                    </a:lnTo>
                    <a:lnTo>
                      <a:pt x="6" y="983"/>
                    </a:lnTo>
                    <a:lnTo>
                      <a:pt x="6" y="984"/>
                    </a:lnTo>
                    <a:lnTo>
                      <a:pt x="6" y="985"/>
                    </a:lnTo>
                    <a:lnTo>
                      <a:pt x="6" y="987"/>
                    </a:lnTo>
                    <a:lnTo>
                      <a:pt x="6" y="988"/>
                    </a:lnTo>
                    <a:lnTo>
                      <a:pt x="6" y="990"/>
                    </a:lnTo>
                    <a:lnTo>
                      <a:pt x="6" y="991"/>
                    </a:lnTo>
                    <a:lnTo>
                      <a:pt x="6" y="993"/>
                    </a:lnTo>
                    <a:lnTo>
                      <a:pt x="6" y="994"/>
                    </a:lnTo>
                    <a:lnTo>
                      <a:pt x="6" y="996"/>
                    </a:lnTo>
                    <a:lnTo>
                      <a:pt x="6" y="998"/>
                    </a:lnTo>
                    <a:lnTo>
                      <a:pt x="6" y="1000"/>
                    </a:lnTo>
                    <a:lnTo>
                      <a:pt x="6" y="1003"/>
                    </a:lnTo>
                    <a:lnTo>
                      <a:pt x="6" y="1005"/>
                    </a:lnTo>
                    <a:lnTo>
                      <a:pt x="5" y="1007"/>
                    </a:lnTo>
                    <a:lnTo>
                      <a:pt x="5" y="1008"/>
                    </a:lnTo>
                    <a:lnTo>
                      <a:pt x="5" y="1010"/>
                    </a:lnTo>
                    <a:lnTo>
                      <a:pt x="5" y="1012"/>
                    </a:lnTo>
                    <a:lnTo>
                      <a:pt x="5" y="1013"/>
                    </a:lnTo>
                    <a:lnTo>
                      <a:pt x="4" y="1014"/>
                    </a:lnTo>
                    <a:lnTo>
                      <a:pt x="4" y="1015"/>
                    </a:lnTo>
                    <a:lnTo>
                      <a:pt x="4" y="1016"/>
                    </a:lnTo>
                    <a:lnTo>
                      <a:pt x="4" y="1017"/>
                    </a:lnTo>
                    <a:lnTo>
                      <a:pt x="4" y="1018"/>
                    </a:lnTo>
                    <a:lnTo>
                      <a:pt x="4" y="1019"/>
                    </a:lnTo>
                    <a:lnTo>
                      <a:pt x="3" y="1020"/>
                    </a:lnTo>
                    <a:lnTo>
                      <a:pt x="3" y="1021"/>
                    </a:lnTo>
                    <a:lnTo>
                      <a:pt x="3" y="1022"/>
                    </a:lnTo>
                    <a:lnTo>
                      <a:pt x="3" y="1023"/>
                    </a:lnTo>
                    <a:lnTo>
                      <a:pt x="3" y="1024"/>
                    </a:lnTo>
                    <a:lnTo>
                      <a:pt x="3" y="1025"/>
                    </a:lnTo>
                    <a:lnTo>
                      <a:pt x="3" y="1026"/>
                    </a:lnTo>
                    <a:lnTo>
                      <a:pt x="4" y="1027"/>
                    </a:lnTo>
                    <a:lnTo>
                      <a:pt x="4" y="1028"/>
                    </a:lnTo>
                    <a:lnTo>
                      <a:pt x="4" y="1029"/>
                    </a:lnTo>
                    <a:lnTo>
                      <a:pt x="5" y="1030"/>
                    </a:lnTo>
                    <a:lnTo>
                      <a:pt x="6" y="1031"/>
                    </a:lnTo>
                    <a:lnTo>
                      <a:pt x="21" y="1046"/>
                    </a:lnTo>
                    <a:lnTo>
                      <a:pt x="28" y="1053"/>
                    </a:lnTo>
                    <a:lnTo>
                      <a:pt x="36" y="1059"/>
                    </a:lnTo>
                    <a:lnTo>
                      <a:pt x="44" y="1064"/>
                    </a:lnTo>
                    <a:lnTo>
                      <a:pt x="52" y="1068"/>
                    </a:lnTo>
                    <a:lnTo>
                      <a:pt x="60" y="1072"/>
                    </a:lnTo>
                    <a:lnTo>
                      <a:pt x="68" y="1075"/>
                    </a:lnTo>
                    <a:lnTo>
                      <a:pt x="76" y="1078"/>
                    </a:lnTo>
                    <a:lnTo>
                      <a:pt x="85" y="1080"/>
                    </a:lnTo>
                    <a:lnTo>
                      <a:pt x="94" y="1081"/>
                    </a:lnTo>
                    <a:lnTo>
                      <a:pt x="102" y="1082"/>
                    </a:lnTo>
                    <a:lnTo>
                      <a:pt x="111" y="1083"/>
                    </a:lnTo>
                    <a:lnTo>
                      <a:pt x="120" y="1083"/>
                    </a:lnTo>
                    <a:lnTo>
                      <a:pt x="130" y="1083"/>
                    </a:lnTo>
                    <a:lnTo>
                      <a:pt x="139" y="1083"/>
                    </a:lnTo>
                    <a:lnTo>
                      <a:pt x="149" y="1083"/>
                    </a:lnTo>
                    <a:lnTo>
                      <a:pt x="159" y="1082"/>
                    </a:lnTo>
                    <a:lnTo>
                      <a:pt x="169" y="1082"/>
                    </a:lnTo>
                    <a:lnTo>
                      <a:pt x="180" y="1081"/>
                    </a:lnTo>
                    <a:lnTo>
                      <a:pt x="190" y="1080"/>
                    </a:lnTo>
                    <a:lnTo>
                      <a:pt x="202" y="1079"/>
                    </a:lnTo>
                    <a:lnTo>
                      <a:pt x="213" y="1078"/>
                    </a:lnTo>
                    <a:lnTo>
                      <a:pt x="225" y="1078"/>
                    </a:lnTo>
                    <a:lnTo>
                      <a:pt x="237" y="1077"/>
                    </a:lnTo>
                    <a:lnTo>
                      <a:pt x="250" y="1077"/>
                    </a:lnTo>
                    <a:lnTo>
                      <a:pt x="263" y="1077"/>
                    </a:lnTo>
                    <a:lnTo>
                      <a:pt x="276" y="1077"/>
                    </a:lnTo>
                    <a:lnTo>
                      <a:pt x="290" y="1078"/>
                    </a:lnTo>
                    <a:lnTo>
                      <a:pt x="304" y="1079"/>
                    </a:lnTo>
                    <a:lnTo>
                      <a:pt x="319" y="1080"/>
                    </a:lnTo>
                    <a:lnTo>
                      <a:pt x="335" y="1082"/>
                    </a:lnTo>
                    <a:lnTo>
                      <a:pt x="396" y="1090"/>
                    </a:lnTo>
                    <a:lnTo>
                      <a:pt x="424" y="1094"/>
                    </a:lnTo>
                    <a:lnTo>
                      <a:pt x="450" y="1098"/>
                    </a:lnTo>
                    <a:lnTo>
                      <a:pt x="475" y="1102"/>
                    </a:lnTo>
                    <a:lnTo>
                      <a:pt x="498" y="1106"/>
                    </a:lnTo>
                    <a:lnTo>
                      <a:pt x="520" y="1109"/>
                    </a:lnTo>
                    <a:lnTo>
                      <a:pt x="542" y="1113"/>
                    </a:lnTo>
                    <a:lnTo>
                      <a:pt x="562" y="1116"/>
                    </a:lnTo>
                    <a:lnTo>
                      <a:pt x="580" y="1119"/>
                    </a:lnTo>
                    <a:lnTo>
                      <a:pt x="599" y="1122"/>
                    </a:lnTo>
                    <a:lnTo>
                      <a:pt x="616" y="1125"/>
                    </a:lnTo>
                    <a:lnTo>
                      <a:pt x="634" y="1128"/>
                    </a:lnTo>
                    <a:lnTo>
                      <a:pt x="650" y="1131"/>
                    </a:lnTo>
                    <a:lnTo>
                      <a:pt x="667" y="1133"/>
                    </a:lnTo>
                    <a:lnTo>
                      <a:pt x="683" y="1136"/>
                    </a:lnTo>
                    <a:lnTo>
                      <a:pt x="700" y="1138"/>
                    </a:lnTo>
                    <a:lnTo>
                      <a:pt x="716" y="1140"/>
                    </a:lnTo>
                    <a:lnTo>
                      <a:pt x="733" y="1142"/>
                    </a:lnTo>
                    <a:lnTo>
                      <a:pt x="750" y="1144"/>
                    </a:lnTo>
                    <a:lnTo>
                      <a:pt x="768" y="1146"/>
                    </a:lnTo>
                    <a:lnTo>
                      <a:pt x="786" y="1148"/>
                    </a:lnTo>
                    <a:lnTo>
                      <a:pt x="805" y="1150"/>
                    </a:lnTo>
                    <a:lnTo>
                      <a:pt x="825" y="1151"/>
                    </a:lnTo>
                    <a:lnTo>
                      <a:pt x="846" y="1153"/>
                    </a:lnTo>
                    <a:lnTo>
                      <a:pt x="868" y="1154"/>
                    </a:lnTo>
                    <a:lnTo>
                      <a:pt x="892" y="1155"/>
                    </a:lnTo>
                    <a:lnTo>
                      <a:pt x="917" y="1156"/>
                    </a:lnTo>
                    <a:lnTo>
                      <a:pt x="943" y="1157"/>
                    </a:lnTo>
                    <a:lnTo>
                      <a:pt x="971" y="1158"/>
                    </a:lnTo>
                    <a:lnTo>
                      <a:pt x="1001" y="1158"/>
                    </a:lnTo>
                    <a:lnTo>
                      <a:pt x="1033" y="1159"/>
                    </a:lnTo>
                    <a:lnTo>
                      <a:pt x="1119" y="1160"/>
                    </a:lnTo>
                    <a:lnTo>
                      <a:pt x="1158" y="1160"/>
                    </a:lnTo>
                    <a:lnTo>
                      <a:pt x="1195" y="1160"/>
                    </a:lnTo>
                    <a:lnTo>
                      <a:pt x="1230" y="1160"/>
                    </a:lnTo>
                    <a:lnTo>
                      <a:pt x="1262" y="1159"/>
                    </a:lnTo>
                    <a:lnTo>
                      <a:pt x="1293" y="1159"/>
                    </a:lnTo>
                    <a:lnTo>
                      <a:pt x="1322" y="1158"/>
                    </a:lnTo>
                    <a:lnTo>
                      <a:pt x="1350" y="1157"/>
                    </a:lnTo>
                    <a:lnTo>
                      <a:pt x="1377" y="1156"/>
                    </a:lnTo>
                    <a:lnTo>
                      <a:pt x="1403" y="1154"/>
                    </a:lnTo>
                    <a:lnTo>
                      <a:pt x="1428" y="1152"/>
                    </a:lnTo>
                    <a:lnTo>
                      <a:pt x="1452" y="1150"/>
                    </a:lnTo>
                    <a:lnTo>
                      <a:pt x="1475" y="1148"/>
                    </a:lnTo>
                    <a:lnTo>
                      <a:pt x="1498" y="1146"/>
                    </a:lnTo>
                    <a:lnTo>
                      <a:pt x="1521" y="1144"/>
                    </a:lnTo>
                    <a:lnTo>
                      <a:pt x="1544" y="1141"/>
                    </a:lnTo>
                    <a:lnTo>
                      <a:pt x="1567" y="1138"/>
                    </a:lnTo>
                    <a:lnTo>
                      <a:pt x="1590" y="1136"/>
                    </a:lnTo>
                    <a:lnTo>
                      <a:pt x="1614" y="1132"/>
                    </a:lnTo>
                    <a:lnTo>
                      <a:pt x="1639" y="1129"/>
                    </a:lnTo>
                    <a:lnTo>
                      <a:pt x="1665" y="1126"/>
                    </a:lnTo>
                    <a:lnTo>
                      <a:pt x="1692" y="1122"/>
                    </a:lnTo>
                    <a:lnTo>
                      <a:pt x="1720" y="1118"/>
                    </a:lnTo>
                    <a:lnTo>
                      <a:pt x="1749" y="1114"/>
                    </a:lnTo>
                    <a:lnTo>
                      <a:pt x="1780" y="1110"/>
                    </a:lnTo>
                    <a:lnTo>
                      <a:pt x="1812" y="1106"/>
                    </a:lnTo>
                    <a:lnTo>
                      <a:pt x="1847" y="1101"/>
                    </a:lnTo>
                    <a:lnTo>
                      <a:pt x="1884" y="1096"/>
                    </a:lnTo>
                    <a:lnTo>
                      <a:pt x="1922" y="1092"/>
                    </a:lnTo>
                    <a:lnTo>
                      <a:pt x="1964" y="1087"/>
                    </a:lnTo>
                    <a:lnTo>
                      <a:pt x="2008" y="1082"/>
                    </a:lnTo>
                    <a:lnTo>
                      <a:pt x="2032" y="1079"/>
                    </a:lnTo>
                    <a:lnTo>
                      <a:pt x="2042" y="1078"/>
                    </a:lnTo>
                    <a:lnTo>
                      <a:pt x="2052" y="1076"/>
                    </a:lnTo>
                    <a:lnTo>
                      <a:pt x="2062" y="1075"/>
                    </a:lnTo>
                    <a:lnTo>
                      <a:pt x="2070" y="1074"/>
                    </a:lnTo>
                    <a:lnTo>
                      <a:pt x="2079" y="1072"/>
                    </a:lnTo>
                    <a:lnTo>
                      <a:pt x="2086" y="1071"/>
                    </a:lnTo>
                    <a:lnTo>
                      <a:pt x="2094" y="1069"/>
                    </a:lnTo>
                    <a:lnTo>
                      <a:pt x="2101" y="1068"/>
                    </a:lnTo>
                    <a:lnTo>
                      <a:pt x="2108" y="1067"/>
                    </a:lnTo>
                    <a:lnTo>
                      <a:pt x="2115" y="1065"/>
                    </a:lnTo>
                    <a:lnTo>
                      <a:pt x="2121" y="1064"/>
                    </a:lnTo>
                    <a:lnTo>
                      <a:pt x="2128" y="1063"/>
                    </a:lnTo>
                    <a:lnTo>
                      <a:pt x="2134" y="1062"/>
                    </a:lnTo>
                    <a:lnTo>
                      <a:pt x="2140" y="1060"/>
                    </a:lnTo>
                    <a:lnTo>
                      <a:pt x="2146" y="1059"/>
                    </a:lnTo>
                    <a:lnTo>
                      <a:pt x="2152" y="1058"/>
                    </a:lnTo>
                    <a:lnTo>
                      <a:pt x="2158" y="1056"/>
                    </a:lnTo>
                    <a:lnTo>
                      <a:pt x="2165" y="1055"/>
                    </a:lnTo>
                    <a:lnTo>
                      <a:pt x="2172" y="1054"/>
                    </a:lnTo>
                    <a:lnTo>
                      <a:pt x="2178" y="1053"/>
                    </a:lnTo>
                    <a:lnTo>
                      <a:pt x="2186" y="1052"/>
                    </a:lnTo>
                    <a:lnTo>
                      <a:pt x="2193" y="1051"/>
                    </a:lnTo>
                    <a:lnTo>
                      <a:pt x="2201" y="1050"/>
                    </a:lnTo>
                    <a:lnTo>
                      <a:pt x="2209" y="1049"/>
                    </a:lnTo>
                    <a:lnTo>
                      <a:pt x="2218" y="1048"/>
                    </a:lnTo>
                    <a:lnTo>
                      <a:pt x="2228" y="1047"/>
                    </a:lnTo>
                    <a:lnTo>
                      <a:pt x="2238" y="1046"/>
                    </a:lnTo>
                    <a:lnTo>
                      <a:pt x="2248" y="1045"/>
                    </a:lnTo>
                    <a:lnTo>
                      <a:pt x="2259" y="1044"/>
                    </a:lnTo>
                    <a:lnTo>
                      <a:pt x="2272" y="1044"/>
                    </a:lnTo>
                    <a:lnTo>
                      <a:pt x="2594" y="1026"/>
                    </a:lnTo>
                    <a:lnTo>
                      <a:pt x="2740" y="1020"/>
                    </a:lnTo>
                    <a:lnTo>
                      <a:pt x="2879" y="1015"/>
                    </a:lnTo>
                    <a:lnTo>
                      <a:pt x="3009" y="1012"/>
                    </a:lnTo>
                    <a:lnTo>
                      <a:pt x="3132" y="1011"/>
                    </a:lnTo>
                    <a:lnTo>
                      <a:pt x="3248" y="1011"/>
                    </a:lnTo>
                    <a:lnTo>
                      <a:pt x="3359" y="1012"/>
                    </a:lnTo>
                    <a:lnTo>
                      <a:pt x="3464" y="1014"/>
                    </a:lnTo>
                    <a:lnTo>
                      <a:pt x="3564" y="1017"/>
                    </a:lnTo>
                    <a:lnTo>
                      <a:pt x="3660" y="1021"/>
                    </a:lnTo>
                    <a:lnTo>
                      <a:pt x="3753" y="1026"/>
                    </a:lnTo>
                    <a:lnTo>
                      <a:pt x="3844" y="1032"/>
                    </a:lnTo>
                    <a:lnTo>
                      <a:pt x="3932" y="1038"/>
                    </a:lnTo>
                    <a:lnTo>
                      <a:pt x="4020" y="1044"/>
                    </a:lnTo>
                    <a:lnTo>
                      <a:pt x="4106" y="1051"/>
                    </a:lnTo>
                    <a:lnTo>
                      <a:pt x="4192" y="1058"/>
                    </a:lnTo>
                    <a:lnTo>
                      <a:pt x="4280" y="1065"/>
                    </a:lnTo>
                    <a:lnTo>
                      <a:pt x="4368" y="1072"/>
                    </a:lnTo>
                    <a:lnTo>
                      <a:pt x="4459" y="1080"/>
                    </a:lnTo>
                    <a:lnTo>
                      <a:pt x="4552" y="1087"/>
                    </a:lnTo>
                    <a:lnTo>
                      <a:pt x="4649" y="1094"/>
                    </a:lnTo>
                    <a:lnTo>
                      <a:pt x="4750" y="1100"/>
                    </a:lnTo>
                    <a:lnTo>
                      <a:pt x="4855" y="1106"/>
                    </a:lnTo>
                    <a:lnTo>
                      <a:pt x="4966" y="1111"/>
                    </a:lnTo>
                    <a:lnTo>
                      <a:pt x="5082" y="1115"/>
                    </a:lnTo>
                    <a:lnTo>
                      <a:pt x="5206" y="1119"/>
                    </a:lnTo>
                    <a:lnTo>
                      <a:pt x="5337" y="1122"/>
                    </a:lnTo>
                    <a:lnTo>
                      <a:pt x="5476" y="1123"/>
                    </a:lnTo>
                    <a:lnTo>
                      <a:pt x="5624" y="1124"/>
                    </a:lnTo>
                    <a:lnTo>
                      <a:pt x="5780" y="1123"/>
                    </a:lnTo>
                    <a:lnTo>
                      <a:pt x="5948" y="1121"/>
                    </a:lnTo>
                    <a:lnTo>
                      <a:pt x="5968" y="1120"/>
                    </a:lnTo>
                    <a:lnTo>
                      <a:pt x="5978" y="1120"/>
                    </a:lnTo>
                    <a:lnTo>
                      <a:pt x="5987" y="1120"/>
                    </a:lnTo>
                    <a:lnTo>
                      <a:pt x="5995" y="1120"/>
                    </a:lnTo>
                    <a:lnTo>
                      <a:pt x="6003" y="1120"/>
                    </a:lnTo>
                    <a:lnTo>
                      <a:pt x="6011" y="1120"/>
                    </a:lnTo>
                    <a:lnTo>
                      <a:pt x="6018" y="1120"/>
                    </a:lnTo>
                    <a:lnTo>
                      <a:pt x="6024" y="1120"/>
                    </a:lnTo>
                    <a:lnTo>
                      <a:pt x="6031" y="1119"/>
                    </a:lnTo>
                    <a:lnTo>
                      <a:pt x="6037" y="1119"/>
                    </a:lnTo>
                    <a:lnTo>
                      <a:pt x="6043" y="1119"/>
                    </a:lnTo>
                    <a:lnTo>
                      <a:pt x="6049" y="1119"/>
                    </a:lnTo>
                    <a:lnTo>
                      <a:pt x="6055" y="1119"/>
                    </a:lnTo>
                    <a:lnTo>
                      <a:pt x="6060" y="1118"/>
                    </a:lnTo>
                    <a:lnTo>
                      <a:pt x="6066" y="1118"/>
                    </a:lnTo>
                    <a:lnTo>
                      <a:pt x="6072" y="1118"/>
                    </a:lnTo>
                    <a:lnTo>
                      <a:pt x="6077" y="1118"/>
                    </a:lnTo>
                    <a:lnTo>
                      <a:pt x="6083" y="1117"/>
                    </a:lnTo>
                    <a:lnTo>
                      <a:pt x="6089" y="1117"/>
                    </a:lnTo>
                    <a:lnTo>
                      <a:pt x="6095" y="1116"/>
                    </a:lnTo>
                    <a:lnTo>
                      <a:pt x="6101" y="1116"/>
                    </a:lnTo>
                    <a:lnTo>
                      <a:pt x="6108" y="1115"/>
                    </a:lnTo>
                    <a:lnTo>
                      <a:pt x="6114" y="1115"/>
                    </a:lnTo>
                    <a:lnTo>
                      <a:pt x="6121" y="1114"/>
                    </a:lnTo>
                    <a:lnTo>
                      <a:pt x="6129" y="1113"/>
                    </a:lnTo>
                    <a:lnTo>
                      <a:pt x="6137" y="1112"/>
                    </a:lnTo>
                    <a:lnTo>
                      <a:pt x="6145" y="1112"/>
                    </a:lnTo>
                    <a:lnTo>
                      <a:pt x="6154" y="1111"/>
                    </a:lnTo>
                    <a:lnTo>
                      <a:pt x="6164" y="1110"/>
                    </a:lnTo>
                    <a:lnTo>
                      <a:pt x="6174" y="1108"/>
                    </a:lnTo>
                    <a:lnTo>
                      <a:pt x="6184" y="1108"/>
                    </a:lnTo>
                    <a:lnTo>
                      <a:pt x="6191" y="1107"/>
                    </a:lnTo>
                    <a:lnTo>
                      <a:pt x="6194" y="1106"/>
                    </a:lnTo>
                    <a:lnTo>
                      <a:pt x="6197" y="1106"/>
                    </a:lnTo>
                    <a:lnTo>
                      <a:pt x="6200" y="1105"/>
                    </a:lnTo>
                    <a:lnTo>
                      <a:pt x="6203" y="1105"/>
                    </a:lnTo>
                    <a:lnTo>
                      <a:pt x="6205" y="1104"/>
                    </a:lnTo>
                    <a:lnTo>
                      <a:pt x="6208" y="1104"/>
                    </a:lnTo>
                    <a:lnTo>
                      <a:pt x="6210" y="1104"/>
                    </a:lnTo>
                    <a:lnTo>
                      <a:pt x="6212" y="1103"/>
                    </a:lnTo>
                    <a:lnTo>
                      <a:pt x="6214" y="1103"/>
                    </a:lnTo>
                    <a:lnTo>
                      <a:pt x="6216" y="1102"/>
                    </a:lnTo>
                    <a:lnTo>
                      <a:pt x="6218" y="1102"/>
                    </a:lnTo>
                    <a:lnTo>
                      <a:pt x="6220" y="1102"/>
                    </a:lnTo>
                    <a:lnTo>
                      <a:pt x="6222" y="1101"/>
                    </a:lnTo>
                    <a:lnTo>
                      <a:pt x="6224" y="1101"/>
                    </a:lnTo>
                    <a:lnTo>
                      <a:pt x="6226" y="1100"/>
                    </a:lnTo>
                    <a:lnTo>
                      <a:pt x="6227" y="1100"/>
                    </a:lnTo>
                    <a:lnTo>
                      <a:pt x="6229" y="1099"/>
                    </a:lnTo>
                    <a:lnTo>
                      <a:pt x="6231" y="1099"/>
                    </a:lnTo>
                    <a:lnTo>
                      <a:pt x="6233" y="1098"/>
                    </a:lnTo>
                    <a:lnTo>
                      <a:pt x="6235" y="1098"/>
                    </a:lnTo>
                    <a:lnTo>
                      <a:pt x="6238" y="1098"/>
                    </a:lnTo>
                    <a:lnTo>
                      <a:pt x="6240" y="1097"/>
                    </a:lnTo>
                    <a:lnTo>
                      <a:pt x="6242" y="1097"/>
                    </a:lnTo>
                    <a:lnTo>
                      <a:pt x="6245" y="1097"/>
                    </a:lnTo>
                    <a:lnTo>
                      <a:pt x="6247" y="1096"/>
                    </a:lnTo>
                    <a:lnTo>
                      <a:pt x="6250" y="1096"/>
                    </a:lnTo>
                    <a:lnTo>
                      <a:pt x="6253" y="1096"/>
                    </a:lnTo>
                    <a:lnTo>
                      <a:pt x="6256" y="1095"/>
                    </a:lnTo>
                    <a:lnTo>
                      <a:pt x="6260" y="1095"/>
                    </a:lnTo>
                    <a:lnTo>
                      <a:pt x="6264" y="1095"/>
                    </a:lnTo>
                    <a:lnTo>
                      <a:pt x="6281" y="1094"/>
                    </a:lnTo>
                    <a:lnTo>
                      <a:pt x="6290" y="1094"/>
                    </a:lnTo>
                    <a:lnTo>
                      <a:pt x="6298" y="1094"/>
                    </a:lnTo>
                    <a:lnTo>
                      <a:pt x="6306" y="1095"/>
                    </a:lnTo>
                    <a:lnTo>
                      <a:pt x="6314" y="1096"/>
                    </a:lnTo>
                    <a:lnTo>
                      <a:pt x="6321" y="1097"/>
                    </a:lnTo>
                    <a:lnTo>
                      <a:pt x="6329" y="1098"/>
                    </a:lnTo>
                    <a:lnTo>
                      <a:pt x="6336" y="1100"/>
                    </a:lnTo>
                    <a:lnTo>
                      <a:pt x="6343" y="1101"/>
                    </a:lnTo>
                    <a:lnTo>
                      <a:pt x="6350" y="1102"/>
                    </a:lnTo>
                    <a:lnTo>
                      <a:pt x="6356" y="1104"/>
                    </a:lnTo>
                    <a:lnTo>
                      <a:pt x="6362" y="1106"/>
                    </a:lnTo>
                    <a:lnTo>
                      <a:pt x="6368" y="1107"/>
                    </a:lnTo>
                    <a:lnTo>
                      <a:pt x="6375" y="1108"/>
                    </a:lnTo>
                    <a:lnTo>
                      <a:pt x="6380" y="1110"/>
                    </a:lnTo>
                    <a:lnTo>
                      <a:pt x="6386" y="1111"/>
                    </a:lnTo>
                    <a:lnTo>
                      <a:pt x="6392" y="1112"/>
                    </a:lnTo>
                    <a:lnTo>
                      <a:pt x="6397" y="1113"/>
                    </a:lnTo>
                    <a:lnTo>
                      <a:pt x="6403" y="1114"/>
                    </a:lnTo>
                    <a:lnTo>
                      <a:pt x="6408" y="1114"/>
                    </a:lnTo>
                    <a:lnTo>
                      <a:pt x="6413" y="1114"/>
                    </a:lnTo>
                    <a:lnTo>
                      <a:pt x="6418" y="1114"/>
                    </a:lnTo>
                    <a:lnTo>
                      <a:pt x="6423" y="1114"/>
                    </a:lnTo>
                    <a:lnTo>
                      <a:pt x="6428" y="1113"/>
                    </a:lnTo>
                    <a:lnTo>
                      <a:pt x="6433" y="1112"/>
                    </a:lnTo>
                    <a:lnTo>
                      <a:pt x="6438" y="1110"/>
                    </a:lnTo>
                    <a:lnTo>
                      <a:pt x="6443" y="1108"/>
                    </a:lnTo>
                    <a:lnTo>
                      <a:pt x="6447" y="1106"/>
                    </a:lnTo>
                    <a:lnTo>
                      <a:pt x="6452" y="1102"/>
                    </a:lnTo>
                    <a:lnTo>
                      <a:pt x="6457" y="1099"/>
                    </a:lnTo>
                    <a:lnTo>
                      <a:pt x="6462" y="1095"/>
                    </a:lnTo>
                    <a:lnTo>
                      <a:pt x="6468" y="1087"/>
                    </a:lnTo>
                    <a:lnTo>
                      <a:pt x="6471" y="1083"/>
                    </a:lnTo>
                    <a:lnTo>
                      <a:pt x="6474" y="1079"/>
                    </a:lnTo>
                    <a:lnTo>
                      <a:pt x="6476" y="1075"/>
                    </a:lnTo>
                    <a:lnTo>
                      <a:pt x="6477" y="1071"/>
                    </a:lnTo>
                    <a:lnTo>
                      <a:pt x="6478" y="1067"/>
                    </a:lnTo>
                    <a:lnTo>
                      <a:pt x="6479" y="1063"/>
                    </a:lnTo>
                    <a:lnTo>
                      <a:pt x="6480" y="1058"/>
                    </a:lnTo>
                    <a:lnTo>
                      <a:pt x="6480" y="1054"/>
                    </a:lnTo>
                    <a:lnTo>
                      <a:pt x="6480" y="1050"/>
                    </a:lnTo>
                    <a:lnTo>
                      <a:pt x="6480" y="1046"/>
                    </a:lnTo>
                    <a:lnTo>
                      <a:pt x="6480" y="1041"/>
                    </a:lnTo>
                    <a:lnTo>
                      <a:pt x="6479" y="1036"/>
                    </a:lnTo>
                    <a:lnTo>
                      <a:pt x="6478" y="1032"/>
                    </a:lnTo>
                    <a:lnTo>
                      <a:pt x="6477" y="1027"/>
                    </a:lnTo>
                    <a:lnTo>
                      <a:pt x="6476" y="1022"/>
                    </a:lnTo>
                    <a:lnTo>
                      <a:pt x="6475" y="1017"/>
                    </a:lnTo>
                    <a:lnTo>
                      <a:pt x="6474" y="1012"/>
                    </a:lnTo>
                    <a:lnTo>
                      <a:pt x="6472" y="1006"/>
                    </a:lnTo>
                    <a:lnTo>
                      <a:pt x="6471" y="1001"/>
                    </a:lnTo>
                    <a:lnTo>
                      <a:pt x="6470" y="995"/>
                    </a:lnTo>
                    <a:lnTo>
                      <a:pt x="6469" y="989"/>
                    </a:lnTo>
                    <a:lnTo>
                      <a:pt x="6467" y="983"/>
                    </a:lnTo>
                    <a:lnTo>
                      <a:pt x="6466" y="977"/>
                    </a:lnTo>
                    <a:lnTo>
                      <a:pt x="6465" y="971"/>
                    </a:lnTo>
                    <a:lnTo>
                      <a:pt x="6464" y="964"/>
                    </a:lnTo>
                    <a:lnTo>
                      <a:pt x="6463" y="957"/>
                    </a:lnTo>
                    <a:lnTo>
                      <a:pt x="6462" y="950"/>
                    </a:lnTo>
                    <a:lnTo>
                      <a:pt x="6462" y="943"/>
                    </a:lnTo>
                    <a:lnTo>
                      <a:pt x="6462" y="936"/>
                    </a:lnTo>
                    <a:lnTo>
                      <a:pt x="6462" y="928"/>
                    </a:lnTo>
                    <a:lnTo>
                      <a:pt x="6462" y="902"/>
                    </a:lnTo>
                    <a:lnTo>
                      <a:pt x="6462" y="890"/>
                    </a:lnTo>
                    <a:lnTo>
                      <a:pt x="6462" y="879"/>
                    </a:lnTo>
                    <a:lnTo>
                      <a:pt x="6462" y="868"/>
                    </a:lnTo>
                    <a:lnTo>
                      <a:pt x="6462" y="858"/>
                    </a:lnTo>
                    <a:lnTo>
                      <a:pt x="6462" y="849"/>
                    </a:lnTo>
                    <a:lnTo>
                      <a:pt x="6462" y="840"/>
                    </a:lnTo>
                    <a:lnTo>
                      <a:pt x="6462" y="832"/>
                    </a:lnTo>
                    <a:lnTo>
                      <a:pt x="6462" y="823"/>
                    </a:lnTo>
                    <a:lnTo>
                      <a:pt x="6462" y="816"/>
                    </a:lnTo>
                    <a:lnTo>
                      <a:pt x="6462" y="808"/>
                    </a:lnTo>
                    <a:lnTo>
                      <a:pt x="6462" y="801"/>
                    </a:lnTo>
                    <a:lnTo>
                      <a:pt x="6462" y="794"/>
                    </a:lnTo>
                    <a:lnTo>
                      <a:pt x="6462" y="787"/>
                    </a:lnTo>
                    <a:lnTo>
                      <a:pt x="6462" y="780"/>
                    </a:lnTo>
                    <a:lnTo>
                      <a:pt x="6462" y="773"/>
                    </a:lnTo>
                    <a:lnTo>
                      <a:pt x="6462" y="766"/>
                    </a:lnTo>
                    <a:lnTo>
                      <a:pt x="6462" y="759"/>
                    </a:lnTo>
                    <a:lnTo>
                      <a:pt x="6462" y="752"/>
                    </a:lnTo>
                    <a:lnTo>
                      <a:pt x="6462" y="744"/>
                    </a:lnTo>
                    <a:lnTo>
                      <a:pt x="6462" y="736"/>
                    </a:lnTo>
                    <a:lnTo>
                      <a:pt x="6462" y="728"/>
                    </a:lnTo>
                    <a:lnTo>
                      <a:pt x="6462" y="720"/>
                    </a:lnTo>
                    <a:lnTo>
                      <a:pt x="6462" y="711"/>
                    </a:lnTo>
                    <a:lnTo>
                      <a:pt x="6462" y="701"/>
                    </a:lnTo>
                    <a:lnTo>
                      <a:pt x="6462" y="692"/>
                    </a:lnTo>
                    <a:lnTo>
                      <a:pt x="6462" y="681"/>
                    </a:lnTo>
                    <a:lnTo>
                      <a:pt x="6462" y="670"/>
                    </a:lnTo>
                    <a:lnTo>
                      <a:pt x="6462" y="658"/>
                    </a:lnTo>
                    <a:lnTo>
                      <a:pt x="6462" y="645"/>
                    </a:lnTo>
                    <a:lnTo>
                      <a:pt x="6462" y="632"/>
                    </a:lnTo>
                    <a:lnTo>
                      <a:pt x="6462" y="628"/>
                    </a:lnTo>
                    <a:lnTo>
                      <a:pt x="6462" y="627"/>
                    </a:lnTo>
                    <a:lnTo>
                      <a:pt x="6462" y="626"/>
                    </a:lnTo>
                    <a:lnTo>
                      <a:pt x="6462" y="624"/>
                    </a:lnTo>
                    <a:lnTo>
                      <a:pt x="6462" y="623"/>
                    </a:lnTo>
                    <a:lnTo>
                      <a:pt x="6462" y="622"/>
                    </a:lnTo>
                    <a:lnTo>
                      <a:pt x="6462" y="620"/>
                    </a:lnTo>
                    <a:lnTo>
                      <a:pt x="6462" y="619"/>
                    </a:lnTo>
                    <a:lnTo>
                      <a:pt x="6462" y="618"/>
                    </a:lnTo>
                    <a:lnTo>
                      <a:pt x="6462" y="617"/>
                    </a:lnTo>
                    <a:lnTo>
                      <a:pt x="6462" y="616"/>
                    </a:lnTo>
                    <a:lnTo>
                      <a:pt x="6462" y="615"/>
                    </a:lnTo>
                    <a:lnTo>
                      <a:pt x="6462" y="614"/>
                    </a:lnTo>
                    <a:lnTo>
                      <a:pt x="6462" y="613"/>
                    </a:lnTo>
                    <a:lnTo>
                      <a:pt x="6462" y="612"/>
                    </a:lnTo>
                    <a:lnTo>
                      <a:pt x="6462" y="611"/>
                    </a:lnTo>
                    <a:lnTo>
                      <a:pt x="6462" y="610"/>
                    </a:lnTo>
                    <a:lnTo>
                      <a:pt x="6462" y="609"/>
                    </a:lnTo>
                    <a:lnTo>
                      <a:pt x="6462" y="608"/>
                    </a:lnTo>
                    <a:lnTo>
                      <a:pt x="6462" y="607"/>
                    </a:lnTo>
                    <a:lnTo>
                      <a:pt x="6462" y="606"/>
                    </a:lnTo>
                    <a:lnTo>
                      <a:pt x="6462" y="605"/>
                    </a:lnTo>
                    <a:lnTo>
                      <a:pt x="6462" y="604"/>
                    </a:lnTo>
                    <a:lnTo>
                      <a:pt x="6462" y="602"/>
                    </a:lnTo>
                    <a:lnTo>
                      <a:pt x="6462" y="601"/>
                    </a:lnTo>
                    <a:lnTo>
                      <a:pt x="6462" y="600"/>
                    </a:lnTo>
                    <a:lnTo>
                      <a:pt x="6462" y="598"/>
                    </a:lnTo>
                    <a:lnTo>
                      <a:pt x="6462" y="597"/>
                    </a:lnTo>
                    <a:lnTo>
                      <a:pt x="6462" y="595"/>
                    </a:lnTo>
                    <a:lnTo>
                      <a:pt x="6462" y="594"/>
                    </a:lnTo>
                    <a:lnTo>
                      <a:pt x="6462" y="567"/>
                    </a:lnTo>
                    <a:lnTo>
                      <a:pt x="6462" y="556"/>
                    </a:lnTo>
                    <a:lnTo>
                      <a:pt x="6462" y="544"/>
                    </a:lnTo>
                    <a:lnTo>
                      <a:pt x="6462" y="534"/>
                    </a:lnTo>
                    <a:lnTo>
                      <a:pt x="6462" y="524"/>
                    </a:lnTo>
                    <a:lnTo>
                      <a:pt x="6462" y="515"/>
                    </a:lnTo>
                    <a:lnTo>
                      <a:pt x="6462" y="506"/>
                    </a:lnTo>
                    <a:lnTo>
                      <a:pt x="6462" y="497"/>
                    </a:lnTo>
                    <a:lnTo>
                      <a:pt x="6462" y="489"/>
                    </a:lnTo>
                    <a:lnTo>
                      <a:pt x="6462" y="482"/>
                    </a:lnTo>
                    <a:lnTo>
                      <a:pt x="6462" y="474"/>
                    </a:lnTo>
                    <a:lnTo>
                      <a:pt x="6462" y="467"/>
                    </a:lnTo>
                    <a:lnTo>
                      <a:pt x="6462" y="460"/>
                    </a:lnTo>
                    <a:lnTo>
                      <a:pt x="6462" y="453"/>
                    </a:lnTo>
                    <a:lnTo>
                      <a:pt x="6462" y="446"/>
                    </a:lnTo>
                    <a:lnTo>
                      <a:pt x="6462" y="439"/>
                    </a:lnTo>
                    <a:lnTo>
                      <a:pt x="6462" y="432"/>
                    </a:lnTo>
                    <a:lnTo>
                      <a:pt x="6462" y="425"/>
                    </a:lnTo>
                    <a:lnTo>
                      <a:pt x="6462" y="418"/>
                    </a:lnTo>
                    <a:lnTo>
                      <a:pt x="6462" y="410"/>
                    </a:lnTo>
                    <a:lnTo>
                      <a:pt x="6462" y="402"/>
                    </a:lnTo>
                    <a:lnTo>
                      <a:pt x="6462" y="394"/>
                    </a:lnTo>
                    <a:lnTo>
                      <a:pt x="6462" y="386"/>
                    </a:lnTo>
                    <a:lnTo>
                      <a:pt x="6462" y="377"/>
                    </a:lnTo>
                    <a:lnTo>
                      <a:pt x="6462" y="367"/>
                    </a:lnTo>
                    <a:lnTo>
                      <a:pt x="6462" y="358"/>
                    </a:lnTo>
                    <a:lnTo>
                      <a:pt x="6462" y="347"/>
                    </a:lnTo>
                    <a:lnTo>
                      <a:pt x="6462" y="336"/>
                    </a:lnTo>
                    <a:lnTo>
                      <a:pt x="6462" y="324"/>
                    </a:lnTo>
                    <a:lnTo>
                      <a:pt x="6462" y="311"/>
                    </a:lnTo>
                    <a:lnTo>
                      <a:pt x="6462" y="298"/>
                    </a:lnTo>
                    <a:lnTo>
                      <a:pt x="6462" y="284"/>
                    </a:lnTo>
                    <a:lnTo>
                      <a:pt x="6462" y="278"/>
                    </a:lnTo>
                    <a:lnTo>
                      <a:pt x="6462" y="272"/>
                    </a:lnTo>
                    <a:lnTo>
                      <a:pt x="6462" y="267"/>
                    </a:lnTo>
                    <a:lnTo>
                      <a:pt x="6462" y="262"/>
                    </a:lnTo>
                    <a:lnTo>
                      <a:pt x="6462" y="256"/>
                    </a:lnTo>
                    <a:lnTo>
                      <a:pt x="6462" y="252"/>
                    </a:lnTo>
                    <a:lnTo>
                      <a:pt x="6462" y="248"/>
                    </a:lnTo>
                    <a:lnTo>
                      <a:pt x="6462" y="243"/>
                    </a:lnTo>
                    <a:lnTo>
                      <a:pt x="6462" y="239"/>
                    </a:lnTo>
                    <a:lnTo>
                      <a:pt x="6462" y="235"/>
                    </a:lnTo>
                    <a:lnTo>
                      <a:pt x="6462" y="232"/>
                    </a:lnTo>
                    <a:lnTo>
                      <a:pt x="6462" y="228"/>
                    </a:lnTo>
                    <a:lnTo>
                      <a:pt x="6462" y="224"/>
                    </a:lnTo>
                    <a:lnTo>
                      <a:pt x="6462" y="221"/>
                    </a:lnTo>
                    <a:lnTo>
                      <a:pt x="6462" y="217"/>
                    </a:lnTo>
                    <a:lnTo>
                      <a:pt x="6462" y="213"/>
                    </a:lnTo>
                    <a:lnTo>
                      <a:pt x="6462" y="210"/>
                    </a:lnTo>
                    <a:lnTo>
                      <a:pt x="6462" y="206"/>
                    </a:lnTo>
                    <a:lnTo>
                      <a:pt x="6462" y="202"/>
                    </a:lnTo>
                    <a:lnTo>
                      <a:pt x="6462" y="198"/>
                    </a:lnTo>
                    <a:lnTo>
                      <a:pt x="6462" y="194"/>
                    </a:lnTo>
                    <a:lnTo>
                      <a:pt x="6462" y="189"/>
                    </a:lnTo>
                    <a:lnTo>
                      <a:pt x="6462" y="184"/>
                    </a:lnTo>
                    <a:lnTo>
                      <a:pt x="6462" y="180"/>
                    </a:lnTo>
                    <a:lnTo>
                      <a:pt x="6462" y="174"/>
                    </a:lnTo>
                    <a:lnTo>
                      <a:pt x="6462" y="169"/>
                    </a:lnTo>
                    <a:lnTo>
                      <a:pt x="6462" y="163"/>
                    </a:lnTo>
                    <a:lnTo>
                      <a:pt x="6462" y="157"/>
                    </a:lnTo>
                    <a:lnTo>
                      <a:pt x="6462" y="150"/>
                    </a:lnTo>
                    <a:lnTo>
                      <a:pt x="6462" y="144"/>
                    </a:lnTo>
                    <a:lnTo>
                      <a:pt x="6462" y="141"/>
                    </a:lnTo>
                    <a:lnTo>
                      <a:pt x="6462" y="140"/>
                    </a:lnTo>
                    <a:lnTo>
                      <a:pt x="6462" y="139"/>
                    </a:lnTo>
                    <a:lnTo>
                      <a:pt x="6462" y="138"/>
                    </a:lnTo>
                    <a:lnTo>
                      <a:pt x="6462" y="137"/>
                    </a:lnTo>
                    <a:lnTo>
                      <a:pt x="6462" y="136"/>
                    </a:lnTo>
                    <a:lnTo>
                      <a:pt x="6462" y="135"/>
                    </a:lnTo>
                    <a:lnTo>
                      <a:pt x="6462" y="134"/>
                    </a:lnTo>
                    <a:lnTo>
                      <a:pt x="6463" y="133"/>
                    </a:lnTo>
                    <a:lnTo>
                      <a:pt x="6463" y="132"/>
                    </a:lnTo>
                    <a:lnTo>
                      <a:pt x="6463" y="131"/>
                    </a:lnTo>
                    <a:lnTo>
                      <a:pt x="6463" y="130"/>
                    </a:lnTo>
                    <a:lnTo>
                      <a:pt x="6464" y="130"/>
                    </a:lnTo>
                    <a:lnTo>
                      <a:pt x="6464" y="129"/>
                    </a:lnTo>
                    <a:lnTo>
                      <a:pt x="6464" y="128"/>
                    </a:lnTo>
                    <a:lnTo>
                      <a:pt x="6464" y="127"/>
                    </a:lnTo>
                    <a:lnTo>
                      <a:pt x="6464" y="126"/>
                    </a:lnTo>
                    <a:lnTo>
                      <a:pt x="6464" y="125"/>
                    </a:lnTo>
                    <a:lnTo>
                      <a:pt x="6464" y="124"/>
                    </a:lnTo>
                    <a:lnTo>
                      <a:pt x="6464" y="123"/>
                    </a:lnTo>
                    <a:lnTo>
                      <a:pt x="6464" y="122"/>
                    </a:lnTo>
                    <a:lnTo>
                      <a:pt x="6464" y="121"/>
                    </a:lnTo>
                    <a:lnTo>
                      <a:pt x="6463" y="120"/>
                    </a:lnTo>
                    <a:lnTo>
                      <a:pt x="6462" y="119"/>
                    </a:lnTo>
                    <a:lnTo>
                      <a:pt x="6462" y="118"/>
                    </a:lnTo>
                    <a:lnTo>
                      <a:pt x="6414" y="78"/>
                    </a:lnTo>
                    <a:lnTo>
                      <a:pt x="6390" y="62"/>
                    </a:lnTo>
                    <a:lnTo>
                      <a:pt x="6366" y="47"/>
                    </a:lnTo>
                    <a:lnTo>
                      <a:pt x="6342" y="35"/>
                    </a:lnTo>
                    <a:lnTo>
                      <a:pt x="6318" y="25"/>
                    </a:lnTo>
                    <a:lnTo>
                      <a:pt x="6293" y="17"/>
                    </a:lnTo>
                    <a:lnTo>
                      <a:pt x="6268" y="10"/>
                    </a:lnTo>
                    <a:lnTo>
                      <a:pt x="6242" y="5"/>
                    </a:lnTo>
                    <a:lnTo>
                      <a:pt x="6216" y="2"/>
                    </a:lnTo>
                    <a:lnTo>
                      <a:pt x="6190" y="0"/>
                    </a:lnTo>
                    <a:lnTo>
                      <a:pt x="6163" y="0"/>
                    </a:lnTo>
                    <a:lnTo>
                      <a:pt x="6136" y="1"/>
                    </a:lnTo>
                    <a:lnTo>
                      <a:pt x="6108" y="4"/>
                    </a:lnTo>
                    <a:lnTo>
                      <a:pt x="6079" y="7"/>
                    </a:lnTo>
                    <a:lnTo>
                      <a:pt x="6050" y="11"/>
                    </a:lnTo>
                    <a:lnTo>
                      <a:pt x="6020" y="17"/>
                    </a:lnTo>
                    <a:lnTo>
                      <a:pt x="5989" y="23"/>
                    </a:lnTo>
                    <a:lnTo>
                      <a:pt x="5958" y="30"/>
                    </a:lnTo>
                    <a:lnTo>
                      <a:pt x="5926" y="37"/>
                    </a:lnTo>
                    <a:lnTo>
                      <a:pt x="5892" y="46"/>
                    </a:lnTo>
                    <a:lnTo>
                      <a:pt x="5858" y="54"/>
                    </a:lnTo>
                    <a:lnTo>
                      <a:pt x="5823" y="63"/>
                    </a:lnTo>
                    <a:lnTo>
                      <a:pt x="5787" y="72"/>
                    </a:lnTo>
                    <a:lnTo>
                      <a:pt x="5750" y="82"/>
                    </a:lnTo>
                    <a:lnTo>
                      <a:pt x="5712" y="91"/>
                    </a:lnTo>
                    <a:lnTo>
                      <a:pt x="5673" y="100"/>
                    </a:lnTo>
                    <a:lnTo>
                      <a:pt x="5633" y="110"/>
                    </a:lnTo>
                    <a:lnTo>
                      <a:pt x="5592" y="118"/>
                    </a:lnTo>
                    <a:lnTo>
                      <a:pt x="5549" y="127"/>
                    </a:lnTo>
                    <a:lnTo>
                      <a:pt x="5505" y="136"/>
                    </a:lnTo>
                    <a:lnTo>
                      <a:pt x="5460" y="144"/>
                    </a:lnTo>
                    <a:lnTo>
                      <a:pt x="5415" y="152"/>
                    </a:lnTo>
                    <a:lnTo>
                      <a:pt x="5394" y="156"/>
                    </a:lnTo>
                    <a:lnTo>
                      <a:pt x="5375" y="160"/>
                    </a:lnTo>
                    <a:lnTo>
                      <a:pt x="5357" y="165"/>
                    </a:lnTo>
                    <a:lnTo>
                      <a:pt x="5340" y="170"/>
                    </a:lnTo>
                    <a:lnTo>
                      <a:pt x="5324" y="174"/>
                    </a:lnTo>
                    <a:lnTo>
                      <a:pt x="5310" y="180"/>
                    </a:lnTo>
                    <a:lnTo>
                      <a:pt x="5295" y="184"/>
                    </a:lnTo>
                    <a:lnTo>
                      <a:pt x="5282" y="190"/>
                    </a:lnTo>
                    <a:lnTo>
                      <a:pt x="5269" y="195"/>
                    </a:lnTo>
                    <a:lnTo>
                      <a:pt x="5256" y="200"/>
                    </a:lnTo>
                    <a:lnTo>
                      <a:pt x="5244" y="205"/>
                    </a:lnTo>
                    <a:lnTo>
                      <a:pt x="5232" y="210"/>
                    </a:lnTo>
                    <a:lnTo>
                      <a:pt x="5221" y="216"/>
                    </a:lnTo>
                    <a:lnTo>
                      <a:pt x="5210" y="221"/>
                    </a:lnTo>
                    <a:lnTo>
                      <a:pt x="5198" y="226"/>
                    </a:lnTo>
                    <a:lnTo>
                      <a:pt x="5186" y="232"/>
                    </a:lnTo>
                    <a:lnTo>
                      <a:pt x="5174" y="237"/>
                    </a:lnTo>
                    <a:lnTo>
                      <a:pt x="5162" y="242"/>
                    </a:lnTo>
                    <a:lnTo>
                      <a:pt x="5150" y="247"/>
                    </a:lnTo>
                    <a:lnTo>
                      <a:pt x="5137" y="252"/>
                    </a:lnTo>
                    <a:lnTo>
                      <a:pt x="5124" y="257"/>
                    </a:lnTo>
                    <a:lnTo>
                      <a:pt x="5109" y="262"/>
                    </a:lnTo>
                    <a:lnTo>
                      <a:pt x="5094" y="267"/>
                    </a:lnTo>
                    <a:lnTo>
                      <a:pt x="5078" y="272"/>
                    </a:lnTo>
                    <a:lnTo>
                      <a:pt x="5062" y="277"/>
                    </a:lnTo>
                    <a:lnTo>
                      <a:pt x="5044" y="281"/>
                    </a:lnTo>
                    <a:lnTo>
                      <a:pt x="5024" y="286"/>
                    </a:lnTo>
                    <a:lnTo>
                      <a:pt x="5004" y="290"/>
                    </a:lnTo>
                    <a:lnTo>
                      <a:pt x="4982" y="294"/>
                    </a:lnTo>
                    <a:lnTo>
                      <a:pt x="4959" y="298"/>
                    </a:lnTo>
                    <a:lnTo>
                      <a:pt x="4888" y="308"/>
                    </a:lnTo>
                    <a:lnTo>
                      <a:pt x="4856" y="313"/>
                    </a:lnTo>
                    <a:lnTo>
                      <a:pt x="4826" y="317"/>
                    </a:lnTo>
                    <a:lnTo>
                      <a:pt x="4797" y="320"/>
                    </a:lnTo>
                    <a:lnTo>
                      <a:pt x="4770" y="323"/>
                    </a:lnTo>
                    <a:lnTo>
                      <a:pt x="4745" y="325"/>
                    </a:lnTo>
                    <a:lnTo>
                      <a:pt x="4720" y="327"/>
                    </a:lnTo>
                    <a:lnTo>
                      <a:pt x="4697" y="329"/>
                    </a:lnTo>
                    <a:lnTo>
                      <a:pt x="4675" y="330"/>
                    </a:lnTo>
                    <a:lnTo>
                      <a:pt x="4653" y="331"/>
                    </a:lnTo>
                    <a:lnTo>
                      <a:pt x="4633" y="331"/>
                    </a:lnTo>
                    <a:lnTo>
                      <a:pt x="4612" y="331"/>
                    </a:lnTo>
                    <a:lnTo>
                      <a:pt x="4593" y="331"/>
                    </a:lnTo>
                    <a:lnTo>
                      <a:pt x="4573" y="330"/>
                    </a:lnTo>
                    <a:lnTo>
                      <a:pt x="4554" y="330"/>
                    </a:lnTo>
                    <a:lnTo>
                      <a:pt x="4534" y="329"/>
                    </a:lnTo>
                    <a:lnTo>
                      <a:pt x="4515" y="328"/>
                    </a:lnTo>
                    <a:lnTo>
                      <a:pt x="4495" y="327"/>
                    </a:lnTo>
                    <a:lnTo>
                      <a:pt x="4475" y="326"/>
                    </a:lnTo>
                    <a:lnTo>
                      <a:pt x="4454" y="324"/>
                    </a:lnTo>
                    <a:lnTo>
                      <a:pt x="4432" y="322"/>
                    </a:lnTo>
                    <a:lnTo>
                      <a:pt x="4410" y="321"/>
                    </a:lnTo>
                    <a:lnTo>
                      <a:pt x="4386" y="320"/>
                    </a:lnTo>
                    <a:lnTo>
                      <a:pt x="4361" y="318"/>
                    </a:lnTo>
                    <a:lnTo>
                      <a:pt x="4335" y="317"/>
                    </a:lnTo>
                    <a:lnTo>
                      <a:pt x="4307" y="315"/>
                    </a:lnTo>
                    <a:lnTo>
                      <a:pt x="4278" y="314"/>
                    </a:lnTo>
                    <a:lnTo>
                      <a:pt x="4247" y="313"/>
                    </a:lnTo>
                    <a:lnTo>
                      <a:pt x="4214" y="312"/>
                    </a:lnTo>
                    <a:lnTo>
                      <a:pt x="4179" y="311"/>
                    </a:lnTo>
                    <a:lnTo>
                      <a:pt x="4142" y="311"/>
                    </a:lnTo>
                    <a:lnTo>
                      <a:pt x="4113" y="310"/>
                    </a:lnTo>
                    <a:lnTo>
                      <a:pt x="4100" y="310"/>
                    </a:lnTo>
                    <a:lnTo>
                      <a:pt x="4088" y="310"/>
                    </a:lnTo>
                    <a:lnTo>
                      <a:pt x="4076" y="310"/>
                    </a:lnTo>
                    <a:lnTo>
                      <a:pt x="4065" y="309"/>
                    </a:lnTo>
                    <a:lnTo>
                      <a:pt x="4054" y="309"/>
                    </a:lnTo>
                    <a:lnTo>
                      <a:pt x="4044" y="309"/>
                    </a:lnTo>
                    <a:lnTo>
                      <a:pt x="4035" y="308"/>
                    </a:lnTo>
                    <a:lnTo>
                      <a:pt x="4026" y="308"/>
                    </a:lnTo>
                    <a:lnTo>
                      <a:pt x="4017" y="308"/>
                    </a:lnTo>
                    <a:lnTo>
                      <a:pt x="4009" y="307"/>
                    </a:lnTo>
                    <a:lnTo>
                      <a:pt x="4001" y="307"/>
                    </a:lnTo>
                    <a:lnTo>
                      <a:pt x="3993" y="306"/>
                    </a:lnTo>
                    <a:lnTo>
                      <a:pt x="3985" y="306"/>
                    </a:lnTo>
                    <a:lnTo>
                      <a:pt x="3978" y="306"/>
                    </a:lnTo>
                    <a:lnTo>
                      <a:pt x="3970" y="305"/>
                    </a:lnTo>
                    <a:lnTo>
                      <a:pt x="3962" y="305"/>
                    </a:lnTo>
                    <a:lnTo>
                      <a:pt x="3954" y="304"/>
                    </a:lnTo>
                    <a:lnTo>
                      <a:pt x="3946" y="304"/>
                    </a:lnTo>
                    <a:lnTo>
                      <a:pt x="3938" y="303"/>
                    </a:lnTo>
                    <a:lnTo>
                      <a:pt x="3929" y="303"/>
                    </a:lnTo>
                    <a:lnTo>
                      <a:pt x="3920" y="302"/>
                    </a:lnTo>
                    <a:lnTo>
                      <a:pt x="3911" y="302"/>
                    </a:lnTo>
                    <a:lnTo>
                      <a:pt x="3901" y="302"/>
                    </a:lnTo>
                    <a:lnTo>
                      <a:pt x="3890" y="301"/>
                    </a:lnTo>
                    <a:lnTo>
                      <a:pt x="3879" y="300"/>
                    </a:lnTo>
                    <a:lnTo>
                      <a:pt x="3868" y="300"/>
                    </a:lnTo>
                    <a:lnTo>
                      <a:pt x="3855" y="299"/>
                    </a:lnTo>
                    <a:lnTo>
                      <a:pt x="3842" y="299"/>
                    </a:lnTo>
                    <a:lnTo>
                      <a:pt x="3828" y="298"/>
                    </a:lnTo>
                    <a:lnTo>
                      <a:pt x="3813" y="298"/>
                    </a:lnTo>
                    <a:lnTo>
                      <a:pt x="3771" y="297"/>
                    </a:lnTo>
                    <a:lnTo>
                      <a:pt x="3752" y="296"/>
                    </a:lnTo>
                    <a:lnTo>
                      <a:pt x="3734" y="296"/>
                    </a:lnTo>
                    <a:lnTo>
                      <a:pt x="3717" y="297"/>
                    </a:lnTo>
                    <a:lnTo>
                      <a:pt x="3701" y="297"/>
                    </a:lnTo>
                    <a:lnTo>
                      <a:pt x="3686" y="297"/>
                    </a:lnTo>
                    <a:lnTo>
                      <a:pt x="3672" y="298"/>
                    </a:lnTo>
                    <a:lnTo>
                      <a:pt x="3658" y="298"/>
                    </a:lnTo>
                    <a:lnTo>
                      <a:pt x="3644" y="299"/>
                    </a:lnTo>
                    <a:lnTo>
                      <a:pt x="3632" y="300"/>
                    </a:lnTo>
                    <a:lnTo>
                      <a:pt x="3620" y="300"/>
                    </a:lnTo>
                    <a:lnTo>
                      <a:pt x="3608" y="301"/>
                    </a:lnTo>
                    <a:lnTo>
                      <a:pt x="3596" y="301"/>
                    </a:lnTo>
                    <a:lnTo>
                      <a:pt x="3585" y="302"/>
                    </a:lnTo>
                    <a:lnTo>
                      <a:pt x="3574" y="302"/>
                    </a:lnTo>
                    <a:lnTo>
                      <a:pt x="3562" y="303"/>
                    </a:lnTo>
                    <a:lnTo>
                      <a:pt x="3551" y="303"/>
                    </a:lnTo>
                    <a:lnTo>
                      <a:pt x="3540" y="303"/>
                    </a:lnTo>
                    <a:lnTo>
                      <a:pt x="3528" y="303"/>
                    </a:lnTo>
                    <a:lnTo>
                      <a:pt x="3516" y="303"/>
                    </a:lnTo>
                    <a:lnTo>
                      <a:pt x="3504" y="303"/>
                    </a:lnTo>
                    <a:lnTo>
                      <a:pt x="3491" y="302"/>
                    </a:lnTo>
                    <a:lnTo>
                      <a:pt x="3477" y="302"/>
                    </a:lnTo>
                    <a:lnTo>
                      <a:pt x="3463" y="300"/>
                    </a:lnTo>
                    <a:lnTo>
                      <a:pt x="3448" y="299"/>
                    </a:lnTo>
                    <a:lnTo>
                      <a:pt x="3432" y="298"/>
                    </a:lnTo>
                    <a:lnTo>
                      <a:pt x="3416" y="296"/>
                    </a:lnTo>
                    <a:lnTo>
                      <a:pt x="3398" y="294"/>
                    </a:lnTo>
                    <a:lnTo>
                      <a:pt x="3380" y="291"/>
                    </a:lnTo>
                    <a:lnTo>
                      <a:pt x="3360" y="288"/>
                    </a:lnTo>
                    <a:lnTo>
                      <a:pt x="3339" y="285"/>
                    </a:lnTo>
                    <a:lnTo>
                      <a:pt x="3299" y="278"/>
                    </a:lnTo>
                    <a:lnTo>
                      <a:pt x="3282" y="273"/>
                    </a:lnTo>
                    <a:lnTo>
                      <a:pt x="3265" y="268"/>
                    </a:lnTo>
                    <a:lnTo>
                      <a:pt x="3249" y="263"/>
                    </a:lnTo>
                    <a:lnTo>
                      <a:pt x="3234" y="258"/>
                    </a:lnTo>
                    <a:lnTo>
                      <a:pt x="3220" y="252"/>
                    </a:lnTo>
                    <a:lnTo>
                      <a:pt x="3206" y="247"/>
                    </a:lnTo>
                    <a:lnTo>
                      <a:pt x="3193" y="241"/>
                    </a:lnTo>
                    <a:lnTo>
                      <a:pt x="3181" y="235"/>
                    </a:lnTo>
                    <a:lnTo>
                      <a:pt x="3169" y="229"/>
                    </a:lnTo>
                    <a:lnTo>
                      <a:pt x="3158" y="223"/>
                    </a:lnTo>
                    <a:lnTo>
                      <a:pt x="3147" y="216"/>
                    </a:lnTo>
                    <a:lnTo>
                      <a:pt x="3136" y="210"/>
                    </a:lnTo>
                    <a:lnTo>
                      <a:pt x="3126" y="204"/>
                    </a:lnTo>
                    <a:lnTo>
                      <a:pt x="3116" y="199"/>
                    </a:lnTo>
                    <a:lnTo>
                      <a:pt x="3105" y="193"/>
                    </a:lnTo>
                    <a:lnTo>
                      <a:pt x="3095" y="188"/>
                    </a:lnTo>
                    <a:lnTo>
                      <a:pt x="3084" y="182"/>
                    </a:lnTo>
                    <a:lnTo>
                      <a:pt x="3074" y="178"/>
                    </a:lnTo>
                    <a:lnTo>
                      <a:pt x="3063" y="173"/>
                    </a:lnTo>
                    <a:lnTo>
                      <a:pt x="3052" y="169"/>
                    </a:lnTo>
                    <a:lnTo>
                      <a:pt x="3040" y="165"/>
                    </a:lnTo>
                    <a:lnTo>
                      <a:pt x="3028" y="162"/>
                    </a:lnTo>
                    <a:lnTo>
                      <a:pt x="3015" y="159"/>
                    </a:lnTo>
                    <a:lnTo>
                      <a:pt x="3002" y="156"/>
                    </a:lnTo>
                    <a:lnTo>
                      <a:pt x="2988" y="155"/>
                    </a:lnTo>
                    <a:lnTo>
                      <a:pt x="2973" y="154"/>
                    </a:lnTo>
                    <a:lnTo>
                      <a:pt x="2957" y="153"/>
                    </a:lnTo>
                    <a:lnTo>
                      <a:pt x="2940" y="154"/>
                    </a:lnTo>
                    <a:lnTo>
                      <a:pt x="2923" y="154"/>
                    </a:lnTo>
                    <a:lnTo>
                      <a:pt x="2904" y="156"/>
                    </a:lnTo>
                    <a:lnTo>
                      <a:pt x="2866" y="162"/>
                    </a:lnTo>
                    <a:lnTo>
                      <a:pt x="2849" y="166"/>
                    </a:lnTo>
                    <a:lnTo>
                      <a:pt x="2834" y="170"/>
                    </a:lnTo>
                    <a:lnTo>
                      <a:pt x="2819" y="174"/>
                    </a:lnTo>
                    <a:lnTo>
                      <a:pt x="2805" y="180"/>
                    </a:lnTo>
                    <a:lnTo>
                      <a:pt x="2792" y="185"/>
                    </a:lnTo>
                    <a:lnTo>
                      <a:pt x="2780" y="191"/>
                    </a:lnTo>
                    <a:lnTo>
                      <a:pt x="2768" y="198"/>
                    </a:lnTo>
                    <a:lnTo>
                      <a:pt x="2758" y="204"/>
                    </a:lnTo>
                    <a:lnTo>
                      <a:pt x="2748" y="211"/>
                    </a:lnTo>
                    <a:lnTo>
                      <a:pt x="2738" y="218"/>
                    </a:lnTo>
                    <a:lnTo>
                      <a:pt x="2728" y="226"/>
                    </a:lnTo>
                    <a:lnTo>
                      <a:pt x="2719" y="234"/>
                    </a:lnTo>
                    <a:lnTo>
                      <a:pt x="2710" y="242"/>
                    </a:lnTo>
                    <a:lnTo>
                      <a:pt x="2701" y="250"/>
                    </a:lnTo>
                    <a:lnTo>
                      <a:pt x="2692" y="259"/>
                    </a:lnTo>
                    <a:lnTo>
                      <a:pt x="2682" y="267"/>
                    </a:lnTo>
                    <a:lnTo>
                      <a:pt x="2673" y="276"/>
                    </a:lnTo>
                    <a:lnTo>
                      <a:pt x="2664" y="285"/>
                    </a:lnTo>
                    <a:lnTo>
                      <a:pt x="2654" y="294"/>
                    </a:lnTo>
                    <a:lnTo>
                      <a:pt x="2643" y="302"/>
                    </a:lnTo>
                    <a:lnTo>
                      <a:pt x="2632" y="311"/>
                    </a:lnTo>
                    <a:lnTo>
                      <a:pt x="2621" y="320"/>
                    </a:lnTo>
                    <a:lnTo>
                      <a:pt x="2609" y="329"/>
                    </a:lnTo>
                    <a:lnTo>
                      <a:pt x="2596" y="338"/>
                    </a:lnTo>
                    <a:lnTo>
                      <a:pt x="2582" y="346"/>
                    </a:lnTo>
                    <a:lnTo>
                      <a:pt x="2567" y="355"/>
                    </a:lnTo>
                    <a:lnTo>
                      <a:pt x="2551" y="364"/>
                    </a:lnTo>
                    <a:lnTo>
                      <a:pt x="2534" y="372"/>
                    </a:lnTo>
                    <a:lnTo>
                      <a:pt x="2516" y="380"/>
                    </a:lnTo>
                    <a:lnTo>
                      <a:pt x="2496" y="388"/>
                    </a:lnTo>
                    <a:lnTo>
                      <a:pt x="2486" y="392"/>
                    </a:lnTo>
                    <a:lnTo>
                      <a:pt x="2481" y="393"/>
                    </a:lnTo>
                    <a:lnTo>
                      <a:pt x="2477" y="394"/>
                    </a:lnTo>
                    <a:lnTo>
                      <a:pt x="2473" y="396"/>
                    </a:lnTo>
                    <a:lnTo>
                      <a:pt x="2469" y="397"/>
                    </a:lnTo>
                    <a:lnTo>
                      <a:pt x="2466" y="398"/>
                    </a:lnTo>
                    <a:lnTo>
                      <a:pt x="2462" y="399"/>
                    </a:lnTo>
                    <a:lnTo>
                      <a:pt x="2458" y="400"/>
                    </a:lnTo>
                    <a:lnTo>
                      <a:pt x="2455" y="400"/>
                    </a:lnTo>
                    <a:lnTo>
                      <a:pt x="2452" y="401"/>
                    </a:lnTo>
                    <a:lnTo>
                      <a:pt x="2449" y="402"/>
                    </a:lnTo>
                    <a:lnTo>
                      <a:pt x="2446" y="402"/>
                    </a:lnTo>
                    <a:lnTo>
                      <a:pt x="2443" y="403"/>
                    </a:lnTo>
                    <a:lnTo>
                      <a:pt x="2440" y="403"/>
                    </a:lnTo>
                    <a:lnTo>
                      <a:pt x="2438" y="404"/>
                    </a:lnTo>
                    <a:lnTo>
                      <a:pt x="2435" y="404"/>
                    </a:lnTo>
                    <a:lnTo>
                      <a:pt x="2432" y="404"/>
                    </a:lnTo>
                    <a:lnTo>
                      <a:pt x="2429" y="404"/>
                    </a:lnTo>
                    <a:lnTo>
                      <a:pt x="2426" y="405"/>
                    </a:lnTo>
                    <a:lnTo>
                      <a:pt x="2423" y="405"/>
                    </a:lnTo>
                    <a:lnTo>
                      <a:pt x="2420" y="406"/>
                    </a:lnTo>
                    <a:lnTo>
                      <a:pt x="2416" y="406"/>
                    </a:lnTo>
                    <a:lnTo>
                      <a:pt x="2413" y="407"/>
                    </a:lnTo>
                    <a:lnTo>
                      <a:pt x="2409" y="407"/>
                    </a:lnTo>
                    <a:lnTo>
                      <a:pt x="2405" y="408"/>
                    </a:lnTo>
                    <a:lnTo>
                      <a:pt x="2401" y="408"/>
                    </a:lnTo>
                    <a:lnTo>
                      <a:pt x="2397" y="409"/>
                    </a:lnTo>
                    <a:lnTo>
                      <a:pt x="2392" y="410"/>
                    </a:lnTo>
                    <a:lnTo>
                      <a:pt x="2388" y="411"/>
                    </a:lnTo>
                    <a:lnTo>
                      <a:pt x="2382" y="412"/>
                    </a:lnTo>
                    <a:lnTo>
                      <a:pt x="2377" y="414"/>
                    </a:lnTo>
                    <a:lnTo>
                      <a:pt x="2368" y="416"/>
                    </a:lnTo>
                    <a:lnTo>
                      <a:pt x="2364" y="417"/>
                    </a:lnTo>
                    <a:lnTo>
                      <a:pt x="2360" y="418"/>
                    </a:lnTo>
                    <a:lnTo>
                      <a:pt x="2356" y="419"/>
                    </a:lnTo>
                    <a:lnTo>
                      <a:pt x="2352" y="420"/>
                    </a:lnTo>
                    <a:lnTo>
                      <a:pt x="2349" y="422"/>
                    </a:lnTo>
                    <a:lnTo>
                      <a:pt x="2346" y="423"/>
                    </a:lnTo>
                    <a:lnTo>
                      <a:pt x="2342" y="424"/>
                    </a:lnTo>
                    <a:lnTo>
                      <a:pt x="2340" y="425"/>
                    </a:lnTo>
                    <a:lnTo>
                      <a:pt x="2337" y="426"/>
                    </a:lnTo>
                    <a:lnTo>
                      <a:pt x="2334" y="427"/>
                    </a:lnTo>
                    <a:lnTo>
                      <a:pt x="2332" y="428"/>
                    </a:lnTo>
                    <a:lnTo>
                      <a:pt x="2329" y="429"/>
                    </a:lnTo>
                    <a:lnTo>
                      <a:pt x="2327" y="430"/>
                    </a:lnTo>
                    <a:lnTo>
                      <a:pt x="2324" y="431"/>
                    </a:lnTo>
                    <a:lnTo>
                      <a:pt x="2322" y="432"/>
                    </a:lnTo>
                    <a:lnTo>
                      <a:pt x="2319" y="433"/>
                    </a:lnTo>
                    <a:lnTo>
                      <a:pt x="2317" y="434"/>
                    </a:lnTo>
                    <a:lnTo>
                      <a:pt x="2314" y="435"/>
                    </a:lnTo>
                    <a:lnTo>
                      <a:pt x="2312" y="435"/>
                    </a:lnTo>
                    <a:lnTo>
                      <a:pt x="2309" y="436"/>
                    </a:lnTo>
                    <a:lnTo>
                      <a:pt x="2306" y="437"/>
                    </a:lnTo>
                    <a:lnTo>
                      <a:pt x="2303" y="437"/>
                    </a:lnTo>
                    <a:lnTo>
                      <a:pt x="2300" y="438"/>
                    </a:lnTo>
                    <a:lnTo>
                      <a:pt x="2296" y="438"/>
                    </a:lnTo>
                    <a:lnTo>
                      <a:pt x="2293" y="438"/>
                    </a:lnTo>
                    <a:lnTo>
                      <a:pt x="2289" y="439"/>
                    </a:lnTo>
                    <a:lnTo>
                      <a:pt x="2285" y="439"/>
                    </a:lnTo>
                    <a:lnTo>
                      <a:pt x="2281" y="439"/>
                    </a:lnTo>
                    <a:lnTo>
                      <a:pt x="2276" y="439"/>
                    </a:lnTo>
                    <a:lnTo>
                      <a:pt x="2272" y="439"/>
                    </a:lnTo>
                    <a:lnTo>
                      <a:pt x="2235" y="438"/>
                    </a:lnTo>
                    <a:lnTo>
                      <a:pt x="2219" y="437"/>
                    </a:lnTo>
                    <a:lnTo>
                      <a:pt x="2203" y="436"/>
                    </a:lnTo>
                    <a:lnTo>
                      <a:pt x="2189" y="434"/>
                    </a:lnTo>
                    <a:lnTo>
                      <a:pt x="2175" y="433"/>
                    </a:lnTo>
                    <a:lnTo>
                      <a:pt x="2162" y="431"/>
                    </a:lnTo>
                    <a:lnTo>
                      <a:pt x="2150" y="429"/>
                    </a:lnTo>
                    <a:lnTo>
                      <a:pt x="2138" y="426"/>
                    </a:lnTo>
                    <a:lnTo>
                      <a:pt x="2126" y="424"/>
                    </a:lnTo>
                    <a:lnTo>
                      <a:pt x="2116" y="421"/>
                    </a:lnTo>
                    <a:lnTo>
                      <a:pt x="2105" y="418"/>
                    </a:lnTo>
                    <a:lnTo>
                      <a:pt x="2095" y="415"/>
                    </a:lnTo>
                    <a:lnTo>
                      <a:pt x="2085" y="412"/>
                    </a:lnTo>
                    <a:lnTo>
                      <a:pt x="2076" y="409"/>
                    </a:lnTo>
                    <a:lnTo>
                      <a:pt x="2066" y="405"/>
                    </a:lnTo>
                    <a:lnTo>
                      <a:pt x="2056" y="401"/>
                    </a:lnTo>
                    <a:lnTo>
                      <a:pt x="2046" y="397"/>
                    </a:lnTo>
                    <a:lnTo>
                      <a:pt x="2037" y="393"/>
                    </a:lnTo>
                    <a:lnTo>
                      <a:pt x="2027" y="389"/>
                    </a:lnTo>
                    <a:lnTo>
                      <a:pt x="2016" y="384"/>
                    </a:lnTo>
                    <a:lnTo>
                      <a:pt x="2006" y="379"/>
                    </a:lnTo>
                    <a:lnTo>
                      <a:pt x="1994" y="374"/>
                    </a:lnTo>
                    <a:lnTo>
                      <a:pt x="1983" y="370"/>
                    </a:lnTo>
                    <a:lnTo>
                      <a:pt x="1971" y="364"/>
                    </a:lnTo>
                    <a:lnTo>
                      <a:pt x="1958" y="359"/>
                    </a:lnTo>
                    <a:lnTo>
                      <a:pt x="1944" y="353"/>
                    </a:lnTo>
                    <a:lnTo>
                      <a:pt x="1930" y="348"/>
                    </a:lnTo>
                    <a:lnTo>
                      <a:pt x="1915" y="342"/>
                    </a:lnTo>
                    <a:lnTo>
                      <a:pt x="1898" y="336"/>
                    </a:lnTo>
                    <a:lnTo>
                      <a:pt x="1881" y="330"/>
                    </a:lnTo>
                    <a:lnTo>
                      <a:pt x="1863" y="324"/>
                    </a:lnTo>
                    <a:lnTo>
                      <a:pt x="1839" y="316"/>
                    </a:lnTo>
                    <a:lnTo>
                      <a:pt x="1828" y="312"/>
                    </a:lnTo>
                    <a:lnTo>
                      <a:pt x="1818" y="309"/>
                    </a:lnTo>
                    <a:lnTo>
                      <a:pt x="1809" y="306"/>
                    </a:lnTo>
                    <a:lnTo>
                      <a:pt x="1800" y="303"/>
                    </a:lnTo>
                    <a:lnTo>
                      <a:pt x="1791" y="300"/>
                    </a:lnTo>
                    <a:lnTo>
                      <a:pt x="1783" y="298"/>
                    </a:lnTo>
                    <a:lnTo>
                      <a:pt x="1775" y="295"/>
                    </a:lnTo>
                    <a:lnTo>
                      <a:pt x="1768" y="293"/>
                    </a:lnTo>
                    <a:lnTo>
                      <a:pt x="1761" y="290"/>
                    </a:lnTo>
                    <a:lnTo>
                      <a:pt x="1754" y="288"/>
                    </a:lnTo>
                    <a:lnTo>
                      <a:pt x="1747" y="286"/>
                    </a:lnTo>
                    <a:lnTo>
                      <a:pt x="1741" y="284"/>
                    </a:lnTo>
                    <a:lnTo>
                      <a:pt x="1734" y="282"/>
                    </a:lnTo>
                    <a:lnTo>
                      <a:pt x="1728" y="279"/>
                    </a:lnTo>
                    <a:lnTo>
                      <a:pt x="1722" y="277"/>
                    </a:lnTo>
                    <a:lnTo>
                      <a:pt x="1716" y="275"/>
                    </a:lnTo>
                    <a:lnTo>
                      <a:pt x="1709" y="272"/>
                    </a:lnTo>
                    <a:lnTo>
                      <a:pt x="1702" y="270"/>
                    </a:lnTo>
                    <a:lnTo>
                      <a:pt x="1696" y="267"/>
                    </a:lnTo>
                    <a:lnTo>
                      <a:pt x="1689" y="264"/>
                    </a:lnTo>
                    <a:lnTo>
                      <a:pt x="1682" y="261"/>
                    </a:lnTo>
                    <a:lnTo>
                      <a:pt x="1675" y="258"/>
                    </a:lnTo>
                    <a:lnTo>
                      <a:pt x="1667" y="254"/>
                    </a:lnTo>
                    <a:lnTo>
                      <a:pt x="1659" y="250"/>
                    </a:lnTo>
                    <a:lnTo>
                      <a:pt x="1650" y="246"/>
                    </a:lnTo>
                    <a:lnTo>
                      <a:pt x="1641" y="242"/>
                    </a:lnTo>
                    <a:lnTo>
                      <a:pt x="1632" y="237"/>
                    </a:lnTo>
                    <a:lnTo>
                      <a:pt x="1622" y="232"/>
                    </a:lnTo>
                    <a:lnTo>
                      <a:pt x="1611" y="226"/>
                    </a:lnTo>
                    <a:lnTo>
                      <a:pt x="1600" y="221"/>
                    </a:lnTo>
                    <a:lnTo>
                      <a:pt x="1585" y="213"/>
                    </a:lnTo>
                    <a:lnTo>
                      <a:pt x="1578" y="209"/>
                    </a:lnTo>
                    <a:lnTo>
                      <a:pt x="1572" y="205"/>
                    </a:lnTo>
                    <a:lnTo>
                      <a:pt x="1567" y="201"/>
                    </a:lnTo>
                    <a:lnTo>
                      <a:pt x="1561" y="198"/>
                    </a:lnTo>
                    <a:lnTo>
                      <a:pt x="1556" y="194"/>
                    </a:lnTo>
                    <a:lnTo>
                      <a:pt x="1552" y="190"/>
                    </a:lnTo>
                    <a:lnTo>
                      <a:pt x="1548" y="186"/>
                    </a:lnTo>
                    <a:lnTo>
                      <a:pt x="1544" y="183"/>
                    </a:lnTo>
                    <a:lnTo>
                      <a:pt x="1540" y="180"/>
                    </a:lnTo>
                    <a:lnTo>
                      <a:pt x="1536" y="176"/>
                    </a:lnTo>
                    <a:lnTo>
                      <a:pt x="1532" y="173"/>
                    </a:lnTo>
                    <a:lnTo>
                      <a:pt x="1529" y="169"/>
                    </a:lnTo>
                    <a:lnTo>
                      <a:pt x="1525" y="166"/>
                    </a:lnTo>
                    <a:lnTo>
                      <a:pt x="1522" y="163"/>
                    </a:lnTo>
                    <a:lnTo>
                      <a:pt x="1518" y="160"/>
                    </a:lnTo>
                    <a:lnTo>
                      <a:pt x="1515" y="156"/>
                    </a:lnTo>
                    <a:lnTo>
                      <a:pt x="1512" y="153"/>
                    </a:lnTo>
                    <a:lnTo>
                      <a:pt x="1508" y="150"/>
                    </a:lnTo>
                    <a:lnTo>
                      <a:pt x="1504" y="147"/>
                    </a:lnTo>
                    <a:lnTo>
                      <a:pt x="1500" y="144"/>
                    </a:lnTo>
                    <a:lnTo>
                      <a:pt x="1496" y="142"/>
                    </a:lnTo>
                    <a:lnTo>
                      <a:pt x="1491" y="139"/>
                    </a:lnTo>
                    <a:lnTo>
                      <a:pt x="1486" y="136"/>
                    </a:lnTo>
                    <a:lnTo>
                      <a:pt x="1481" y="133"/>
                    </a:lnTo>
                    <a:lnTo>
                      <a:pt x="1476" y="130"/>
                    </a:lnTo>
                    <a:lnTo>
                      <a:pt x="1470" y="128"/>
                    </a:lnTo>
                    <a:lnTo>
                      <a:pt x="1464" y="125"/>
                    </a:lnTo>
                    <a:lnTo>
                      <a:pt x="1457" y="123"/>
                    </a:lnTo>
                    <a:lnTo>
                      <a:pt x="1449" y="120"/>
                    </a:lnTo>
                    <a:lnTo>
                      <a:pt x="1442" y="118"/>
                    </a:lnTo>
                    <a:lnTo>
                      <a:pt x="1425" y="113"/>
                    </a:lnTo>
                    <a:lnTo>
                      <a:pt x="1417" y="112"/>
                    </a:lnTo>
                    <a:lnTo>
                      <a:pt x="1409" y="110"/>
                    </a:lnTo>
                    <a:lnTo>
                      <a:pt x="1401" y="109"/>
                    </a:lnTo>
                    <a:lnTo>
                      <a:pt x="1394" y="108"/>
                    </a:lnTo>
                    <a:lnTo>
                      <a:pt x="1386" y="107"/>
                    </a:lnTo>
                    <a:lnTo>
                      <a:pt x="1379" y="106"/>
                    </a:lnTo>
                    <a:lnTo>
                      <a:pt x="1372" y="106"/>
                    </a:lnTo>
                    <a:lnTo>
                      <a:pt x="1365" y="106"/>
                    </a:lnTo>
                    <a:lnTo>
                      <a:pt x="1359" y="106"/>
                    </a:lnTo>
                    <a:lnTo>
                      <a:pt x="1352" y="106"/>
                    </a:lnTo>
                    <a:lnTo>
                      <a:pt x="1346" y="106"/>
                    </a:lnTo>
                    <a:lnTo>
                      <a:pt x="1339" y="107"/>
                    </a:lnTo>
                    <a:lnTo>
                      <a:pt x="1333" y="107"/>
                    </a:lnTo>
                    <a:lnTo>
                      <a:pt x="1327" y="108"/>
                    </a:lnTo>
                    <a:lnTo>
                      <a:pt x="1321" y="108"/>
                    </a:lnTo>
                    <a:lnTo>
                      <a:pt x="1315" y="109"/>
                    </a:lnTo>
                    <a:lnTo>
                      <a:pt x="1310" y="110"/>
                    </a:lnTo>
                    <a:lnTo>
                      <a:pt x="1304" y="111"/>
                    </a:lnTo>
                    <a:lnTo>
                      <a:pt x="1298" y="112"/>
                    </a:lnTo>
                    <a:lnTo>
                      <a:pt x="1293" y="112"/>
                    </a:lnTo>
                    <a:lnTo>
                      <a:pt x="1288" y="113"/>
                    </a:lnTo>
                    <a:lnTo>
                      <a:pt x="1283" y="114"/>
                    </a:lnTo>
                    <a:lnTo>
                      <a:pt x="1278" y="115"/>
                    </a:lnTo>
                    <a:lnTo>
                      <a:pt x="1272" y="116"/>
                    </a:lnTo>
                    <a:lnTo>
                      <a:pt x="1268" y="116"/>
                    </a:lnTo>
                    <a:lnTo>
                      <a:pt x="1263" y="117"/>
                    </a:lnTo>
                    <a:lnTo>
                      <a:pt x="1258" y="117"/>
                    </a:lnTo>
                    <a:lnTo>
                      <a:pt x="1253" y="118"/>
                    </a:lnTo>
                    <a:lnTo>
                      <a:pt x="1248" y="118"/>
                    </a:lnTo>
                    <a:lnTo>
                      <a:pt x="1244" y="118"/>
                    </a:lnTo>
                    <a:lnTo>
                      <a:pt x="1236" y="127"/>
                    </a:lnTo>
                    <a:lnTo>
                      <a:pt x="1233" y="132"/>
                    </a:lnTo>
                    <a:lnTo>
                      <a:pt x="1230" y="137"/>
                    </a:lnTo>
                    <a:lnTo>
                      <a:pt x="1226" y="142"/>
                    </a:lnTo>
                    <a:lnTo>
                      <a:pt x="1223" y="148"/>
                    </a:lnTo>
                    <a:lnTo>
                      <a:pt x="1220" y="154"/>
                    </a:lnTo>
                    <a:lnTo>
                      <a:pt x="1216" y="160"/>
                    </a:lnTo>
                    <a:lnTo>
                      <a:pt x="1213" y="166"/>
                    </a:lnTo>
                    <a:lnTo>
                      <a:pt x="1210" y="172"/>
                    </a:lnTo>
                    <a:lnTo>
                      <a:pt x="1206" y="178"/>
                    </a:lnTo>
                    <a:lnTo>
                      <a:pt x="1203" y="185"/>
                    </a:lnTo>
                    <a:lnTo>
                      <a:pt x="1199" y="191"/>
                    </a:lnTo>
                    <a:lnTo>
                      <a:pt x="1195" y="198"/>
                    </a:lnTo>
                    <a:lnTo>
                      <a:pt x="1191" y="204"/>
                    </a:lnTo>
                    <a:lnTo>
                      <a:pt x="1187" y="211"/>
                    </a:lnTo>
                    <a:lnTo>
                      <a:pt x="1183" y="218"/>
                    </a:lnTo>
                    <a:lnTo>
                      <a:pt x="1179" y="224"/>
                    </a:lnTo>
                    <a:lnTo>
                      <a:pt x="1174" y="230"/>
                    </a:lnTo>
                    <a:lnTo>
                      <a:pt x="1169" y="237"/>
                    </a:lnTo>
                    <a:lnTo>
                      <a:pt x="1164" y="243"/>
                    </a:lnTo>
                    <a:lnTo>
                      <a:pt x="1158" y="249"/>
                    </a:lnTo>
                    <a:lnTo>
                      <a:pt x="1153" y="255"/>
                    </a:lnTo>
                    <a:lnTo>
                      <a:pt x="1147" y="261"/>
                    </a:lnTo>
                    <a:lnTo>
                      <a:pt x="1140" y="266"/>
                    </a:lnTo>
                    <a:lnTo>
                      <a:pt x="1134" y="272"/>
                    </a:lnTo>
                    <a:lnTo>
                      <a:pt x="1127" y="276"/>
                    </a:lnTo>
                    <a:lnTo>
                      <a:pt x="1120" y="282"/>
                    </a:lnTo>
                    <a:lnTo>
                      <a:pt x="1112" y="286"/>
                    </a:lnTo>
                    <a:lnTo>
                      <a:pt x="1104" y="290"/>
                    </a:lnTo>
                    <a:lnTo>
                      <a:pt x="1095" y="294"/>
                    </a:lnTo>
                    <a:lnTo>
                      <a:pt x="1086" y="298"/>
                    </a:lnTo>
                  </a:path>
                </a:pathLst>
              </a:custGeom>
              <a:solidFill>
                <a:srgbClr val="FFCC99">
                  <a:alpha val="50195"/>
                </a:srgbClr>
              </a:solidFill>
              <a:ln>
                <a:noFill/>
              </a:ln>
              <a:extLst>
                <a:ext uri="{91240B29-F687-4F45-9708-019B960494DF}">
                  <a14:hiddenLine xmlns:a14="http://schemas.microsoft.com/office/drawing/2010/main" w="0" cap="flat" cmpd="sng">
                    <a:solidFill>
                      <a:srgbClr val="000000"/>
                    </a:solidFill>
                    <a:prstDash val="solid"/>
                    <a:round/>
                    <a:headEnd type="none" w="med" len="med"/>
                    <a:tailEnd type="none" w="med" len="med"/>
                  </a14:hiddenLine>
                </a:ext>
              </a:extLst>
            </p:spPr>
            <p:txBody>
              <a:bodyPr/>
              <a:lstStyle/>
              <a:p>
                <a:endParaRPr lang="en-GB" dirty="0"/>
              </a:p>
            </p:txBody>
          </p:sp>
          <p:grpSp>
            <p:nvGrpSpPr>
              <p:cNvPr id="11" name="Group 103"/>
              <p:cNvGrpSpPr>
                <a:grpSpLocks/>
              </p:cNvGrpSpPr>
              <p:nvPr/>
            </p:nvGrpSpPr>
            <p:grpSpPr bwMode="auto">
              <a:xfrm>
                <a:off x="2925" y="2160"/>
                <a:ext cx="2833" cy="2087"/>
                <a:chOff x="2925" y="2160"/>
                <a:chExt cx="2833" cy="2087"/>
              </a:xfrm>
            </p:grpSpPr>
            <p:grpSp>
              <p:nvGrpSpPr>
                <p:cNvPr id="12" name="Group 77"/>
                <p:cNvGrpSpPr>
                  <a:grpSpLocks/>
                </p:cNvGrpSpPr>
                <p:nvPr/>
              </p:nvGrpSpPr>
              <p:grpSpPr bwMode="auto">
                <a:xfrm>
                  <a:off x="5109" y="2160"/>
                  <a:ext cx="649" cy="2087"/>
                  <a:chOff x="5109" y="2160"/>
                  <a:chExt cx="649" cy="2087"/>
                </a:xfrm>
              </p:grpSpPr>
              <p:sp>
                <p:nvSpPr>
                  <p:cNvPr id="31" name="AutoShape 78" descr="Corcho"/>
                  <p:cNvSpPr>
                    <a:spLocks noChangeArrowheads="1"/>
                  </p:cNvSpPr>
                  <p:nvPr/>
                </p:nvSpPr>
                <p:spPr bwMode="auto">
                  <a:xfrm flipV="1">
                    <a:off x="5109" y="3044"/>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sp>
                <p:nvSpPr>
                  <p:cNvPr id="32" name="AutoShape 79" descr="Corcho"/>
                  <p:cNvSpPr>
                    <a:spLocks noChangeArrowheads="1"/>
                  </p:cNvSpPr>
                  <p:nvPr/>
                </p:nvSpPr>
                <p:spPr bwMode="auto">
                  <a:xfrm flipV="1">
                    <a:off x="5109" y="3487"/>
                    <a:ext cx="649" cy="317"/>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sp>
                <p:nvSpPr>
                  <p:cNvPr id="33" name="AutoShape 80" descr="Corcho"/>
                  <p:cNvSpPr>
                    <a:spLocks noChangeArrowheads="1"/>
                  </p:cNvSpPr>
                  <p:nvPr/>
                </p:nvSpPr>
                <p:spPr bwMode="auto">
                  <a:xfrm flipV="1">
                    <a:off x="5109" y="3929"/>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sp>
                <p:nvSpPr>
                  <p:cNvPr id="34" name="AutoShape 81" descr="Corcho"/>
                  <p:cNvSpPr>
                    <a:spLocks noChangeArrowheads="1"/>
                  </p:cNvSpPr>
                  <p:nvPr/>
                </p:nvSpPr>
                <p:spPr bwMode="auto">
                  <a:xfrm flipV="1">
                    <a:off x="5109" y="2602"/>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sp>
                <p:nvSpPr>
                  <p:cNvPr id="35" name="AutoShape 82" descr="Corcho"/>
                  <p:cNvSpPr>
                    <a:spLocks noChangeArrowheads="1"/>
                  </p:cNvSpPr>
                  <p:nvPr/>
                </p:nvSpPr>
                <p:spPr bwMode="auto">
                  <a:xfrm flipV="1">
                    <a:off x="5109" y="2160"/>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grpSp>
            <p:grpSp>
              <p:nvGrpSpPr>
                <p:cNvPr id="13" name="Group 71"/>
                <p:cNvGrpSpPr>
                  <a:grpSpLocks/>
                </p:cNvGrpSpPr>
                <p:nvPr/>
              </p:nvGrpSpPr>
              <p:grpSpPr bwMode="auto">
                <a:xfrm>
                  <a:off x="3653" y="2160"/>
                  <a:ext cx="649" cy="2087"/>
                  <a:chOff x="3651" y="2160"/>
                  <a:chExt cx="649" cy="2087"/>
                </a:xfrm>
              </p:grpSpPr>
              <p:sp>
                <p:nvSpPr>
                  <p:cNvPr id="26" name="AutoShape 72" descr="Corcho"/>
                  <p:cNvSpPr>
                    <a:spLocks noChangeArrowheads="1"/>
                  </p:cNvSpPr>
                  <p:nvPr/>
                </p:nvSpPr>
                <p:spPr bwMode="auto">
                  <a:xfrm flipV="1">
                    <a:off x="3651" y="3044"/>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sp>
                <p:nvSpPr>
                  <p:cNvPr id="27" name="AutoShape 73" descr="Corcho"/>
                  <p:cNvSpPr>
                    <a:spLocks noChangeArrowheads="1"/>
                  </p:cNvSpPr>
                  <p:nvPr/>
                </p:nvSpPr>
                <p:spPr bwMode="auto">
                  <a:xfrm flipV="1">
                    <a:off x="3651" y="3487"/>
                    <a:ext cx="649" cy="317"/>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sp>
                <p:nvSpPr>
                  <p:cNvPr id="28" name="AutoShape 74" descr="Corcho"/>
                  <p:cNvSpPr>
                    <a:spLocks noChangeArrowheads="1"/>
                  </p:cNvSpPr>
                  <p:nvPr/>
                </p:nvSpPr>
                <p:spPr bwMode="auto">
                  <a:xfrm flipV="1">
                    <a:off x="3651" y="3929"/>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sp>
                <p:nvSpPr>
                  <p:cNvPr id="29" name="AutoShape 75" descr="Corcho"/>
                  <p:cNvSpPr>
                    <a:spLocks noChangeArrowheads="1"/>
                  </p:cNvSpPr>
                  <p:nvPr/>
                </p:nvSpPr>
                <p:spPr bwMode="auto">
                  <a:xfrm flipV="1">
                    <a:off x="3651" y="2602"/>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sp>
                <p:nvSpPr>
                  <p:cNvPr id="30" name="AutoShape 76" descr="Corcho"/>
                  <p:cNvSpPr>
                    <a:spLocks noChangeArrowheads="1"/>
                  </p:cNvSpPr>
                  <p:nvPr/>
                </p:nvSpPr>
                <p:spPr bwMode="auto">
                  <a:xfrm flipV="1">
                    <a:off x="3651" y="2160"/>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grpSp>
            <p:grpSp>
              <p:nvGrpSpPr>
                <p:cNvPr id="14" name="Group 83"/>
                <p:cNvGrpSpPr>
                  <a:grpSpLocks/>
                </p:cNvGrpSpPr>
                <p:nvPr/>
              </p:nvGrpSpPr>
              <p:grpSpPr bwMode="auto">
                <a:xfrm>
                  <a:off x="4381" y="2160"/>
                  <a:ext cx="649" cy="2087"/>
                  <a:chOff x="4380" y="2160"/>
                  <a:chExt cx="649" cy="2087"/>
                </a:xfrm>
              </p:grpSpPr>
              <p:sp>
                <p:nvSpPr>
                  <p:cNvPr id="21" name="AutoShape 84" descr="Corcho"/>
                  <p:cNvSpPr>
                    <a:spLocks noChangeArrowheads="1"/>
                  </p:cNvSpPr>
                  <p:nvPr/>
                </p:nvSpPr>
                <p:spPr bwMode="auto">
                  <a:xfrm flipV="1">
                    <a:off x="4380" y="3044"/>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sp>
                <p:nvSpPr>
                  <p:cNvPr id="22" name="AutoShape 85" descr="Corcho"/>
                  <p:cNvSpPr>
                    <a:spLocks noChangeArrowheads="1"/>
                  </p:cNvSpPr>
                  <p:nvPr/>
                </p:nvSpPr>
                <p:spPr bwMode="auto">
                  <a:xfrm flipV="1">
                    <a:off x="4380" y="3487"/>
                    <a:ext cx="649" cy="317"/>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sp>
                <p:nvSpPr>
                  <p:cNvPr id="23" name="AutoShape 86" descr="Corcho"/>
                  <p:cNvSpPr>
                    <a:spLocks noChangeArrowheads="1"/>
                  </p:cNvSpPr>
                  <p:nvPr/>
                </p:nvSpPr>
                <p:spPr bwMode="auto">
                  <a:xfrm flipV="1">
                    <a:off x="4380" y="3929"/>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sp>
                <p:nvSpPr>
                  <p:cNvPr id="24" name="AutoShape 87" descr="Corcho"/>
                  <p:cNvSpPr>
                    <a:spLocks noChangeArrowheads="1"/>
                  </p:cNvSpPr>
                  <p:nvPr/>
                </p:nvSpPr>
                <p:spPr bwMode="auto">
                  <a:xfrm flipV="1">
                    <a:off x="4380" y="2602"/>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sp>
                <p:nvSpPr>
                  <p:cNvPr id="25" name="AutoShape 88" descr="Corcho"/>
                  <p:cNvSpPr>
                    <a:spLocks noChangeArrowheads="1"/>
                  </p:cNvSpPr>
                  <p:nvPr/>
                </p:nvSpPr>
                <p:spPr bwMode="auto">
                  <a:xfrm flipV="1">
                    <a:off x="4380" y="2160"/>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grpSp>
            <p:grpSp>
              <p:nvGrpSpPr>
                <p:cNvPr id="15" name="Group 89"/>
                <p:cNvGrpSpPr>
                  <a:grpSpLocks/>
                </p:cNvGrpSpPr>
                <p:nvPr/>
              </p:nvGrpSpPr>
              <p:grpSpPr bwMode="auto">
                <a:xfrm>
                  <a:off x="2925" y="2160"/>
                  <a:ext cx="649" cy="2087"/>
                  <a:chOff x="2925" y="2160"/>
                  <a:chExt cx="649" cy="2087"/>
                </a:xfrm>
              </p:grpSpPr>
              <p:sp>
                <p:nvSpPr>
                  <p:cNvPr id="16" name="AutoShape 90" descr="Corcho"/>
                  <p:cNvSpPr>
                    <a:spLocks noChangeArrowheads="1"/>
                  </p:cNvSpPr>
                  <p:nvPr/>
                </p:nvSpPr>
                <p:spPr bwMode="auto">
                  <a:xfrm flipV="1">
                    <a:off x="2925" y="3044"/>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sp>
                <p:nvSpPr>
                  <p:cNvPr id="17" name="AutoShape 91" descr="Corcho"/>
                  <p:cNvSpPr>
                    <a:spLocks noChangeArrowheads="1"/>
                  </p:cNvSpPr>
                  <p:nvPr/>
                </p:nvSpPr>
                <p:spPr bwMode="auto">
                  <a:xfrm flipV="1">
                    <a:off x="2925" y="3487"/>
                    <a:ext cx="649" cy="317"/>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sp>
                <p:nvSpPr>
                  <p:cNvPr id="18" name="AutoShape 92" descr="Corcho"/>
                  <p:cNvSpPr>
                    <a:spLocks noChangeArrowheads="1"/>
                  </p:cNvSpPr>
                  <p:nvPr/>
                </p:nvSpPr>
                <p:spPr bwMode="auto">
                  <a:xfrm flipV="1">
                    <a:off x="2925" y="3929"/>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sp>
                <p:nvSpPr>
                  <p:cNvPr id="19" name="AutoShape 93" descr="Corcho"/>
                  <p:cNvSpPr>
                    <a:spLocks noChangeArrowheads="1"/>
                  </p:cNvSpPr>
                  <p:nvPr/>
                </p:nvSpPr>
                <p:spPr bwMode="auto">
                  <a:xfrm flipV="1">
                    <a:off x="2925" y="2602"/>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sp>
                <p:nvSpPr>
                  <p:cNvPr id="20" name="AutoShape 94" descr="Corcho"/>
                  <p:cNvSpPr>
                    <a:spLocks noChangeArrowheads="1"/>
                  </p:cNvSpPr>
                  <p:nvPr/>
                </p:nvSpPr>
                <p:spPr bwMode="auto">
                  <a:xfrm flipV="1">
                    <a:off x="2925" y="2160"/>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p:spPr>
                <p:txBody>
                  <a:bodyPr wrap="none" anchor="ctr"/>
                  <a:lstStyle/>
                  <a:p>
                    <a:endParaRPr lang="en-GB" dirty="0"/>
                  </a:p>
                </p:txBody>
              </p:sp>
            </p:grpSp>
          </p:grpSp>
        </p:grpSp>
        <p:sp>
          <p:nvSpPr>
            <p:cNvPr id="108" name="Rectángulo 107"/>
            <p:cNvSpPr/>
            <p:nvPr/>
          </p:nvSpPr>
          <p:spPr>
            <a:xfrm>
              <a:off x="222945" y="6431111"/>
              <a:ext cx="4536504" cy="504056"/>
            </a:xfrm>
            <a:prstGeom prst="rect">
              <a:avLst/>
            </a:prstGeom>
            <a:solidFill>
              <a:srgbClr val="800000">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9" name="CuadroTexto 108"/>
            <p:cNvSpPr txBox="1"/>
            <p:nvPr/>
          </p:nvSpPr>
          <p:spPr>
            <a:xfrm>
              <a:off x="323528" y="6021288"/>
              <a:ext cx="1872208" cy="369332"/>
            </a:xfrm>
            <a:prstGeom prst="rect">
              <a:avLst/>
            </a:prstGeom>
            <a:noFill/>
          </p:spPr>
          <p:txBody>
            <a:bodyPr wrap="square" rtlCol="0">
              <a:spAutoFit/>
            </a:bodyPr>
            <a:lstStyle/>
            <a:p>
              <a:r>
                <a:rPr lang="en-GB" dirty="0" smtClean="0">
                  <a:solidFill>
                    <a:schemeClr val="tx1">
                      <a:lumMod val="75000"/>
                      <a:lumOff val="25000"/>
                    </a:schemeClr>
                  </a:solidFill>
                </a:rPr>
                <a:t>Epidermis</a:t>
              </a:r>
            </a:p>
          </p:txBody>
        </p:sp>
        <p:sp>
          <p:nvSpPr>
            <p:cNvPr id="110" name="CuadroTexto 109"/>
            <p:cNvSpPr txBox="1"/>
            <p:nvPr/>
          </p:nvSpPr>
          <p:spPr>
            <a:xfrm>
              <a:off x="323528" y="6444044"/>
              <a:ext cx="1872208" cy="369332"/>
            </a:xfrm>
            <a:prstGeom prst="rect">
              <a:avLst/>
            </a:prstGeom>
            <a:noFill/>
          </p:spPr>
          <p:txBody>
            <a:bodyPr wrap="square" rtlCol="0">
              <a:spAutoFit/>
            </a:bodyPr>
            <a:lstStyle/>
            <a:p>
              <a:r>
                <a:rPr lang="en-GB" dirty="0" smtClean="0">
                  <a:solidFill>
                    <a:schemeClr val="bg1"/>
                  </a:solidFill>
                </a:rPr>
                <a:t>Dermis</a:t>
              </a:r>
            </a:p>
          </p:txBody>
        </p:sp>
      </p:grpSp>
      <p:sp>
        <p:nvSpPr>
          <p:cNvPr id="4" name="Título 3"/>
          <p:cNvSpPr>
            <a:spLocks noGrp="1"/>
          </p:cNvSpPr>
          <p:nvPr>
            <p:ph type="title"/>
          </p:nvPr>
        </p:nvSpPr>
        <p:spPr/>
        <p:txBody>
          <a:bodyPr/>
          <a:lstStyle/>
          <a:p>
            <a:r>
              <a:rPr lang="en-GB" dirty="0" smtClean="0"/>
              <a:t>Hydrogen Sulphide</a:t>
            </a:r>
            <a:endParaRPr lang="en-GB" dirty="0"/>
          </a:p>
        </p:txBody>
      </p:sp>
      <p:sp>
        <p:nvSpPr>
          <p:cNvPr id="6" name="Marcador de contenido 5"/>
          <p:cNvSpPr>
            <a:spLocks noGrp="1"/>
          </p:cNvSpPr>
          <p:nvPr>
            <p:ph sz="half" idx="1"/>
          </p:nvPr>
        </p:nvSpPr>
        <p:spPr>
          <a:xfrm>
            <a:off x="4916529" y="1772816"/>
            <a:ext cx="4214812" cy="4981576"/>
          </a:xfrm>
        </p:spPr>
        <p:txBody>
          <a:bodyPr/>
          <a:lstStyle/>
          <a:p>
            <a:endParaRPr lang="en-GB" dirty="0" smtClean="0"/>
          </a:p>
          <a:p>
            <a:endParaRPr lang="en-GB" dirty="0"/>
          </a:p>
          <a:p>
            <a:r>
              <a:rPr lang="en-GB" dirty="0" smtClean="0"/>
              <a:t>Colloidal sulphur</a:t>
            </a:r>
          </a:p>
          <a:p>
            <a:pPr lvl="1"/>
            <a:r>
              <a:rPr lang="en-GB" dirty="0"/>
              <a:t>A</a:t>
            </a:r>
            <a:r>
              <a:rPr lang="en-GB" dirty="0" smtClean="0"/>
              <a:t>dsorption</a:t>
            </a:r>
          </a:p>
          <a:p>
            <a:pPr lvl="1"/>
            <a:endParaRPr lang="en-GB" dirty="0" smtClean="0"/>
          </a:p>
          <a:p>
            <a:endParaRPr lang="en-GB" dirty="0" smtClean="0"/>
          </a:p>
          <a:p>
            <a:r>
              <a:rPr lang="en-GB" dirty="0" smtClean="0"/>
              <a:t>Hydrogen Sulphide</a:t>
            </a:r>
          </a:p>
          <a:p>
            <a:pPr lvl="1"/>
            <a:r>
              <a:rPr lang="en-GB" dirty="0" smtClean="0"/>
              <a:t>Penetration </a:t>
            </a:r>
            <a:endParaRPr lang="en-GB" dirty="0"/>
          </a:p>
          <a:p>
            <a:pPr lvl="1"/>
            <a:r>
              <a:rPr lang="en-GB" dirty="0" smtClean="0"/>
              <a:t>Absorption</a:t>
            </a:r>
            <a:endParaRPr lang="en-GB" dirty="0"/>
          </a:p>
        </p:txBody>
      </p:sp>
      <p:sp>
        <p:nvSpPr>
          <p:cNvPr id="102" name="Oval 97"/>
          <p:cNvSpPr>
            <a:spLocks noChangeArrowheads="1"/>
          </p:cNvSpPr>
          <p:nvPr/>
        </p:nvSpPr>
        <p:spPr bwMode="auto">
          <a:xfrm flipV="1">
            <a:off x="2472432" y="2512965"/>
            <a:ext cx="126000" cy="90000"/>
          </a:xfrm>
          <a:prstGeom prst="ellipse">
            <a:avLst/>
          </a:prstGeom>
          <a:solidFill>
            <a:srgbClr val="00890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GB" dirty="0"/>
          </a:p>
        </p:txBody>
      </p:sp>
      <p:sp>
        <p:nvSpPr>
          <p:cNvPr id="103" name="Oval 98"/>
          <p:cNvSpPr>
            <a:spLocks noChangeArrowheads="1"/>
          </p:cNvSpPr>
          <p:nvPr/>
        </p:nvSpPr>
        <p:spPr bwMode="auto">
          <a:xfrm flipV="1">
            <a:off x="2627784" y="2544715"/>
            <a:ext cx="126000" cy="90000"/>
          </a:xfrm>
          <a:prstGeom prst="ellipse">
            <a:avLst/>
          </a:prstGeom>
          <a:solidFill>
            <a:srgbClr val="00890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GB" dirty="0"/>
          </a:p>
        </p:txBody>
      </p:sp>
      <p:sp>
        <p:nvSpPr>
          <p:cNvPr id="104" name="Oval 99"/>
          <p:cNvSpPr>
            <a:spLocks noChangeArrowheads="1"/>
          </p:cNvSpPr>
          <p:nvPr/>
        </p:nvSpPr>
        <p:spPr bwMode="auto">
          <a:xfrm flipV="1">
            <a:off x="3563888" y="2564904"/>
            <a:ext cx="126000" cy="90000"/>
          </a:xfrm>
          <a:prstGeom prst="ellipse">
            <a:avLst/>
          </a:prstGeom>
          <a:solidFill>
            <a:srgbClr val="00890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GB" dirty="0"/>
          </a:p>
        </p:txBody>
      </p:sp>
      <p:sp>
        <p:nvSpPr>
          <p:cNvPr id="105" name="Oval 100"/>
          <p:cNvSpPr>
            <a:spLocks noChangeArrowheads="1"/>
          </p:cNvSpPr>
          <p:nvPr/>
        </p:nvSpPr>
        <p:spPr bwMode="auto">
          <a:xfrm flipV="1">
            <a:off x="3696394" y="2614235"/>
            <a:ext cx="126000" cy="90000"/>
          </a:xfrm>
          <a:prstGeom prst="ellipse">
            <a:avLst/>
          </a:prstGeom>
          <a:solidFill>
            <a:srgbClr val="00890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GB" dirty="0"/>
          </a:p>
        </p:txBody>
      </p:sp>
      <p:sp>
        <p:nvSpPr>
          <p:cNvPr id="106" name="CuadroTexto 105"/>
          <p:cNvSpPr txBox="1"/>
          <p:nvPr/>
        </p:nvSpPr>
        <p:spPr>
          <a:xfrm>
            <a:off x="611560" y="1628800"/>
            <a:ext cx="1656184" cy="646331"/>
          </a:xfrm>
          <a:prstGeom prst="rect">
            <a:avLst/>
          </a:prstGeom>
          <a:noFill/>
        </p:spPr>
        <p:txBody>
          <a:bodyPr wrap="square" rtlCol="0">
            <a:spAutoFit/>
          </a:bodyPr>
          <a:lstStyle/>
          <a:p>
            <a:pPr algn="ctr"/>
            <a:r>
              <a:rPr lang="en-GB" dirty="0" smtClean="0"/>
              <a:t>Colloidal Sulphur</a:t>
            </a:r>
            <a:endParaRPr lang="en-GB" dirty="0"/>
          </a:p>
        </p:txBody>
      </p:sp>
      <p:sp>
        <p:nvSpPr>
          <p:cNvPr id="107" name="CuadroTexto 106"/>
          <p:cNvSpPr txBox="1"/>
          <p:nvPr/>
        </p:nvSpPr>
        <p:spPr>
          <a:xfrm>
            <a:off x="2339752" y="1628800"/>
            <a:ext cx="1656184" cy="646331"/>
          </a:xfrm>
          <a:prstGeom prst="rect">
            <a:avLst/>
          </a:prstGeom>
          <a:noFill/>
        </p:spPr>
        <p:txBody>
          <a:bodyPr wrap="square" rtlCol="0">
            <a:spAutoFit/>
          </a:bodyPr>
          <a:lstStyle/>
          <a:p>
            <a:pPr algn="ctr"/>
            <a:r>
              <a:rPr lang="en-GB" dirty="0" smtClean="0"/>
              <a:t>Hydrogen Sulphide</a:t>
            </a:r>
            <a:endParaRPr lang="en-GB" dirty="0"/>
          </a:p>
        </p:txBody>
      </p:sp>
    </p:spTree>
    <p:extLst>
      <p:ext uri="{BB962C8B-B14F-4D97-AF65-F5344CB8AC3E}">
        <p14:creationId xmlns:p14="http://schemas.microsoft.com/office/powerpoint/2010/main" val="304298062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fade">
                                      <p:cBhvr>
                                        <p:cTn id="11" dur="500"/>
                                        <p:tgtEl>
                                          <p:spTgt spid="10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fade">
                                      <p:cBhvr>
                                        <p:cTn id="18" dur="500"/>
                                        <p:tgtEl>
                                          <p:spTgt spid="101"/>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1" nodeType="clickEffect">
                                  <p:stCondLst>
                                    <p:cond delay="0"/>
                                  </p:stCondLst>
                                  <p:childTnLst>
                                    <p:animMotion origin="layout" path="M 0.00105 -2.59259E-6 C 0.00139 0.0007 0.00105 0.00139 0.00139 0.00232 C 0.00139 0.00347 0.00174 0.00463 0.00191 0.00602 C 0.00226 0.01135 0.00209 0.00741 0.00191 0.01783 C 0.00191 0.01922 0.00191 0.0206 0.00174 0.02199 C 0.00174 0.02246 0.00139 0.02338 0.00139 0.02361 C 0.00157 0.0301 0.00139 0.03658 0.00174 0.04352 C 0.00191 0.04838 0.00087 0.05417 0.00226 0.0588 C 0.00243 0.06088 0.00382 0.06227 0.00452 0.06389 C 0.00452 0.06574 0.00486 0.06875 0.00573 0.06968 C 0.00608 0.0706 0.00625 0.07107 0.0066 0.07176 C 0.00695 0.07338 0.00782 0.07269 0.00851 0.07269 " pathEditMode="relative" rAng="0" ptsTypes="fffffffffffA">
                                      <p:cBhvr>
                                        <p:cTn id="22" dur="2000" fill="hold"/>
                                        <p:tgtEl>
                                          <p:spTgt spid="100"/>
                                        </p:tgtEl>
                                        <p:attrNameLst>
                                          <p:attrName>ppt_x</p:attrName>
                                          <p:attrName>ppt_y</p:attrName>
                                        </p:attrNameLst>
                                      </p:cBhvr>
                                      <p:rCtr x="365" y="3657"/>
                                    </p:animMotion>
                                  </p:childTnLst>
                                </p:cTn>
                              </p:par>
                              <p:par>
                                <p:cTn id="23" presetID="0" presetClass="path" presetSubtype="0" accel="50000" decel="50000" fill="hold" grpId="1" nodeType="withEffect">
                                  <p:stCondLst>
                                    <p:cond delay="0"/>
                                  </p:stCondLst>
                                  <p:childTnLst>
                                    <p:animMotion origin="layout" path="M 1.66667E-6 -2.59259E-6 C 0.00035 0.00116 0.00017 0.00232 0.00035 0.00347 C 0.00035 0.00533 0.00052 0.00695 0.00087 0.00903 C 0.00121 0.01667 0.00087 0.01111 0.00087 0.02639 C 0.00087 0.02824 0.00087 0.03056 0.00069 0.03241 C 0.00069 0.0331 0.00035 0.03426 0.00035 0.03449 C 0.00035 0.04422 0.00035 0.05371 0.00069 0.06366 C 0.00087 0.07107 1.66667E-6 0.07986 0.00121 0.08611 C 0.00139 0.08935 0.0026 0.09097 0.0033 0.09352 C 0.00347 0.0963 0.00382 0.10047 0.00469 0.10232 C 0.00486 0.10324 0.00538 0.10417 0.00555 0.1051 C 0.00573 0.10718 0.00677 0.10602 0.00764 0.10602 " pathEditMode="relative" rAng="0" ptsTypes="fffffffffffA">
                                      <p:cBhvr>
                                        <p:cTn id="24" dur="2000" fill="hold"/>
                                        <p:tgtEl>
                                          <p:spTgt spid="101"/>
                                        </p:tgtEl>
                                        <p:attrNameLst>
                                          <p:attrName>ppt_x</p:attrName>
                                          <p:attrName>ppt_y</p:attrName>
                                        </p:attrNameLst>
                                      </p:cBhvr>
                                      <p:rCtr x="382" y="5347"/>
                                    </p:animMotion>
                                  </p:childTnLst>
                                </p:cTn>
                              </p:par>
                            </p:childTnLst>
                          </p:cTn>
                        </p:par>
                        <p:par>
                          <p:cTn id="25" fill="hold">
                            <p:stCondLst>
                              <p:cond delay="2000"/>
                            </p:stCondLst>
                            <p:childTnLst>
                              <p:par>
                                <p:cTn id="26" presetID="10" presetClass="entr" presetSubtype="0" fill="hold" grpId="0" nodeType="afterEffect">
                                  <p:stCondLst>
                                    <p:cond delay="1000"/>
                                  </p:stCondLst>
                                  <p:childTnLst>
                                    <p:set>
                                      <p:cBhvr>
                                        <p:cTn id="27" dur="1" fill="hold">
                                          <p:stCondLst>
                                            <p:cond delay="0"/>
                                          </p:stCondLst>
                                        </p:cTn>
                                        <p:tgtEl>
                                          <p:spTgt spid="107"/>
                                        </p:tgtEl>
                                        <p:attrNameLst>
                                          <p:attrName>style.visibility</p:attrName>
                                        </p:attrNameLst>
                                      </p:cBhvr>
                                      <p:to>
                                        <p:strVal val="visible"/>
                                      </p:to>
                                    </p:set>
                                    <p:animEffect transition="in" filter="fade">
                                      <p:cBhvr>
                                        <p:cTn id="28" dur="500"/>
                                        <p:tgtEl>
                                          <p:spTgt spid="107"/>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102"/>
                                        </p:tgtEl>
                                        <p:attrNameLst>
                                          <p:attrName>style.visibility</p:attrName>
                                        </p:attrNameLst>
                                      </p:cBhvr>
                                      <p:to>
                                        <p:strVal val="visible"/>
                                      </p:to>
                                    </p:set>
                                    <p:animEffect transition="in" filter="fade">
                                      <p:cBhvr>
                                        <p:cTn id="32" dur="500"/>
                                        <p:tgtEl>
                                          <p:spTgt spid="10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3"/>
                                        </p:tgtEl>
                                        <p:attrNameLst>
                                          <p:attrName>style.visibility</p:attrName>
                                        </p:attrNameLst>
                                      </p:cBhvr>
                                      <p:to>
                                        <p:strVal val="visible"/>
                                      </p:to>
                                    </p:set>
                                    <p:animEffect transition="in" filter="fade">
                                      <p:cBhvr>
                                        <p:cTn id="35" dur="500"/>
                                        <p:tgtEl>
                                          <p:spTgt spid="103"/>
                                        </p:tgtEl>
                                      </p:cBhvr>
                                    </p:animEffect>
                                  </p:childTnLst>
                                </p:cTn>
                              </p:par>
                            </p:childTnLst>
                          </p:cTn>
                        </p:par>
                        <p:par>
                          <p:cTn id="36" fill="hold">
                            <p:stCondLst>
                              <p:cond delay="4000"/>
                            </p:stCondLst>
                            <p:childTnLst>
                              <p:par>
                                <p:cTn id="37" presetID="0" presetClass="path" presetSubtype="0" accel="50000" decel="50000" fill="hold" grpId="1" nodeType="afterEffect">
                                  <p:stCondLst>
                                    <p:cond delay="0"/>
                                  </p:stCondLst>
                                  <p:childTnLst>
                                    <p:animMotion origin="layout" path="M -0.00191 -0.00185 C -0.00174 0.03981 -0.00972 0.08356 0.00017 0.12315 C 2.77778E-7 0.13495 2.77778E-7 0.14653 -0.00052 0.15833 C -0.00087 0.16481 -0.00469 0.16921 -0.00608 0.175 C -0.00556 0.19166 -0.00521 0.19861 -0.0026 0.21203 C -0.00243 0.21759 -0.00243 0.22315 -0.00191 0.2287 C -0.00174 0.23055 -0.00052 0.23426 -0.00052 0.23426 C 0.00052 0.24838 0.00139 0.2625 -0.00052 0.27685 C -0.00104 0.28055 -0.00521 0.28495 -0.00677 0.28796 C -0.00608 0.2919 -0.0059 0.29629 -0.00469 0.3 C -0.00382 0.30278 -0.00052 0.3074 -0.00052 0.3074 C 0.00104 0.31342 2.77778E-7 0.30787 -0.00052 0.31944 C -0.00104 0.33403 0.00156 0.34907 -0.00191 0.36296 C -0.0026 0.36597 -0.00538 0.37129 -0.00538 0.37129 C -0.0066 0.37778 -0.00712 0.3824 -0.01302 0.3824 " pathEditMode="relative" ptsTypes="ffffffffffffffA">
                                      <p:cBhvr>
                                        <p:cTn id="38" dur="2000" fill="hold"/>
                                        <p:tgtEl>
                                          <p:spTgt spid="102"/>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00087 -0.00093 C -0.00122 0.03981 0.00017 0.06643 -0.00434 0.10185 C -0.00365 0.15254 -0.00365 0.20301 -0.00295 0.2537 C -0.00278 0.26041 -0.00157 0.26319 0.00121 0.26852 C 0.00208 0.27037 0.00399 0.27407 0.00399 0.27407 C 0.00364 0.28634 0.0059 0.29514 -0.00157 0.30185 C -0.00278 0.3044 -0.00434 0.31018 -0.00434 0.31018 C -0.004 0.32546 -0.00538 0.33426 -0.00087 0.34629 C 3.05556E-6 0.34861 0.00121 0.35046 0.00191 0.35277 C 0.00277 0.35555 0.00399 0.36111 0.00399 0.36111 C 0.00312 0.37083 0.00434 0.36643 0.00052 0.37407 C -0.00035 0.37592 -0.00365 0.37777 -0.00365 0.37777 C -0.00677 0.39027 -0.00504 0.38148 -0.00434 0.40555 C -0.00486 0.41574 -0.00573 0.42592 -0.00573 0.43611 " pathEditMode="relative" ptsTypes="fffffffffffffA">
                                      <p:cBhvr>
                                        <p:cTn id="40" dur="2000" fill="hold"/>
                                        <p:tgtEl>
                                          <p:spTgt spid="103"/>
                                        </p:tgtEl>
                                        <p:attrNameLst>
                                          <p:attrName>ppt_x</p:attrName>
                                          <p:attrName>ppt_y</p:attrName>
                                        </p:attrNameLst>
                                      </p:cBhvr>
                                    </p:animMotion>
                                  </p:childTnLst>
                                </p:cTn>
                              </p:par>
                            </p:childTnLst>
                          </p:cTn>
                        </p:par>
                        <p:par>
                          <p:cTn id="41" fill="hold">
                            <p:stCondLst>
                              <p:cond delay="6000"/>
                            </p:stCondLst>
                            <p:childTnLst>
                              <p:par>
                                <p:cTn id="42" presetID="10" presetClass="entr" presetSubtype="0" fill="hold" grpId="0" nodeType="afterEffect">
                                  <p:stCondLst>
                                    <p:cond delay="0"/>
                                  </p:stCondLst>
                                  <p:childTnLst>
                                    <p:set>
                                      <p:cBhvr>
                                        <p:cTn id="43" dur="1" fill="hold">
                                          <p:stCondLst>
                                            <p:cond delay="0"/>
                                          </p:stCondLst>
                                        </p:cTn>
                                        <p:tgtEl>
                                          <p:spTgt spid="104"/>
                                        </p:tgtEl>
                                        <p:attrNameLst>
                                          <p:attrName>style.visibility</p:attrName>
                                        </p:attrNameLst>
                                      </p:cBhvr>
                                      <p:to>
                                        <p:strVal val="visible"/>
                                      </p:to>
                                    </p:set>
                                    <p:animEffect transition="in" filter="fade">
                                      <p:cBhvr>
                                        <p:cTn id="44" dur="500"/>
                                        <p:tgtEl>
                                          <p:spTgt spid="10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5"/>
                                        </p:tgtEl>
                                        <p:attrNameLst>
                                          <p:attrName>style.visibility</p:attrName>
                                        </p:attrNameLst>
                                      </p:cBhvr>
                                      <p:to>
                                        <p:strVal val="visible"/>
                                      </p:to>
                                    </p:set>
                                    <p:animEffect transition="in" filter="fade">
                                      <p:cBhvr>
                                        <p:cTn id="47" dur="500"/>
                                        <p:tgtEl>
                                          <p:spTgt spid="105"/>
                                        </p:tgtEl>
                                      </p:cBhvr>
                                    </p:animEffect>
                                  </p:childTnLst>
                                </p:cTn>
                              </p:par>
                            </p:childTnLst>
                          </p:cTn>
                        </p:par>
                        <p:par>
                          <p:cTn id="48" fill="hold">
                            <p:stCondLst>
                              <p:cond delay="6500"/>
                            </p:stCondLst>
                            <p:childTnLst>
                              <p:par>
                                <p:cTn id="49" presetID="0" presetClass="path" presetSubtype="0" accel="50000" decel="50000" fill="hold" grpId="1" nodeType="afterEffect">
                                  <p:stCondLst>
                                    <p:cond delay="0"/>
                                  </p:stCondLst>
                                  <p:childTnLst>
                                    <p:animMotion origin="layout" path="M 1.45063E-6 2.54394E-6 C -0.00208 0.00485 -0.00226 0.00925 -0.00295 0.01526 C -0.00278 0.02844 -0.00607 0.09829 0.00208 0.12026 C 0.00191 0.14731 0.00347 0.19357 1.45063E-6 0.22363 C -0.00156 0.27359 -0.0007 0.32331 -0.00226 0.37349 C -0.00208 0.38968 -0.00365 0.41674 1.45063E-6 0.43594 C 0.00035 0.45721 0.00139 0.47849 0.00139 0.5 C 0.00139 0.50555 0.00121 0.5141 1.45063E-6 0.52035 C -0.0007 0.52405 -0.00278 0.52682 -0.00295 0.53052 C -0.00347 0.54625 -0.00295 0.56198 -0.00295 0.57817 " pathEditMode="relative" rAng="0" ptsTypes="fffffffffA">
                                      <p:cBhvr>
                                        <p:cTn id="50" dur="2000" fill="hold"/>
                                        <p:tgtEl>
                                          <p:spTgt spid="104"/>
                                        </p:tgtEl>
                                        <p:attrNameLst>
                                          <p:attrName>ppt_x</p:attrName>
                                          <p:attrName>ppt_y</p:attrName>
                                        </p:attrNameLst>
                                      </p:cBhvr>
                                      <p:rCtr x="-139" y="28908"/>
                                    </p:animMotion>
                                  </p:childTnLst>
                                </p:cTn>
                              </p:par>
                              <p:par>
                                <p:cTn id="51" presetID="0" presetClass="path" presetSubtype="0" accel="50000" decel="50000" fill="hold" grpId="1" nodeType="withEffect">
                                  <p:stCondLst>
                                    <p:cond delay="0"/>
                                  </p:stCondLst>
                                  <p:childTnLst>
                                    <p:animMotion origin="layout" path="M -2.60455E-6 2.97872E-6 C -0.00052 0.03723 0.00573 0.07585 -0.0059 0.10707 C -0.0052 0.12951 -0.00624 0.16674 0.0007 0.18547 C 0.00208 0.19611 -2.60455E-6 0.20374 -0.00225 0.21299 C -0.00277 0.21554 -0.00312 0.21831 -0.00364 0.22086 C -0.00399 0.22201 -0.00434 0.22479 -0.00434 0.22502 C -0.00399 0.23335 -0.00312 0.24213 -0.00295 0.25092 C -0.00208 0.28469 -0.00555 0.28931 -2.60455E-6 0.30966 C 0.0007 0.31938 0.0033 0.32655 0.00503 0.3358 C 0.00556 0.34713 0.00625 0.35152 0.00347 0.36077 C 0.00313 0.36517 0.00226 0.36956 0.00208 0.37396 C 0.00191 0.37951 0.00191 0.38506 0.00139 0.39084 C 0.00087 0.395 -0.00086 0.39847 -0.00156 0.40263 C -0.00277 0.4098 -0.00347 0.41767 -0.00434 0.42484 C -0.00486 0.45675 -0.00538 0.48705 -0.00364 0.51873 C -0.00243 0.54486 -0.0052 0.54602 0.00208 0.5592 C 0.00365 0.56776 0.00278 0.56198 0.00278 0.5777 " pathEditMode="relative" rAng="0" ptsTypes="ffffffffffffffffA">
                                      <p:cBhvr>
                                        <p:cTn id="52" dur="2000" fill="hold"/>
                                        <p:tgtEl>
                                          <p:spTgt spid="105"/>
                                        </p:tgtEl>
                                        <p:attrNameLst>
                                          <p:attrName>ppt_x</p:attrName>
                                          <p:attrName>ppt_y</p:attrName>
                                        </p:attrNameLst>
                                      </p:cBhvr>
                                      <p:rCtr x="0" y="28885"/>
                                    </p:animMotion>
                                  </p:childTnLst>
                                </p:cTn>
                              </p:par>
                            </p:childTnLst>
                          </p:cTn>
                        </p:par>
                        <p:par>
                          <p:cTn id="53" fill="hold">
                            <p:stCondLst>
                              <p:cond delay="8500"/>
                            </p:stCondLst>
                            <p:childTnLst>
                              <p:par>
                                <p:cTn id="54" presetID="1" presetClass="emph" presetSubtype="2" fill="hold" nodeType="afterEffect">
                                  <p:stCondLst>
                                    <p:cond delay="0"/>
                                  </p:stCondLst>
                                  <p:childTnLst>
                                    <p:animClr clrSpc="rgb" dir="cw">
                                      <p:cBhvr>
                                        <p:cTn id="55" dur="2000" fill="hold"/>
                                        <p:tgtEl>
                                          <p:spTgt spid="102"/>
                                        </p:tgtEl>
                                        <p:attrNameLst>
                                          <p:attrName>fillcolor</p:attrName>
                                        </p:attrNameLst>
                                      </p:cBhvr>
                                      <p:to>
                                        <a:srgbClr val="CCFF66"/>
                                      </p:to>
                                    </p:animClr>
                                    <p:set>
                                      <p:cBhvr>
                                        <p:cTn id="56" dur="2000" fill="hold"/>
                                        <p:tgtEl>
                                          <p:spTgt spid="102"/>
                                        </p:tgtEl>
                                        <p:attrNameLst>
                                          <p:attrName>fill.type</p:attrName>
                                        </p:attrNameLst>
                                      </p:cBhvr>
                                      <p:to>
                                        <p:strVal val="solid"/>
                                      </p:to>
                                    </p:set>
                                    <p:set>
                                      <p:cBhvr>
                                        <p:cTn id="57" dur="2000" fill="hold"/>
                                        <p:tgtEl>
                                          <p:spTgt spid="102"/>
                                        </p:tgtEl>
                                        <p:attrNameLst>
                                          <p:attrName>fill.on</p:attrName>
                                        </p:attrNameLst>
                                      </p:cBhvr>
                                      <p:to>
                                        <p:strVal val="true"/>
                                      </p:to>
                                    </p:set>
                                  </p:childTnLst>
                                </p:cTn>
                              </p:par>
                              <p:par>
                                <p:cTn id="58" presetID="1" presetClass="emph" presetSubtype="2" fill="hold" nodeType="withEffect">
                                  <p:stCondLst>
                                    <p:cond delay="0"/>
                                  </p:stCondLst>
                                  <p:childTnLst>
                                    <p:animClr clrSpc="rgb" dir="cw">
                                      <p:cBhvr>
                                        <p:cTn id="59" dur="2000" fill="hold"/>
                                        <p:tgtEl>
                                          <p:spTgt spid="103"/>
                                        </p:tgtEl>
                                        <p:attrNameLst>
                                          <p:attrName>fillcolor</p:attrName>
                                        </p:attrNameLst>
                                      </p:cBhvr>
                                      <p:to>
                                        <a:srgbClr val="CCFF66"/>
                                      </p:to>
                                    </p:animClr>
                                    <p:set>
                                      <p:cBhvr>
                                        <p:cTn id="60" dur="2000" fill="hold"/>
                                        <p:tgtEl>
                                          <p:spTgt spid="103"/>
                                        </p:tgtEl>
                                        <p:attrNameLst>
                                          <p:attrName>fill.type</p:attrName>
                                        </p:attrNameLst>
                                      </p:cBhvr>
                                      <p:to>
                                        <p:strVal val="solid"/>
                                      </p:to>
                                    </p:set>
                                    <p:set>
                                      <p:cBhvr>
                                        <p:cTn id="61" dur="2000" fill="hold"/>
                                        <p:tgtEl>
                                          <p:spTgt spid="103"/>
                                        </p:tgtEl>
                                        <p:attrNameLst>
                                          <p:attrName>fill.on</p:attrName>
                                        </p:attrNameLst>
                                      </p:cBhvr>
                                      <p:to>
                                        <p:strVal val="true"/>
                                      </p:to>
                                    </p:set>
                                  </p:childTnLst>
                                </p:cTn>
                              </p:par>
                              <p:par>
                                <p:cTn id="62" presetID="1" presetClass="emph" presetSubtype="2" fill="hold" nodeType="withEffect">
                                  <p:stCondLst>
                                    <p:cond delay="0"/>
                                  </p:stCondLst>
                                  <p:childTnLst>
                                    <p:animClr clrSpc="rgb" dir="cw">
                                      <p:cBhvr>
                                        <p:cTn id="63" dur="2000" fill="hold"/>
                                        <p:tgtEl>
                                          <p:spTgt spid="104"/>
                                        </p:tgtEl>
                                        <p:attrNameLst>
                                          <p:attrName>fillcolor</p:attrName>
                                        </p:attrNameLst>
                                      </p:cBhvr>
                                      <p:to>
                                        <a:srgbClr val="CCFF66"/>
                                      </p:to>
                                    </p:animClr>
                                    <p:set>
                                      <p:cBhvr>
                                        <p:cTn id="64" dur="2000" fill="hold"/>
                                        <p:tgtEl>
                                          <p:spTgt spid="104"/>
                                        </p:tgtEl>
                                        <p:attrNameLst>
                                          <p:attrName>fill.type</p:attrName>
                                        </p:attrNameLst>
                                      </p:cBhvr>
                                      <p:to>
                                        <p:strVal val="solid"/>
                                      </p:to>
                                    </p:set>
                                    <p:set>
                                      <p:cBhvr>
                                        <p:cTn id="65" dur="2000" fill="hold"/>
                                        <p:tgtEl>
                                          <p:spTgt spid="104"/>
                                        </p:tgtEl>
                                        <p:attrNameLst>
                                          <p:attrName>fill.on</p:attrName>
                                        </p:attrNameLst>
                                      </p:cBhvr>
                                      <p:to>
                                        <p:strVal val="true"/>
                                      </p:to>
                                    </p:set>
                                  </p:childTnLst>
                                </p:cTn>
                              </p:par>
                              <p:par>
                                <p:cTn id="66" presetID="1" presetClass="emph" presetSubtype="2" fill="hold" nodeType="withEffect">
                                  <p:stCondLst>
                                    <p:cond delay="0"/>
                                  </p:stCondLst>
                                  <p:childTnLst>
                                    <p:animClr clrSpc="rgb" dir="cw">
                                      <p:cBhvr>
                                        <p:cTn id="67" dur="2000" fill="hold"/>
                                        <p:tgtEl>
                                          <p:spTgt spid="105"/>
                                        </p:tgtEl>
                                        <p:attrNameLst>
                                          <p:attrName>fillcolor</p:attrName>
                                        </p:attrNameLst>
                                      </p:cBhvr>
                                      <p:to>
                                        <a:srgbClr val="CCFF66"/>
                                      </p:to>
                                    </p:animClr>
                                    <p:set>
                                      <p:cBhvr>
                                        <p:cTn id="68" dur="2000" fill="hold"/>
                                        <p:tgtEl>
                                          <p:spTgt spid="105"/>
                                        </p:tgtEl>
                                        <p:attrNameLst>
                                          <p:attrName>fill.type</p:attrName>
                                        </p:attrNameLst>
                                      </p:cBhvr>
                                      <p:to>
                                        <p:strVal val="solid"/>
                                      </p:to>
                                    </p:set>
                                    <p:set>
                                      <p:cBhvr>
                                        <p:cTn id="69" dur="2000" fill="hold"/>
                                        <p:tgtEl>
                                          <p:spTgt spid="10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p:bldP spid="10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0" y="6540371"/>
            <a:ext cx="9144000" cy="276999"/>
          </a:xfrm>
          <a:prstGeom prst="rect">
            <a:avLst/>
          </a:prstGeom>
        </p:spPr>
        <p:txBody>
          <a:bodyPr wrap="square">
            <a:spAutoFit/>
          </a:bodyPr>
          <a:lstStyle/>
          <a:p>
            <a:r>
              <a:rPr lang="en-GB" sz="1200" dirty="0" smtClean="0"/>
              <a:t>Kimura </a:t>
            </a:r>
            <a:r>
              <a:rPr lang="en-GB" sz="1200" dirty="0"/>
              <a:t>H</a:t>
            </a:r>
            <a:r>
              <a:rPr lang="en-GB" sz="1200" dirty="0" smtClean="0"/>
              <a:t>. </a:t>
            </a:r>
            <a:r>
              <a:rPr lang="en-GB" sz="1200" dirty="0"/>
              <a:t>Hydrogen sulfide and polysulfides as </a:t>
            </a:r>
            <a:r>
              <a:rPr lang="en-GB" sz="1200" dirty="0" smtClean="0"/>
              <a:t>signalling molecules. Proc </a:t>
            </a:r>
            <a:r>
              <a:rPr lang="en-GB" sz="1200" dirty="0"/>
              <a:t>Jpn Acad Ser B Phys Biol Sci. 2015</a:t>
            </a:r>
            <a:r>
              <a:rPr lang="en-GB" sz="1200" dirty="0" smtClean="0"/>
              <a:t>; 91</a:t>
            </a:r>
            <a:r>
              <a:rPr lang="en-GB" sz="1200" dirty="0"/>
              <a:t>(4)</a:t>
            </a:r>
            <a:r>
              <a:rPr lang="en-GB" sz="1200" dirty="0" smtClean="0"/>
              <a:t>: 131</a:t>
            </a:r>
            <a:r>
              <a:rPr lang="en-GB" sz="1200" dirty="0"/>
              <a:t>-59.</a:t>
            </a:r>
          </a:p>
        </p:txBody>
      </p:sp>
      <p:sp>
        <p:nvSpPr>
          <p:cNvPr id="11" name="CuadroTexto 10"/>
          <p:cNvSpPr txBox="1"/>
          <p:nvPr/>
        </p:nvSpPr>
        <p:spPr>
          <a:xfrm>
            <a:off x="198907" y="3033639"/>
            <a:ext cx="1490192"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FF0000"/>
              </a:contourClr>
            </a:sp3d>
          </a:bodyPr>
          <a:lstStyle/>
          <a:p>
            <a:r>
              <a:rPr lang="en-GB" b="1" dirty="0" smtClean="0">
                <a:ln w="11430"/>
                <a:solidFill>
                  <a:srgbClr val="FF6600"/>
                </a:solidFill>
                <a:effectLst>
                  <a:outerShdw blurRad="50800" dist="39000" dir="5460000" algn="tl">
                    <a:srgbClr val="000000">
                      <a:alpha val="38000"/>
                    </a:srgbClr>
                  </a:outerShdw>
                </a:effectLst>
              </a:rPr>
              <a:t>Mammalian (37ºC)</a:t>
            </a:r>
            <a:endParaRPr lang="en-GB" b="1" dirty="0">
              <a:ln w="11430"/>
              <a:solidFill>
                <a:srgbClr val="FF6600"/>
              </a:solidFill>
              <a:effectLst>
                <a:outerShdw blurRad="50800" dist="39000" dir="5460000" algn="tl">
                  <a:srgbClr val="000000">
                    <a:alpha val="38000"/>
                  </a:srgbClr>
                </a:outerShdw>
              </a:effectLst>
            </a:endParaRPr>
          </a:p>
        </p:txBody>
      </p:sp>
      <p:sp>
        <p:nvSpPr>
          <p:cNvPr id="12" name="CuadroTexto 11"/>
          <p:cNvSpPr txBox="1"/>
          <p:nvPr/>
        </p:nvSpPr>
        <p:spPr>
          <a:xfrm>
            <a:off x="198906" y="5634389"/>
            <a:ext cx="1490193"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FF0080"/>
              </a:contourClr>
            </a:sp3d>
          </a:bodyPr>
          <a:lstStyle/>
          <a:p>
            <a:r>
              <a:rPr lang="en-GB" b="1" dirty="0" smtClean="0">
                <a:ln w="11430"/>
                <a:solidFill>
                  <a:srgbClr val="FF6FCF"/>
                </a:solidFill>
                <a:effectLst>
                  <a:outerShdw blurRad="50800" dist="39000" dir="5460000" algn="tl">
                    <a:srgbClr val="000000">
                      <a:alpha val="38000"/>
                    </a:srgbClr>
                  </a:outerShdw>
                </a:effectLst>
              </a:rPr>
              <a:t>Bacteria</a:t>
            </a:r>
          </a:p>
          <a:p>
            <a:r>
              <a:rPr lang="en-GB" b="1" dirty="0" smtClean="0">
                <a:ln w="11430"/>
                <a:solidFill>
                  <a:srgbClr val="FF6FCF"/>
                </a:solidFill>
                <a:effectLst>
                  <a:outerShdw blurRad="50800" dist="39000" dir="5460000" algn="tl">
                    <a:srgbClr val="000000">
                      <a:alpha val="38000"/>
                    </a:srgbClr>
                  </a:outerShdw>
                </a:effectLst>
              </a:rPr>
              <a:t>(RT ≈ 25ºC)</a:t>
            </a:r>
            <a:endParaRPr lang="en-GB" b="1" dirty="0">
              <a:ln w="11430"/>
              <a:solidFill>
                <a:srgbClr val="FF6FCF"/>
              </a:solidFill>
              <a:effectLst>
                <a:outerShdw blurRad="50800" dist="39000" dir="5460000" algn="tl">
                  <a:srgbClr val="000000">
                    <a:alpha val="38000"/>
                  </a:srgbClr>
                </a:outerShdw>
              </a:effectLst>
            </a:endParaRPr>
          </a:p>
        </p:txBody>
      </p:sp>
      <p:sp>
        <p:nvSpPr>
          <p:cNvPr id="13" name="CuadroTexto 12"/>
          <p:cNvSpPr txBox="1"/>
          <p:nvPr/>
        </p:nvSpPr>
        <p:spPr>
          <a:xfrm>
            <a:off x="2126792" y="2045032"/>
            <a:ext cx="1254647" cy="369332"/>
          </a:xfrm>
          <a:prstGeom prst="rect">
            <a:avLst/>
          </a:prstGeom>
          <a:noFill/>
        </p:spPr>
        <p:txBody>
          <a:bodyPr wrap="square" rtlCol="0">
            <a:spAutoFit/>
          </a:bodyPr>
          <a:lstStyle/>
          <a:p>
            <a:r>
              <a:rPr lang="en-GB" dirty="0" smtClean="0"/>
              <a:t>pH 7.4</a:t>
            </a:r>
            <a:endParaRPr lang="en-GB" dirty="0"/>
          </a:p>
        </p:txBody>
      </p:sp>
      <p:sp>
        <p:nvSpPr>
          <p:cNvPr id="14" name="CuadroTexto 13"/>
          <p:cNvSpPr txBox="1"/>
          <p:nvPr/>
        </p:nvSpPr>
        <p:spPr>
          <a:xfrm>
            <a:off x="2126792" y="2571398"/>
            <a:ext cx="1254647" cy="369332"/>
          </a:xfrm>
          <a:prstGeom prst="rect">
            <a:avLst/>
          </a:prstGeom>
          <a:noFill/>
        </p:spPr>
        <p:txBody>
          <a:bodyPr wrap="square" rtlCol="0">
            <a:spAutoFit/>
          </a:bodyPr>
          <a:lstStyle/>
          <a:p>
            <a:r>
              <a:rPr lang="en-GB" dirty="0" smtClean="0"/>
              <a:t>pH 7.0</a:t>
            </a:r>
            <a:endParaRPr lang="en-GB" dirty="0"/>
          </a:p>
        </p:txBody>
      </p:sp>
      <p:sp>
        <p:nvSpPr>
          <p:cNvPr id="15" name="CuadroTexto 14"/>
          <p:cNvSpPr txBox="1"/>
          <p:nvPr/>
        </p:nvSpPr>
        <p:spPr>
          <a:xfrm>
            <a:off x="2126792" y="4551267"/>
            <a:ext cx="1254647" cy="369332"/>
          </a:xfrm>
          <a:prstGeom prst="rect">
            <a:avLst/>
          </a:prstGeom>
          <a:noFill/>
        </p:spPr>
        <p:txBody>
          <a:bodyPr wrap="square" rtlCol="0">
            <a:spAutoFit/>
          </a:bodyPr>
          <a:lstStyle/>
          <a:p>
            <a:r>
              <a:rPr lang="en-GB" dirty="0" smtClean="0"/>
              <a:t>pH 6.0</a:t>
            </a:r>
            <a:endParaRPr lang="en-GB" dirty="0"/>
          </a:p>
        </p:txBody>
      </p:sp>
      <p:sp>
        <p:nvSpPr>
          <p:cNvPr id="16" name="CuadroTexto 15"/>
          <p:cNvSpPr txBox="1"/>
          <p:nvPr/>
        </p:nvSpPr>
        <p:spPr>
          <a:xfrm>
            <a:off x="2126792" y="5048358"/>
            <a:ext cx="1254647" cy="369332"/>
          </a:xfrm>
          <a:prstGeom prst="rect">
            <a:avLst/>
          </a:prstGeom>
          <a:noFill/>
        </p:spPr>
        <p:txBody>
          <a:bodyPr wrap="square" rtlCol="0">
            <a:spAutoFit/>
          </a:bodyPr>
          <a:lstStyle/>
          <a:p>
            <a:r>
              <a:rPr lang="en-GB" dirty="0" smtClean="0"/>
              <a:t>pH 7.4</a:t>
            </a:r>
            <a:endParaRPr lang="en-GB" dirty="0"/>
          </a:p>
        </p:txBody>
      </p:sp>
      <p:sp>
        <p:nvSpPr>
          <p:cNvPr id="17" name="CuadroTexto 16"/>
          <p:cNvSpPr txBox="1"/>
          <p:nvPr/>
        </p:nvSpPr>
        <p:spPr>
          <a:xfrm>
            <a:off x="3151917" y="1707886"/>
            <a:ext cx="59672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0080"/>
                </a:solidFill>
                <a:effectLst>
                  <a:outerShdw blurRad="50800" dist="39000" dir="5460000" algn="tl">
                    <a:srgbClr val="000000">
                      <a:alpha val="38000"/>
                    </a:srgbClr>
                  </a:outerShdw>
                </a:effectLst>
              </a:rPr>
              <a:t>H</a:t>
            </a:r>
            <a:r>
              <a:rPr lang="en-GB" b="1" baseline="-25000" dirty="0" smtClean="0">
                <a:ln w="11430"/>
                <a:solidFill>
                  <a:srgbClr val="000080"/>
                </a:solidFill>
                <a:effectLst>
                  <a:outerShdw blurRad="50800" dist="39000" dir="5460000" algn="tl">
                    <a:srgbClr val="000000">
                      <a:alpha val="38000"/>
                    </a:srgbClr>
                  </a:outerShdw>
                </a:effectLst>
              </a:rPr>
              <a:t>2</a:t>
            </a:r>
            <a:r>
              <a:rPr lang="en-GB" b="1" dirty="0" smtClean="0">
                <a:ln w="11430"/>
                <a:solidFill>
                  <a:srgbClr val="000080"/>
                </a:solidFill>
                <a:effectLst>
                  <a:outerShdw blurRad="50800" dist="39000" dir="5460000" algn="tl">
                    <a:srgbClr val="000000">
                      <a:alpha val="38000"/>
                    </a:srgbClr>
                  </a:outerShdw>
                </a:effectLst>
              </a:rPr>
              <a:t>S</a:t>
            </a:r>
            <a:endParaRPr lang="en-GB" b="1" dirty="0">
              <a:ln w="11430"/>
              <a:solidFill>
                <a:srgbClr val="000080"/>
              </a:solidFill>
              <a:effectLst>
                <a:outerShdw blurRad="50800" dist="39000" dir="5460000" algn="tl">
                  <a:srgbClr val="000000">
                    <a:alpha val="38000"/>
                  </a:srgbClr>
                </a:outerShdw>
              </a:effectLst>
            </a:endParaRPr>
          </a:p>
        </p:txBody>
      </p:sp>
      <p:sp>
        <p:nvSpPr>
          <p:cNvPr id="18" name="CuadroTexto 17"/>
          <p:cNvSpPr txBox="1"/>
          <p:nvPr/>
        </p:nvSpPr>
        <p:spPr>
          <a:xfrm>
            <a:off x="3151917" y="3230743"/>
            <a:ext cx="59672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0080"/>
                </a:solidFill>
                <a:effectLst>
                  <a:outerShdw blurRad="50800" dist="39000" dir="5460000" algn="tl">
                    <a:srgbClr val="000000">
                      <a:alpha val="38000"/>
                    </a:srgbClr>
                  </a:outerShdw>
                </a:effectLst>
              </a:rPr>
              <a:t>H</a:t>
            </a:r>
            <a:r>
              <a:rPr lang="en-GB" b="1" baseline="-25000" dirty="0" smtClean="0">
                <a:ln w="11430"/>
                <a:solidFill>
                  <a:srgbClr val="000080"/>
                </a:solidFill>
                <a:effectLst>
                  <a:outerShdw blurRad="50800" dist="39000" dir="5460000" algn="tl">
                    <a:srgbClr val="000000">
                      <a:alpha val="38000"/>
                    </a:srgbClr>
                  </a:outerShdw>
                </a:effectLst>
              </a:rPr>
              <a:t>2</a:t>
            </a:r>
            <a:r>
              <a:rPr lang="en-GB" b="1" dirty="0" smtClean="0">
                <a:ln w="11430"/>
                <a:solidFill>
                  <a:srgbClr val="000080"/>
                </a:solidFill>
                <a:effectLst>
                  <a:outerShdw blurRad="50800" dist="39000" dir="5460000" algn="tl">
                    <a:srgbClr val="000000">
                      <a:alpha val="38000"/>
                    </a:srgbClr>
                  </a:outerShdw>
                </a:effectLst>
              </a:rPr>
              <a:t>S</a:t>
            </a:r>
            <a:endParaRPr lang="en-GB" b="1" dirty="0">
              <a:ln w="11430"/>
              <a:solidFill>
                <a:srgbClr val="000080"/>
              </a:solidFill>
              <a:effectLst>
                <a:outerShdw blurRad="50800" dist="39000" dir="5460000" algn="tl">
                  <a:srgbClr val="000000">
                    <a:alpha val="38000"/>
                  </a:srgbClr>
                </a:outerShdw>
              </a:effectLst>
            </a:endParaRPr>
          </a:p>
        </p:txBody>
      </p:sp>
      <p:sp>
        <p:nvSpPr>
          <p:cNvPr id="19" name="CuadroTexto 18"/>
          <p:cNvSpPr txBox="1"/>
          <p:nvPr/>
        </p:nvSpPr>
        <p:spPr>
          <a:xfrm>
            <a:off x="3151917" y="4202831"/>
            <a:ext cx="59672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0080"/>
                </a:solidFill>
                <a:effectLst>
                  <a:outerShdw blurRad="50800" dist="39000" dir="5460000" algn="tl">
                    <a:srgbClr val="000000">
                      <a:alpha val="38000"/>
                    </a:srgbClr>
                  </a:outerShdw>
                </a:effectLst>
              </a:rPr>
              <a:t>H</a:t>
            </a:r>
            <a:r>
              <a:rPr lang="en-GB" b="1" baseline="-25000" dirty="0" smtClean="0">
                <a:ln w="11430"/>
                <a:solidFill>
                  <a:srgbClr val="000080"/>
                </a:solidFill>
                <a:effectLst>
                  <a:outerShdw blurRad="50800" dist="39000" dir="5460000" algn="tl">
                    <a:srgbClr val="000000">
                      <a:alpha val="38000"/>
                    </a:srgbClr>
                  </a:outerShdw>
                </a:effectLst>
              </a:rPr>
              <a:t>2</a:t>
            </a:r>
            <a:r>
              <a:rPr lang="en-GB" b="1" dirty="0" smtClean="0">
                <a:ln w="11430"/>
                <a:solidFill>
                  <a:srgbClr val="000080"/>
                </a:solidFill>
                <a:effectLst>
                  <a:outerShdw blurRad="50800" dist="39000" dir="5460000" algn="tl">
                    <a:srgbClr val="000000">
                      <a:alpha val="38000"/>
                    </a:srgbClr>
                  </a:outerShdw>
                </a:effectLst>
              </a:rPr>
              <a:t>S</a:t>
            </a:r>
            <a:endParaRPr lang="en-GB" b="1" dirty="0">
              <a:ln w="11430"/>
              <a:solidFill>
                <a:srgbClr val="000080"/>
              </a:solidFill>
              <a:effectLst>
                <a:outerShdw blurRad="50800" dist="39000" dir="5460000" algn="tl">
                  <a:srgbClr val="000000">
                    <a:alpha val="38000"/>
                  </a:srgbClr>
                </a:outerShdw>
              </a:effectLst>
            </a:endParaRPr>
          </a:p>
        </p:txBody>
      </p:sp>
      <p:sp>
        <p:nvSpPr>
          <p:cNvPr id="20" name="CuadroTexto 19"/>
          <p:cNvSpPr txBox="1"/>
          <p:nvPr/>
        </p:nvSpPr>
        <p:spPr>
          <a:xfrm>
            <a:off x="3151917" y="5654343"/>
            <a:ext cx="59672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0080"/>
                </a:solidFill>
                <a:effectLst>
                  <a:outerShdw blurRad="50800" dist="39000" dir="5460000" algn="tl">
                    <a:srgbClr val="000000">
                      <a:alpha val="38000"/>
                    </a:srgbClr>
                  </a:outerShdw>
                </a:effectLst>
              </a:rPr>
              <a:t>H</a:t>
            </a:r>
            <a:r>
              <a:rPr lang="en-GB" b="1" baseline="-25000" dirty="0" smtClean="0">
                <a:ln w="11430"/>
                <a:solidFill>
                  <a:srgbClr val="000080"/>
                </a:solidFill>
                <a:effectLst>
                  <a:outerShdw blurRad="50800" dist="39000" dir="5460000" algn="tl">
                    <a:srgbClr val="000000">
                      <a:alpha val="38000"/>
                    </a:srgbClr>
                  </a:outerShdw>
                </a:effectLst>
              </a:rPr>
              <a:t>2</a:t>
            </a:r>
            <a:r>
              <a:rPr lang="en-GB" b="1" dirty="0" smtClean="0">
                <a:ln w="11430"/>
                <a:solidFill>
                  <a:srgbClr val="000080"/>
                </a:solidFill>
                <a:effectLst>
                  <a:outerShdw blurRad="50800" dist="39000" dir="5460000" algn="tl">
                    <a:srgbClr val="000000">
                      <a:alpha val="38000"/>
                    </a:srgbClr>
                  </a:outerShdw>
                </a:effectLst>
              </a:rPr>
              <a:t>S</a:t>
            </a:r>
            <a:endParaRPr lang="en-GB" b="1" dirty="0">
              <a:ln w="11430"/>
              <a:solidFill>
                <a:srgbClr val="000080"/>
              </a:solidFill>
              <a:effectLst>
                <a:outerShdw blurRad="50800" dist="39000" dir="5460000" algn="tl">
                  <a:srgbClr val="000000">
                    <a:alpha val="38000"/>
                  </a:srgbClr>
                </a:outerShdw>
              </a:effectLst>
            </a:endParaRPr>
          </a:p>
        </p:txBody>
      </p:sp>
      <p:sp>
        <p:nvSpPr>
          <p:cNvPr id="21" name="CuadroTexto 20"/>
          <p:cNvSpPr txBox="1"/>
          <p:nvPr/>
        </p:nvSpPr>
        <p:spPr>
          <a:xfrm>
            <a:off x="6077694" y="1707886"/>
            <a:ext cx="109108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0080"/>
                </a:solidFill>
                <a:effectLst>
                  <a:outerShdw blurRad="50800" dist="39000" dir="5460000" algn="tl">
                    <a:srgbClr val="000000">
                      <a:alpha val="38000"/>
                    </a:srgbClr>
                  </a:outerShdw>
                </a:effectLst>
              </a:rPr>
              <a:t>HS</a:t>
            </a:r>
            <a:r>
              <a:rPr lang="en-GB" b="1" baseline="30000" dirty="0" smtClean="0">
                <a:ln w="11430"/>
                <a:solidFill>
                  <a:srgbClr val="000080"/>
                </a:solidFill>
                <a:effectLst>
                  <a:outerShdw blurRad="50800" dist="39000" dir="5460000" algn="tl">
                    <a:srgbClr val="000000">
                      <a:alpha val="38000"/>
                    </a:srgbClr>
                  </a:outerShdw>
                </a:effectLst>
              </a:rPr>
              <a:t>-</a:t>
            </a:r>
            <a:r>
              <a:rPr lang="en-GB" b="1" dirty="0" smtClean="0">
                <a:ln w="11430"/>
                <a:solidFill>
                  <a:srgbClr val="000080"/>
                </a:solidFill>
                <a:effectLst>
                  <a:outerShdw blurRad="50800" dist="39000" dir="5460000" algn="tl">
                    <a:srgbClr val="000000">
                      <a:alpha val="38000"/>
                    </a:srgbClr>
                  </a:outerShdw>
                </a:effectLst>
              </a:rPr>
              <a:t> + H</a:t>
            </a:r>
            <a:r>
              <a:rPr lang="en-GB" b="1" baseline="30000" dirty="0" smtClean="0">
                <a:ln w="11430"/>
                <a:solidFill>
                  <a:srgbClr val="000080"/>
                </a:solidFill>
                <a:effectLst>
                  <a:outerShdw blurRad="50800" dist="39000" dir="5460000" algn="tl">
                    <a:srgbClr val="000000">
                      <a:alpha val="38000"/>
                    </a:srgbClr>
                  </a:outerShdw>
                </a:effectLst>
              </a:rPr>
              <a:t>+</a:t>
            </a:r>
            <a:endParaRPr lang="en-GB" b="1" baseline="30000" dirty="0">
              <a:ln w="11430"/>
              <a:solidFill>
                <a:srgbClr val="000080"/>
              </a:solidFill>
              <a:effectLst>
                <a:outerShdw blurRad="50800" dist="39000" dir="5460000" algn="tl">
                  <a:srgbClr val="000000">
                    <a:alpha val="38000"/>
                  </a:srgbClr>
                </a:outerShdw>
              </a:effectLst>
            </a:endParaRPr>
          </a:p>
        </p:txBody>
      </p:sp>
      <p:sp>
        <p:nvSpPr>
          <p:cNvPr id="22" name="CuadroTexto 21"/>
          <p:cNvSpPr txBox="1"/>
          <p:nvPr/>
        </p:nvSpPr>
        <p:spPr>
          <a:xfrm>
            <a:off x="6077694" y="3230743"/>
            <a:ext cx="109108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0080"/>
                </a:solidFill>
                <a:effectLst>
                  <a:outerShdw blurRad="50800" dist="39000" dir="5460000" algn="tl">
                    <a:srgbClr val="000000">
                      <a:alpha val="38000"/>
                    </a:srgbClr>
                  </a:outerShdw>
                </a:effectLst>
              </a:rPr>
              <a:t>HS</a:t>
            </a:r>
            <a:r>
              <a:rPr lang="en-GB" b="1" baseline="30000" dirty="0" smtClean="0">
                <a:ln w="11430"/>
                <a:solidFill>
                  <a:srgbClr val="000080"/>
                </a:solidFill>
                <a:effectLst>
                  <a:outerShdw blurRad="50800" dist="39000" dir="5460000" algn="tl">
                    <a:srgbClr val="000000">
                      <a:alpha val="38000"/>
                    </a:srgbClr>
                  </a:outerShdw>
                </a:effectLst>
              </a:rPr>
              <a:t>-</a:t>
            </a:r>
            <a:r>
              <a:rPr lang="en-GB" b="1" dirty="0" smtClean="0">
                <a:ln w="11430"/>
                <a:solidFill>
                  <a:srgbClr val="000080"/>
                </a:solidFill>
                <a:effectLst>
                  <a:outerShdw blurRad="50800" dist="39000" dir="5460000" algn="tl">
                    <a:srgbClr val="000000">
                      <a:alpha val="38000"/>
                    </a:srgbClr>
                  </a:outerShdw>
                </a:effectLst>
              </a:rPr>
              <a:t> + H</a:t>
            </a:r>
            <a:r>
              <a:rPr lang="en-GB" b="1" baseline="30000" dirty="0" smtClean="0">
                <a:ln w="11430"/>
                <a:solidFill>
                  <a:srgbClr val="000080"/>
                </a:solidFill>
                <a:effectLst>
                  <a:outerShdw blurRad="50800" dist="39000" dir="5460000" algn="tl">
                    <a:srgbClr val="000000">
                      <a:alpha val="38000"/>
                    </a:srgbClr>
                  </a:outerShdw>
                </a:effectLst>
              </a:rPr>
              <a:t>+</a:t>
            </a:r>
            <a:endParaRPr lang="en-GB" b="1" baseline="30000" dirty="0">
              <a:ln w="11430"/>
              <a:solidFill>
                <a:srgbClr val="000080"/>
              </a:solidFill>
              <a:effectLst>
                <a:outerShdw blurRad="50800" dist="39000" dir="5460000" algn="tl">
                  <a:srgbClr val="000000">
                    <a:alpha val="38000"/>
                  </a:srgbClr>
                </a:outerShdw>
              </a:effectLst>
            </a:endParaRPr>
          </a:p>
        </p:txBody>
      </p:sp>
      <p:sp>
        <p:nvSpPr>
          <p:cNvPr id="23" name="CuadroTexto 22"/>
          <p:cNvSpPr txBox="1"/>
          <p:nvPr/>
        </p:nvSpPr>
        <p:spPr>
          <a:xfrm>
            <a:off x="6077694" y="4202494"/>
            <a:ext cx="109108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0080"/>
                </a:solidFill>
                <a:effectLst>
                  <a:outerShdw blurRad="50800" dist="39000" dir="5460000" algn="tl">
                    <a:srgbClr val="000000">
                      <a:alpha val="38000"/>
                    </a:srgbClr>
                  </a:outerShdw>
                </a:effectLst>
              </a:rPr>
              <a:t>HS</a:t>
            </a:r>
            <a:r>
              <a:rPr lang="en-GB" b="1" baseline="30000" dirty="0" smtClean="0">
                <a:ln w="11430"/>
                <a:solidFill>
                  <a:srgbClr val="000080"/>
                </a:solidFill>
                <a:effectLst>
                  <a:outerShdw blurRad="50800" dist="39000" dir="5460000" algn="tl">
                    <a:srgbClr val="000000">
                      <a:alpha val="38000"/>
                    </a:srgbClr>
                  </a:outerShdw>
                </a:effectLst>
              </a:rPr>
              <a:t>-</a:t>
            </a:r>
            <a:r>
              <a:rPr lang="en-GB" b="1" dirty="0" smtClean="0">
                <a:ln w="11430"/>
                <a:solidFill>
                  <a:srgbClr val="000080"/>
                </a:solidFill>
                <a:effectLst>
                  <a:outerShdw blurRad="50800" dist="39000" dir="5460000" algn="tl">
                    <a:srgbClr val="000000">
                      <a:alpha val="38000"/>
                    </a:srgbClr>
                  </a:outerShdw>
                </a:effectLst>
              </a:rPr>
              <a:t> + H</a:t>
            </a:r>
            <a:r>
              <a:rPr lang="en-GB" b="1" baseline="30000" dirty="0" smtClean="0">
                <a:ln w="11430"/>
                <a:solidFill>
                  <a:srgbClr val="000080"/>
                </a:solidFill>
                <a:effectLst>
                  <a:outerShdw blurRad="50800" dist="39000" dir="5460000" algn="tl">
                    <a:srgbClr val="000000">
                      <a:alpha val="38000"/>
                    </a:srgbClr>
                  </a:outerShdw>
                </a:effectLst>
              </a:rPr>
              <a:t>+</a:t>
            </a:r>
            <a:endParaRPr lang="en-GB" b="1" baseline="30000" dirty="0">
              <a:ln w="11430"/>
              <a:solidFill>
                <a:srgbClr val="000080"/>
              </a:solidFill>
              <a:effectLst>
                <a:outerShdw blurRad="50800" dist="39000" dir="5460000" algn="tl">
                  <a:srgbClr val="000000">
                    <a:alpha val="38000"/>
                  </a:srgbClr>
                </a:outerShdw>
              </a:effectLst>
            </a:endParaRPr>
          </a:p>
        </p:txBody>
      </p:sp>
      <p:sp>
        <p:nvSpPr>
          <p:cNvPr id="24" name="CuadroTexto 23"/>
          <p:cNvSpPr txBox="1"/>
          <p:nvPr/>
        </p:nvSpPr>
        <p:spPr>
          <a:xfrm>
            <a:off x="6077694" y="5654006"/>
            <a:ext cx="109108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0080"/>
                </a:solidFill>
                <a:effectLst>
                  <a:outerShdw blurRad="50800" dist="39000" dir="5460000" algn="tl">
                    <a:srgbClr val="000000">
                      <a:alpha val="38000"/>
                    </a:srgbClr>
                  </a:outerShdw>
                </a:effectLst>
              </a:rPr>
              <a:t>HS</a:t>
            </a:r>
            <a:r>
              <a:rPr lang="en-GB" b="1" baseline="30000" dirty="0" smtClean="0">
                <a:ln w="11430"/>
                <a:solidFill>
                  <a:srgbClr val="000080"/>
                </a:solidFill>
                <a:effectLst>
                  <a:outerShdw blurRad="50800" dist="39000" dir="5460000" algn="tl">
                    <a:srgbClr val="000000">
                      <a:alpha val="38000"/>
                    </a:srgbClr>
                  </a:outerShdw>
                </a:effectLst>
              </a:rPr>
              <a:t>-</a:t>
            </a:r>
            <a:r>
              <a:rPr lang="en-GB" b="1" dirty="0" smtClean="0">
                <a:ln w="11430"/>
                <a:solidFill>
                  <a:srgbClr val="000080"/>
                </a:solidFill>
                <a:effectLst>
                  <a:outerShdw blurRad="50800" dist="39000" dir="5460000" algn="tl">
                    <a:srgbClr val="000000">
                      <a:alpha val="38000"/>
                    </a:srgbClr>
                  </a:outerShdw>
                </a:effectLst>
              </a:rPr>
              <a:t> + H</a:t>
            </a:r>
            <a:r>
              <a:rPr lang="en-GB" b="1" baseline="30000" dirty="0" smtClean="0">
                <a:ln w="11430"/>
                <a:solidFill>
                  <a:srgbClr val="000080"/>
                </a:solidFill>
                <a:effectLst>
                  <a:outerShdw blurRad="50800" dist="39000" dir="5460000" algn="tl">
                    <a:srgbClr val="000000">
                      <a:alpha val="38000"/>
                    </a:srgbClr>
                  </a:outerShdw>
                </a:effectLst>
              </a:rPr>
              <a:t>+</a:t>
            </a:r>
            <a:endParaRPr lang="en-GB" b="1" baseline="30000" dirty="0">
              <a:ln w="11430"/>
              <a:solidFill>
                <a:srgbClr val="000080"/>
              </a:solidFill>
              <a:effectLst>
                <a:outerShdw blurRad="50800" dist="39000" dir="5460000" algn="tl">
                  <a:srgbClr val="000000">
                    <a:alpha val="38000"/>
                  </a:srgbClr>
                </a:outerShdw>
              </a:effectLst>
            </a:endParaRPr>
          </a:p>
        </p:txBody>
      </p:sp>
      <p:sp>
        <p:nvSpPr>
          <p:cNvPr id="25" name="CuadroTexto 24"/>
          <p:cNvSpPr txBox="1"/>
          <p:nvPr/>
        </p:nvSpPr>
        <p:spPr>
          <a:xfrm>
            <a:off x="2160321" y="3577361"/>
            <a:ext cx="1983192" cy="369332"/>
          </a:xfrm>
          <a:prstGeom prst="rect">
            <a:avLst/>
          </a:prstGeom>
          <a:noFill/>
        </p:spPr>
        <p:txBody>
          <a:bodyPr wrap="square" rtlCol="0">
            <a:spAutoFit/>
          </a:bodyPr>
          <a:lstStyle/>
          <a:p>
            <a:r>
              <a:rPr lang="en-GB" dirty="0" smtClean="0"/>
              <a:t>intracellular</a:t>
            </a:r>
            <a:endParaRPr lang="en-GB" dirty="0"/>
          </a:p>
        </p:txBody>
      </p:sp>
      <p:sp>
        <p:nvSpPr>
          <p:cNvPr id="26" name="CuadroTexto 25"/>
          <p:cNvSpPr txBox="1"/>
          <p:nvPr/>
        </p:nvSpPr>
        <p:spPr>
          <a:xfrm>
            <a:off x="2126792" y="6055981"/>
            <a:ext cx="1983192" cy="369332"/>
          </a:xfrm>
          <a:prstGeom prst="rect">
            <a:avLst/>
          </a:prstGeom>
          <a:noFill/>
        </p:spPr>
        <p:txBody>
          <a:bodyPr wrap="square" rtlCol="0">
            <a:spAutoFit/>
          </a:bodyPr>
          <a:lstStyle/>
          <a:p>
            <a:r>
              <a:rPr lang="en-GB" dirty="0" smtClean="0"/>
              <a:t>intracellular</a:t>
            </a:r>
            <a:endParaRPr lang="en-GB" dirty="0"/>
          </a:p>
        </p:txBody>
      </p:sp>
      <p:cxnSp>
        <p:nvCxnSpPr>
          <p:cNvPr id="34" name="Conector recto de flecha 33"/>
          <p:cNvCxnSpPr/>
          <p:nvPr/>
        </p:nvCxnSpPr>
        <p:spPr>
          <a:xfrm flipV="1">
            <a:off x="3748638" y="1879514"/>
            <a:ext cx="2188005" cy="130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 name="Conector recto de flecha 34"/>
          <p:cNvCxnSpPr/>
          <p:nvPr/>
        </p:nvCxnSpPr>
        <p:spPr>
          <a:xfrm flipV="1">
            <a:off x="3748638" y="3458808"/>
            <a:ext cx="2188005" cy="130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 name="Conector recto de flecha 35"/>
          <p:cNvCxnSpPr/>
          <p:nvPr/>
        </p:nvCxnSpPr>
        <p:spPr>
          <a:xfrm flipH="1" flipV="1">
            <a:off x="3748638" y="4425361"/>
            <a:ext cx="2188005" cy="130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7" name="Conector recto de flecha 36"/>
          <p:cNvCxnSpPr/>
          <p:nvPr/>
        </p:nvCxnSpPr>
        <p:spPr>
          <a:xfrm flipV="1">
            <a:off x="3748638" y="5852253"/>
            <a:ext cx="2188005" cy="130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 name="Conector recto de flecha 38"/>
          <p:cNvCxnSpPr/>
          <p:nvPr/>
        </p:nvCxnSpPr>
        <p:spPr>
          <a:xfrm flipH="1">
            <a:off x="4457329" y="2005873"/>
            <a:ext cx="77062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 name="Conector recto de flecha 39"/>
          <p:cNvCxnSpPr/>
          <p:nvPr/>
        </p:nvCxnSpPr>
        <p:spPr>
          <a:xfrm flipH="1">
            <a:off x="4457329" y="3600075"/>
            <a:ext cx="77062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 name="Conector recto de flecha 40"/>
          <p:cNvCxnSpPr/>
          <p:nvPr/>
        </p:nvCxnSpPr>
        <p:spPr>
          <a:xfrm flipH="1">
            <a:off x="4457329" y="5998868"/>
            <a:ext cx="77062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 name="Conector recto de flecha 41"/>
          <p:cNvCxnSpPr/>
          <p:nvPr/>
        </p:nvCxnSpPr>
        <p:spPr>
          <a:xfrm>
            <a:off x="4457329" y="4576683"/>
            <a:ext cx="77062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 name="Conector recto de flecha 43"/>
          <p:cNvCxnSpPr/>
          <p:nvPr/>
        </p:nvCxnSpPr>
        <p:spPr>
          <a:xfrm flipV="1">
            <a:off x="3505294" y="2102108"/>
            <a:ext cx="0" cy="8956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1" name="Conector recto de flecha 50"/>
          <p:cNvCxnSpPr/>
          <p:nvPr/>
        </p:nvCxnSpPr>
        <p:spPr>
          <a:xfrm>
            <a:off x="3378297" y="4667098"/>
            <a:ext cx="0" cy="8956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2" name="Conector recto de flecha 51"/>
          <p:cNvCxnSpPr/>
          <p:nvPr/>
        </p:nvCxnSpPr>
        <p:spPr>
          <a:xfrm>
            <a:off x="6297195" y="2119040"/>
            <a:ext cx="0" cy="8956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 name="Conector recto de flecha 52"/>
          <p:cNvCxnSpPr/>
          <p:nvPr/>
        </p:nvCxnSpPr>
        <p:spPr>
          <a:xfrm flipV="1">
            <a:off x="6319932" y="4551267"/>
            <a:ext cx="0" cy="8956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5" name="Conector recto de flecha 54"/>
          <p:cNvCxnSpPr/>
          <p:nvPr/>
        </p:nvCxnSpPr>
        <p:spPr>
          <a:xfrm>
            <a:off x="3352900" y="2310015"/>
            <a:ext cx="0" cy="4544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6" name="Conector recto de flecha 55"/>
          <p:cNvCxnSpPr/>
          <p:nvPr/>
        </p:nvCxnSpPr>
        <p:spPr>
          <a:xfrm flipV="1">
            <a:off x="3530697" y="4874569"/>
            <a:ext cx="0" cy="42777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7" name="Conector recto de flecha 56"/>
          <p:cNvCxnSpPr/>
          <p:nvPr/>
        </p:nvCxnSpPr>
        <p:spPr>
          <a:xfrm flipV="1">
            <a:off x="6376057" y="2322715"/>
            <a:ext cx="0" cy="644723"/>
          </a:xfrm>
          <a:prstGeom prst="straightConnector1">
            <a:avLst/>
          </a:prstGeom>
          <a:ln>
            <a:solidFill>
              <a:srgbClr val="008000"/>
            </a:solidFill>
            <a:tailEnd type="arrow"/>
          </a:ln>
        </p:spPr>
        <p:style>
          <a:lnRef idx="2">
            <a:schemeClr val="dk1"/>
          </a:lnRef>
          <a:fillRef idx="0">
            <a:schemeClr val="dk1"/>
          </a:fillRef>
          <a:effectRef idx="1">
            <a:schemeClr val="dk1"/>
          </a:effectRef>
          <a:fontRef idx="minor">
            <a:schemeClr val="tx1"/>
          </a:fontRef>
        </p:style>
      </p:cxnSp>
      <p:sp>
        <p:nvSpPr>
          <p:cNvPr id="58" name="CuadroTexto 57"/>
          <p:cNvSpPr txBox="1"/>
          <p:nvPr/>
        </p:nvSpPr>
        <p:spPr>
          <a:xfrm>
            <a:off x="6285954" y="2848973"/>
            <a:ext cx="59672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8000"/>
                </a:solidFill>
                <a:effectLst>
                  <a:outerShdw blurRad="50800" dist="39000" dir="5460000" algn="tl">
                    <a:srgbClr val="000000">
                      <a:alpha val="38000"/>
                    </a:srgbClr>
                  </a:outerShdw>
                </a:effectLst>
              </a:rPr>
              <a:t>Cl</a:t>
            </a:r>
            <a:r>
              <a:rPr lang="en-GB" b="1" baseline="30000" dirty="0" smtClean="0">
                <a:ln w="11430"/>
                <a:solidFill>
                  <a:srgbClr val="008000"/>
                </a:solidFill>
                <a:effectLst>
                  <a:outerShdw blurRad="50800" dist="39000" dir="5460000" algn="tl">
                    <a:srgbClr val="000000">
                      <a:alpha val="38000"/>
                    </a:srgbClr>
                  </a:outerShdw>
                </a:effectLst>
              </a:rPr>
              <a:t>-</a:t>
            </a:r>
            <a:endParaRPr lang="en-GB" b="1" baseline="30000" dirty="0">
              <a:ln w="11430"/>
              <a:solidFill>
                <a:srgbClr val="008000"/>
              </a:solidFill>
              <a:effectLst>
                <a:outerShdw blurRad="50800" dist="39000" dir="5460000" algn="tl">
                  <a:srgbClr val="000000">
                    <a:alpha val="38000"/>
                  </a:srgbClr>
                </a:outerShdw>
              </a:effectLst>
            </a:endParaRPr>
          </a:p>
        </p:txBody>
      </p:sp>
      <p:sp>
        <p:nvSpPr>
          <p:cNvPr id="9" name="Rectángulo redondeado 8"/>
          <p:cNvSpPr/>
          <p:nvPr/>
        </p:nvSpPr>
        <p:spPr>
          <a:xfrm>
            <a:off x="2126792" y="5048358"/>
            <a:ext cx="5967220" cy="1376955"/>
          </a:xfrm>
          <a:prstGeom prst="roundRect">
            <a:avLst/>
          </a:prstGeom>
          <a:solidFill>
            <a:srgbClr val="FF6FCF">
              <a:alpha val="5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Rectángulo redondeado 7"/>
          <p:cNvSpPr/>
          <p:nvPr/>
        </p:nvSpPr>
        <p:spPr>
          <a:xfrm>
            <a:off x="2126792" y="2571398"/>
            <a:ext cx="5967220" cy="1376955"/>
          </a:xfrm>
          <a:prstGeom prst="roundRect">
            <a:avLst/>
          </a:prstGeom>
          <a:solidFill>
            <a:srgbClr val="FFCC66">
              <a:alpha val="5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Elipse 26"/>
          <p:cNvSpPr/>
          <p:nvPr/>
        </p:nvSpPr>
        <p:spPr>
          <a:xfrm>
            <a:off x="6110448" y="4737296"/>
            <a:ext cx="185443" cy="565047"/>
          </a:xfrm>
          <a:prstGeom prst="ellipse">
            <a:avLst/>
          </a:prstGeom>
          <a:solidFill>
            <a:srgbClr val="FF6FCF"/>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8" name="Elipse 27"/>
          <p:cNvSpPr/>
          <p:nvPr/>
        </p:nvSpPr>
        <p:spPr>
          <a:xfrm>
            <a:off x="6348474" y="4737296"/>
            <a:ext cx="185443" cy="565047"/>
          </a:xfrm>
          <a:prstGeom prst="ellipse">
            <a:avLst/>
          </a:prstGeom>
          <a:solidFill>
            <a:srgbClr val="FF6FCF"/>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9" name="Rectángulo redondeado 28"/>
          <p:cNvSpPr/>
          <p:nvPr/>
        </p:nvSpPr>
        <p:spPr>
          <a:xfrm>
            <a:off x="6112633" y="2274842"/>
            <a:ext cx="128437" cy="579316"/>
          </a:xfrm>
          <a:prstGeom prst="roundRect">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30" name="Rectángulo redondeado 29"/>
          <p:cNvSpPr/>
          <p:nvPr/>
        </p:nvSpPr>
        <p:spPr>
          <a:xfrm>
            <a:off x="6441607" y="2274842"/>
            <a:ext cx="128437" cy="579316"/>
          </a:xfrm>
          <a:prstGeom prst="roundRect">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59" name="CuadroTexto 58"/>
          <p:cNvSpPr txBox="1"/>
          <p:nvPr/>
        </p:nvSpPr>
        <p:spPr>
          <a:xfrm>
            <a:off x="6582984" y="2246304"/>
            <a:ext cx="1211337"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FF0000"/>
              </a:contourClr>
            </a:sp3d>
          </a:bodyPr>
          <a:lstStyle/>
          <a:p>
            <a:r>
              <a:rPr lang="en-GB" b="1" dirty="0" smtClean="0">
                <a:ln w="11430"/>
                <a:solidFill>
                  <a:srgbClr val="FF6600"/>
                </a:solidFill>
                <a:effectLst>
                  <a:outerShdw blurRad="50800" dist="39000" dir="5460000" algn="tl">
                    <a:srgbClr val="000000">
                      <a:alpha val="38000"/>
                    </a:srgbClr>
                  </a:outerShdw>
                </a:effectLst>
              </a:rPr>
              <a:t>AE1</a:t>
            </a:r>
            <a:endParaRPr lang="en-GB" b="1" dirty="0">
              <a:ln w="11430"/>
              <a:solidFill>
                <a:srgbClr val="FF6600"/>
              </a:solidFill>
              <a:effectLst>
                <a:outerShdw blurRad="50800" dist="39000" dir="5460000" algn="tl">
                  <a:srgbClr val="000000">
                    <a:alpha val="38000"/>
                  </a:srgbClr>
                </a:outerShdw>
              </a:effectLst>
            </a:endParaRPr>
          </a:p>
        </p:txBody>
      </p:sp>
      <p:sp>
        <p:nvSpPr>
          <p:cNvPr id="60" name="CuadroTexto 59"/>
          <p:cNvSpPr txBox="1"/>
          <p:nvPr/>
        </p:nvSpPr>
        <p:spPr>
          <a:xfrm>
            <a:off x="6582984" y="4662201"/>
            <a:ext cx="178225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FF0080"/>
              </a:contourClr>
            </a:sp3d>
          </a:bodyPr>
          <a:lstStyle/>
          <a:p>
            <a:r>
              <a:rPr lang="en-GB" b="1" dirty="0" smtClean="0">
                <a:ln w="11430"/>
                <a:solidFill>
                  <a:srgbClr val="FF6FCF"/>
                </a:solidFill>
                <a:effectLst>
                  <a:outerShdw blurRad="50800" dist="39000" dir="5460000" algn="tl">
                    <a:srgbClr val="000000">
                      <a:alpha val="38000"/>
                    </a:srgbClr>
                  </a:outerShdw>
                </a:effectLst>
              </a:rPr>
              <a:t>HS</a:t>
            </a:r>
            <a:r>
              <a:rPr lang="en-GB" b="1" baseline="30000" dirty="0" smtClean="0">
                <a:ln w="11430"/>
                <a:solidFill>
                  <a:srgbClr val="FF6FCF"/>
                </a:solidFill>
                <a:effectLst>
                  <a:outerShdw blurRad="50800" dist="39000" dir="5460000" algn="tl">
                    <a:srgbClr val="000000">
                      <a:alpha val="38000"/>
                    </a:srgbClr>
                  </a:outerShdw>
                </a:effectLst>
              </a:rPr>
              <a:t>-</a:t>
            </a:r>
            <a:r>
              <a:rPr lang="en-GB" b="1" dirty="0" smtClean="0">
                <a:ln w="11430"/>
                <a:solidFill>
                  <a:srgbClr val="FF6FCF"/>
                </a:solidFill>
                <a:effectLst>
                  <a:outerShdw blurRad="50800" dist="39000" dir="5460000" algn="tl">
                    <a:srgbClr val="000000">
                      <a:alpha val="38000"/>
                    </a:srgbClr>
                  </a:outerShdw>
                </a:effectLst>
              </a:rPr>
              <a:t> channel</a:t>
            </a:r>
            <a:endParaRPr lang="en-GB" b="1" dirty="0">
              <a:ln w="11430"/>
              <a:solidFill>
                <a:srgbClr val="FF6FCF"/>
              </a:solidFill>
              <a:effectLst>
                <a:outerShdw blurRad="50800" dist="39000" dir="5460000" algn="tl">
                  <a:srgbClr val="000000">
                    <a:alpha val="38000"/>
                  </a:srgbClr>
                </a:outerShdw>
              </a:effectLst>
            </a:endParaRPr>
          </a:p>
        </p:txBody>
      </p:sp>
      <p:sp>
        <p:nvSpPr>
          <p:cNvPr id="71" name="Flecha curvada hacia la izquierda 70"/>
          <p:cNvSpPr/>
          <p:nvPr/>
        </p:nvSpPr>
        <p:spPr>
          <a:xfrm>
            <a:off x="4304929" y="2225055"/>
            <a:ext cx="1117967" cy="816379"/>
          </a:xfrm>
          <a:prstGeom prst="curvedLeftArrow">
            <a:avLst>
              <a:gd name="adj1" fmla="val 12550"/>
              <a:gd name="adj2" fmla="val 50000"/>
              <a:gd name="adj3" fmla="val 25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tx1"/>
              </a:solidFill>
            </a:endParaRPr>
          </a:p>
        </p:txBody>
      </p:sp>
      <p:sp>
        <p:nvSpPr>
          <p:cNvPr id="72" name="Flecha curvada hacia la izquierda 71"/>
          <p:cNvSpPr/>
          <p:nvPr/>
        </p:nvSpPr>
        <p:spPr>
          <a:xfrm flipH="1">
            <a:off x="4109984" y="4746417"/>
            <a:ext cx="1117967" cy="816379"/>
          </a:xfrm>
          <a:prstGeom prst="curvedLeftArrow">
            <a:avLst>
              <a:gd name="adj1" fmla="val 12550"/>
              <a:gd name="adj2" fmla="val 50000"/>
              <a:gd name="adj3" fmla="val 25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tx1"/>
              </a:solidFill>
            </a:endParaRPr>
          </a:p>
        </p:txBody>
      </p:sp>
      <p:sp>
        <p:nvSpPr>
          <p:cNvPr id="2" name="Título 1"/>
          <p:cNvSpPr>
            <a:spLocks noGrp="1"/>
          </p:cNvSpPr>
          <p:nvPr>
            <p:ph type="title"/>
          </p:nvPr>
        </p:nvSpPr>
        <p:spPr/>
        <p:txBody>
          <a:bodyPr/>
          <a:lstStyle/>
          <a:p>
            <a:r>
              <a:rPr lang="en-GB" dirty="0" smtClean="0"/>
              <a:t>Cellular absorption</a:t>
            </a:r>
            <a:endParaRPr lang="en-GB" dirty="0"/>
          </a:p>
        </p:txBody>
      </p:sp>
      <p:sp>
        <p:nvSpPr>
          <p:cNvPr id="3" name="CuadroTexto 2"/>
          <p:cNvSpPr txBox="1"/>
          <p:nvPr/>
        </p:nvSpPr>
        <p:spPr>
          <a:xfrm>
            <a:off x="1375833" y="3810000"/>
            <a:ext cx="184666"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238507407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up)">
                                      <p:cBhvr>
                                        <p:cTn id="7" dur="500"/>
                                        <p:tgtEl>
                                          <p:spTgt spid="5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up)">
                                      <p:cBhvr>
                                        <p:cTn id="11" dur="500"/>
                                        <p:tgtEl>
                                          <p:spTgt spid="52"/>
                                        </p:tgtEl>
                                      </p:cBhvr>
                                    </p:animEffect>
                                  </p:childTnLst>
                                </p:cTn>
                              </p:par>
                              <p:par>
                                <p:cTn id="12" presetID="22" presetClass="entr" presetSubtype="4" fill="hold" nodeType="with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wipe(down)">
                                      <p:cBhvr>
                                        <p:cTn id="14" dur="500"/>
                                        <p:tgtEl>
                                          <p:spTgt spid="57"/>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down)">
                                      <p:cBhvr>
                                        <p:cTn id="18" dur="500"/>
                                        <p:tgtEl>
                                          <p:spTgt spid="5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par>
                                <p:cTn id="24" presetID="22" presetClass="entr" presetSubtype="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right)">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par>
                                <p:cTn id="32" presetID="22" presetClass="entr" presetSubtype="2"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right)">
                                      <p:cBhvr>
                                        <p:cTn id="34" dur="500"/>
                                        <p:tgtEl>
                                          <p:spTgt spid="40"/>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heel(1)">
                                      <p:cBhvr>
                                        <p:cTn id="43" dur="1000"/>
                                        <p:tgtEl>
                                          <p:spTgt spid="7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up)">
                                      <p:cBhvr>
                                        <p:cTn id="48" dur="500"/>
                                        <p:tgtEl>
                                          <p:spTgt spid="51"/>
                                        </p:tgtEl>
                                      </p:cBhvr>
                                    </p:animEffect>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right)">
                                      <p:cBhvr>
                                        <p:cTn id="52" dur="500"/>
                                        <p:tgtEl>
                                          <p:spTgt spid="36"/>
                                        </p:tgtEl>
                                      </p:cBhvr>
                                    </p:animEffect>
                                  </p:childTnLst>
                                </p:cTn>
                              </p:par>
                              <p:par>
                                <p:cTn id="53" presetID="22" presetClass="entr" presetSubtype="8"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ipe(left)">
                                      <p:cBhvr>
                                        <p:cTn id="55" dur="5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left)">
                                      <p:cBhvr>
                                        <p:cTn id="60" dur="500"/>
                                        <p:tgtEl>
                                          <p:spTgt spid="37"/>
                                        </p:tgtEl>
                                      </p:cBhvr>
                                    </p:animEffect>
                                  </p:childTnLst>
                                </p:cTn>
                              </p:par>
                              <p:par>
                                <p:cTn id="61" presetID="22" presetClass="entr" presetSubtype="2"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right)">
                                      <p:cBhvr>
                                        <p:cTn id="63" dur="500"/>
                                        <p:tgtEl>
                                          <p:spTgt spid="41"/>
                                        </p:tgtEl>
                                      </p:cBhvr>
                                    </p:animEffect>
                                  </p:childTnLst>
                                </p:cTn>
                              </p:par>
                              <p:par>
                                <p:cTn id="64" presetID="22" presetClass="entr" presetSubtype="4" fill="hold" nodeType="with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wipe(down)">
                                      <p:cBhvr>
                                        <p:cTn id="66" dur="500"/>
                                        <p:tgtEl>
                                          <p:spTgt spid="53"/>
                                        </p:tgtEl>
                                      </p:cBhvr>
                                    </p:animEffect>
                                  </p:childTnLst>
                                </p:cTn>
                              </p:par>
                            </p:childTnLst>
                          </p:cTn>
                        </p:par>
                        <p:par>
                          <p:cTn id="67" fill="hold">
                            <p:stCondLst>
                              <p:cond delay="500"/>
                            </p:stCondLst>
                            <p:childTnLst>
                              <p:par>
                                <p:cTn id="68" presetID="22" presetClass="entr" presetSubtype="4" fill="hold" nodeType="after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wipe(down)">
                                      <p:cBhvr>
                                        <p:cTn id="70" dur="500"/>
                                        <p:tgtEl>
                                          <p:spTgt spid="56"/>
                                        </p:tgtEl>
                                      </p:cBhvr>
                                    </p:animEffect>
                                  </p:childTnLst>
                                </p:cTn>
                              </p:par>
                            </p:childTnLst>
                          </p:cTn>
                        </p:par>
                      </p:childTnLst>
                    </p:cTn>
                  </p:par>
                  <p:par>
                    <p:cTn id="71" fill="hold">
                      <p:stCondLst>
                        <p:cond delay="indefinite"/>
                      </p:stCondLst>
                      <p:childTnLst>
                        <p:par>
                          <p:cTn id="72" fill="hold">
                            <p:stCondLst>
                              <p:cond delay="0"/>
                            </p:stCondLst>
                            <p:childTnLst>
                              <p:par>
                                <p:cTn id="73" presetID="20"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animEffect transition="in" filter="wedge">
                                      <p:cBhvr>
                                        <p:cTn id="75"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71" grpId="0" animBg="1"/>
      <p:bldP spid="7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198907" y="1853300"/>
            <a:ext cx="1490192"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FF0000"/>
              </a:contourClr>
            </a:sp3d>
          </a:bodyPr>
          <a:lstStyle/>
          <a:p>
            <a:r>
              <a:rPr lang="en-GB" b="1" dirty="0" smtClean="0">
                <a:ln w="11430"/>
                <a:solidFill>
                  <a:srgbClr val="FF6600"/>
                </a:solidFill>
                <a:effectLst>
                  <a:outerShdw blurRad="50800" dist="39000" dir="5460000" algn="tl">
                    <a:srgbClr val="000000">
                      <a:alpha val="38000"/>
                    </a:srgbClr>
                  </a:outerShdw>
                </a:effectLst>
              </a:rPr>
              <a:t>Mammalian (37ºC)</a:t>
            </a:r>
            <a:endParaRPr lang="en-GB" b="1" dirty="0">
              <a:ln w="11430"/>
              <a:solidFill>
                <a:srgbClr val="FF6600"/>
              </a:solidFill>
              <a:effectLst>
                <a:outerShdw blurRad="50800" dist="39000" dir="5460000" algn="tl">
                  <a:srgbClr val="000000">
                    <a:alpha val="38000"/>
                  </a:srgbClr>
                </a:outerShdw>
              </a:effectLst>
            </a:endParaRPr>
          </a:p>
        </p:txBody>
      </p:sp>
      <p:sp>
        <p:nvSpPr>
          <p:cNvPr id="12" name="CuadroTexto 11"/>
          <p:cNvSpPr txBox="1"/>
          <p:nvPr/>
        </p:nvSpPr>
        <p:spPr>
          <a:xfrm>
            <a:off x="198906" y="4878310"/>
            <a:ext cx="1490193"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804000"/>
              </a:contourClr>
            </a:sp3d>
          </a:bodyPr>
          <a:lstStyle/>
          <a:p>
            <a:r>
              <a:rPr lang="en-GB" b="1" dirty="0" smtClean="0">
                <a:ln w="11430"/>
                <a:solidFill>
                  <a:srgbClr val="804000"/>
                </a:solidFill>
                <a:effectLst>
                  <a:outerShdw blurRad="50800" dist="39000" dir="5460000" algn="tl">
                    <a:srgbClr val="000000">
                      <a:alpha val="38000"/>
                    </a:srgbClr>
                  </a:outerShdw>
                </a:effectLst>
              </a:rPr>
              <a:t>Skin</a:t>
            </a:r>
          </a:p>
          <a:p>
            <a:r>
              <a:rPr lang="en-GB" b="1" dirty="0" smtClean="0">
                <a:ln w="11430"/>
                <a:solidFill>
                  <a:srgbClr val="804000"/>
                </a:solidFill>
                <a:effectLst>
                  <a:outerShdw blurRad="50800" dist="39000" dir="5460000" algn="tl">
                    <a:srgbClr val="000000">
                      <a:alpha val="38000"/>
                    </a:srgbClr>
                  </a:outerShdw>
                </a:effectLst>
              </a:rPr>
              <a:t>(RT ≈ 35ºC)</a:t>
            </a:r>
            <a:endParaRPr lang="en-GB" b="1" dirty="0">
              <a:ln w="11430"/>
              <a:solidFill>
                <a:srgbClr val="804000"/>
              </a:solidFill>
              <a:effectLst>
                <a:outerShdw blurRad="50800" dist="39000" dir="5460000" algn="tl">
                  <a:srgbClr val="000000">
                    <a:alpha val="38000"/>
                  </a:srgbClr>
                </a:outerShdw>
              </a:effectLst>
            </a:endParaRPr>
          </a:p>
        </p:txBody>
      </p:sp>
      <p:sp>
        <p:nvSpPr>
          <p:cNvPr id="13" name="CuadroTexto 12"/>
          <p:cNvSpPr txBox="1"/>
          <p:nvPr/>
        </p:nvSpPr>
        <p:spPr>
          <a:xfrm>
            <a:off x="2126792" y="864693"/>
            <a:ext cx="1254647" cy="369332"/>
          </a:xfrm>
          <a:prstGeom prst="rect">
            <a:avLst/>
          </a:prstGeom>
          <a:noFill/>
        </p:spPr>
        <p:txBody>
          <a:bodyPr wrap="square" rtlCol="0">
            <a:spAutoFit/>
          </a:bodyPr>
          <a:lstStyle/>
          <a:p>
            <a:r>
              <a:rPr lang="en-GB" dirty="0" smtClean="0"/>
              <a:t>pH 7.4</a:t>
            </a:r>
            <a:endParaRPr lang="en-GB" dirty="0"/>
          </a:p>
        </p:txBody>
      </p:sp>
      <p:sp>
        <p:nvSpPr>
          <p:cNvPr id="14" name="CuadroTexto 13"/>
          <p:cNvSpPr txBox="1"/>
          <p:nvPr/>
        </p:nvSpPr>
        <p:spPr>
          <a:xfrm>
            <a:off x="2126792" y="1391059"/>
            <a:ext cx="1254647" cy="369332"/>
          </a:xfrm>
          <a:prstGeom prst="rect">
            <a:avLst/>
          </a:prstGeom>
          <a:noFill/>
        </p:spPr>
        <p:txBody>
          <a:bodyPr wrap="square" rtlCol="0">
            <a:spAutoFit/>
          </a:bodyPr>
          <a:lstStyle/>
          <a:p>
            <a:r>
              <a:rPr lang="en-GB" dirty="0" smtClean="0"/>
              <a:t>pH 7.0</a:t>
            </a:r>
            <a:endParaRPr lang="en-GB" dirty="0"/>
          </a:p>
        </p:txBody>
      </p:sp>
      <p:sp>
        <p:nvSpPr>
          <p:cNvPr id="15" name="CuadroTexto 14"/>
          <p:cNvSpPr txBox="1"/>
          <p:nvPr/>
        </p:nvSpPr>
        <p:spPr>
          <a:xfrm>
            <a:off x="1891854" y="3795188"/>
            <a:ext cx="1943186"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pH 4.5 - 6</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CuadroTexto 15"/>
          <p:cNvSpPr txBox="1"/>
          <p:nvPr/>
        </p:nvSpPr>
        <p:spPr>
          <a:xfrm>
            <a:off x="2126792" y="4292279"/>
            <a:ext cx="1254647" cy="369332"/>
          </a:xfrm>
          <a:prstGeom prst="rect">
            <a:avLst/>
          </a:prstGeom>
          <a:noFill/>
        </p:spPr>
        <p:txBody>
          <a:bodyPr wrap="square" rtlCol="0">
            <a:spAutoFit/>
          </a:bodyPr>
          <a:lstStyle/>
          <a:p>
            <a:r>
              <a:rPr lang="en-GB" dirty="0" smtClean="0"/>
              <a:t>pH 7.4</a:t>
            </a:r>
            <a:endParaRPr lang="en-GB" dirty="0"/>
          </a:p>
        </p:txBody>
      </p:sp>
      <p:sp>
        <p:nvSpPr>
          <p:cNvPr id="17" name="CuadroTexto 16"/>
          <p:cNvSpPr txBox="1"/>
          <p:nvPr/>
        </p:nvSpPr>
        <p:spPr>
          <a:xfrm>
            <a:off x="3151917" y="527547"/>
            <a:ext cx="59672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0080"/>
                </a:solidFill>
                <a:effectLst>
                  <a:outerShdw blurRad="50800" dist="39000" dir="5460000" algn="tl">
                    <a:srgbClr val="000000">
                      <a:alpha val="38000"/>
                    </a:srgbClr>
                  </a:outerShdw>
                </a:effectLst>
              </a:rPr>
              <a:t>H</a:t>
            </a:r>
            <a:r>
              <a:rPr lang="en-GB" b="1" baseline="-25000" dirty="0" smtClean="0">
                <a:ln w="11430"/>
                <a:solidFill>
                  <a:srgbClr val="000080"/>
                </a:solidFill>
                <a:effectLst>
                  <a:outerShdw blurRad="50800" dist="39000" dir="5460000" algn="tl">
                    <a:srgbClr val="000000">
                      <a:alpha val="38000"/>
                    </a:srgbClr>
                  </a:outerShdw>
                </a:effectLst>
              </a:rPr>
              <a:t>2</a:t>
            </a:r>
            <a:r>
              <a:rPr lang="en-GB" b="1" dirty="0" smtClean="0">
                <a:ln w="11430"/>
                <a:solidFill>
                  <a:srgbClr val="000080"/>
                </a:solidFill>
                <a:effectLst>
                  <a:outerShdw blurRad="50800" dist="39000" dir="5460000" algn="tl">
                    <a:srgbClr val="000000">
                      <a:alpha val="38000"/>
                    </a:srgbClr>
                  </a:outerShdw>
                </a:effectLst>
              </a:rPr>
              <a:t>S</a:t>
            </a:r>
            <a:endParaRPr lang="en-GB" b="1" dirty="0">
              <a:ln w="11430"/>
              <a:solidFill>
                <a:srgbClr val="000080"/>
              </a:solidFill>
              <a:effectLst>
                <a:outerShdw blurRad="50800" dist="39000" dir="5460000" algn="tl">
                  <a:srgbClr val="000000">
                    <a:alpha val="38000"/>
                  </a:srgbClr>
                </a:outerShdw>
              </a:effectLst>
            </a:endParaRPr>
          </a:p>
        </p:txBody>
      </p:sp>
      <p:sp>
        <p:nvSpPr>
          <p:cNvPr id="18" name="CuadroTexto 17"/>
          <p:cNvSpPr txBox="1"/>
          <p:nvPr/>
        </p:nvSpPr>
        <p:spPr>
          <a:xfrm>
            <a:off x="3151917" y="2050404"/>
            <a:ext cx="59672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0080"/>
                </a:solidFill>
                <a:effectLst>
                  <a:outerShdw blurRad="50800" dist="39000" dir="5460000" algn="tl">
                    <a:srgbClr val="000000">
                      <a:alpha val="38000"/>
                    </a:srgbClr>
                  </a:outerShdw>
                </a:effectLst>
              </a:rPr>
              <a:t>H</a:t>
            </a:r>
            <a:r>
              <a:rPr lang="en-GB" b="1" baseline="-25000" dirty="0" smtClean="0">
                <a:ln w="11430"/>
                <a:solidFill>
                  <a:srgbClr val="000080"/>
                </a:solidFill>
                <a:effectLst>
                  <a:outerShdw blurRad="50800" dist="39000" dir="5460000" algn="tl">
                    <a:srgbClr val="000000">
                      <a:alpha val="38000"/>
                    </a:srgbClr>
                  </a:outerShdw>
                </a:effectLst>
              </a:rPr>
              <a:t>2</a:t>
            </a:r>
            <a:r>
              <a:rPr lang="en-GB" b="1" dirty="0" smtClean="0">
                <a:ln w="11430"/>
                <a:solidFill>
                  <a:srgbClr val="000080"/>
                </a:solidFill>
                <a:effectLst>
                  <a:outerShdw blurRad="50800" dist="39000" dir="5460000" algn="tl">
                    <a:srgbClr val="000000">
                      <a:alpha val="38000"/>
                    </a:srgbClr>
                  </a:outerShdw>
                </a:effectLst>
              </a:rPr>
              <a:t>S</a:t>
            </a:r>
            <a:endParaRPr lang="en-GB" b="1" dirty="0">
              <a:ln w="11430"/>
              <a:solidFill>
                <a:srgbClr val="000080"/>
              </a:solidFill>
              <a:effectLst>
                <a:outerShdw blurRad="50800" dist="39000" dir="5460000" algn="tl">
                  <a:srgbClr val="000000">
                    <a:alpha val="38000"/>
                  </a:srgbClr>
                </a:outerShdw>
              </a:effectLst>
            </a:endParaRPr>
          </a:p>
        </p:txBody>
      </p:sp>
      <p:sp>
        <p:nvSpPr>
          <p:cNvPr id="19" name="CuadroTexto 18"/>
          <p:cNvSpPr txBox="1"/>
          <p:nvPr/>
        </p:nvSpPr>
        <p:spPr>
          <a:xfrm>
            <a:off x="3151917" y="3446752"/>
            <a:ext cx="59672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0080"/>
                </a:solidFill>
                <a:effectLst>
                  <a:outerShdw blurRad="50800" dist="39000" dir="5460000" algn="tl">
                    <a:srgbClr val="000000">
                      <a:alpha val="38000"/>
                    </a:srgbClr>
                  </a:outerShdw>
                </a:effectLst>
              </a:rPr>
              <a:t>H</a:t>
            </a:r>
            <a:r>
              <a:rPr lang="en-GB" b="1" baseline="-25000" dirty="0" smtClean="0">
                <a:ln w="11430"/>
                <a:solidFill>
                  <a:srgbClr val="000080"/>
                </a:solidFill>
                <a:effectLst>
                  <a:outerShdw blurRad="50800" dist="39000" dir="5460000" algn="tl">
                    <a:srgbClr val="000000">
                      <a:alpha val="38000"/>
                    </a:srgbClr>
                  </a:outerShdw>
                </a:effectLst>
              </a:rPr>
              <a:t>2</a:t>
            </a:r>
            <a:r>
              <a:rPr lang="en-GB" b="1" dirty="0" smtClean="0">
                <a:ln w="11430"/>
                <a:solidFill>
                  <a:srgbClr val="000080"/>
                </a:solidFill>
                <a:effectLst>
                  <a:outerShdw blurRad="50800" dist="39000" dir="5460000" algn="tl">
                    <a:srgbClr val="000000">
                      <a:alpha val="38000"/>
                    </a:srgbClr>
                  </a:outerShdw>
                </a:effectLst>
              </a:rPr>
              <a:t>S</a:t>
            </a:r>
            <a:endParaRPr lang="en-GB" b="1" dirty="0">
              <a:ln w="11430"/>
              <a:solidFill>
                <a:srgbClr val="000080"/>
              </a:solidFill>
              <a:effectLst>
                <a:outerShdw blurRad="50800" dist="39000" dir="5460000" algn="tl">
                  <a:srgbClr val="000000">
                    <a:alpha val="38000"/>
                  </a:srgbClr>
                </a:outerShdw>
              </a:effectLst>
            </a:endParaRPr>
          </a:p>
        </p:txBody>
      </p:sp>
      <p:sp>
        <p:nvSpPr>
          <p:cNvPr id="20" name="CuadroTexto 19"/>
          <p:cNvSpPr txBox="1"/>
          <p:nvPr/>
        </p:nvSpPr>
        <p:spPr>
          <a:xfrm>
            <a:off x="3151917" y="4898264"/>
            <a:ext cx="59672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0080"/>
                </a:solidFill>
                <a:effectLst>
                  <a:outerShdw blurRad="50800" dist="39000" dir="5460000" algn="tl">
                    <a:srgbClr val="000000">
                      <a:alpha val="38000"/>
                    </a:srgbClr>
                  </a:outerShdw>
                </a:effectLst>
              </a:rPr>
              <a:t>H</a:t>
            </a:r>
            <a:r>
              <a:rPr lang="en-GB" b="1" baseline="-25000" dirty="0" smtClean="0">
                <a:ln w="11430"/>
                <a:solidFill>
                  <a:srgbClr val="000080"/>
                </a:solidFill>
                <a:effectLst>
                  <a:outerShdw blurRad="50800" dist="39000" dir="5460000" algn="tl">
                    <a:srgbClr val="000000">
                      <a:alpha val="38000"/>
                    </a:srgbClr>
                  </a:outerShdw>
                </a:effectLst>
              </a:rPr>
              <a:t>2</a:t>
            </a:r>
            <a:r>
              <a:rPr lang="en-GB" b="1" dirty="0" smtClean="0">
                <a:ln w="11430"/>
                <a:solidFill>
                  <a:srgbClr val="000080"/>
                </a:solidFill>
                <a:effectLst>
                  <a:outerShdw blurRad="50800" dist="39000" dir="5460000" algn="tl">
                    <a:srgbClr val="000000">
                      <a:alpha val="38000"/>
                    </a:srgbClr>
                  </a:outerShdw>
                </a:effectLst>
              </a:rPr>
              <a:t>S</a:t>
            </a:r>
            <a:endParaRPr lang="en-GB" b="1" dirty="0">
              <a:ln w="11430"/>
              <a:solidFill>
                <a:srgbClr val="000080"/>
              </a:solidFill>
              <a:effectLst>
                <a:outerShdw blurRad="50800" dist="39000" dir="5460000" algn="tl">
                  <a:srgbClr val="000000">
                    <a:alpha val="38000"/>
                  </a:srgbClr>
                </a:outerShdw>
              </a:effectLst>
            </a:endParaRPr>
          </a:p>
        </p:txBody>
      </p:sp>
      <p:sp>
        <p:nvSpPr>
          <p:cNvPr id="21" name="CuadroTexto 20"/>
          <p:cNvSpPr txBox="1"/>
          <p:nvPr/>
        </p:nvSpPr>
        <p:spPr>
          <a:xfrm>
            <a:off x="6077694" y="527547"/>
            <a:ext cx="109108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0080"/>
                </a:solidFill>
                <a:effectLst>
                  <a:outerShdw blurRad="50800" dist="39000" dir="5460000" algn="tl">
                    <a:srgbClr val="000000">
                      <a:alpha val="38000"/>
                    </a:srgbClr>
                  </a:outerShdw>
                </a:effectLst>
              </a:rPr>
              <a:t>HS</a:t>
            </a:r>
            <a:r>
              <a:rPr lang="en-GB" b="1" baseline="30000" dirty="0" smtClean="0">
                <a:ln w="11430"/>
                <a:solidFill>
                  <a:srgbClr val="000080"/>
                </a:solidFill>
                <a:effectLst>
                  <a:outerShdw blurRad="50800" dist="39000" dir="5460000" algn="tl">
                    <a:srgbClr val="000000">
                      <a:alpha val="38000"/>
                    </a:srgbClr>
                  </a:outerShdw>
                </a:effectLst>
              </a:rPr>
              <a:t>-</a:t>
            </a:r>
            <a:r>
              <a:rPr lang="en-GB" b="1" dirty="0" smtClean="0">
                <a:ln w="11430"/>
                <a:solidFill>
                  <a:srgbClr val="000080"/>
                </a:solidFill>
                <a:effectLst>
                  <a:outerShdw blurRad="50800" dist="39000" dir="5460000" algn="tl">
                    <a:srgbClr val="000000">
                      <a:alpha val="38000"/>
                    </a:srgbClr>
                  </a:outerShdw>
                </a:effectLst>
              </a:rPr>
              <a:t> + H</a:t>
            </a:r>
            <a:r>
              <a:rPr lang="en-GB" b="1" baseline="30000" dirty="0" smtClean="0">
                <a:ln w="11430"/>
                <a:solidFill>
                  <a:srgbClr val="000080"/>
                </a:solidFill>
                <a:effectLst>
                  <a:outerShdw blurRad="50800" dist="39000" dir="5460000" algn="tl">
                    <a:srgbClr val="000000">
                      <a:alpha val="38000"/>
                    </a:srgbClr>
                  </a:outerShdw>
                </a:effectLst>
              </a:rPr>
              <a:t>+</a:t>
            </a:r>
            <a:endParaRPr lang="en-GB" b="1" baseline="30000" dirty="0">
              <a:ln w="11430"/>
              <a:solidFill>
                <a:srgbClr val="000080"/>
              </a:solidFill>
              <a:effectLst>
                <a:outerShdw blurRad="50800" dist="39000" dir="5460000" algn="tl">
                  <a:srgbClr val="000000">
                    <a:alpha val="38000"/>
                  </a:srgbClr>
                </a:outerShdw>
              </a:effectLst>
            </a:endParaRPr>
          </a:p>
        </p:txBody>
      </p:sp>
      <p:sp>
        <p:nvSpPr>
          <p:cNvPr id="22" name="CuadroTexto 21"/>
          <p:cNvSpPr txBox="1"/>
          <p:nvPr/>
        </p:nvSpPr>
        <p:spPr>
          <a:xfrm>
            <a:off x="6077694" y="2050404"/>
            <a:ext cx="109108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0080"/>
                </a:solidFill>
                <a:effectLst>
                  <a:outerShdw blurRad="50800" dist="39000" dir="5460000" algn="tl">
                    <a:srgbClr val="000000">
                      <a:alpha val="38000"/>
                    </a:srgbClr>
                  </a:outerShdw>
                </a:effectLst>
              </a:rPr>
              <a:t>HS</a:t>
            </a:r>
            <a:r>
              <a:rPr lang="en-GB" b="1" baseline="30000" dirty="0" smtClean="0">
                <a:ln w="11430"/>
                <a:solidFill>
                  <a:srgbClr val="000080"/>
                </a:solidFill>
                <a:effectLst>
                  <a:outerShdw blurRad="50800" dist="39000" dir="5460000" algn="tl">
                    <a:srgbClr val="000000">
                      <a:alpha val="38000"/>
                    </a:srgbClr>
                  </a:outerShdw>
                </a:effectLst>
              </a:rPr>
              <a:t>-</a:t>
            </a:r>
            <a:r>
              <a:rPr lang="en-GB" b="1" dirty="0" smtClean="0">
                <a:ln w="11430"/>
                <a:solidFill>
                  <a:srgbClr val="000080"/>
                </a:solidFill>
                <a:effectLst>
                  <a:outerShdw blurRad="50800" dist="39000" dir="5460000" algn="tl">
                    <a:srgbClr val="000000">
                      <a:alpha val="38000"/>
                    </a:srgbClr>
                  </a:outerShdw>
                </a:effectLst>
              </a:rPr>
              <a:t> + H</a:t>
            </a:r>
            <a:r>
              <a:rPr lang="en-GB" b="1" baseline="30000" dirty="0" smtClean="0">
                <a:ln w="11430"/>
                <a:solidFill>
                  <a:srgbClr val="000080"/>
                </a:solidFill>
                <a:effectLst>
                  <a:outerShdw blurRad="50800" dist="39000" dir="5460000" algn="tl">
                    <a:srgbClr val="000000">
                      <a:alpha val="38000"/>
                    </a:srgbClr>
                  </a:outerShdw>
                </a:effectLst>
              </a:rPr>
              <a:t>+</a:t>
            </a:r>
            <a:endParaRPr lang="en-GB" b="1" baseline="30000" dirty="0">
              <a:ln w="11430"/>
              <a:solidFill>
                <a:srgbClr val="000080"/>
              </a:solidFill>
              <a:effectLst>
                <a:outerShdw blurRad="50800" dist="39000" dir="5460000" algn="tl">
                  <a:srgbClr val="000000">
                    <a:alpha val="38000"/>
                  </a:srgbClr>
                </a:outerShdw>
              </a:effectLst>
            </a:endParaRPr>
          </a:p>
        </p:txBody>
      </p:sp>
      <p:sp>
        <p:nvSpPr>
          <p:cNvPr id="23" name="CuadroTexto 22"/>
          <p:cNvSpPr txBox="1"/>
          <p:nvPr/>
        </p:nvSpPr>
        <p:spPr>
          <a:xfrm>
            <a:off x="6077694" y="3446415"/>
            <a:ext cx="109108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0080"/>
                </a:solidFill>
                <a:effectLst>
                  <a:outerShdw blurRad="50800" dist="39000" dir="5460000" algn="tl">
                    <a:srgbClr val="000000">
                      <a:alpha val="38000"/>
                    </a:srgbClr>
                  </a:outerShdw>
                </a:effectLst>
              </a:rPr>
              <a:t>HS</a:t>
            </a:r>
            <a:r>
              <a:rPr lang="en-GB" b="1" baseline="30000" dirty="0" smtClean="0">
                <a:ln w="11430"/>
                <a:solidFill>
                  <a:srgbClr val="000080"/>
                </a:solidFill>
                <a:effectLst>
                  <a:outerShdw blurRad="50800" dist="39000" dir="5460000" algn="tl">
                    <a:srgbClr val="000000">
                      <a:alpha val="38000"/>
                    </a:srgbClr>
                  </a:outerShdw>
                </a:effectLst>
              </a:rPr>
              <a:t>-</a:t>
            </a:r>
            <a:r>
              <a:rPr lang="en-GB" b="1" dirty="0" smtClean="0">
                <a:ln w="11430"/>
                <a:solidFill>
                  <a:srgbClr val="000080"/>
                </a:solidFill>
                <a:effectLst>
                  <a:outerShdw blurRad="50800" dist="39000" dir="5460000" algn="tl">
                    <a:srgbClr val="000000">
                      <a:alpha val="38000"/>
                    </a:srgbClr>
                  </a:outerShdw>
                </a:effectLst>
              </a:rPr>
              <a:t> + H</a:t>
            </a:r>
            <a:r>
              <a:rPr lang="en-GB" b="1" baseline="30000" dirty="0" smtClean="0">
                <a:ln w="11430"/>
                <a:solidFill>
                  <a:srgbClr val="000080"/>
                </a:solidFill>
                <a:effectLst>
                  <a:outerShdw blurRad="50800" dist="39000" dir="5460000" algn="tl">
                    <a:srgbClr val="000000">
                      <a:alpha val="38000"/>
                    </a:srgbClr>
                  </a:outerShdw>
                </a:effectLst>
              </a:rPr>
              <a:t>+</a:t>
            </a:r>
            <a:endParaRPr lang="en-GB" b="1" baseline="30000" dirty="0">
              <a:ln w="11430"/>
              <a:solidFill>
                <a:srgbClr val="000080"/>
              </a:solidFill>
              <a:effectLst>
                <a:outerShdw blurRad="50800" dist="39000" dir="5460000" algn="tl">
                  <a:srgbClr val="000000">
                    <a:alpha val="38000"/>
                  </a:srgbClr>
                </a:outerShdw>
              </a:effectLst>
            </a:endParaRPr>
          </a:p>
        </p:txBody>
      </p:sp>
      <p:sp>
        <p:nvSpPr>
          <p:cNvPr id="24" name="CuadroTexto 23"/>
          <p:cNvSpPr txBox="1"/>
          <p:nvPr/>
        </p:nvSpPr>
        <p:spPr>
          <a:xfrm>
            <a:off x="6077694" y="4897927"/>
            <a:ext cx="109108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0080"/>
                </a:solidFill>
                <a:effectLst>
                  <a:outerShdw blurRad="50800" dist="39000" dir="5460000" algn="tl">
                    <a:srgbClr val="000000">
                      <a:alpha val="38000"/>
                    </a:srgbClr>
                  </a:outerShdw>
                </a:effectLst>
              </a:rPr>
              <a:t>HS</a:t>
            </a:r>
            <a:r>
              <a:rPr lang="en-GB" b="1" baseline="30000" dirty="0" smtClean="0">
                <a:ln w="11430"/>
                <a:solidFill>
                  <a:srgbClr val="000080"/>
                </a:solidFill>
                <a:effectLst>
                  <a:outerShdw blurRad="50800" dist="39000" dir="5460000" algn="tl">
                    <a:srgbClr val="000000">
                      <a:alpha val="38000"/>
                    </a:srgbClr>
                  </a:outerShdw>
                </a:effectLst>
              </a:rPr>
              <a:t>-</a:t>
            </a:r>
            <a:r>
              <a:rPr lang="en-GB" b="1" dirty="0" smtClean="0">
                <a:ln w="11430"/>
                <a:solidFill>
                  <a:srgbClr val="000080"/>
                </a:solidFill>
                <a:effectLst>
                  <a:outerShdw blurRad="50800" dist="39000" dir="5460000" algn="tl">
                    <a:srgbClr val="000000">
                      <a:alpha val="38000"/>
                    </a:srgbClr>
                  </a:outerShdw>
                </a:effectLst>
              </a:rPr>
              <a:t> + H</a:t>
            </a:r>
            <a:r>
              <a:rPr lang="en-GB" b="1" baseline="30000" dirty="0" smtClean="0">
                <a:ln w="11430"/>
                <a:solidFill>
                  <a:srgbClr val="000080"/>
                </a:solidFill>
                <a:effectLst>
                  <a:outerShdw blurRad="50800" dist="39000" dir="5460000" algn="tl">
                    <a:srgbClr val="000000">
                      <a:alpha val="38000"/>
                    </a:srgbClr>
                  </a:outerShdw>
                </a:effectLst>
              </a:rPr>
              <a:t>+</a:t>
            </a:r>
            <a:endParaRPr lang="en-GB" b="1" baseline="30000" dirty="0">
              <a:ln w="11430"/>
              <a:solidFill>
                <a:srgbClr val="000080"/>
              </a:solidFill>
              <a:effectLst>
                <a:outerShdw blurRad="50800" dist="39000" dir="5460000" algn="tl">
                  <a:srgbClr val="000000">
                    <a:alpha val="38000"/>
                  </a:srgbClr>
                </a:outerShdw>
              </a:effectLst>
            </a:endParaRPr>
          </a:p>
        </p:txBody>
      </p:sp>
      <p:sp>
        <p:nvSpPr>
          <p:cNvPr id="25" name="CuadroTexto 24"/>
          <p:cNvSpPr txBox="1"/>
          <p:nvPr/>
        </p:nvSpPr>
        <p:spPr>
          <a:xfrm>
            <a:off x="2160321" y="2397022"/>
            <a:ext cx="1983192" cy="369332"/>
          </a:xfrm>
          <a:prstGeom prst="rect">
            <a:avLst/>
          </a:prstGeom>
          <a:noFill/>
        </p:spPr>
        <p:txBody>
          <a:bodyPr wrap="square" rtlCol="0">
            <a:spAutoFit/>
          </a:bodyPr>
          <a:lstStyle/>
          <a:p>
            <a:r>
              <a:rPr lang="en-GB" dirty="0" smtClean="0"/>
              <a:t>intracellular</a:t>
            </a:r>
            <a:endParaRPr lang="en-GB" dirty="0"/>
          </a:p>
        </p:txBody>
      </p:sp>
      <p:sp>
        <p:nvSpPr>
          <p:cNvPr id="26" name="CuadroTexto 25"/>
          <p:cNvSpPr txBox="1"/>
          <p:nvPr/>
        </p:nvSpPr>
        <p:spPr>
          <a:xfrm>
            <a:off x="2126792" y="5299902"/>
            <a:ext cx="1983192" cy="369332"/>
          </a:xfrm>
          <a:prstGeom prst="rect">
            <a:avLst/>
          </a:prstGeom>
          <a:noFill/>
        </p:spPr>
        <p:txBody>
          <a:bodyPr wrap="square" rtlCol="0">
            <a:spAutoFit/>
          </a:bodyPr>
          <a:lstStyle/>
          <a:p>
            <a:r>
              <a:rPr lang="en-GB" dirty="0" smtClean="0"/>
              <a:t>intracellular</a:t>
            </a:r>
            <a:endParaRPr lang="en-GB" dirty="0"/>
          </a:p>
        </p:txBody>
      </p:sp>
      <p:cxnSp>
        <p:nvCxnSpPr>
          <p:cNvPr id="34" name="Conector recto de flecha 33"/>
          <p:cNvCxnSpPr/>
          <p:nvPr/>
        </p:nvCxnSpPr>
        <p:spPr>
          <a:xfrm flipV="1">
            <a:off x="3748638" y="699175"/>
            <a:ext cx="2188005" cy="130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 name="Conector recto de flecha 34"/>
          <p:cNvCxnSpPr/>
          <p:nvPr/>
        </p:nvCxnSpPr>
        <p:spPr>
          <a:xfrm flipV="1">
            <a:off x="3748638" y="2278469"/>
            <a:ext cx="2188005" cy="130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 name="Conector recto de flecha 35"/>
          <p:cNvCxnSpPr/>
          <p:nvPr/>
        </p:nvCxnSpPr>
        <p:spPr>
          <a:xfrm flipH="1" flipV="1">
            <a:off x="3748638" y="3669282"/>
            <a:ext cx="2188005" cy="130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7" name="Conector recto de flecha 36"/>
          <p:cNvCxnSpPr/>
          <p:nvPr/>
        </p:nvCxnSpPr>
        <p:spPr>
          <a:xfrm flipV="1">
            <a:off x="3748638" y="5096174"/>
            <a:ext cx="2188005" cy="130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 name="Conector recto de flecha 38"/>
          <p:cNvCxnSpPr/>
          <p:nvPr/>
        </p:nvCxnSpPr>
        <p:spPr>
          <a:xfrm flipH="1">
            <a:off x="4457329" y="825534"/>
            <a:ext cx="77062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 name="Conector recto de flecha 39"/>
          <p:cNvCxnSpPr/>
          <p:nvPr/>
        </p:nvCxnSpPr>
        <p:spPr>
          <a:xfrm flipH="1">
            <a:off x="4457329" y="2419736"/>
            <a:ext cx="77062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 name="Conector recto de flecha 40"/>
          <p:cNvCxnSpPr/>
          <p:nvPr/>
        </p:nvCxnSpPr>
        <p:spPr>
          <a:xfrm flipH="1">
            <a:off x="4457329" y="5242789"/>
            <a:ext cx="77062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 name="Conector recto de flecha 41"/>
          <p:cNvCxnSpPr/>
          <p:nvPr/>
        </p:nvCxnSpPr>
        <p:spPr>
          <a:xfrm>
            <a:off x="4457329" y="3820604"/>
            <a:ext cx="77062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 name="Conector recto de flecha 43"/>
          <p:cNvCxnSpPr/>
          <p:nvPr/>
        </p:nvCxnSpPr>
        <p:spPr>
          <a:xfrm flipV="1">
            <a:off x="3505294" y="921769"/>
            <a:ext cx="0" cy="8956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1" name="Conector recto de flecha 50"/>
          <p:cNvCxnSpPr/>
          <p:nvPr/>
        </p:nvCxnSpPr>
        <p:spPr>
          <a:xfrm>
            <a:off x="3378297" y="3911019"/>
            <a:ext cx="0" cy="8956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2" name="Conector recto de flecha 51"/>
          <p:cNvCxnSpPr/>
          <p:nvPr/>
        </p:nvCxnSpPr>
        <p:spPr>
          <a:xfrm>
            <a:off x="6297195" y="938701"/>
            <a:ext cx="0" cy="8956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5" name="Conector recto de flecha 54"/>
          <p:cNvCxnSpPr/>
          <p:nvPr/>
        </p:nvCxnSpPr>
        <p:spPr>
          <a:xfrm>
            <a:off x="3352900" y="1129676"/>
            <a:ext cx="0" cy="4544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6" name="Conector recto de flecha 55"/>
          <p:cNvCxnSpPr/>
          <p:nvPr/>
        </p:nvCxnSpPr>
        <p:spPr>
          <a:xfrm flipV="1">
            <a:off x="3530697" y="3911020"/>
            <a:ext cx="0" cy="89569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7" name="Conector recto de flecha 56"/>
          <p:cNvCxnSpPr/>
          <p:nvPr/>
        </p:nvCxnSpPr>
        <p:spPr>
          <a:xfrm flipV="1">
            <a:off x="6376057" y="1142376"/>
            <a:ext cx="0" cy="644723"/>
          </a:xfrm>
          <a:prstGeom prst="straightConnector1">
            <a:avLst/>
          </a:prstGeom>
          <a:ln>
            <a:solidFill>
              <a:srgbClr val="008000"/>
            </a:solidFill>
            <a:tailEnd type="arrow"/>
          </a:ln>
        </p:spPr>
        <p:style>
          <a:lnRef idx="2">
            <a:schemeClr val="dk1"/>
          </a:lnRef>
          <a:fillRef idx="0">
            <a:schemeClr val="dk1"/>
          </a:fillRef>
          <a:effectRef idx="1">
            <a:schemeClr val="dk1"/>
          </a:effectRef>
          <a:fontRef idx="minor">
            <a:schemeClr val="tx1"/>
          </a:fontRef>
        </p:style>
      </p:cxnSp>
      <p:sp>
        <p:nvSpPr>
          <p:cNvPr id="58" name="CuadroTexto 57"/>
          <p:cNvSpPr txBox="1"/>
          <p:nvPr/>
        </p:nvSpPr>
        <p:spPr>
          <a:xfrm>
            <a:off x="6285954" y="1668634"/>
            <a:ext cx="59672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8000"/>
                </a:solidFill>
                <a:effectLst>
                  <a:outerShdw blurRad="50800" dist="39000" dir="5460000" algn="tl">
                    <a:srgbClr val="000000">
                      <a:alpha val="38000"/>
                    </a:srgbClr>
                  </a:outerShdw>
                </a:effectLst>
              </a:rPr>
              <a:t>Cl</a:t>
            </a:r>
            <a:r>
              <a:rPr lang="en-GB" b="1" baseline="30000" dirty="0" smtClean="0">
                <a:ln w="11430"/>
                <a:solidFill>
                  <a:srgbClr val="008000"/>
                </a:solidFill>
                <a:effectLst>
                  <a:outerShdw blurRad="50800" dist="39000" dir="5460000" algn="tl">
                    <a:srgbClr val="000000">
                      <a:alpha val="38000"/>
                    </a:srgbClr>
                  </a:outerShdw>
                </a:effectLst>
              </a:rPr>
              <a:t>-</a:t>
            </a:r>
            <a:endParaRPr lang="en-GB" b="1" baseline="30000" dirty="0">
              <a:ln w="11430"/>
              <a:solidFill>
                <a:srgbClr val="008000"/>
              </a:solidFill>
              <a:effectLst>
                <a:outerShdw blurRad="50800" dist="39000" dir="5460000" algn="tl">
                  <a:srgbClr val="000000">
                    <a:alpha val="38000"/>
                  </a:srgbClr>
                </a:outerShdw>
              </a:effectLst>
            </a:endParaRPr>
          </a:p>
        </p:txBody>
      </p:sp>
      <p:sp>
        <p:nvSpPr>
          <p:cNvPr id="8" name="Rectángulo redondeado 7"/>
          <p:cNvSpPr/>
          <p:nvPr/>
        </p:nvSpPr>
        <p:spPr>
          <a:xfrm>
            <a:off x="2126792" y="1391059"/>
            <a:ext cx="5967220" cy="1376955"/>
          </a:xfrm>
          <a:prstGeom prst="roundRect">
            <a:avLst/>
          </a:prstGeom>
          <a:solidFill>
            <a:srgbClr val="FFCC66">
              <a:alpha val="5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9" name="Rectángulo redondeado 28"/>
          <p:cNvSpPr/>
          <p:nvPr/>
        </p:nvSpPr>
        <p:spPr>
          <a:xfrm>
            <a:off x="6112633" y="1094503"/>
            <a:ext cx="128437" cy="579316"/>
          </a:xfrm>
          <a:prstGeom prst="roundRect">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30" name="Rectángulo redondeado 29"/>
          <p:cNvSpPr/>
          <p:nvPr/>
        </p:nvSpPr>
        <p:spPr>
          <a:xfrm>
            <a:off x="6441607" y="1094503"/>
            <a:ext cx="128437" cy="579316"/>
          </a:xfrm>
          <a:prstGeom prst="roundRect">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59" name="CuadroTexto 58"/>
          <p:cNvSpPr txBox="1"/>
          <p:nvPr/>
        </p:nvSpPr>
        <p:spPr>
          <a:xfrm>
            <a:off x="6582984" y="1065965"/>
            <a:ext cx="1211337"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FF0000"/>
              </a:contourClr>
            </a:sp3d>
          </a:bodyPr>
          <a:lstStyle/>
          <a:p>
            <a:r>
              <a:rPr lang="en-GB" b="1" dirty="0" smtClean="0">
                <a:ln w="11430"/>
                <a:solidFill>
                  <a:srgbClr val="FF6600"/>
                </a:solidFill>
                <a:effectLst>
                  <a:outerShdw blurRad="50800" dist="39000" dir="5460000" algn="tl">
                    <a:srgbClr val="000000">
                      <a:alpha val="38000"/>
                    </a:srgbClr>
                  </a:outerShdw>
                </a:effectLst>
              </a:rPr>
              <a:t>AE1</a:t>
            </a:r>
            <a:endParaRPr lang="en-GB" b="1" dirty="0">
              <a:ln w="11430"/>
              <a:solidFill>
                <a:srgbClr val="FF6600"/>
              </a:solidFill>
              <a:effectLst>
                <a:outerShdw blurRad="50800" dist="39000" dir="5460000" algn="tl">
                  <a:srgbClr val="000000">
                    <a:alpha val="38000"/>
                  </a:srgbClr>
                </a:outerShdw>
              </a:effectLst>
            </a:endParaRPr>
          </a:p>
        </p:txBody>
      </p:sp>
      <p:sp>
        <p:nvSpPr>
          <p:cNvPr id="71" name="Flecha curvada hacia la izquierda 70"/>
          <p:cNvSpPr/>
          <p:nvPr/>
        </p:nvSpPr>
        <p:spPr>
          <a:xfrm>
            <a:off x="4304929" y="1044716"/>
            <a:ext cx="1117967" cy="816379"/>
          </a:xfrm>
          <a:prstGeom prst="curvedLeftArrow">
            <a:avLst>
              <a:gd name="adj1" fmla="val 12550"/>
              <a:gd name="adj2" fmla="val 50000"/>
              <a:gd name="adj3" fmla="val 25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tx1"/>
              </a:solidFill>
            </a:endParaRPr>
          </a:p>
        </p:txBody>
      </p:sp>
      <p:cxnSp>
        <p:nvCxnSpPr>
          <p:cNvPr id="45" name="Conector recto de flecha 44"/>
          <p:cNvCxnSpPr/>
          <p:nvPr/>
        </p:nvCxnSpPr>
        <p:spPr>
          <a:xfrm>
            <a:off x="6313548" y="3990338"/>
            <a:ext cx="0" cy="4501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 name="Conector recto de flecha 45"/>
          <p:cNvCxnSpPr/>
          <p:nvPr/>
        </p:nvCxnSpPr>
        <p:spPr>
          <a:xfrm flipV="1">
            <a:off x="6392410" y="4142084"/>
            <a:ext cx="0" cy="412481"/>
          </a:xfrm>
          <a:prstGeom prst="straightConnector1">
            <a:avLst/>
          </a:prstGeom>
          <a:ln>
            <a:solidFill>
              <a:srgbClr val="008000"/>
            </a:solidFill>
            <a:tailEnd type="arrow"/>
          </a:ln>
        </p:spPr>
        <p:style>
          <a:lnRef idx="2">
            <a:schemeClr val="dk1"/>
          </a:lnRef>
          <a:fillRef idx="0">
            <a:schemeClr val="dk1"/>
          </a:fillRef>
          <a:effectRef idx="1">
            <a:schemeClr val="dk1"/>
          </a:effectRef>
          <a:fontRef idx="minor">
            <a:schemeClr val="tx1"/>
          </a:fontRef>
        </p:style>
      </p:cxnSp>
      <p:sp>
        <p:nvSpPr>
          <p:cNvPr id="47" name="CuadroTexto 46"/>
          <p:cNvSpPr txBox="1"/>
          <p:nvPr/>
        </p:nvSpPr>
        <p:spPr>
          <a:xfrm>
            <a:off x="6296977" y="4593007"/>
            <a:ext cx="59672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n-GB" b="1" dirty="0" smtClean="0">
                <a:ln w="11430"/>
                <a:solidFill>
                  <a:srgbClr val="008000"/>
                </a:solidFill>
                <a:effectLst>
                  <a:outerShdw blurRad="50800" dist="39000" dir="5460000" algn="tl">
                    <a:srgbClr val="000000">
                      <a:alpha val="38000"/>
                    </a:srgbClr>
                  </a:outerShdw>
                </a:effectLst>
              </a:rPr>
              <a:t>Cl</a:t>
            </a:r>
            <a:r>
              <a:rPr lang="en-GB" b="1" baseline="30000" dirty="0" smtClean="0">
                <a:ln w="11430"/>
                <a:solidFill>
                  <a:srgbClr val="008000"/>
                </a:solidFill>
                <a:effectLst>
                  <a:outerShdw blurRad="50800" dist="39000" dir="5460000" algn="tl">
                    <a:srgbClr val="000000">
                      <a:alpha val="38000"/>
                    </a:srgbClr>
                  </a:outerShdw>
                </a:effectLst>
              </a:rPr>
              <a:t>-</a:t>
            </a:r>
            <a:endParaRPr lang="en-GB" b="1" baseline="30000" dirty="0">
              <a:ln w="11430"/>
              <a:solidFill>
                <a:srgbClr val="008000"/>
              </a:solidFill>
              <a:effectLst>
                <a:outerShdw blurRad="50800" dist="39000" dir="5460000" algn="tl">
                  <a:srgbClr val="000000">
                    <a:alpha val="38000"/>
                  </a:srgbClr>
                </a:outerShdw>
              </a:effectLst>
            </a:endParaRPr>
          </a:p>
        </p:txBody>
      </p:sp>
      <p:sp>
        <p:nvSpPr>
          <p:cNvPr id="9" name="Rectángulo redondeado 8"/>
          <p:cNvSpPr/>
          <p:nvPr/>
        </p:nvSpPr>
        <p:spPr>
          <a:xfrm>
            <a:off x="2126792" y="4292279"/>
            <a:ext cx="5967220" cy="1376955"/>
          </a:xfrm>
          <a:prstGeom prst="roundRect">
            <a:avLst/>
          </a:prstGeom>
          <a:solidFill>
            <a:srgbClr val="804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2" name="Flecha curvada hacia la izquierda 71"/>
          <p:cNvSpPr/>
          <p:nvPr/>
        </p:nvSpPr>
        <p:spPr>
          <a:xfrm flipH="1">
            <a:off x="3921911" y="4070127"/>
            <a:ext cx="349136" cy="816379"/>
          </a:xfrm>
          <a:prstGeom prst="curvedLeftArrow">
            <a:avLst>
              <a:gd name="adj1" fmla="val 12550"/>
              <a:gd name="adj2" fmla="val 50000"/>
              <a:gd name="adj3" fmla="val 25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tx1"/>
              </a:solidFill>
            </a:endParaRPr>
          </a:p>
        </p:txBody>
      </p:sp>
      <p:sp>
        <p:nvSpPr>
          <p:cNvPr id="61" name="Flecha curvada hacia la izquierda 60"/>
          <p:cNvSpPr/>
          <p:nvPr/>
        </p:nvSpPr>
        <p:spPr>
          <a:xfrm>
            <a:off x="5412089" y="4070127"/>
            <a:ext cx="349136" cy="816379"/>
          </a:xfrm>
          <a:prstGeom prst="curvedLeftArrow">
            <a:avLst>
              <a:gd name="adj1" fmla="val 12550"/>
              <a:gd name="adj2" fmla="val 50000"/>
              <a:gd name="adj3" fmla="val 25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tx1"/>
              </a:solidFill>
            </a:endParaRPr>
          </a:p>
        </p:txBody>
      </p:sp>
      <p:sp>
        <p:nvSpPr>
          <p:cNvPr id="48" name="Rectángulo redondeado 47"/>
          <p:cNvSpPr/>
          <p:nvPr/>
        </p:nvSpPr>
        <p:spPr>
          <a:xfrm>
            <a:off x="6123656" y="4018876"/>
            <a:ext cx="128437" cy="579316"/>
          </a:xfrm>
          <a:prstGeom prst="roundRect">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49" name="Rectángulo redondeado 48"/>
          <p:cNvSpPr/>
          <p:nvPr/>
        </p:nvSpPr>
        <p:spPr>
          <a:xfrm>
            <a:off x="6452630" y="4018876"/>
            <a:ext cx="128437" cy="579316"/>
          </a:xfrm>
          <a:prstGeom prst="roundRect">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50" name="CuadroTexto 49"/>
          <p:cNvSpPr txBox="1"/>
          <p:nvPr/>
        </p:nvSpPr>
        <p:spPr>
          <a:xfrm>
            <a:off x="6594007" y="3990338"/>
            <a:ext cx="1211337"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FF0000"/>
              </a:contourClr>
            </a:sp3d>
          </a:bodyPr>
          <a:lstStyle/>
          <a:p>
            <a:r>
              <a:rPr lang="en-GB" b="1" dirty="0" smtClean="0">
                <a:ln w="11430"/>
                <a:solidFill>
                  <a:srgbClr val="FF6600"/>
                </a:solidFill>
                <a:effectLst>
                  <a:outerShdw blurRad="50800" dist="39000" dir="5460000" algn="tl">
                    <a:srgbClr val="000000">
                      <a:alpha val="38000"/>
                    </a:srgbClr>
                  </a:outerShdw>
                </a:effectLst>
              </a:rPr>
              <a:t>AE1</a:t>
            </a:r>
            <a:endParaRPr lang="en-GB" b="1" dirty="0">
              <a:ln w="11430"/>
              <a:solidFill>
                <a:srgbClr val="FF66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73856347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par>
                                <p:cTn id="8" presetID="22" presetClass="entr" presetSubtype="8"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up)">
                                      <p:cBhvr>
                                        <p:cTn id="15" dur="500"/>
                                        <p:tgtEl>
                                          <p:spTgt spid="51"/>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up)">
                                      <p:cBhvr>
                                        <p:cTn id="19" dur="500"/>
                                        <p:tgtEl>
                                          <p:spTgt spid="45"/>
                                        </p:tgtEl>
                                      </p:cBhvr>
                                    </p:animEffect>
                                  </p:childTnLst>
                                </p:cTn>
                              </p:par>
                              <p:par>
                                <p:cTn id="20" presetID="22" presetClass="entr" presetSubtype="4"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500"/>
                                        <p:tgtEl>
                                          <p:spTgt spid="46"/>
                                        </p:tgtEl>
                                      </p:cBhvr>
                                    </p:animEffec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down)">
                                      <p:cBhvr>
                                        <p:cTn id="26" dur="500"/>
                                        <p:tgtEl>
                                          <p:spTgt spid="47"/>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par>
                                <p:cTn id="31" presetID="22" presetClass="entr" presetSubtype="2"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right)">
                                      <p:cBhvr>
                                        <p:cTn id="33" dur="500"/>
                                        <p:tgtEl>
                                          <p:spTgt spid="41"/>
                                        </p:tgtEl>
                                      </p:cBhvr>
                                    </p:animEffect>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down)">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wedge">
                                      <p:cBhvr>
                                        <p:cTn id="42" dur="1000"/>
                                        <p:tgtEl>
                                          <p:spTgt spid="72"/>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wedge">
                                      <p:cBhvr>
                                        <p:cTn id="45"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72" grpId="0" animBg="1"/>
      <p:bldP spid="6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echa a la derecha con bandas 33"/>
          <p:cNvSpPr/>
          <p:nvPr/>
        </p:nvSpPr>
        <p:spPr>
          <a:xfrm rot="16200000">
            <a:off x="2014711" y="4187800"/>
            <a:ext cx="2286629" cy="482882"/>
          </a:xfrm>
          <a:prstGeom prst="stripedRightArrow">
            <a:avLst>
              <a:gd name="adj1" fmla="val 44154"/>
              <a:gd name="adj2" fmla="val 105524"/>
            </a:avLst>
          </a:prstGeom>
          <a:solidFill>
            <a:srgbClr val="FF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7" name="Imagen 26"/>
          <p:cNvPicPr>
            <a:picLocks noChangeAspect="1"/>
          </p:cNvPicPr>
          <p:nvPr/>
        </p:nvPicPr>
        <p:blipFill>
          <a:blip r:embed="rId3"/>
          <a:stretch>
            <a:fillRect/>
          </a:stretch>
        </p:blipFill>
        <p:spPr>
          <a:xfrm>
            <a:off x="4235963" y="2720623"/>
            <a:ext cx="4781038" cy="3685822"/>
          </a:xfrm>
          <a:prstGeom prst="rect">
            <a:avLst/>
          </a:prstGeom>
        </p:spPr>
      </p:pic>
      <p:sp>
        <p:nvSpPr>
          <p:cNvPr id="32" name="Flecha a la derecha con bandas 31"/>
          <p:cNvSpPr/>
          <p:nvPr/>
        </p:nvSpPr>
        <p:spPr>
          <a:xfrm>
            <a:off x="3781703" y="2793343"/>
            <a:ext cx="2032075" cy="482882"/>
          </a:xfrm>
          <a:prstGeom prst="stripedRightArrow">
            <a:avLst>
              <a:gd name="adj1" fmla="val 44154"/>
              <a:gd name="adj2" fmla="val 105524"/>
            </a:avLst>
          </a:prstGeom>
          <a:solidFill>
            <a:srgbClr val="FF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Flecha curvada hacia la izquierda 8"/>
          <p:cNvSpPr/>
          <p:nvPr/>
        </p:nvSpPr>
        <p:spPr>
          <a:xfrm rot="16200000">
            <a:off x="2046953" y="1612698"/>
            <a:ext cx="592667" cy="1949017"/>
          </a:xfrm>
          <a:prstGeom prst="curvedLeftArrow">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dirty="0">
              <a:solidFill>
                <a:schemeClr val="tx1"/>
              </a:solidFill>
            </a:endParaRPr>
          </a:p>
        </p:txBody>
      </p:sp>
      <p:sp>
        <p:nvSpPr>
          <p:cNvPr id="2" name="Título 1"/>
          <p:cNvSpPr>
            <a:spLocks noGrp="1"/>
          </p:cNvSpPr>
          <p:nvPr>
            <p:ph type="title" idx="4294967295"/>
          </p:nvPr>
        </p:nvSpPr>
        <p:spPr>
          <a:xfrm>
            <a:off x="677328" y="274638"/>
            <a:ext cx="8229600" cy="1143000"/>
          </a:xfrm>
        </p:spPr>
        <p:txBody>
          <a:bodyPr/>
          <a:lstStyle/>
          <a:p>
            <a:r>
              <a:rPr lang="en-GB" dirty="0" smtClean="0"/>
              <a:t>H</a:t>
            </a:r>
            <a:r>
              <a:rPr lang="en-GB" baseline="-25000" dirty="0" smtClean="0"/>
              <a:t>2</a:t>
            </a:r>
            <a:r>
              <a:rPr lang="en-GB" dirty="0" smtClean="0"/>
              <a:t>S as gasotransmitters</a:t>
            </a:r>
            <a:endParaRPr lang="en-GB" dirty="0"/>
          </a:p>
        </p:txBody>
      </p:sp>
      <p:sp>
        <p:nvSpPr>
          <p:cNvPr id="6" name="CuadroTexto 5"/>
          <p:cNvSpPr txBox="1"/>
          <p:nvPr/>
        </p:nvSpPr>
        <p:spPr>
          <a:xfrm>
            <a:off x="664065" y="2883540"/>
            <a:ext cx="1236712" cy="369332"/>
          </a:xfrm>
          <a:prstGeom prst="rect">
            <a:avLst/>
          </a:prstGeom>
          <a:noFill/>
        </p:spPr>
        <p:txBody>
          <a:bodyPr wrap="none" rtlCol="0">
            <a:spAutoFit/>
          </a:bodyPr>
          <a:lstStyle/>
          <a:p>
            <a:r>
              <a:rPr lang="en-GB" dirty="0" smtClean="0">
                <a:solidFill>
                  <a:srgbClr val="FF0000"/>
                </a:solidFill>
              </a:rPr>
              <a:t>L-cysteine</a:t>
            </a:r>
            <a:endParaRPr lang="en-GB" dirty="0">
              <a:solidFill>
                <a:srgbClr val="FF0000"/>
              </a:solidFill>
            </a:endParaRPr>
          </a:p>
        </p:txBody>
      </p:sp>
      <p:grpSp>
        <p:nvGrpSpPr>
          <p:cNvPr id="29" name="Agrupar 28"/>
          <p:cNvGrpSpPr/>
          <p:nvPr/>
        </p:nvGrpSpPr>
        <p:grpSpPr>
          <a:xfrm>
            <a:off x="664065" y="2005541"/>
            <a:ext cx="3202304" cy="923330"/>
            <a:chOff x="3043873" y="1251543"/>
            <a:chExt cx="3202304" cy="923330"/>
          </a:xfrm>
        </p:grpSpPr>
        <p:sp>
          <p:nvSpPr>
            <p:cNvPr id="7" name="CuadroTexto 6"/>
            <p:cNvSpPr txBox="1"/>
            <p:nvPr/>
          </p:nvSpPr>
          <p:spPr>
            <a:xfrm>
              <a:off x="3179918" y="1251543"/>
              <a:ext cx="2981593" cy="923330"/>
            </a:xfrm>
            <a:prstGeom prst="rect">
              <a:avLst/>
            </a:prstGeom>
            <a:noFill/>
          </p:spPr>
          <p:txBody>
            <a:bodyPr wrap="none" rtlCol="0">
              <a:spAutoFit/>
            </a:bodyPr>
            <a:lstStyle/>
            <a:p>
              <a:pPr algn="ctr"/>
              <a:r>
                <a:rPr lang="es-ES" dirty="0" smtClean="0"/>
                <a:t>CSE</a:t>
              </a:r>
            </a:p>
            <a:p>
              <a:pPr algn="ctr"/>
              <a:r>
                <a:rPr lang="es-ES" dirty="0"/>
                <a:t>cystathionine gamma-lyase </a:t>
              </a:r>
            </a:p>
            <a:p>
              <a:pPr algn="ctr"/>
              <a:endParaRPr lang="en-GB" dirty="0"/>
            </a:p>
          </p:txBody>
        </p:sp>
        <p:sp>
          <p:nvSpPr>
            <p:cNvPr id="18" name="Elipse 17"/>
            <p:cNvSpPr/>
            <p:nvPr/>
          </p:nvSpPr>
          <p:spPr>
            <a:xfrm>
              <a:off x="3043873" y="1285734"/>
              <a:ext cx="3202304" cy="727448"/>
            </a:xfrm>
            <a:prstGeom prst="ellipse">
              <a:avLst/>
            </a:prstGeom>
            <a:solidFill>
              <a:srgbClr val="CCFF66">
                <a:alpha val="40000"/>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dirty="0"/>
            </a:p>
          </p:txBody>
        </p:sp>
      </p:grpSp>
      <p:sp>
        <p:nvSpPr>
          <p:cNvPr id="8" name="CuadroTexto 7"/>
          <p:cNvSpPr txBox="1"/>
          <p:nvPr/>
        </p:nvSpPr>
        <p:spPr>
          <a:xfrm>
            <a:off x="2876687" y="2883540"/>
            <a:ext cx="590914" cy="369332"/>
          </a:xfrm>
          <a:prstGeom prst="rect">
            <a:avLst/>
          </a:prstGeom>
          <a:noFill/>
        </p:spPr>
        <p:txBody>
          <a:bodyPr wrap="none" rtlCol="0">
            <a:spAutoFit/>
          </a:bodyPr>
          <a:lstStyle/>
          <a:p>
            <a:r>
              <a:rPr lang="en-GB" dirty="0" smtClean="0">
                <a:solidFill>
                  <a:srgbClr val="FF0000"/>
                </a:solidFill>
              </a:rPr>
              <a:t>H</a:t>
            </a:r>
            <a:r>
              <a:rPr lang="en-GB" baseline="-25000" dirty="0" smtClean="0">
                <a:solidFill>
                  <a:srgbClr val="FF0000"/>
                </a:solidFill>
              </a:rPr>
              <a:t>2</a:t>
            </a:r>
            <a:r>
              <a:rPr lang="en-GB" dirty="0" smtClean="0">
                <a:solidFill>
                  <a:srgbClr val="FF0000"/>
                </a:solidFill>
              </a:rPr>
              <a:t>S</a:t>
            </a:r>
            <a:endParaRPr lang="en-GB" dirty="0">
              <a:solidFill>
                <a:srgbClr val="FF0000"/>
              </a:solidFill>
            </a:endParaRPr>
          </a:p>
        </p:txBody>
      </p:sp>
      <p:sp>
        <p:nvSpPr>
          <p:cNvPr id="28" name="CuadroTexto 27"/>
          <p:cNvSpPr txBox="1"/>
          <p:nvPr/>
        </p:nvSpPr>
        <p:spPr>
          <a:xfrm>
            <a:off x="0" y="6281001"/>
            <a:ext cx="9143999" cy="584776"/>
          </a:xfrm>
          <a:prstGeom prst="rect">
            <a:avLst/>
          </a:prstGeom>
          <a:noFill/>
        </p:spPr>
        <p:txBody>
          <a:bodyPr wrap="square" rtlCol="0">
            <a:spAutoFit/>
          </a:bodyPr>
          <a:lstStyle/>
          <a:p>
            <a:r>
              <a:rPr lang="en-GB" sz="1600" dirty="0"/>
              <a:t>Altaany Z et all. </a:t>
            </a:r>
            <a:r>
              <a:rPr lang="en-GB" sz="1600" dirty="0" smtClean="0"/>
              <a:t>Schematic </a:t>
            </a:r>
            <a:r>
              <a:rPr lang="en-GB" sz="1600" dirty="0"/>
              <a:t>representation of proposed pathways of </a:t>
            </a:r>
            <a:r>
              <a:rPr lang="en-GB" sz="1600" dirty="0" smtClean="0"/>
              <a:t>H</a:t>
            </a:r>
            <a:r>
              <a:rPr lang="en-GB" sz="1600" baseline="-25000" dirty="0"/>
              <a:t>2</a:t>
            </a:r>
            <a:r>
              <a:rPr lang="en-GB" sz="1600" dirty="0" smtClean="0"/>
              <a:t>S</a:t>
            </a:r>
            <a:r>
              <a:rPr lang="en-GB" sz="1600" dirty="0"/>
              <a:t>-induced NO production and angiogenesis</a:t>
            </a:r>
            <a:r>
              <a:rPr lang="en-GB" sz="1600" dirty="0" smtClean="0"/>
              <a:t>. </a:t>
            </a:r>
            <a:r>
              <a:rPr lang="en-US" sz="1600" dirty="0" smtClean="0"/>
              <a:t>Cell</a:t>
            </a:r>
            <a:r>
              <a:rPr lang="en-US" sz="1600" dirty="0"/>
              <a:t>. Mol. Med. </a:t>
            </a:r>
            <a:r>
              <a:rPr lang="en-US" sz="1600" dirty="0" smtClean="0"/>
              <a:t>2013; 17(7): 879</a:t>
            </a:r>
            <a:r>
              <a:rPr lang="en-US" sz="1600" dirty="0"/>
              <a:t>-888 </a:t>
            </a:r>
            <a:endParaRPr lang="en-GB" sz="1600" dirty="0"/>
          </a:p>
        </p:txBody>
      </p:sp>
      <p:sp>
        <p:nvSpPr>
          <p:cNvPr id="30" name="CuadroTexto 29"/>
          <p:cNvSpPr txBox="1"/>
          <p:nvPr/>
        </p:nvSpPr>
        <p:spPr>
          <a:xfrm>
            <a:off x="677327" y="3766468"/>
            <a:ext cx="2640467" cy="353943"/>
          </a:xfrm>
          <a:prstGeom prst="rect">
            <a:avLst/>
          </a:prstGeom>
          <a:noFill/>
          <a:ln>
            <a:noFill/>
          </a:ln>
        </p:spPr>
        <p:txBody>
          <a:bodyPr wrap="square" rtlCol="0">
            <a:spAutoFit/>
            <a:scene3d>
              <a:camera prst="orthographicFront"/>
              <a:lightRig rig="flat" dir="tl">
                <a:rot lat="0" lon="0" rev="6600000"/>
              </a:lightRig>
            </a:scene3d>
            <a:sp3d extrusionH="25400" contourW="8890">
              <a:bevelT w="38100" h="31750"/>
              <a:contourClr>
                <a:srgbClr val="000000"/>
              </a:contourClr>
            </a:sp3d>
          </a:bodyPr>
          <a:lstStyle/>
          <a:p>
            <a:r>
              <a:rPr lang="es-ES" sz="1700" b="1" dirty="0">
                <a:ln w="11430"/>
                <a:solidFill>
                  <a:srgbClr val="FF0000"/>
                </a:solidFill>
                <a:effectLst>
                  <a:outerShdw blurRad="50800" dist="39000" dir="5460000" algn="tl">
                    <a:srgbClr val="000000">
                      <a:alpha val="38000"/>
                    </a:srgbClr>
                  </a:outerShdw>
                </a:effectLst>
              </a:rPr>
              <a:t>E</a:t>
            </a:r>
            <a:r>
              <a:rPr lang="es-ES" sz="1700" b="1" dirty="0" smtClean="0">
                <a:ln w="11430"/>
                <a:solidFill>
                  <a:srgbClr val="FF0000"/>
                </a:solidFill>
                <a:effectLst>
                  <a:outerShdw blurRad="50800" dist="39000" dir="5460000" algn="tl">
                    <a:srgbClr val="000000">
                      <a:alpha val="38000"/>
                    </a:srgbClr>
                  </a:outerShdw>
                </a:effectLst>
              </a:rPr>
              <a:t>ndothelial Cells (EC)</a:t>
            </a:r>
            <a:endParaRPr lang="en-GB" sz="1700" b="1" dirty="0">
              <a:ln w="11430"/>
              <a:solidFill>
                <a:srgbClr val="FF0000"/>
              </a:solidFill>
              <a:effectLst>
                <a:outerShdw blurRad="50800" dist="39000" dir="5460000" algn="tl">
                  <a:srgbClr val="000000">
                    <a:alpha val="38000"/>
                  </a:srgbClr>
                </a:outerShdw>
              </a:effectLst>
            </a:endParaRPr>
          </a:p>
        </p:txBody>
      </p:sp>
      <p:sp>
        <p:nvSpPr>
          <p:cNvPr id="35" name="CuadroTexto 34"/>
          <p:cNvSpPr txBox="1"/>
          <p:nvPr/>
        </p:nvSpPr>
        <p:spPr>
          <a:xfrm>
            <a:off x="2863686" y="5572556"/>
            <a:ext cx="590914" cy="369332"/>
          </a:xfrm>
          <a:prstGeom prst="rect">
            <a:avLst/>
          </a:prstGeom>
          <a:noFill/>
        </p:spPr>
        <p:txBody>
          <a:bodyPr wrap="none" rtlCol="0">
            <a:spAutoFit/>
          </a:bodyPr>
          <a:lstStyle/>
          <a:p>
            <a:r>
              <a:rPr lang="en-GB" dirty="0" smtClean="0">
                <a:solidFill>
                  <a:srgbClr val="FF0000"/>
                </a:solidFill>
              </a:rPr>
              <a:t>H</a:t>
            </a:r>
            <a:r>
              <a:rPr lang="en-GB" baseline="-25000" dirty="0" smtClean="0">
                <a:solidFill>
                  <a:srgbClr val="FF0000"/>
                </a:solidFill>
              </a:rPr>
              <a:t>2</a:t>
            </a:r>
            <a:r>
              <a:rPr lang="en-GB" dirty="0" smtClean="0">
                <a:solidFill>
                  <a:srgbClr val="FF0000"/>
                </a:solidFill>
              </a:rPr>
              <a:t>S</a:t>
            </a:r>
            <a:endParaRPr lang="en-GB" dirty="0">
              <a:solidFill>
                <a:srgbClr val="FF0000"/>
              </a:solidFill>
            </a:endParaRPr>
          </a:p>
        </p:txBody>
      </p:sp>
      <p:sp>
        <p:nvSpPr>
          <p:cNvPr id="36" name="Rectángulo 35"/>
          <p:cNvSpPr/>
          <p:nvPr/>
        </p:nvSpPr>
        <p:spPr>
          <a:xfrm>
            <a:off x="719661" y="4162782"/>
            <a:ext cx="3062042" cy="902163"/>
          </a:xfrm>
          <a:prstGeom prst="rect">
            <a:avLst/>
          </a:prstGeom>
          <a:gradFill flip="none" rotWithShape="1">
            <a:gsLst>
              <a:gs pos="0">
                <a:srgbClr val="804000">
                  <a:alpha val="74000"/>
                </a:srgbClr>
              </a:gs>
              <a:gs pos="100000">
                <a:srgbClr val="FFFFFF">
                  <a:alpha val="74000"/>
                </a:srgbClr>
              </a:gs>
              <a:gs pos="50000">
                <a:srgbClr val="FF8000">
                  <a:alpha val="74000"/>
                </a:srgbClr>
              </a:gs>
              <a:gs pos="75000">
                <a:srgbClr val="FF4A19">
                  <a:alpha val="74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en-GB" b="1" dirty="0" smtClean="0">
                <a:ln w="50800"/>
                <a:solidFill>
                  <a:schemeClr val="bg1">
                    <a:shade val="50000"/>
                  </a:schemeClr>
                </a:solidFill>
              </a:rPr>
              <a:t>SKIN</a:t>
            </a:r>
            <a:endParaRPr lang="en-GB" b="1" dirty="0">
              <a:ln w="50800"/>
              <a:solidFill>
                <a:schemeClr val="bg1">
                  <a:shade val="50000"/>
                </a:schemeClr>
              </a:solidFill>
            </a:endParaRPr>
          </a:p>
        </p:txBody>
      </p:sp>
      <p:sp>
        <p:nvSpPr>
          <p:cNvPr id="4" name="Cilindro 3"/>
          <p:cNvSpPr/>
          <p:nvPr/>
        </p:nvSpPr>
        <p:spPr>
          <a:xfrm rot="5400000">
            <a:off x="1173842" y="1258514"/>
            <a:ext cx="2227789" cy="3580746"/>
          </a:xfrm>
          <a:prstGeom prst="can">
            <a:avLst/>
          </a:prstGeom>
          <a:solidFill>
            <a:srgbClr val="FF0000">
              <a:alpha val="4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CuadroTexto 4"/>
          <p:cNvSpPr txBox="1"/>
          <p:nvPr/>
        </p:nvSpPr>
        <p:spPr>
          <a:xfrm>
            <a:off x="3589939" y="1748342"/>
            <a:ext cx="5699207"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Wingdings"/>
                <a:ea typeface="Wingdings"/>
                <a:cs typeface="Wingdings"/>
                <a:sym typeface="Wingdings"/>
              </a:rPr>
              <a:t> </a:t>
            </a:r>
            <a:r>
              <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VEGF</a:t>
            </a:r>
            <a:endParaRPr lang="en-GB"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sym typeface="Wingdings"/>
              </a:rPr>
              <a:t> </a:t>
            </a:r>
            <a:r>
              <a:rPr lang="en-GB"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sym typeface="Wingdings"/>
              </a:rPr>
              <a:t>V</a:t>
            </a:r>
            <a:r>
              <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ascular </a:t>
            </a:r>
            <a:r>
              <a:rPr lang="en-GB"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a:t>
            </a:r>
            <a:r>
              <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ndothelial </a:t>
            </a:r>
            <a:r>
              <a:rPr lang="en-GB"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a:t>
            </a:r>
            <a:r>
              <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rowth Factor</a:t>
            </a:r>
            <a:endParaRPr lang="en-GB"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8789481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55"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strVal val="#ppt_w*0.70"/>
                                          </p:val>
                                        </p:tav>
                                        <p:tav tm="100000">
                                          <p:val>
                                            <p:strVal val="#ppt_w"/>
                                          </p:val>
                                        </p:tav>
                                      </p:tavLst>
                                    </p:anim>
                                    <p:anim calcmode="lin" valueType="num">
                                      <p:cBhvr>
                                        <p:cTn id="21" dur="1000" fill="hold"/>
                                        <p:tgtEl>
                                          <p:spTgt spid="29"/>
                                        </p:tgtEl>
                                        <p:attrNameLst>
                                          <p:attrName>ppt_h</p:attrName>
                                        </p:attrNameLst>
                                      </p:cBhvr>
                                      <p:tavLst>
                                        <p:tav tm="0">
                                          <p:val>
                                            <p:strVal val="#ppt_h"/>
                                          </p:val>
                                        </p:tav>
                                        <p:tav tm="100000">
                                          <p:val>
                                            <p:strVal val="#ppt_h"/>
                                          </p:val>
                                        </p:tav>
                                      </p:tavLst>
                                    </p:anim>
                                    <p:animEffect transition="in" filter="fade">
                                      <p:cBhvr>
                                        <p:cTn id="22" dur="1000"/>
                                        <p:tgtEl>
                                          <p:spTgt spid="29"/>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2500"/>
                            </p:stCondLst>
                            <p:childTnLst>
                              <p:par>
                                <p:cTn id="28" presetID="23" presetClass="entr" presetSubtype="16"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500"/>
                                        <p:tgtEl>
                                          <p:spTgt spid="32"/>
                                        </p:tgtEl>
                                      </p:cBhvr>
                                    </p:animEffect>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up)">
                                      <p:cBhvr>
                                        <p:cTn id="40" dur="500"/>
                                        <p:tgtEl>
                                          <p:spTgt spid="27"/>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fill="hold"/>
                                        <p:tgtEl>
                                          <p:spTgt spid="36"/>
                                        </p:tgtEl>
                                        <p:attrNameLst>
                                          <p:attrName>ppt_x</p:attrName>
                                        </p:attrNameLst>
                                      </p:cBhvr>
                                      <p:tavLst>
                                        <p:tav tm="0">
                                          <p:val>
                                            <p:strVal val="0-#ppt_w/2"/>
                                          </p:val>
                                        </p:tav>
                                        <p:tav tm="100000">
                                          <p:val>
                                            <p:strVal val="#ppt_x"/>
                                          </p:val>
                                        </p:tav>
                                      </p:tavLst>
                                    </p:anim>
                                    <p:anim calcmode="lin" valueType="num">
                                      <p:cBhvr additive="base">
                                        <p:cTn id="50" dur="500" fill="hold"/>
                                        <p:tgtEl>
                                          <p:spTgt spid="36"/>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1" presetClass="entr" presetSubtype="0" fill="hold" grpId="1" nodeType="afterEffect">
                                  <p:stCondLst>
                                    <p:cond delay="0"/>
                                  </p:stCondLst>
                                  <p:childTnLst>
                                    <p:set>
                                      <p:cBhvr>
                                        <p:cTn id="53" dur="1" fill="hold">
                                          <p:stCondLst>
                                            <p:cond delay="0"/>
                                          </p:stCondLst>
                                        </p:cTn>
                                        <p:tgtEl>
                                          <p:spTgt spid="35"/>
                                        </p:tgtEl>
                                        <p:attrNameLst>
                                          <p:attrName>style.visibility</p:attrName>
                                        </p:attrNameLst>
                                      </p:cBhvr>
                                      <p:to>
                                        <p:strVal val="visible"/>
                                      </p:to>
                                    </p:set>
                                  </p:childTnLst>
                                </p:cTn>
                              </p:par>
                            </p:childTnLst>
                          </p:cTn>
                        </p:par>
                        <p:par>
                          <p:cTn id="54" fill="hold">
                            <p:stCondLst>
                              <p:cond delay="500"/>
                            </p:stCondLst>
                            <p:childTnLst>
                              <p:par>
                                <p:cTn id="55" presetID="22" presetClass="entr" presetSubtype="4" fill="hold" grpId="1"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2000"/>
                                        <p:tgtEl>
                                          <p:spTgt spid="34"/>
                                        </p:tgtEl>
                                      </p:cBhvr>
                                    </p:animEffect>
                                  </p:childTnLst>
                                </p:cTn>
                              </p:par>
                            </p:childTnLst>
                          </p:cTn>
                        </p:par>
                        <p:par>
                          <p:cTn id="58" fill="hold">
                            <p:stCondLst>
                              <p:cond delay="2500"/>
                            </p:stCondLst>
                            <p:childTnLst>
                              <p:par>
                                <p:cTn id="59" presetID="22" presetClass="entr" presetSubtype="8" fill="hold" grpId="1"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left)">
                                      <p:cBhvr>
                                        <p:cTn id="61" dur="2000"/>
                                        <p:tgtEl>
                                          <p:spTgt spid="32"/>
                                        </p:tgtEl>
                                      </p:cBhvr>
                                    </p:animEffect>
                                  </p:childTnLst>
                                </p:cTn>
                              </p:par>
                            </p:childTnLst>
                          </p:cTn>
                        </p:par>
                        <p:par>
                          <p:cTn id="62" fill="hold">
                            <p:stCondLst>
                              <p:cond delay="4500"/>
                            </p:stCondLst>
                            <p:childTnLst>
                              <p:par>
                                <p:cTn id="63" presetID="22" presetClass="entr" presetSubtype="1"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up)">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1" animBg="1"/>
      <p:bldP spid="32" grpId="0" animBg="1"/>
      <p:bldP spid="32" grpId="1" animBg="1"/>
      <p:bldP spid="9" grpId="0" animBg="1"/>
      <p:bldP spid="6" grpId="0"/>
      <p:bldP spid="8" grpId="0"/>
      <p:bldP spid="28" grpId="0"/>
      <p:bldP spid="30" grpId="0"/>
      <p:bldP spid="35" grpId="1"/>
      <p:bldP spid="36" grpId="0" animBg="1"/>
      <p:bldP spid="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36512" y="1628800"/>
            <a:ext cx="9180512" cy="4392488"/>
          </a:xfrm>
          <a:prstGeom prst="rect">
            <a:avLst/>
          </a:prstGeom>
        </p:spPr>
      </p:pic>
      <p:sp>
        <p:nvSpPr>
          <p:cNvPr id="2" name="Título 1"/>
          <p:cNvSpPr>
            <a:spLocks noGrp="1"/>
          </p:cNvSpPr>
          <p:nvPr>
            <p:ph type="title"/>
          </p:nvPr>
        </p:nvSpPr>
        <p:spPr/>
        <p:txBody>
          <a:bodyPr/>
          <a:lstStyle/>
          <a:p>
            <a:r>
              <a:rPr lang="en-GB" sz="3600" dirty="0" smtClean="0"/>
              <a:t>Non-Enzymatic production of sulphide</a:t>
            </a:r>
            <a:endParaRPr lang="en-GB" sz="3600" dirty="0"/>
          </a:p>
        </p:txBody>
      </p:sp>
      <p:sp>
        <p:nvSpPr>
          <p:cNvPr id="3" name="Marcador de contenido 2"/>
          <p:cNvSpPr>
            <a:spLocks noGrp="1"/>
          </p:cNvSpPr>
          <p:nvPr>
            <p:ph idx="1"/>
          </p:nvPr>
        </p:nvSpPr>
        <p:spPr/>
        <p:txBody>
          <a:bodyPr/>
          <a:lstStyle/>
          <a:p>
            <a:pPr marL="0" indent="0">
              <a:buNone/>
            </a:pPr>
            <a:r>
              <a:rPr lang="es-ES" sz="2000" dirty="0" smtClean="0">
                <a:effectLst/>
              </a:rPr>
              <a:t>Glucose metbolism, Glutathione, </a:t>
            </a:r>
            <a:r>
              <a:rPr lang="es-ES" sz="2000" dirty="0">
                <a:effectLst/>
              </a:rPr>
              <a:t>Elemental </a:t>
            </a:r>
            <a:r>
              <a:rPr lang="es-ES" sz="2000" dirty="0" smtClean="0">
                <a:effectLst/>
              </a:rPr>
              <a:t>sulfur or Polysulfides</a:t>
            </a:r>
            <a:endParaRPr lang="es-ES" sz="2000" dirty="0"/>
          </a:p>
          <a:p>
            <a:endParaRPr lang="en-GB" dirty="0"/>
          </a:p>
        </p:txBody>
      </p:sp>
      <p:sp>
        <p:nvSpPr>
          <p:cNvPr id="4" name="CuadroTexto 3"/>
          <p:cNvSpPr txBox="1"/>
          <p:nvPr/>
        </p:nvSpPr>
        <p:spPr>
          <a:xfrm>
            <a:off x="611560" y="5949280"/>
            <a:ext cx="8136904" cy="553998"/>
          </a:xfrm>
          <a:prstGeom prst="rect">
            <a:avLst/>
          </a:prstGeom>
          <a:noFill/>
        </p:spPr>
        <p:txBody>
          <a:bodyPr wrap="square" rtlCol="0">
            <a:spAutoFit/>
          </a:bodyPr>
          <a:lstStyle/>
          <a:p>
            <a:r>
              <a:rPr lang="sv-SE" baseline="30000" dirty="0"/>
              <a:t>Yu Zhao, Tyler D. Biggs and Ming Xian. Hydrogen sulfide (H2S) releasing agents: chemistry and biological </a:t>
            </a:r>
            <a:r>
              <a:rPr lang="sv-SE" baseline="30000" dirty="0" smtClean="0"/>
              <a:t>applications.</a:t>
            </a:r>
            <a:r>
              <a:rPr lang="sv-SE" dirty="0" smtClean="0"/>
              <a:t> </a:t>
            </a:r>
            <a:r>
              <a:rPr lang="sv-SE" baseline="30000" dirty="0" smtClean="0"/>
              <a:t>Chem</a:t>
            </a:r>
            <a:r>
              <a:rPr lang="sv-SE" baseline="30000" dirty="0"/>
              <a:t>. Commun., 2014, 50, </a:t>
            </a:r>
            <a:r>
              <a:rPr lang="sv-SE" baseline="30000" dirty="0" smtClean="0"/>
              <a:t>11788-805</a:t>
            </a:r>
            <a:endParaRPr lang="sv-SE" baseline="30000" dirty="0"/>
          </a:p>
        </p:txBody>
      </p:sp>
      <p:sp>
        <p:nvSpPr>
          <p:cNvPr id="5" name="Flecha a la derecha con bandas 4"/>
          <p:cNvSpPr/>
          <p:nvPr/>
        </p:nvSpPr>
        <p:spPr>
          <a:xfrm rot="10800000">
            <a:off x="2359385" y="2757938"/>
            <a:ext cx="542096" cy="557624"/>
          </a:xfrm>
          <a:prstGeom prst="striped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8" name="Flecha a la derecha con bandas 7"/>
          <p:cNvSpPr/>
          <p:nvPr/>
        </p:nvSpPr>
        <p:spPr>
          <a:xfrm>
            <a:off x="4689099" y="2726837"/>
            <a:ext cx="542096" cy="557624"/>
          </a:xfrm>
          <a:prstGeom prst="striped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9" name="Flecha a la derecha con bandas 8"/>
          <p:cNvSpPr/>
          <p:nvPr/>
        </p:nvSpPr>
        <p:spPr>
          <a:xfrm rot="1879372">
            <a:off x="4718209" y="3261040"/>
            <a:ext cx="542096" cy="557624"/>
          </a:xfrm>
          <a:prstGeom prst="striped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0" name="Flecha a la derecha con bandas 9"/>
          <p:cNvSpPr/>
          <p:nvPr/>
        </p:nvSpPr>
        <p:spPr>
          <a:xfrm rot="19138881">
            <a:off x="2389960" y="3588850"/>
            <a:ext cx="542096" cy="557624"/>
          </a:xfrm>
          <a:prstGeom prst="striped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1" name="Flecha a la derecha con bandas 10"/>
          <p:cNvSpPr/>
          <p:nvPr/>
        </p:nvSpPr>
        <p:spPr>
          <a:xfrm rot="16200000">
            <a:off x="3695351" y="3882122"/>
            <a:ext cx="542096" cy="557624"/>
          </a:xfrm>
          <a:prstGeom prst="striped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2" name="Flecha a la derecha con bandas 11"/>
          <p:cNvSpPr/>
          <p:nvPr/>
        </p:nvSpPr>
        <p:spPr>
          <a:xfrm rot="13956254">
            <a:off x="4629617" y="4157750"/>
            <a:ext cx="542096" cy="557624"/>
          </a:xfrm>
          <a:prstGeom prst="striped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3" name="Flecha a la derecha con bandas 12"/>
          <p:cNvSpPr/>
          <p:nvPr/>
        </p:nvSpPr>
        <p:spPr>
          <a:xfrm rot="5400000">
            <a:off x="3490053" y="3886703"/>
            <a:ext cx="542096" cy="557624"/>
          </a:xfrm>
          <a:prstGeom prst="striped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4" name="Flecha a la derecha con bandas 13"/>
          <p:cNvSpPr/>
          <p:nvPr/>
        </p:nvSpPr>
        <p:spPr>
          <a:xfrm rot="8688203">
            <a:off x="2254585" y="3408765"/>
            <a:ext cx="542096" cy="557624"/>
          </a:xfrm>
          <a:prstGeom prst="striped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3835405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ntr" presetSubtype="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500"/>
                                        <p:tgtEl>
                                          <p:spTgt spid="13"/>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right)">
                                      <p:cBhvr>
                                        <p:cTn id="41" dur="500"/>
                                        <p:tgtEl>
                                          <p:spTgt spid="5"/>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right)">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P spid="10" grpId="0" animBg="1"/>
      <p:bldP spid="10" grpId="1" animBg="1"/>
      <p:bldP spid="11" grpId="0" animBg="1"/>
      <p:bldP spid="11" grpId="1" animBg="1"/>
      <p:bldP spid="12" grpId="0" animBg="1"/>
      <p:bldP spid="12" grpId="1"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n-GB" dirty="0" smtClean="0"/>
              <a:t>Skin absorption</a:t>
            </a:r>
            <a:endParaRPr lang="en-GB" dirty="0"/>
          </a:p>
        </p:txBody>
      </p:sp>
      <p:sp>
        <p:nvSpPr>
          <p:cNvPr id="4" name="Marcador de contenido 3"/>
          <p:cNvSpPr>
            <a:spLocks noGrp="1"/>
          </p:cNvSpPr>
          <p:nvPr>
            <p:ph idx="1"/>
          </p:nvPr>
        </p:nvSpPr>
        <p:spPr/>
        <p:txBody>
          <a:bodyPr/>
          <a:lstStyle/>
          <a:p>
            <a:r>
              <a:rPr lang="en-GB" dirty="0" smtClean="0"/>
              <a:t>After a bath of one hour, the body absorbs:</a:t>
            </a:r>
          </a:p>
          <a:p>
            <a:pPr lvl="1"/>
            <a:r>
              <a:rPr lang="en-GB" dirty="0" smtClean="0"/>
              <a:t>at least 20 mL water</a:t>
            </a:r>
            <a:r>
              <a:rPr lang="en-GB" sz="2000" dirty="0" smtClean="0"/>
              <a:t> </a:t>
            </a:r>
            <a:r>
              <a:rPr lang="en-GB" sz="2000" b="0" i="1" dirty="0" smtClean="0">
                <a:effectLst/>
              </a:rPr>
              <a:t>(San Martín &amp; Arango, 1989)</a:t>
            </a:r>
            <a:endParaRPr lang="en-GB" b="0" i="1" dirty="0" smtClean="0"/>
          </a:p>
          <a:p>
            <a:pPr lvl="1"/>
            <a:r>
              <a:rPr lang="en-GB" dirty="0" smtClean="0"/>
              <a:t>Very well: gases dissolved in water</a:t>
            </a:r>
          </a:p>
          <a:p>
            <a:pPr lvl="1"/>
            <a:r>
              <a:rPr lang="en-GB" dirty="0" smtClean="0"/>
              <a:t>Worst: salts dissolved in water</a:t>
            </a:r>
          </a:p>
          <a:p>
            <a:r>
              <a:rPr lang="en-GB" dirty="0" smtClean="0">
                <a:effectLst/>
              </a:rPr>
              <a:t>Higher concentration </a:t>
            </a:r>
            <a:r>
              <a:rPr lang="en-GB" dirty="0" smtClean="0">
                <a:effectLst/>
                <a:latin typeface="Wingdings"/>
                <a:ea typeface="Wingdings"/>
                <a:cs typeface="Wingdings"/>
                <a:sym typeface="Wingdings"/>
              </a:rPr>
              <a:t></a:t>
            </a:r>
            <a:r>
              <a:rPr lang="en-GB" dirty="0" smtClean="0">
                <a:effectLst/>
                <a:sym typeface="Wingdings"/>
              </a:rPr>
              <a:t> </a:t>
            </a:r>
            <a:r>
              <a:rPr lang="en-GB" dirty="0" smtClean="0">
                <a:effectLst/>
              </a:rPr>
              <a:t>increased absorption </a:t>
            </a:r>
            <a:r>
              <a:rPr lang="en-GB" sz="2000" b="0" i="1" dirty="0" smtClean="0">
                <a:effectLst/>
              </a:rPr>
              <a:t>(Pratzel y Schnitzer, 1992)</a:t>
            </a:r>
          </a:p>
          <a:p>
            <a:pPr lvl="1"/>
            <a:r>
              <a:rPr lang="en-GB" dirty="0" smtClean="0">
                <a:effectLst/>
              </a:rPr>
              <a:t>Skin is not a semipermeable membrane</a:t>
            </a:r>
          </a:p>
          <a:p>
            <a:pPr lvl="1"/>
            <a:r>
              <a:rPr lang="en-GB" dirty="0" smtClean="0"/>
              <a:t>Stratum corneum has a solute concentration equivalent to 60 g/L</a:t>
            </a:r>
            <a:endParaRPr lang="en-GB" dirty="0" smtClean="0">
              <a:effectLst/>
            </a:endParaRPr>
          </a:p>
          <a:p>
            <a:pPr lvl="1"/>
            <a:endParaRPr lang="en-GB" dirty="0" smtClean="0"/>
          </a:p>
          <a:p>
            <a:pPr lvl="1"/>
            <a:endParaRPr lang="en-GB" dirty="0"/>
          </a:p>
        </p:txBody>
      </p:sp>
    </p:spTree>
    <p:extLst>
      <p:ext uri="{BB962C8B-B14F-4D97-AF65-F5344CB8AC3E}">
        <p14:creationId xmlns:p14="http://schemas.microsoft.com/office/powerpoint/2010/main" val="41371569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3"/>
          <a:stretch>
            <a:fillRect/>
          </a:stretch>
        </p:blipFill>
        <p:spPr>
          <a:xfrm>
            <a:off x="1190724" y="968656"/>
            <a:ext cx="6621636" cy="6060744"/>
          </a:xfrm>
          <a:prstGeom prst="rect">
            <a:avLst/>
          </a:prstGeom>
        </p:spPr>
      </p:pic>
      <p:sp>
        <p:nvSpPr>
          <p:cNvPr id="17" name="CuadroTexto 16"/>
          <p:cNvSpPr txBox="1"/>
          <p:nvPr/>
        </p:nvSpPr>
        <p:spPr>
          <a:xfrm>
            <a:off x="251520" y="1628800"/>
            <a:ext cx="3744416"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8901"/>
              </a:contourClr>
            </a:sp3d>
          </a:bodyPr>
          <a:lstStyle/>
          <a:p>
            <a:pPr marL="0" indent="0">
              <a:buNone/>
            </a:pPr>
            <a:r>
              <a:rPr lang="en-GB" b="1" dirty="0">
                <a:ln w="11430"/>
                <a:solidFill>
                  <a:srgbClr val="008901"/>
                </a:solidFill>
                <a:effectLst>
                  <a:outerShdw blurRad="50800" dist="39000" dir="5460000" algn="tl">
                    <a:srgbClr val="000000">
                      <a:alpha val="38000"/>
                    </a:srgbClr>
                  </a:outerShdw>
                </a:effectLst>
              </a:rPr>
              <a:t>CBS: Cystathionine b- synthase </a:t>
            </a:r>
          </a:p>
        </p:txBody>
      </p:sp>
      <p:sp>
        <p:nvSpPr>
          <p:cNvPr id="18" name="CuadroTexto 17"/>
          <p:cNvSpPr txBox="1"/>
          <p:nvPr/>
        </p:nvSpPr>
        <p:spPr>
          <a:xfrm>
            <a:off x="5436096" y="2780928"/>
            <a:ext cx="352839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8000FF"/>
              </a:contourClr>
            </a:sp3d>
          </a:bodyPr>
          <a:lstStyle>
            <a:defPPr>
              <a:defRPr lang="es-ES"/>
            </a:defPPr>
            <a:lvl1pPr marL="0" indent="0">
              <a:buNone/>
              <a:defRPr b="1">
                <a:ln w="11430"/>
                <a:solidFill>
                  <a:srgbClr val="008901"/>
                </a:solidFill>
                <a:effectLst>
                  <a:outerShdw blurRad="50800" dist="39000" dir="5460000" algn="tl">
                    <a:srgbClr val="000000">
                      <a:alpha val="38000"/>
                    </a:srgbClr>
                  </a:outerShdw>
                </a:effectLst>
              </a:defRPr>
            </a:lvl1pPr>
          </a:lstStyle>
          <a:p>
            <a:r>
              <a:rPr lang="en-GB" dirty="0">
                <a:solidFill>
                  <a:srgbClr val="8000FF"/>
                </a:solidFill>
              </a:rPr>
              <a:t>CSE: Cystathionine c-lyase </a:t>
            </a:r>
          </a:p>
        </p:txBody>
      </p:sp>
      <p:sp>
        <p:nvSpPr>
          <p:cNvPr id="21" name="CuadroTexto 20"/>
          <p:cNvSpPr txBox="1"/>
          <p:nvPr/>
        </p:nvSpPr>
        <p:spPr>
          <a:xfrm>
            <a:off x="0" y="4626339"/>
            <a:ext cx="6696744"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FF8000"/>
              </a:contourClr>
            </a:sp3d>
          </a:bodyPr>
          <a:lstStyle/>
          <a:p>
            <a:pPr marL="0" indent="0">
              <a:buNone/>
            </a:pPr>
            <a:r>
              <a:rPr lang="en-GB" b="1" dirty="0" smtClean="0">
                <a:ln w="11430"/>
                <a:solidFill>
                  <a:srgbClr val="FF8000"/>
                </a:solidFill>
                <a:effectLst>
                  <a:outerShdw blurRad="50800" dist="39000" dir="5460000" algn="tl">
                    <a:srgbClr val="000000">
                      <a:alpha val="38000"/>
                    </a:srgbClr>
                  </a:outerShdw>
                </a:effectLst>
              </a:rPr>
              <a:t>MST</a:t>
            </a:r>
            <a:r>
              <a:rPr lang="en-GB" b="1" dirty="0">
                <a:ln w="11430"/>
                <a:solidFill>
                  <a:srgbClr val="FF8000"/>
                </a:solidFill>
                <a:effectLst>
                  <a:outerShdw blurRad="50800" dist="39000" dir="5460000" algn="tl">
                    <a:srgbClr val="000000">
                      <a:alpha val="38000"/>
                    </a:srgbClr>
                  </a:outerShdw>
                </a:effectLst>
              </a:rPr>
              <a:t>: </a:t>
            </a:r>
            <a:endParaRPr lang="en-GB" b="1" dirty="0" smtClean="0">
              <a:ln w="11430"/>
              <a:solidFill>
                <a:srgbClr val="FF8000"/>
              </a:solidFill>
              <a:effectLst>
                <a:outerShdw blurRad="50800" dist="39000" dir="5460000" algn="tl">
                  <a:srgbClr val="000000">
                    <a:alpha val="38000"/>
                  </a:srgbClr>
                </a:outerShdw>
              </a:effectLst>
            </a:endParaRPr>
          </a:p>
          <a:p>
            <a:pPr marL="0" indent="0">
              <a:buNone/>
            </a:pPr>
            <a:r>
              <a:rPr lang="en-GB" b="1" dirty="0" smtClean="0">
                <a:ln w="11430"/>
                <a:solidFill>
                  <a:srgbClr val="FF8000"/>
                </a:solidFill>
                <a:effectLst>
                  <a:outerShdw blurRad="50800" dist="39000" dir="5460000" algn="tl">
                    <a:srgbClr val="000000">
                      <a:alpha val="38000"/>
                    </a:srgbClr>
                  </a:outerShdw>
                </a:effectLst>
              </a:rPr>
              <a:t>3</a:t>
            </a:r>
            <a:r>
              <a:rPr lang="en-GB" b="1" dirty="0">
                <a:ln w="11430"/>
                <a:solidFill>
                  <a:srgbClr val="FF8000"/>
                </a:solidFill>
                <a:effectLst>
                  <a:outerShdw blurRad="50800" dist="39000" dir="5460000" algn="tl">
                    <a:srgbClr val="000000">
                      <a:alpha val="38000"/>
                    </a:srgbClr>
                  </a:outerShdw>
                </a:effectLst>
              </a:rPr>
              <a:t>-mercaptopyruvate </a:t>
            </a:r>
            <a:r>
              <a:rPr lang="en-GB" b="1" dirty="0" smtClean="0">
                <a:ln w="11430"/>
                <a:solidFill>
                  <a:srgbClr val="FF8000"/>
                </a:solidFill>
                <a:effectLst>
                  <a:outerShdw blurRad="50800" dist="39000" dir="5460000" algn="tl">
                    <a:srgbClr val="000000">
                      <a:alpha val="38000"/>
                    </a:srgbClr>
                  </a:outerShdw>
                </a:effectLst>
              </a:rPr>
              <a:t>sulphur-transferase</a:t>
            </a:r>
            <a:endParaRPr lang="en-GB" b="1" dirty="0">
              <a:ln w="11430"/>
              <a:solidFill>
                <a:srgbClr val="FF8000"/>
              </a:solidFill>
              <a:effectLst>
                <a:outerShdw blurRad="50800" dist="39000" dir="5460000" algn="tl">
                  <a:srgbClr val="000000">
                    <a:alpha val="38000"/>
                  </a:srgbClr>
                </a:outerShdw>
              </a:effectLst>
            </a:endParaRPr>
          </a:p>
        </p:txBody>
      </p:sp>
      <p:sp>
        <p:nvSpPr>
          <p:cNvPr id="2" name="Título 1"/>
          <p:cNvSpPr>
            <a:spLocks noGrp="1"/>
          </p:cNvSpPr>
          <p:nvPr>
            <p:ph type="title"/>
          </p:nvPr>
        </p:nvSpPr>
        <p:spPr/>
        <p:txBody>
          <a:bodyPr/>
          <a:lstStyle/>
          <a:p>
            <a:r>
              <a:rPr lang="en-GB" sz="3600" dirty="0"/>
              <a:t>Enzymatic production of </a:t>
            </a:r>
            <a:r>
              <a:rPr lang="en-GB" sz="3600" dirty="0" smtClean="0"/>
              <a:t>sulphide</a:t>
            </a:r>
            <a:br>
              <a:rPr lang="en-GB" sz="3600" dirty="0" smtClean="0"/>
            </a:br>
            <a:endParaRPr lang="en-GB" sz="3600" dirty="0"/>
          </a:p>
        </p:txBody>
      </p:sp>
      <p:sp>
        <p:nvSpPr>
          <p:cNvPr id="4" name="CuadroTexto 3"/>
          <p:cNvSpPr txBox="1"/>
          <p:nvPr/>
        </p:nvSpPr>
        <p:spPr>
          <a:xfrm>
            <a:off x="5292080" y="4294257"/>
            <a:ext cx="3960440" cy="430887"/>
          </a:xfrm>
          <a:prstGeom prst="rect">
            <a:avLst/>
          </a:prstGeom>
          <a:noFill/>
        </p:spPr>
        <p:txBody>
          <a:bodyPr wrap="square" rtlCol="0">
            <a:spAutoFit/>
          </a:bodyPr>
          <a:lstStyle/>
          <a:p>
            <a:r>
              <a:rPr lang="en-GB" sz="1100" dirty="0" smtClean="0"/>
              <a:t>Kimura </a:t>
            </a:r>
            <a:r>
              <a:rPr lang="en-GB" sz="1100" dirty="0"/>
              <a:t>H. Hydrogen </a:t>
            </a:r>
            <a:r>
              <a:rPr lang="en-GB" sz="1100" dirty="0" smtClean="0"/>
              <a:t>sulphide </a:t>
            </a:r>
            <a:r>
              <a:rPr lang="en-GB" sz="1100" dirty="0"/>
              <a:t>and </a:t>
            </a:r>
            <a:r>
              <a:rPr lang="en-GB" sz="1100" dirty="0" smtClean="0"/>
              <a:t>polysulfide's </a:t>
            </a:r>
            <a:r>
              <a:rPr lang="en-GB" sz="1100" dirty="0"/>
              <a:t>as Biological </a:t>
            </a:r>
            <a:r>
              <a:rPr lang="en-GB" sz="1100" dirty="0" smtClean="0"/>
              <a:t>Mediators. </a:t>
            </a:r>
            <a:r>
              <a:rPr lang="en-GB" sz="1100" dirty="0"/>
              <a:t>Molecules. </a:t>
            </a:r>
            <a:r>
              <a:rPr lang="en-GB" sz="1100" dirty="0" smtClean="0"/>
              <a:t>2014; 19: 16146</a:t>
            </a:r>
            <a:r>
              <a:rPr lang="en-GB" sz="1100" dirty="0"/>
              <a:t>-</a:t>
            </a:r>
            <a:r>
              <a:rPr lang="en-GB" sz="1100" dirty="0" smtClean="0"/>
              <a:t>57 </a:t>
            </a:r>
            <a:endParaRPr lang="en-GB" sz="1100" dirty="0"/>
          </a:p>
        </p:txBody>
      </p:sp>
    </p:spTree>
    <p:extLst>
      <p:ext uri="{BB962C8B-B14F-4D97-AF65-F5344CB8AC3E}">
        <p14:creationId xmlns:p14="http://schemas.microsoft.com/office/powerpoint/2010/main" val="68750877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0-#ppt_w/2"/>
                                          </p:val>
                                        </p:tav>
                                        <p:tav tm="100000">
                                          <p:val>
                                            <p:strVal val="#ppt_x"/>
                                          </p:val>
                                        </p:tav>
                                      </p:tavLst>
                                    </p:anim>
                                    <p:anim calcmode="lin" valueType="num">
                                      <p:cBhvr additive="base">
                                        <p:cTn id="27"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Microbial transformation</a:t>
            </a:r>
            <a:endParaRPr lang="en-GB" dirty="0"/>
          </a:p>
        </p:txBody>
      </p:sp>
      <p:sp>
        <p:nvSpPr>
          <p:cNvPr id="3" name="Marcador de contenido 2"/>
          <p:cNvSpPr>
            <a:spLocks noGrp="1"/>
          </p:cNvSpPr>
          <p:nvPr>
            <p:ph idx="1"/>
          </p:nvPr>
        </p:nvSpPr>
        <p:spPr/>
        <p:txBody>
          <a:bodyPr/>
          <a:lstStyle/>
          <a:p>
            <a:r>
              <a:rPr lang="es-ES" i="1" dirty="0" smtClean="0">
                <a:effectLst/>
              </a:rPr>
              <a:t>Pseudomonas spp. </a:t>
            </a:r>
            <a:endParaRPr lang="es-ES" dirty="0" smtClean="0">
              <a:effectLst/>
            </a:endParaRPr>
          </a:p>
          <a:p>
            <a:pPr lvl="1"/>
            <a:r>
              <a:rPr lang="es-ES" dirty="0" smtClean="0">
                <a:effectLst/>
              </a:rPr>
              <a:t>SH</a:t>
            </a:r>
            <a:r>
              <a:rPr lang="es-ES" baseline="-25000" dirty="0" smtClean="0">
                <a:effectLst/>
              </a:rPr>
              <a:t>2</a:t>
            </a:r>
            <a:r>
              <a:rPr lang="es-ES" dirty="0">
                <a:effectLst/>
              </a:rPr>
              <a:t> </a:t>
            </a:r>
            <a:r>
              <a:rPr lang="es-ES" dirty="0" smtClean="0">
                <a:effectLst/>
                <a:latin typeface="Wingdings"/>
                <a:ea typeface="Wingdings"/>
                <a:cs typeface="Wingdings"/>
                <a:sym typeface="Wingdings"/>
              </a:rPr>
              <a:t></a:t>
            </a:r>
            <a:r>
              <a:rPr lang="es-ES" dirty="0" smtClean="0">
                <a:effectLst/>
                <a:ea typeface="Wingdings"/>
                <a:cs typeface="Wingdings"/>
                <a:sym typeface="Wingdings"/>
              </a:rPr>
              <a:t> S</a:t>
            </a:r>
            <a:r>
              <a:rPr lang="es-ES" baseline="-25000" dirty="0" smtClean="0">
                <a:effectLst/>
                <a:ea typeface="Wingdings"/>
                <a:cs typeface="Wingdings"/>
                <a:sym typeface="Wingdings"/>
              </a:rPr>
              <a:t>0</a:t>
            </a:r>
          </a:p>
          <a:p>
            <a:pPr lvl="1"/>
            <a:r>
              <a:rPr lang="es-ES" dirty="0" smtClean="0">
                <a:effectLst/>
              </a:rPr>
              <a:t>S</a:t>
            </a:r>
            <a:r>
              <a:rPr lang="es-ES" baseline="-25000" dirty="0" smtClean="0">
                <a:effectLst/>
              </a:rPr>
              <a:t>2</a:t>
            </a:r>
            <a:r>
              <a:rPr lang="es-ES" dirty="0" smtClean="0">
                <a:effectLst/>
              </a:rPr>
              <a:t>O</a:t>
            </a:r>
            <a:r>
              <a:rPr lang="es-ES" baseline="-25000" dirty="0" smtClean="0">
                <a:effectLst/>
              </a:rPr>
              <a:t>6</a:t>
            </a:r>
            <a:r>
              <a:rPr lang="es-ES" baseline="30000" dirty="0" smtClean="0">
                <a:effectLst/>
              </a:rPr>
              <a:t>2-</a:t>
            </a:r>
            <a:r>
              <a:rPr lang="es-ES" dirty="0" smtClean="0">
                <a:effectLst/>
              </a:rPr>
              <a:t> </a:t>
            </a:r>
            <a:r>
              <a:rPr lang="es-ES" dirty="0" smtClean="0">
                <a:effectLst/>
                <a:latin typeface="Wingdings"/>
                <a:ea typeface="Wingdings"/>
                <a:cs typeface="Wingdings"/>
                <a:sym typeface="Wingdings"/>
              </a:rPr>
              <a:t></a:t>
            </a:r>
            <a:r>
              <a:rPr lang="es-ES" dirty="0" smtClean="0">
                <a:effectLst/>
              </a:rPr>
              <a:t> S</a:t>
            </a:r>
            <a:r>
              <a:rPr lang="es-ES" baseline="-25000" dirty="0" smtClean="0">
                <a:effectLst/>
              </a:rPr>
              <a:t>4</a:t>
            </a:r>
            <a:r>
              <a:rPr lang="es-ES" dirty="0" smtClean="0">
                <a:effectLst/>
              </a:rPr>
              <a:t>O</a:t>
            </a:r>
            <a:r>
              <a:rPr lang="es-ES" baseline="-25000" dirty="0" smtClean="0">
                <a:effectLst/>
              </a:rPr>
              <a:t>6</a:t>
            </a:r>
            <a:r>
              <a:rPr lang="es-ES" baseline="30000" dirty="0" smtClean="0">
                <a:effectLst/>
              </a:rPr>
              <a:t>2-</a:t>
            </a:r>
            <a:endParaRPr lang="es-ES" baseline="30000" dirty="0"/>
          </a:p>
          <a:p>
            <a:r>
              <a:rPr lang="es-ES" i="1" dirty="0">
                <a:effectLst/>
              </a:rPr>
              <a:t>Acinetobacter </a:t>
            </a:r>
            <a:r>
              <a:rPr lang="es-ES" i="1" dirty="0" smtClean="0">
                <a:effectLst/>
              </a:rPr>
              <a:t>spp.</a:t>
            </a:r>
            <a:endParaRPr lang="es-ES" dirty="0"/>
          </a:p>
          <a:p>
            <a:pPr lvl="1"/>
            <a:r>
              <a:rPr lang="es-ES" dirty="0" smtClean="0">
                <a:effectLst/>
                <a:ea typeface="Wingdings"/>
                <a:cs typeface="Wingdings"/>
                <a:sym typeface="Wingdings"/>
              </a:rPr>
              <a:t>S</a:t>
            </a:r>
            <a:r>
              <a:rPr lang="es-ES" baseline="-25000" dirty="0" smtClean="0">
                <a:effectLst/>
                <a:ea typeface="Wingdings"/>
                <a:cs typeface="Wingdings"/>
                <a:sym typeface="Wingdings"/>
              </a:rPr>
              <a:t>0</a:t>
            </a:r>
            <a:r>
              <a:rPr lang="en-GB" dirty="0" smtClean="0">
                <a:latin typeface="Wingdings"/>
                <a:ea typeface="Wingdings"/>
                <a:cs typeface="Wingdings"/>
                <a:sym typeface="Wingdings"/>
              </a:rPr>
              <a:t></a:t>
            </a:r>
            <a:r>
              <a:rPr lang="es-ES" dirty="0">
                <a:effectLst/>
              </a:rPr>
              <a:t>S</a:t>
            </a:r>
            <a:r>
              <a:rPr lang="es-ES" baseline="-25000" dirty="0">
                <a:effectLst/>
              </a:rPr>
              <a:t>2</a:t>
            </a:r>
            <a:r>
              <a:rPr lang="es-ES" dirty="0">
                <a:effectLst/>
              </a:rPr>
              <a:t>O</a:t>
            </a:r>
            <a:r>
              <a:rPr lang="es-ES" baseline="-25000" dirty="0">
                <a:effectLst/>
              </a:rPr>
              <a:t>6</a:t>
            </a:r>
            <a:r>
              <a:rPr lang="es-ES" baseline="30000" dirty="0">
                <a:effectLst/>
              </a:rPr>
              <a:t>2</a:t>
            </a:r>
            <a:r>
              <a:rPr lang="es-ES" baseline="30000" dirty="0" smtClean="0">
                <a:effectLst/>
              </a:rPr>
              <a:t>-</a:t>
            </a:r>
          </a:p>
          <a:p>
            <a:r>
              <a:rPr lang="es-ES" i="1" dirty="0">
                <a:effectLst/>
              </a:rPr>
              <a:t>Alcaligenes </a:t>
            </a:r>
            <a:r>
              <a:rPr lang="es-ES" i="1" dirty="0" smtClean="0">
                <a:effectLst/>
              </a:rPr>
              <a:t>spp. </a:t>
            </a:r>
            <a:r>
              <a:rPr lang="es-ES" dirty="0" smtClean="0">
                <a:effectLst/>
              </a:rPr>
              <a:t>&amp; </a:t>
            </a:r>
            <a:r>
              <a:rPr lang="es-ES" i="1" dirty="0" smtClean="0">
                <a:effectLst/>
              </a:rPr>
              <a:t>Ochrobactrum spp. </a:t>
            </a:r>
          </a:p>
          <a:p>
            <a:pPr lvl="1"/>
            <a:r>
              <a:rPr lang="es-ES" dirty="0">
                <a:effectLst/>
              </a:rPr>
              <a:t>S</a:t>
            </a:r>
            <a:r>
              <a:rPr lang="es-ES" baseline="-25000" dirty="0">
                <a:effectLst/>
              </a:rPr>
              <a:t>2</a:t>
            </a:r>
            <a:r>
              <a:rPr lang="es-ES" dirty="0">
                <a:effectLst/>
              </a:rPr>
              <a:t>O</a:t>
            </a:r>
            <a:r>
              <a:rPr lang="es-ES" baseline="-25000" dirty="0">
                <a:effectLst/>
              </a:rPr>
              <a:t>6</a:t>
            </a:r>
            <a:r>
              <a:rPr lang="es-ES" baseline="30000" dirty="0">
                <a:effectLst/>
              </a:rPr>
              <a:t>2-</a:t>
            </a:r>
            <a:r>
              <a:rPr lang="es-ES" dirty="0">
                <a:effectLst/>
              </a:rPr>
              <a:t> </a:t>
            </a:r>
            <a:r>
              <a:rPr lang="es-ES" dirty="0">
                <a:effectLst/>
                <a:latin typeface="Wingdings"/>
                <a:ea typeface="Wingdings"/>
                <a:cs typeface="Wingdings"/>
                <a:sym typeface="Wingdings"/>
              </a:rPr>
              <a:t></a:t>
            </a:r>
            <a:r>
              <a:rPr lang="es-ES" dirty="0">
                <a:effectLst/>
              </a:rPr>
              <a:t> S</a:t>
            </a:r>
            <a:r>
              <a:rPr lang="es-ES" baseline="-25000" dirty="0">
                <a:effectLst/>
              </a:rPr>
              <a:t>4</a:t>
            </a:r>
            <a:r>
              <a:rPr lang="es-ES" dirty="0">
                <a:effectLst/>
              </a:rPr>
              <a:t>O</a:t>
            </a:r>
            <a:r>
              <a:rPr lang="es-ES" baseline="-25000" dirty="0">
                <a:effectLst/>
              </a:rPr>
              <a:t>6</a:t>
            </a:r>
            <a:r>
              <a:rPr lang="es-ES" baseline="30000" dirty="0">
                <a:effectLst/>
              </a:rPr>
              <a:t>2</a:t>
            </a:r>
            <a:r>
              <a:rPr lang="es-ES" baseline="30000" dirty="0" smtClean="0">
                <a:effectLst/>
              </a:rPr>
              <a:t>-</a:t>
            </a:r>
            <a:endParaRPr lang="es-ES" baseline="30000" dirty="0"/>
          </a:p>
        </p:txBody>
      </p:sp>
      <p:sp>
        <p:nvSpPr>
          <p:cNvPr id="6" name="CuadroTexto 5"/>
          <p:cNvSpPr txBox="1"/>
          <p:nvPr/>
        </p:nvSpPr>
        <p:spPr>
          <a:xfrm>
            <a:off x="311333" y="6072606"/>
            <a:ext cx="8583618" cy="646331"/>
          </a:xfrm>
          <a:prstGeom prst="rect">
            <a:avLst/>
          </a:prstGeom>
          <a:noFill/>
        </p:spPr>
        <p:txBody>
          <a:bodyPr wrap="square" rtlCol="0">
            <a:spAutoFit/>
          </a:bodyPr>
          <a:lstStyle/>
          <a:p>
            <a:r>
              <a:rPr lang="es-ES" sz="1200" dirty="0" smtClean="0"/>
              <a:t>Pacheco </a:t>
            </a:r>
            <a:r>
              <a:rPr lang="es-ES" sz="1200" dirty="0"/>
              <a:t>A</a:t>
            </a:r>
            <a:r>
              <a:rPr lang="es-ES" sz="1200" dirty="0" smtClean="0"/>
              <a:t>guilar JR, </a:t>
            </a:r>
            <a:r>
              <a:rPr lang="es-ES" sz="1200" dirty="0"/>
              <a:t>M</a:t>
            </a:r>
            <a:r>
              <a:rPr lang="es-ES" sz="1200" dirty="0" smtClean="0"/>
              <a:t>aldonado </a:t>
            </a:r>
            <a:r>
              <a:rPr lang="es-ES" sz="1200" dirty="0"/>
              <a:t>V</a:t>
            </a:r>
            <a:r>
              <a:rPr lang="es-ES" sz="1200" dirty="0" smtClean="0"/>
              <a:t>ega </a:t>
            </a:r>
            <a:r>
              <a:rPr lang="es-ES" sz="1200" dirty="0"/>
              <a:t>M</a:t>
            </a:r>
            <a:r>
              <a:rPr lang="es-ES" sz="1200" dirty="0" smtClean="0"/>
              <a:t>, </a:t>
            </a:r>
            <a:r>
              <a:rPr lang="es-ES" sz="1200" dirty="0"/>
              <a:t>P</a:t>
            </a:r>
            <a:r>
              <a:rPr lang="es-ES" sz="1200" dirty="0" smtClean="0"/>
              <a:t>eña </a:t>
            </a:r>
            <a:r>
              <a:rPr lang="es-ES" sz="1200" dirty="0"/>
              <a:t>C</a:t>
            </a:r>
            <a:r>
              <a:rPr lang="es-ES" sz="1200" dirty="0" smtClean="0"/>
              <a:t>abriales JJ. </a:t>
            </a:r>
            <a:r>
              <a:rPr lang="en-GB" sz="1200" dirty="0" smtClean="0"/>
              <a:t>Metabolismo del azufre de aislados bacterianos provenientes de un humedal artificial empleado para el tratamiento de efluentes de la industria curtidora. </a:t>
            </a:r>
            <a:r>
              <a:rPr lang="fi-FI" sz="1200" dirty="0"/>
              <a:t>Rev. Int. Contam. Ambie. </a:t>
            </a:r>
            <a:r>
              <a:rPr lang="fi-FI" sz="1200" dirty="0" smtClean="0"/>
              <a:t>2012; 28(</a:t>
            </a:r>
            <a:r>
              <a:rPr lang="fi-FI" sz="1200" dirty="0"/>
              <a:t>3</a:t>
            </a:r>
            <a:r>
              <a:rPr lang="fi-FI" sz="1200" dirty="0" smtClean="0"/>
              <a:t>): </a:t>
            </a:r>
            <a:r>
              <a:rPr lang="fi-FI" sz="1200" dirty="0"/>
              <a:t>195-</a:t>
            </a:r>
            <a:r>
              <a:rPr lang="fi-FI" sz="1200" dirty="0" smtClean="0"/>
              <a:t>201 </a:t>
            </a:r>
            <a:endParaRPr lang="fi-FI" sz="1200" dirty="0"/>
          </a:p>
        </p:txBody>
      </p:sp>
    </p:spTree>
    <p:extLst>
      <p:ext uri="{BB962C8B-B14F-4D97-AF65-F5344CB8AC3E}">
        <p14:creationId xmlns:p14="http://schemas.microsoft.com/office/powerpoint/2010/main" val="369982304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effectLst/>
              </a:rPr>
              <a:t>Storage and release of </a:t>
            </a:r>
            <a:r>
              <a:rPr lang="es-ES" dirty="0" smtClean="0">
                <a:effectLst/>
              </a:rPr>
              <a:t>H</a:t>
            </a:r>
            <a:r>
              <a:rPr lang="es-ES" baseline="-25000" dirty="0" smtClean="0">
                <a:effectLst/>
              </a:rPr>
              <a:t>2</a:t>
            </a:r>
            <a:r>
              <a:rPr lang="es-ES" dirty="0" smtClean="0">
                <a:effectLst/>
              </a:rPr>
              <a:t>S</a:t>
            </a:r>
            <a:r>
              <a:rPr lang="es-ES" dirty="0"/>
              <a:t/>
            </a:r>
            <a:br>
              <a:rPr lang="es-ES" dirty="0"/>
            </a:br>
            <a:endParaRPr lang="en-GB" dirty="0"/>
          </a:p>
        </p:txBody>
      </p:sp>
      <p:pic>
        <p:nvPicPr>
          <p:cNvPr id="5" name="Marcador de contenido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325" r="-515"/>
          <a:stretch/>
        </p:blipFill>
        <p:spPr>
          <a:xfrm>
            <a:off x="2148349" y="1052736"/>
            <a:ext cx="4539911" cy="4981576"/>
          </a:xfrm>
        </p:spPr>
      </p:pic>
      <p:sp>
        <p:nvSpPr>
          <p:cNvPr id="4" name="CuadroTexto 3"/>
          <p:cNvSpPr txBox="1"/>
          <p:nvPr/>
        </p:nvSpPr>
        <p:spPr>
          <a:xfrm>
            <a:off x="142716" y="6165304"/>
            <a:ext cx="8965788" cy="646331"/>
          </a:xfrm>
          <a:prstGeom prst="rect">
            <a:avLst/>
          </a:prstGeom>
          <a:noFill/>
        </p:spPr>
        <p:txBody>
          <a:bodyPr wrap="square" rtlCol="0">
            <a:spAutoFit/>
          </a:bodyPr>
          <a:lstStyle/>
          <a:p>
            <a:r>
              <a:rPr lang="en-GB" baseline="30000" dirty="0" smtClean="0"/>
              <a:t>Gopi </a:t>
            </a:r>
            <a:r>
              <a:rPr lang="en-GB" baseline="30000" dirty="0"/>
              <a:t>K. Kolluru, Xinggui Shen, Shyamal C. Bir, Christopher G. </a:t>
            </a:r>
            <a:r>
              <a:rPr lang="en-GB" baseline="30000" dirty="0" smtClean="0"/>
              <a:t>Kevil:</a:t>
            </a:r>
            <a:r>
              <a:rPr lang="en-GB" dirty="0" smtClean="0"/>
              <a:t> </a:t>
            </a:r>
            <a:r>
              <a:rPr lang="en-GB" baseline="30000" dirty="0"/>
              <a:t>Hydrogen </a:t>
            </a:r>
            <a:r>
              <a:rPr lang="en-GB" baseline="30000" dirty="0" smtClean="0"/>
              <a:t>sulphide </a:t>
            </a:r>
            <a:r>
              <a:rPr lang="en-GB" baseline="30000" dirty="0"/>
              <a:t>chemical biology: Pathophysiological roles</a:t>
            </a:r>
            <a:r>
              <a:rPr lang="en-GB" dirty="0"/>
              <a:t> </a:t>
            </a:r>
            <a:r>
              <a:rPr lang="en-GB" baseline="30000" dirty="0"/>
              <a:t>and detection.</a:t>
            </a:r>
            <a:r>
              <a:rPr lang="en-GB" dirty="0"/>
              <a:t> </a:t>
            </a:r>
            <a:r>
              <a:rPr lang="en-US" baseline="30000" dirty="0"/>
              <a:t>Nitric Oxide. 2013; 35: 5–</a:t>
            </a:r>
            <a:r>
              <a:rPr lang="en-US" baseline="30000" dirty="0" smtClean="0"/>
              <a:t>20</a:t>
            </a:r>
            <a:endParaRPr lang="en-US" baseline="30000" dirty="0"/>
          </a:p>
        </p:txBody>
      </p:sp>
      <p:sp>
        <p:nvSpPr>
          <p:cNvPr id="6" name="Flecha a la derecha con bandas 5"/>
          <p:cNvSpPr/>
          <p:nvPr/>
        </p:nvSpPr>
        <p:spPr>
          <a:xfrm rot="10800000">
            <a:off x="5917363" y="3038914"/>
            <a:ext cx="542096" cy="557624"/>
          </a:xfrm>
          <a:prstGeom prst="striped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7" name="Flecha a la derecha con bandas 6"/>
          <p:cNvSpPr/>
          <p:nvPr/>
        </p:nvSpPr>
        <p:spPr>
          <a:xfrm rot="10800000">
            <a:off x="6443971" y="4789237"/>
            <a:ext cx="542096" cy="557624"/>
          </a:xfrm>
          <a:prstGeom prst="striped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8" name="Flecha a la derecha con bandas 7"/>
          <p:cNvSpPr/>
          <p:nvPr/>
        </p:nvSpPr>
        <p:spPr>
          <a:xfrm rot="10800000" flipH="1">
            <a:off x="1768885" y="4138683"/>
            <a:ext cx="542096" cy="557624"/>
          </a:xfrm>
          <a:prstGeom prst="striped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9" name="Flecha a la derecha con bandas 8"/>
          <p:cNvSpPr/>
          <p:nvPr/>
        </p:nvSpPr>
        <p:spPr>
          <a:xfrm rot="10800000" flipH="1">
            <a:off x="1861813" y="1701824"/>
            <a:ext cx="542096" cy="557624"/>
          </a:xfrm>
          <a:prstGeom prst="striped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0" name="Flecha a la derecha con bandas 9"/>
          <p:cNvSpPr/>
          <p:nvPr/>
        </p:nvSpPr>
        <p:spPr>
          <a:xfrm rot="10800000">
            <a:off x="6459459" y="1701824"/>
            <a:ext cx="542096" cy="557624"/>
          </a:xfrm>
          <a:prstGeom prst="striped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8621548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22" presetClass="entr" presetSubtype="2"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22" presetClass="entr" presetSubtype="8"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22" presetClass="entr" presetSubtype="2"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right)">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6" grpId="1" animBg="1"/>
      <p:bldP spid="7" grpId="0" animBg="1"/>
      <p:bldP spid="7" grpId="1" animBg="1"/>
      <p:bldP spid="8" grpId="0" animBg="1"/>
      <p:bldP spid="8" grpId="1" animBg="1"/>
      <p:bldP spid="9" grpId="0" animBg="1"/>
      <p:bldP spid="9" grpId="1"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adroTexto 47"/>
          <p:cNvSpPr txBox="1"/>
          <p:nvPr/>
        </p:nvSpPr>
        <p:spPr>
          <a:xfrm>
            <a:off x="5858594" y="3270073"/>
            <a:ext cx="1270000" cy="369332"/>
          </a:xfrm>
          <a:prstGeom prst="rect">
            <a:avLst/>
          </a:prstGeom>
          <a:noFill/>
          <a:ln>
            <a:noFill/>
          </a:ln>
        </p:spPr>
        <p:style>
          <a:lnRef idx="0">
            <a:schemeClr val="accent3"/>
          </a:lnRef>
          <a:fillRef idx="3">
            <a:schemeClr val="accent3"/>
          </a:fillRef>
          <a:effectRef idx="3">
            <a:schemeClr val="accent3"/>
          </a:effectRef>
          <a:fontRef idx="minor">
            <a:schemeClr val="lt1"/>
          </a:fontRef>
        </p:style>
        <p:txBody>
          <a:bodyPr wrap="square" rtlCol="0">
            <a:spAutoFit/>
            <a:sp3d extrusionH="25400" contourW="8890">
              <a:bevelT w="38100" h="31750"/>
              <a:contourClr>
                <a:srgbClr val="804000"/>
              </a:contourClr>
            </a:sp3d>
          </a:bodyPr>
          <a:lstStyle/>
          <a:p>
            <a:r>
              <a:rPr lang="en-GB" b="1" dirty="0" smtClean="0">
                <a:ln w="11430"/>
                <a:solidFill>
                  <a:srgbClr val="804000"/>
                </a:solidFill>
                <a:effectLst>
                  <a:outerShdw blurRad="50800" dist="39000" dir="5460000" algn="tl">
                    <a:srgbClr val="000000">
                      <a:alpha val="38000"/>
                    </a:srgbClr>
                  </a:outerShdw>
                </a:effectLst>
              </a:rPr>
              <a:t>iNOS</a:t>
            </a:r>
            <a:endParaRPr lang="en-GB" b="1" dirty="0">
              <a:ln w="11430"/>
              <a:solidFill>
                <a:srgbClr val="804000"/>
              </a:solidFill>
              <a:effectLst>
                <a:outerShdw blurRad="50800" dist="39000" dir="5460000" algn="tl">
                  <a:srgbClr val="000000">
                    <a:alpha val="38000"/>
                  </a:srgbClr>
                </a:outerShdw>
              </a:effectLst>
            </a:endParaRPr>
          </a:p>
        </p:txBody>
      </p:sp>
      <p:sp>
        <p:nvSpPr>
          <p:cNvPr id="97" name="CuadroTexto 96"/>
          <p:cNvSpPr txBox="1"/>
          <p:nvPr/>
        </p:nvSpPr>
        <p:spPr>
          <a:xfrm>
            <a:off x="5282863" y="2632598"/>
            <a:ext cx="1270000" cy="369332"/>
          </a:xfrm>
          <a:prstGeom prst="rect">
            <a:avLst/>
          </a:prstGeom>
          <a:noFill/>
          <a:ln>
            <a:noFill/>
          </a:ln>
        </p:spPr>
        <p:style>
          <a:lnRef idx="0">
            <a:schemeClr val="accent3"/>
          </a:lnRef>
          <a:fillRef idx="3">
            <a:schemeClr val="accent3"/>
          </a:fillRef>
          <a:effectRef idx="3">
            <a:schemeClr val="accent3"/>
          </a:effectRef>
          <a:fontRef idx="minor">
            <a:schemeClr val="lt1"/>
          </a:fontRef>
        </p:style>
        <p:txBody>
          <a:bodyPr wrap="square" rtlCol="0">
            <a:spAutoFit/>
            <a:sp3d extrusionH="25400" contourW="8890">
              <a:bevelT w="38100" h="31750"/>
              <a:contourClr>
                <a:srgbClr val="804000"/>
              </a:contourClr>
            </a:sp3d>
          </a:bodyPr>
          <a:lstStyle/>
          <a:p>
            <a:r>
              <a:rPr lang="en-GB" b="1" dirty="0" smtClean="0">
                <a:ln w="11430"/>
                <a:solidFill>
                  <a:srgbClr val="804000"/>
                </a:solidFill>
                <a:effectLst>
                  <a:outerShdw blurRad="50800" dist="39000" dir="5460000" algn="tl">
                    <a:srgbClr val="000000">
                      <a:alpha val="38000"/>
                    </a:srgbClr>
                  </a:outerShdw>
                </a:effectLst>
              </a:rPr>
              <a:t>NOS</a:t>
            </a:r>
            <a:endParaRPr lang="en-GB" b="1" dirty="0">
              <a:ln w="11430"/>
              <a:solidFill>
                <a:srgbClr val="804000"/>
              </a:solidFill>
              <a:effectLst>
                <a:outerShdw blurRad="50800" dist="39000" dir="5460000" algn="tl">
                  <a:srgbClr val="000000">
                    <a:alpha val="38000"/>
                  </a:srgbClr>
                </a:outerShdw>
              </a:effectLst>
            </a:endParaRPr>
          </a:p>
        </p:txBody>
      </p:sp>
      <p:sp>
        <p:nvSpPr>
          <p:cNvPr id="80" name="CuadroTexto 79"/>
          <p:cNvSpPr txBox="1"/>
          <p:nvPr/>
        </p:nvSpPr>
        <p:spPr>
          <a:xfrm>
            <a:off x="5603742" y="2977601"/>
            <a:ext cx="1573543" cy="261610"/>
          </a:xfrm>
          <a:prstGeom prst="rect">
            <a:avLst/>
          </a:prstGeom>
          <a:noFill/>
        </p:spPr>
        <p:txBody>
          <a:bodyPr wrap="square" rtlCol="0">
            <a:spAutoFit/>
          </a:bodyPr>
          <a:lstStyle/>
          <a:p>
            <a:pPr algn="ctr"/>
            <a:r>
              <a:rPr lang="en-GB" sz="1100" dirty="0">
                <a:latin typeface="Bookman Old Style"/>
                <a:cs typeface="Bookman Old Style"/>
              </a:rPr>
              <a:t>N</a:t>
            </a:r>
            <a:r>
              <a:rPr lang="en-GB" sz="1100" dirty="0" smtClean="0">
                <a:latin typeface="Bookman Old Style"/>
                <a:cs typeface="Bookman Old Style"/>
              </a:rPr>
              <a:t>ucleus</a:t>
            </a:r>
            <a:endParaRPr lang="en-GB" sz="1100" dirty="0">
              <a:latin typeface="Bookman Old Style"/>
              <a:cs typeface="Bookman Old Style"/>
            </a:endParaRPr>
          </a:p>
        </p:txBody>
      </p:sp>
      <p:sp>
        <p:nvSpPr>
          <p:cNvPr id="79" name="CuadroTexto 78"/>
          <p:cNvSpPr txBox="1"/>
          <p:nvPr/>
        </p:nvSpPr>
        <p:spPr>
          <a:xfrm>
            <a:off x="4919590" y="5754936"/>
            <a:ext cx="1573543" cy="430887"/>
          </a:xfrm>
          <a:prstGeom prst="rect">
            <a:avLst/>
          </a:prstGeom>
          <a:noFill/>
        </p:spPr>
        <p:txBody>
          <a:bodyPr wrap="square" rtlCol="0">
            <a:spAutoFit/>
          </a:bodyPr>
          <a:lstStyle/>
          <a:p>
            <a:pPr algn="ctr"/>
            <a:r>
              <a:rPr lang="en-GB" sz="1100" dirty="0" smtClean="0">
                <a:latin typeface="Bookman Old Style"/>
                <a:cs typeface="Bookman Old Style"/>
              </a:rPr>
              <a:t>Keratinocyte Cytoplasm</a:t>
            </a:r>
            <a:endParaRPr lang="en-GB" sz="1100" dirty="0">
              <a:latin typeface="Bookman Old Style"/>
              <a:cs typeface="Bookman Old Style"/>
            </a:endParaRPr>
          </a:p>
        </p:txBody>
      </p:sp>
      <p:sp>
        <p:nvSpPr>
          <p:cNvPr id="54" name="Flecha derecha 53"/>
          <p:cNvSpPr/>
          <p:nvPr/>
        </p:nvSpPr>
        <p:spPr>
          <a:xfrm rot="5234026">
            <a:off x="5380908" y="3813994"/>
            <a:ext cx="567356" cy="289224"/>
          </a:xfrm>
          <a:prstGeom prst="rightArrow">
            <a:avLst/>
          </a:prstGeom>
          <a:gradFill flip="none" rotWithShape="1">
            <a:gsLst>
              <a:gs pos="0">
                <a:schemeClr val="accent2">
                  <a:shade val="51000"/>
                  <a:satMod val="130000"/>
                  <a:alpha val="0"/>
                </a:schemeClr>
              </a:gs>
              <a:gs pos="80000">
                <a:schemeClr val="accent2">
                  <a:shade val="93000"/>
                  <a:satMod val="130000"/>
                  <a:alpha val="0"/>
                </a:schemeClr>
              </a:gs>
              <a:gs pos="100000">
                <a:schemeClr val="accent2">
                  <a:shade val="94000"/>
                  <a:satMod val="135000"/>
                  <a:alpha val="0"/>
                </a:schemeClr>
              </a:gs>
            </a:gsLst>
            <a:lin ang="16200000" scaled="0"/>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p>
        </p:txBody>
      </p:sp>
      <p:sp>
        <p:nvSpPr>
          <p:cNvPr id="2" name="Título 1"/>
          <p:cNvSpPr>
            <a:spLocks noGrp="1"/>
          </p:cNvSpPr>
          <p:nvPr>
            <p:ph type="title"/>
          </p:nvPr>
        </p:nvSpPr>
        <p:spPr>
          <a:xfrm>
            <a:off x="471927" y="393605"/>
            <a:ext cx="8604250" cy="1371601"/>
          </a:xfrm>
        </p:spPr>
        <p:txBody>
          <a:bodyPr/>
          <a:lstStyle/>
          <a:p>
            <a:r>
              <a:rPr lang="en-GB" dirty="0" smtClean="0"/>
              <a:t>H</a:t>
            </a:r>
            <a:r>
              <a:rPr lang="en-GB" baseline="-25000" dirty="0" smtClean="0"/>
              <a:t>2</a:t>
            </a:r>
            <a:r>
              <a:rPr lang="en-GB" dirty="0" smtClean="0"/>
              <a:t>S in Keratinocytes</a:t>
            </a:r>
            <a:endParaRPr lang="en-GB" dirty="0"/>
          </a:p>
        </p:txBody>
      </p:sp>
      <p:sp>
        <p:nvSpPr>
          <p:cNvPr id="6" name="Rectángulo 5"/>
          <p:cNvSpPr/>
          <p:nvPr/>
        </p:nvSpPr>
        <p:spPr>
          <a:xfrm>
            <a:off x="0" y="6412027"/>
            <a:ext cx="9144000" cy="461665"/>
          </a:xfrm>
          <a:prstGeom prst="rect">
            <a:avLst/>
          </a:prstGeom>
        </p:spPr>
        <p:txBody>
          <a:bodyPr wrap="square">
            <a:spAutoFit/>
          </a:bodyPr>
          <a:lstStyle/>
          <a:p>
            <a:r>
              <a:rPr lang="en-GB" sz="1200" dirty="0">
                <a:latin typeface="Bookman Old Style"/>
                <a:cs typeface="Bookman Old Style"/>
              </a:rPr>
              <a:t>Merighi S, Gessi S, Varani K, Fazzi D, Borea PA. Hydrogen sulfide modulates the release of nitric oxide and VEGF in human keratinocytes. Pharmacol Res. 2012; 66(5): 428-36</a:t>
            </a:r>
            <a:endParaRPr lang="es-ES" sz="1200" dirty="0">
              <a:latin typeface="Bookman Old Style"/>
              <a:cs typeface="Bookman Old Style"/>
            </a:endParaRPr>
          </a:p>
        </p:txBody>
      </p:sp>
      <p:grpSp>
        <p:nvGrpSpPr>
          <p:cNvPr id="20" name="Agrupar 19"/>
          <p:cNvGrpSpPr/>
          <p:nvPr/>
        </p:nvGrpSpPr>
        <p:grpSpPr>
          <a:xfrm>
            <a:off x="3589327" y="1356607"/>
            <a:ext cx="488072" cy="279365"/>
            <a:chOff x="334961" y="2324100"/>
            <a:chExt cx="827089" cy="549240"/>
          </a:xfrm>
        </p:grpSpPr>
        <p:sp>
          <p:nvSpPr>
            <p:cNvPr id="18" name="Elipse 17"/>
            <p:cNvSpPr/>
            <p:nvPr/>
          </p:nvSpPr>
          <p:spPr>
            <a:xfrm>
              <a:off x="334961" y="2552700"/>
              <a:ext cx="266700" cy="26984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dirty="0"/>
            </a:p>
          </p:txBody>
        </p:sp>
        <p:sp>
          <p:nvSpPr>
            <p:cNvPr id="17" name="Elipse 16"/>
            <p:cNvSpPr/>
            <p:nvPr/>
          </p:nvSpPr>
          <p:spPr>
            <a:xfrm>
              <a:off x="468311" y="2324100"/>
              <a:ext cx="560389" cy="549240"/>
            </a:xfrm>
            <a:prstGeom prst="ellipse">
              <a:avLst/>
            </a:prstGeom>
            <a:gradFill flip="none" rotWithShape="1">
              <a:gsLst>
                <a:gs pos="90000">
                  <a:srgbClr val="FF8000"/>
                </a:gs>
                <a:gs pos="40000">
                  <a:srgbClr val="FFFF00"/>
                </a:gs>
              </a:gsLst>
              <a:lin ang="20400000" scaled="0"/>
              <a:tileRect/>
            </a:gradFill>
            <a:effectLst>
              <a:outerShdw blurRad="40000" dist="23000" dir="5400000" rotWithShape="0">
                <a:srgbClr val="FFFF00">
                  <a:alpha val="35000"/>
                </a:srgbClr>
              </a:outerShdw>
            </a:effectLst>
            <a:scene3d>
              <a:camera prst="orthographicFront">
                <a:rot lat="0" lon="0" rev="0"/>
              </a:camera>
              <a:lightRig rig="threePt" dir="t">
                <a:rot lat="0" lon="0" rev="1200000"/>
              </a:lightRig>
            </a:scene3d>
            <a:sp3d contourW="3810">
              <a:bevelT w="63500" h="25400"/>
              <a:contourClr>
                <a:srgbClr val="FF8000"/>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p>
          </p:txBody>
        </p:sp>
        <p:sp>
          <p:nvSpPr>
            <p:cNvPr id="19" name="Elipse 18"/>
            <p:cNvSpPr/>
            <p:nvPr/>
          </p:nvSpPr>
          <p:spPr>
            <a:xfrm>
              <a:off x="895350" y="2603500"/>
              <a:ext cx="266700" cy="26984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dirty="0"/>
            </a:p>
          </p:txBody>
        </p:sp>
      </p:grpSp>
      <p:grpSp>
        <p:nvGrpSpPr>
          <p:cNvPr id="21" name="Agrupar 20"/>
          <p:cNvGrpSpPr/>
          <p:nvPr/>
        </p:nvGrpSpPr>
        <p:grpSpPr>
          <a:xfrm flipH="1" flipV="1">
            <a:off x="5298320" y="4772277"/>
            <a:ext cx="295720" cy="219382"/>
            <a:chOff x="468311" y="2324100"/>
            <a:chExt cx="693739" cy="549240"/>
          </a:xfrm>
        </p:grpSpPr>
        <p:sp>
          <p:nvSpPr>
            <p:cNvPr id="23" name="Elipse 22"/>
            <p:cNvSpPr/>
            <p:nvPr/>
          </p:nvSpPr>
          <p:spPr>
            <a:xfrm>
              <a:off x="468311" y="2324100"/>
              <a:ext cx="560389" cy="549240"/>
            </a:xfrm>
            <a:prstGeom prst="ellipse">
              <a:avLst/>
            </a:prstGeom>
            <a:gradFill flip="none" rotWithShape="1">
              <a:gsLst>
                <a:gs pos="90000">
                  <a:srgbClr val="804000"/>
                </a:gs>
                <a:gs pos="40000">
                  <a:srgbClr val="FFCC66"/>
                </a:gs>
              </a:gsLst>
              <a:lin ang="20400000" scaled="0"/>
              <a:tileRect/>
            </a:gradFill>
            <a:effectLst>
              <a:outerShdw blurRad="40000" dist="23000" dir="5400000" rotWithShape="0">
                <a:srgbClr val="FFFF00">
                  <a:alpha val="35000"/>
                </a:srgbClr>
              </a:outerShdw>
            </a:effectLst>
            <a:scene3d>
              <a:camera prst="orthographicFront">
                <a:rot lat="0" lon="0" rev="0"/>
              </a:camera>
              <a:lightRig rig="threePt" dir="t">
                <a:rot lat="0" lon="0" rev="1200000"/>
              </a:lightRig>
            </a:scene3d>
            <a:sp3d contourW="12700">
              <a:bevelT w="63500" h="25400"/>
              <a:contourClr>
                <a:srgbClr val="FFCC66"/>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p>
          </p:txBody>
        </p:sp>
        <p:sp>
          <p:nvSpPr>
            <p:cNvPr id="24" name="Elipse 23"/>
            <p:cNvSpPr/>
            <p:nvPr/>
          </p:nvSpPr>
          <p:spPr>
            <a:xfrm>
              <a:off x="895350" y="2333662"/>
              <a:ext cx="266700" cy="269839"/>
            </a:xfrm>
            <a:prstGeom prst="ellipse">
              <a:avLst/>
            </a:prstGeom>
            <a:gradFill>
              <a:gsLst>
                <a:gs pos="0">
                  <a:srgbClr val="FF6FCF"/>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dirty="0"/>
            </a:p>
          </p:txBody>
        </p:sp>
      </p:grpSp>
      <p:sp>
        <p:nvSpPr>
          <p:cNvPr id="25" name="Forma libre 24"/>
          <p:cNvSpPr/>
          <p:nvPr/>
        </p:nvSpPr>
        <p:spPr>
          <a:xfrm>
            <a:off x="6743091" y="2659737"/>
            <a:ext cx="800100" cy="688411"/>
          </a:xfrm>
          <a:custGeom>
            <a:avLst/>
            <a:gdLst>
              <a:gd name="connsiteX0" fmla="*/ 0 w 1320800"/>
              <a:gd name="connsiteY0" fmla="*/ 76216 h 1257316"/>
              <a:gd name="connsiteX1" fmla="*/ 88900 w 1320800"/>
              <a:gd name="connsiteY1" fmla="*/ 139716 h 1257316"/>
              <a:gd name="connsiteX2" fmla="*/ 152400 w 1320800"/>
              <a:gd name="connsiteY2" fmla="*/ 177816 h 1257316"/>
              <a:gd name="connsiteX3" fmla="*/ 190500 w 1320800"/>
              <a:gd name="connsiteY3" fmla="*/ 215916 h 1257316"/>
              <a:gd name="connsiteX4" fmla="*/ 203200 w 1320800"/>
              <a:gd name="connsiteY4" fmla="*/ 279416 h 1257316"/>
              <a:gd name="connsiteX5" fmla="*/ 241300 w 1320800"/>
              <a:gd name="connsiteY5" fmla="*/ 317516 h 1257316"/>
              <a:gd name="connsiteX6" fmla="*/ 292100 w 1320800"/>
              <a:gd name="connsiteY6" fmla="*/ 393716 h 1257316"/>
              <a:gd name="connsiteX7" fmla="*/ 355600 w 1320800"/>
              <a:gd name="connsiteY7" fmla="*/ 482616 h 1257316"/>
              <a:gd name="connsiteX8" fmla="*/ 381000 w 1320800"/>
              <a:gd name="connsiteY8" fmla="*/ 558816 h 1257316"/>
              <a:gd name="connsiteX9" fmla="*/ 419100 w 1320800"/>
              <a:gd name="connsiteY9" fmla="*/ 685816 h 1257316"/>
              <a:gd name="connsiteX10" fmla="*/ 381000 w 1320800"/>
              <a:gd name="connsiteY10" fmla="*/ 927116 h 1257316"/>
              <a:gd name="connsiteX11" fmla="*/ 330200 w 1320800"/>
              <a:gd name="connsiteY11" fmla="*/ 952516 h 1257316"/>
              <a:gd name="connsiteX12" fmla="*/ 292100 w 1320800"/>
              <a:gd name="connsiteY12" fmla="*/ 977916 h 1257316"/>
              <a:gd name="connsiteX13" fmla="*/ 266700 w 1320800"/>
              <a:gd name="connsiteY13" fmla="*/ 939816 h 1257316"/>
              <a:gd name="connsiteX14" fmla="*/ 342900 w 1320800"/>
              <a:gd name="connsiteY14" fmla="*/ 800116 h 1257316"/>
              <a:gd name="connsiteX15" fmla="*/ 457200 w 1320800"/>
              <a:gd name="connsiteY15" fmla="*/ 749316 h 1257316"/>
              <a:gd name="connsiteX16" fmla="*/ 495300 w 1320800"/>
              <a:gd name="connsiteY16" fmla="*/ 736616 h 1257316"/>
              <a:gd name="connsiteX17" fmla="*/ 596900 w 1320800"/>
              <a:gd name="connsiteY17" fmla="*/ 711216 h 1257316"/>
              <a:gd name="connsiteX18" fmla="*/ 711200 w 1320800"/>
              <a:gd name="connsiteY18" fmla="*/ 685816 h 1257316"/>
              <a:gd name="connsiteX19" fmla="*/ 774700 w 1320800"/>
              <a:gd name="connsiteY19" fmla="*/ 622316 h 1257316"/>
              <a:gd name="connsiteX20" fmla="*/ 736600 w 1320800"/>
              <a:gd name="connsiteY20" fmla="*/ 584216 h 1257316"/>
              <a:gd name="connsiteX21" fmla="*/ 533400 w 1320800"/>
              <a:gd name="connsiteY21" fmla="*/ 520716 h 1257316"/>
              <a:gd name="connsiteX22" fmla="*/ 546100 w 1320800"/>
              <a:gd name="connsiteY22" fmla="*/ 609616 h 1257316"/>
              <a:gd name="connsiteX23" fmla="*/ 584200 w 1320800"/>
              <a:gd name="connsiteY23" fmla="*/ 635016 h 1257316"/>
              <a:gd name="connsiteX24" fmla="*/ 622300 w 1320800"/>
              <a:gd name="connsiteY24" fmla="*/ 673116 h 1257316"/>
              <a:gd name="connsiteX25" fmla="*/ 647700 w 1320800"/>
              <a:gd name="connsiteY25" fmla="*/ 711216 h 1257316"/>
              <a:gd name="connsiteX26" fmla="*/ 723900 w 1320800"/>
              <a:gd name="connsiteY26" fmla="*/ 812816 h 1257316"/>
              <a:gd name="connsiteX27" fmla="*/ 800100 w 1320800"/>
              <a:gd name="connsiteY27" fmla="*/ 901716 h 1257316"/>
              <a:gd name="connsiteX28" fmla="*/ 812800 w 1320800"/>
              <a:gd name="connsiteY28" fmla="*/ 1193816 h 1257316"/>
              <a:gd name="connsiteX29" fmla="*/ 787400 w 1320800"/>
              <a:gd name="connsiteY29" fmla="*/ 1231916 h 1257316"/>
              <a:gd name="connsiteX30" fmla="*/ 749300 w 1320800"/>
              <a:gd name="connsiteY30" fmla="*/ 1257316 h 1257316"/>
              <a:gd name="connsiteX31" fmla="*/ 635000 w 1320800"/>
              <a:gd name="connsiteY31" fmla="*/ 1244616 h 1257316"/>
              <a:gd name="connsiteX32" fmla="*/ 622300 w 1320800"/>
              <a:gd name="connsiteY32" fmla="*/ 1206516 h 1257316"/>
              <a:gd name="connsiteX33" fmla="*/ 635000 w 1320800"/>
              <a:gd name="connsiteY33" fmla="*/ 889016 h 1257316"/>
              <a:gd name="connsiteX34" fmla="*/ 660400 w 1320800"/>
              <a:gd name="connsiteY34" fmla="*/ 711216 h 1257316"/>
              <a:gd name="connsiteX35" fmla="*/ 685800 w 1320800"/>
              <a:gd name="connsiteY35" fmla="*/ 673116 h 1257316"/>
              <a:gd name="connsiteX36" fmla="*/ 736600 w 1320800"/>
              <a:gd name="connsiteY36" fmla="*/ 584216 h 1257316"/>
              <a:gd name="connsiteX37" fmla="*/ 749300 w 1320800"/>
              <a:gd name="connsiteY37" fmla="*/ 622316 h 1257316"/>
              <a:gd name="connsiteX38" fmla="*/ 812800 w 1320800"/>
              <a:gd name="connsiteY38" fmla="*/ 596916 h 1257316"/>
              <a:gd name="connsiteX39" fmla="*/ 825500 w 1320800"/>
              <a:gd name="connsiteY39" fmla="*/ 558816 h 1257316"/>
              <a:gd name="connsiteX40" fmla="*/ 838200 w 1320800"/>
              <a:gd name="connsiteY40" fmla="*/ 558816 h 1257316"/>
              <a:gd name="connsiteX41" fmla="*/ 889000 w 1320800"/>
              <a:gd name="connsiteY41" fmla="*/ 571516 h 1257316"/>
              <a:gd name="connsiteX42" fmla="*/ 927100 w 1320800"/>
              <a:gd name="connsiteY42" fmla="*/ 584216 h 1257316"/>
              <a:gd name="connsiteX43" fmla="*/ 965200 w 1320800"/>
              <a:gd name="connsiteY43" fmla="*/ 571516 h 1257316"/>
              <a:gd name="connsiteX44" fmla="*/ 952500 w 1320800"/>
              <a:gd name="connsiteY44" fmla="*/ 355616 h 1257316"/>
              <a:gd name="connsiteX45" fmla="*/ 965200 w 1320800"/>
              <a:gd name="connsiteY45" fmla="*/ 304816 h 1257316"/>
              <a:gd name="connsiteX46" fmla="*/ 1016000 w 1320800"/>
              <a:gd name="connsiteY46" fmla="*/ 279416 h 1257316"/>
              <a:gd name="connsiteX47" fmla="*/ 1028700 w 1320800"/>
              <a:gd name="connsiteY47" fmla="*/ 241316 h 1257316"/>
              <a:gd name="connsiteX48" fmla="*/ 1041400 w 1320800"/>
              <a:gd name="connsiteY48" fmla="*/ 279416 h 1257316"/>
              <a:gd name="connsiteX49" fmla="*/ 1092200 w 1320800"/>
              <a:gd name="connsiteY49" fmla="*/ 292116 h 1257316"/>
              <a:gd name="connsiteX50" fmla="*/ 1130300 w 1320800"/>
              <a:gd name="connsiteY50" fmla="*/ 279416 h 1257316"/>
              <a:gd name="connsiteX51" fmla="*/ 1079500 w 1320800"/>
              <a:gd name="connsiteY51" fmla="*/ 177816 h 1257316"/>
              <a:gd name="connsiteX52" fmla="*/ 1092200 w 1320800"/>
              <a:gd name="connsiteY52" fmla="*/ 228616 h 1257316"/>
              <a:gd name="connsiteX53" fmla="*/ 1181100 w 1320800"/>
              <a:gd name="connsiteY53" fmla="*/ 228616 h 1257316"/>
              <a:gd name="connsiteX54" fmla="*/ 1193800 w 1320800"/>
              <a:gd name="connsiteY54" fmla="*/ 152416 h 1257316"/>
              <a:gd name="connsiteX55" fmla="*/ 1270000 w 1320800"/>
              <a:gd name="connsiteY55" fmla="*/ 139716 h 1257316"/>
              <a:gd name="connsiteX56" fmla="*/ 1320800 w 1320800"/>
              <a:gd name="connsiteY56" fmla="*/ 114316 h 1257316"/>
              <a:gd name="connsiteX57" fmla="*/ 1295400 w 1320800"/>
              <a:gd name="connsiteY57" fmla="*/ 16 h 1257316"/>
              <a:gd name="connsiteX0" fmla="*/ 0 w 1320800"/>
              <a:gd name="connsiteY0" fmla="*/ 76216 h 1257316"/>
              <a:gd name="connsiteX1" fmla="*/ 88900 w 1320800"/>
              <a:gd name="connsiteY1" fmla="*/ 139716 h 1257316"/>
              <a:gd name="connsiteX2" fmla="*/ 152400 w 1320800"/>
              <a:gd name="connsiteY2" fmla="*/ 177816 h 1257316"/>
              <a:gd name="connsiteX3" fmla="*/ 190500 w 1320800"/>
              <a:gd name="connsiteY3" fmla="*/ 215916 h 1257316"/>
              <a:gd name="connsiteX4" fmla="*/ 203200 w 1320800"/>
              <a:gd name="connsiteY4" fmla="*/ 279416 h 1257316"/>
              <a:gd name="connsiteX5" fmla="*/ 241300 w 1320800"/>
              <a:gd name="connsiteY5" fmla="*/ 317516 h 1257316"/>
              <a:gd name="connsiteX6" fmla="*/ 292100 w 1320800"/>
              <a:gd name="connsiteY6" fmla="*/ 393716 h 1257316"/>
              <a:gd name="connsiteX7" fmla="*/ 355600 w 1320800"/>
              <a:gd name="connsiteY7" fmla="*/ 482616 h 1257316"/>
              <a:gd name="connsiteX8" fmla="*/ 381000 w 1320800"/>
              <a:gd name="connsiteY8" fmla="*/ 558816 h 1257316"/>
              <a:gd name="connsiteX9" fmla="*/ 419100 w 1320800"/>
              <a:gd name="connsiteY9" fmla="*/ 685816 h 1257316"/>
              <a:gd name="connsiteX10" fmla="*/ 381000 w 1320800"/>
              <a:gd name="connsiteY10" fmla="*/ 927116 h 1257316"/>
              <a:gd name="connsiteX11" fmla="*/ 330200 w 1320800"/>
              <a:gd name="connsiteY11" fmla="*/ 952516 h 1257316"/>
              <a:gd name="connsiteX12" fmla="*/ 292100 w 1320800"/>
              <a:gd name="connsiteY12" fmla="*/ 977916 h 1257316"/>
              <a:gd name="connsiteX13" fmla="*/ 266700 w 1320800"/>
              <a:gd name="connsiteY13" fmla="*/ 939816 h 1257316"/>
              <a:gd name="connsiteX14" fmla="*/ 342900 w 1320800"/>
              <a:gd name="connsiteY14" fmla="*/ 800116 h 1257316"/>
              <a:gd name="connsiteX15" fmla="*/ 457200 w 1320800"/>
              <a:gd name="connsiteY15" fmla="*/ 749316 h 1257316"/>
              <a:gd name="connsiteX16" fmla="*/ 495300 w 1320800"/>
              <a:gd name="connsiteY16" fmla="*/ 736616 h 1257316"/>
              <a:gd name="connsiteX17" fmla="*/ 596900 w 1320800"/>
              <a:gd name="connsiteY17" fmla="*/ 711216 h 1257316"/>
              <a:gd name="connsiteX18" fmla="*/ 711200 w 1320800"/>
              <a:gd name="connsiteY18" fmla="*/ 685816 h 1257316"/>
              <a:gd name="connsiteX19" fmla="*/ 774700 w 1320800"/>
              <a:gd name="connsiteY19" fmla="*/ 622316 h 1257316"/>
              <a:gd name="connsiteX20" fmla="*/ 736600 w 1320800"/>
              <a:gd name="connsiteY20" fmla="*/ 584216 h 1257316"/>
              <a:gd name="connsiteX21" fmla="*/ 533400 w 1320800"/>
              <a:gd name="connsiteY21" fmla="*/ 520716 h 1257316"/>
              <a:gd name="connsiteX22" fmla="*/ 546100 w 1320800"/>
              <a:gd name="connsiteY22" fmla="*/ 609616 h 1257316"/>
              <a:gd name="connsiteX23" fmla="*/ 584200 w 1320800"/>
              <a:gd name="connsiteY23" fmla="*/ 635016 h 1257316"/>
              <a:gd name="connsiteX24" fmla="*/ 622300 w 1320800"/>
              <a:gd name="connsiteY24" fmla="*/ 673116 h 1257316"/>
              <a:gd name="connsiteX25" fmla="*/ 647700 w 1320800"/>
              <a:gd name="connsiteY25" fmla="*/ 711216 h 1257316"/>
              <a:gd name="connsiteX26" fmla="*/ 723900 w 1320800"/>
              <a:gd name="connsiteY26" fmla="*/ 812816 h 1257316"/>
              <a:gd name="connsiteX27" fmla="*/ 800100 w 1320800"/>
              <a:gd name="connsiteY27" fmla="*/ 901716 h 1257316"/>
              <a:gd name="connsiteX28" fmla="*/ 812800 w 1320800"/>
              <a:gd name="connsiteY28" fmla="*/ 1193816 h 1257316"/>
              <a:gd name="connsiteX29" fmla="*/ 787400 w 1320800"/>
              <a:gd name="connsiteY29" fmla="*/ 1231916 h 1257316"/>
              <a:gd name="connsiteX30" fmla="*/ 749300 w 1320800"/>
              <a:gd name="connsiteY30" fmla="*/ 1257316 h 1257316"/>
              <a:gd name="connsiteX31" fmla="*/ 635000 w 1320800"/>
              <a:gd name="connsiteY31" fmla="*/ 1244616 h 1257316"/>
              <a:gd name="connsiteX32" fmla="*/ 622300 w 1320800"/>
              <a:gd name="connsiteY32" fmla="*/ 1206516 h 1257316"/>
              <a:gd name="connsiteX33" fmla="*/ 635000 w 1320800"/>
              <a:gd name="connsiteY33" fmla="*/ 889016 h 1257316"/>
              <a:gd name="connsiteX34" fmla="*/ 660400 w 1320800"/>
              <a:gd name="connsiteY34" fmla="*/ 711216 h 1257316"/>
              <a:gd name="connsiteX35" fmla="*/ 685800 w 1320800"/>
              <a:gd name="connsiteY35" fmla="*/ 673116 h 1257316"/>
              <a:gd name="connsiteX36" fmla="*/ 736600 w 1320800"/>
              <a:gd name="connsiteY36" fmla="*/ 584216 h 1257316"/>
              <a:gd name="connsiteX37" fmla="*/ 749300 w 1320800"/>
              <a:gd name="connsiteY37" fmla="*/ 622316 h 1257316"/>
              <a:gd name="connsiteX38" fmla="*/ 812800 w 1320800"/>
              <a:gd name="connsiteY38" fmla="*/ 596916 h 1257316"/>
              <a:gd name="connsiteX39" fmla="*/ 825500 w 1320800"/>
              <a:gd name="connsiteY39" fmla="*/ 558816 h 1257316"/>
              <a:gd name="connsiteX40" fmla="*/ 838200 w 1320800"/>
              <a:gd name="connsiteY40" fmla="*/ 558816 h 1257316"/>
              <a:gd name="connsiteX41" fmla="*/ 889000 w 1320800"/>
              <a:gd name="connsiteY41" fmla="*/ 571516 h 1257316"/>
              <a:gd name="connsiteX42" fmla="*/ 927100 w 1320800"/>
              <a:gd name="connsiteY42" fmla="*/ 584216 h 1257316"/>
              <a:gd name="connsiteX43" fmla="*/ 882650 w 1320800"/>
              <a:gd name="connsiteY43" fmla="*/ 444516 h 1257316"/>
              <a:gd name="connsiteX44" fmla="*/ 952500 w 1320800"/>
              <a:gd name="connsiteY44" fmla="*/ 355616 h 1257316"/>
              <a:gd name="connsiteX45" fmla="*/ 965200 w 1320800"/>
              <a:gd name="connsiteY45" fmla="*/ 304816 h 1257316"/>
              <a:gd name="connsiteX46" fmla="*/ 1016000 w 1320800"/>
              <a:gd name="connsiteY46" fmla="*/ 279416 h 1257316"/>
              <a:gd name="connsiteX47" fmla="*/ 1028700 w 1320800"/>
              <a:gd name="connsiteY47" fmla="*/ 241316 h 1257316"/>
              <a:gd name="connsiteX48" fmla="*/ 1041400 w 1320800"/>
              <a:gd name="connsiteY48" fmla="*/ 279416 h 1257316"/>
              <a:gd name="connsiteX49" fmla="*/ 1092200 w 1320800"/>
              <a:gd name="connsiteY49" fmla="*/ 292116 h 1257316"/>
              <a:gd name="connsiteX50" fmla="*/ 1130300 w 1320800"/>
              <a:gd name="connsiteY50" fmla="*/ 279416 h 1257316"/>
              <a:gd name="connsiteX51" fmla="*/ 1079500 w 1320800"/>
              <a:gd name="connsiteY51" fmla="*/ 177816 h 1257316"/>
              <a:gd name="connsiteX52" fmla="*/ 1092200 w 1320800"/>
              <a:gd name="connsiteY52" fmla="*/ 228616 h 1257316"/>
              <a:gd name="connsiteX53" fmla="*/ 1181100 w 1320800"/>
              <a:gd name="connsiteY53" fmla="*/ 228616 h 1257316"/>
              <a:gd name="connsiteX54" fmla="*/ 1193800 w 1320800"/>
              <a:gd name="connsiteY54" fmla="*/ 152416 h 1257316"/>
              <a:gd name="connsiteX55" fmla="*/ 1270000 w 1320800"/>
              <a:gd name="connsiteY55" fmla="*/ 139716 h 1257316"/>
              <a:gd name="connsiteX56" fmla="*/ 1320800 w 1320800"/>
              <a:gd name="connsiteY56" fmla="*/ 114316 h 1257316"/>
              <a:gd name="connsiteX57" fmla="*/ 1295400 w 1320800"/>
              <a:gd name="connsiteY57" fmla="*/ 16 h 1257316"/>
              <a:gd name="connsiteX0" fmla="*/ 0 w 1320800"/>
              <a:gd name="connsiteY0" fmla="*/ 76216 h 1257316"/>
              <a:gd name="connsiteX1" fmla="*/ 88900 w 1320800"/>
              <a:gd name="connsiteY1" fmla="*/ 139716 h 1257316"/>
              <a:gd name="connsiteX2" fmla="*/ 152400 w 1320800"/>
              <a:gd name="connsiteY2" fmla="*/ 177816 h 1257316"/>
              <a:gd name="connsiteX3" fmla="*/ 190500 w 1320800"/>
              <a:gd name="connsiteY3" fmla="*/ 215916 h 1257316"/>
              <a:gd name="connsiteX4" fmla="*/ 203200 w 1320800"/>
              <a:gd name="connsiteY4" fmla="*/ 279416 h 1257316"/>
              <a:gd name="connsiteX5" fmla="*/ 241300 w 1320800"/>
              <a:gd name="connsiteY5" fmla="*/ 317516 h 1257316"/>
              <a:gd name="connsiteX6" fmla="*/ 292100 w 1320800"/>
              <a:gd name="connsiteY6" fmla="*/ 393716 h 1257316"/>
              <a:gd name="connsiteX7" fmla="*/ 355600 w 1320800"/>
              <a:gd name="connsiteY7" fmla="*/ 482616 h 1257316"/>
              <a:gd name="connsiteX8" fmla="*/ 381000 w 1320800"/>
              <a:gd name="connsiteY8" fmla="*/ 558816 h 1257316"/>
              <a:gd name="connsiteX9" fmla="*/ 419100 w 1320800"/>
              <a:gd name="connsiteY9" fmla="*/ 685816 h 1257316"/>
              <a:gd name="connsiteX10" fmla="*/ 381000 w 1320800"/>
              <a:gd name="connsiteY10" fmla="*/ 927116 h 1257316"/>
              <a:gd name="connsiteX11" fmla="*/ 330200 w 1320800"/>
              <a:gd name="connsiteY11" fmla="*/ 952516 h 1257316"/>
              <a:gd name="connsiteX12" fmla="*/ 292100 w 1320800"/>
              <a:gd name="connsiteY12" fmla="*/ 977916 h 1257316"/>
              <a:gd name="connsiteX13" fmla="*/ 266700 w 1320800"/>
              <a:gd name="connsiteY13" fmla="*/ 939816 h 1257316"/>
              <a:gd name="connsiteX14" fmla="*/ 342900 w 1320800"/>
              <a:gd name="connsiteY14" fmla="*/ 800116 h 1257316"/>
              <a:gd name="connsiteX15" fmla="*/ 457200 w 1320800"/>
              <a:gd name="connsiteY15" fmla="*/ 749316 h 1257316"/>
              <a:gd name="connsiteX16" fmla="*/ 495300 w 1320800"/>
              <a:gd name="connsiteY16" fmla="*/ 736616 h 1257316"/>
              <a:gd name="connsiteX17" fmla="*/ 596900 w 1320800"/>
              <a:gd name="connsiteY17" fmla="*/ 711216 h 1257316"/>
              <a:gd name="connsiteX18" fmla="*/ 711200 w 1320800"/>
              <a:gd name="connsiteY18" fmla="*/ 685816 h 1257316"/>
              <a:gd name="connsiteX19" fmla="*/ 774700 w 1320800"/>
              <a:gd name="connsiteY19" fmla="*/ 622316 h 1257316"/>
              <a:gd name="connsiteX20" fmla="*/ 736600 w 1320800"/>
              <a:gd name="connsiteY20" fmla="*/ 584216 h 1257316"/>
              <a:gd name="connsiteX21" fmla="*/ 533400 w 1320800"/>
              <a:gd name="connsiteY21" fmla="*/ 520716 h 1257316"/>
              <a:gd name="connsiteX22" fmla="*/ 546100 w 1320800"/>
              <a:gd name="connsiteY22" fmla="*/ 609616 h 1257316"/>
              <a:gd name="connsiteX23" fmla="*/ 584200 w 1320800"/>
              <a:gd name="connsiteY23" fmla="*/ 635016 h 1257316"/>
              <a:gd name="connsiteX24" fmla="*/ 622300 w 1320800"/>
              <a:gd name="connsiteY24" fmla="*/ 673116 h 1257316"/>
              <a:gd name="connsiteX25" fmla="*/ 647700 w 1320800"/>
              <a:gd name="connsiteY25" fmla="*/ 711216 h 1257316"/>
              <a:gd name="connsiteX26" fmla="*/ 723900 w 1320800"/>
              <a:gd name="connsiteY26" fmla="*/ 812816 h 1257316"/>
              <a:gd name="connsiteX27" fmla="*/ 800100 w 1320800"/>
              <a:gd name="connsiteY27" fmla="*/ 901716 h 1257316"/>
              <a:gd name="connsiteX28" fmla="*/ 812800 w 1320800"/>
              <a:gd name="connsiteY28" fmla="*/ 1193816 h 1257316"/>
              <a:gd name="connsiteX29" fmla="*/ 787400 w 1320800"/>
              <a:gd name="connsiteY29" fmla="*/ 1231916 h 1257316"/>
              <a:gd name="connsiteX30" fmla="*/ 749300 w 1320800"/>
              <a:gd name="connsiteY30" fmla="*/ 1257316 h 1257316"/>
              <a:gd name="connsiteX31" fmla="*/ 635000 w 1320800"/>
              <a:gd name="connsiteY31" fmla="*/ 1244616 h 1257316"/>
              <a:gd name="connsiteX32" fmla="*/ 622300 w 1320800"/>
              <a:gd name="connsiteY32" fmla="*/ 1206516 h 1257316"/>
              <a:gd name="connsiteX33" fmla="*/ 635000 w 1320800"/>
              <a:gd name="connsiteY33" fmla="*/ 889016 h 1257316"/>
              <a:gd name="connsiteX34" fmla="*/ 660400 w 1320800"/>
              <a:gd name="connsiteY34" fmla="*/ 711216 h 1257316"/>
              <a:gd name="connsiteX35" fmla="*/ 685800 w 1320800"/>
              <a:gd name="connsiteY35" fmla="*/ 673116 h 1257316"/>
              <a:gd name="connsiteX36" fmla="*/ 736600 w 1320800"/>
              <a:gd name="connsiteY36" fmla="*/ 584216 h 1257316"/>
              <a:gd name="connsiteX37" fmla="*/ 749300 w 1320800"/>
              <a:gd name="connsiteY37" fmla="*/ 622316 h 1257316"/>
              <a:gd name="connsiteX38" fmla="*/ 812800 w 1320800"/>
              <a:gd name="connsiteY38" fmla="*/ 596916 h 1257316"/>
              <a:gd name="connsiteX39" fmla="*/ 825500 w 1320800"/>
              <a:gd name="connsiteY39" fmla="*/ 558816 h 1257316"/>
              <a:gd name="connsiteX40" fmla="*/ 838200 w 1320800"/>
              <a:gd name="connsiteY40" fmla="*/ 558816 h 1257316"/>
              <a:gd name="connsiteX41" fmla="*/ 889000 w 1320800"/>
              <a:gd name="connsiteY41" fmla="*/ 571516 h 1257316"/>
              <a:gd name="connsiteX42" fmla="*/ 882650 w 1320800"/>
              <a:gd name="connsiteY42" fmla="*/ 508016 h 1257316"/>
              <a:gd name="connsiteX43" fmla="*/ 882650 w 1320800"/>
              <a:gd name="connsiteY43" fmla="*/ 444516 h 1257316"/>
              <a:gd name="connsiteX44" fmla="*/ 952500 w 1320800"/>
              <a:gd name="connsiteY44" fmla="*/ 355616 h 1257316"/>
              <a:gd name="connsiteX45" fmla="*/ 965200 w 1320800"/>
              <a:gd name="connsiteY45" fmla="*/ 304816 h 1257316"/>
              <a:gd name="connsiteX46" fmla="*/ 1016000 w 1320800"/>
              <a:gd name="connsiteY46" fmla="*/ 279416 h 1257316"/>
              <a:gd name="connsiteX47" fmla="*/ 1028700 w 1320800"/>
              <a:gd name="connsiteY47" fmla="*/ 241316 h 1257316"/>
              <a:gd name="connsiteX48" fmla="*/ 1041400 w 1320800"/>
              <a:gd name="connsiteY48" fmla="*/ 279416 h 1257316"/>
              <a:gd name="connsiteX49" fmla="*/ 1092200 w 1320800"/>
              <a:gd name="connsiteY49" fmla="*/ 292116 h 1257316"/>
              <a:gd name="connsiteX50" fmla="*/ 1130300 w 1320800"/>
              <a:gd name="connsiteY50" fmla="*/ 279416 h 1257316"/>
              <a:gd name="connsiteX51" fmla="*/ 1079500 w 1320800"/>
              <a:gd name="connsiteY51" fmla="*/ 177816 h 1257316"/>
              <a:gd name="connsiteX52" fmla="*/ 1092200 w 1320800"/>
              <a:gd name="connsiteY52" fmla="*/ 228616 h 1257316"/>
              <a:gd name="connsiteX53" fmla="*/ 1181100 w 1320800"/>
              <a:gd name="connsiteY53" fmla="*/ 228616 h 1257316"/>
              <a:gd name="connsiteX54" fmla="*/ 1193800 w 1320800"/>
              <a:gd name="connsiteY54" fmla="*/ 152416 h 1257316"/>
              <a:gd name="connsiteX55" fmla="*/ 1270000 w 1320800"/>
              <a:gd name="connsiteY55" fmla="*/ 139716 h 1257316"/>
              <a:gd name="connsiteX56" fmla="*/ 1320800 w 1320800"/>
              <a:gd name="connsiteY56" fmla="*/ 114316 h 1257316"/>
              <a:gd name="connsiteX57" fmla="*/ 1295400 w 1320800"/>
              <a:gd name="connsiteY57" fmla="*/ 16 h 1257316"/>
              <a:gd name="connsiteX0" fmla="*/ 0 w 1320800"/>
              <a:gd name="connsiteY0" fmla="*/ 76216 h 1257316"/>
              <a:gd name="connsiteX1" fmla="*/ 88900 w 1320800"/>
              <a:gd name="connsiteY1" fmla="*/ 139716 h 1257316"/>
              <a:gd name="connsiteX2" fmla="*/ 152400 w 1320800"/>
              <a:gd name="connsiteY2" fmla="*/ 177816 h 1257316"/>
              <a:gd name="connsiteX3" fmla="*/ 190500 w 1320800"/>
              <a:gd name="connsiteY3" fmla="*/ 215916 h 1257316"/>
              <a:gd name="connsiteX4" fmla="*/ 203200 w 1320800"/>
              <a:gd name="connsiteY4" fmla="*/ 279416 h 1257316"/>
              <a:gd name="connsiteX5" fmla="*/ 241300 w 1320800"/>
              <a:gd name="connsiteY5" fmla="*/ 317516 h 1257316"/>
              <a:gd name="connsiteX6" fmla="*/ 292100 w 1320800"/>
              <a:gd name="connsiteY6" fmla="*/ 393716 h 1257316"/>
              <a:gd name="connsiteX7" fmla="*/ 355600 w 1320800"/>
              <a:gd name="connsiteY7" fmla="*/ 482616 h 1257316"/>
              <a:gd name="connsiteX8" fmla="*/ 381000 w 1320800"/>
              <a:gd name="connsiteY8" fmla="*/ 558816 h 1257316"/>
              <a:gd name="connsiteX9" fmla="*/ 419100 w 1320800"/>
              <a:gd name="connsiteY9" fmla="*/ 685816 h 1257316"/>
              <a:gd name="connsiteX10" fmla="*/ 381000 w 1320800"/>
              <a:gd name="connsiteY10" fmla="*/ 927116 h 1257316"/>
              <a:gd name="connsiteX11" fmla="*/ 330200 w 1320800"/>
              <a:gd name="connsiteY11" fmla="*/ 952516 h 1257316"/>
              <a:gd name="connsiteX12" fmla="*/ 292100 w 1320800"/>
              <a:gd name="connsiteY12" fmla="*/ 977916 h 1257316"/>
              <a:gd name="connsiteX13" fmla="*/ 266700 w 1320800"/>
              <a:gd name="connsiteY13" fmla="*/ 939816 h 1257316"/>
              <a:gd name="connsiteX14" fmla="*/ 342900 w 1320800"/>
              <a:gd name="connsiteY14" fmla="*/ 800116 h 1257316"/>
              <a:gd name="connsiteX15" fmla="*/ 457200 w 1320800"/>
              <a:gd name="connsiteY15" fmla="*/ 749316 h 1257316"/>
              <a:gd name="connsiteX16" fmla="*/ 495300 w 1320800"/>
              <a:gd name="connsiteY16" fmla="*/ 736616 h 1257316"/>
              <a:gd name="connsiteX17" fmla="*/ 596900 w 1320800"/>
              <a:gd name="connsiteY17" fmla="*/ 711216 h 1257316"/>
              <a:gd name="connsiteX18" fmla="*/ 711200 w 1320800"/>
              <a:gd name="connsiteY18" fmla="*/ 685816 h 1257316"/>
              <a:gd name="connsiteX19" fmla="*/ 774700 w 1320800"/>
              <a:gd name="connsiteY19" fmla="*/ 622316 h 1257316"/>
              <a:gd name="connsiteX20" fmla="*/ 736600 w 1320800"/>
              <a:gd name="connsiteY20" fmla="*/ 584216 h 1257316"/>
              <a:gd name="connsiteX21" fmla="*/ 533400 w 1320800"/>
              <a:gd name="connsiteY21" fmla="*/ 520716 h 1257316"/>
              <a:gd name="connsiteX22" fmla="*/ 546100 w 1320800"/>
              <a:gd name="connsiteY22" fmla="*/ 609616 h 1257316"/>
              <a:gd name="connsiteX23" fmla="*/ 584200 w 1320800"/>
              <a:gd name="connsiteY23" fmla="*/ 635016 h 1257316"/>
              <a:gd name="connsiteX24" fmla="*/ 622300 w 1320800"/>
              <a:gd name="connsiteY24" fmla="*/ 673116 h 1257316"/>
              <a:gd name="connsiteX25" fmla="*/ 647700 w 1320800"/>
              <a:gd name="connsiteY25" fmla="*/ 711216 h 1257316"/>
              <a:gd name="connsiteX26" fmla="*/ 723900 w 1320800"/>
              <a:gd name="connsiteY26" fmla="*/ 812816 h 1257316"/>
              <a:gd name="connsiteX27" fmla="*/ 800100 w 1320800"/>
              <a:gd name="connsiteY27" fmla="*/ 901716 h 1257316"/>
              <a:gd name="connsiteX28" fmla="*/ 812800 w 1320800"/>
              <a:gd name="connsiteY28" fmla="*/ 1193816 h 1257316"/>
              <a:gd name="connsiteX29" fmla="*/ 787400 w 1320800"/>
              <a:gd name="connsiteY29" fmla="*/ 1231916 h 1257316"/>
              <a:gd name="connsiteX30" fmla="*/ 749300 w 1320800"/>
              <a:gd name="connsiteY30" fmla="*/ 1257316 h 1257316"/>
              <a:gd name="connsiteX31" fmla="*/ 635000 w 1320800"/>
              <a:gd name="connsiteY31" fmla="*/ 1244616 h 1257316"/>
              <a:gd name="connsiteX32" fmla="*/ 622300 w 1320800"/>
              <a:gd name="connsiteY32" fmla="*/ 1206516 h 1257316"/>
              <a:gd name="connsiteX33" fmla="*/ 635000 w 1320800"/>
              <a:gd name="connsiteY33" fmla="*/ 889016 h 1257316"/>
              <a:gd name="connsiteX34" fmla="*/ 660400 w 1320800"/>
              <a:gd name="connsiteY34" fmla="*/ 711216 h 1257316"/>
              <a:gd name="connsiteX35" fmla="*/ 685800 w 1320800"/>
              <a:gd name="connsiteY35" fmla="*/ 673116 h 1257316"/>
              <a:gd name="connsiteX36" fmla="*/ 736600 w 1320800"/>
              <a:gd name="connsiteY36" fmla="*/ 584216 h 1257316"/>
              <a:gd name="connsiteX37" fmla="*/ 749300 w 1320800"/>
              <a:gd name="connsiteY37" fmla="*/ 622316 h 1257316"/>
              <a:gd name="connsiteX38" fmla="*/ 812800 w 1320800"/>
              <a:gd name="connsiteY38" fmla="*/ 596916 h 1257316"/>
              <a:gd name="connsiteX39" fmla="*/ 825500 w 1320800"/>
              <a:gd name="connsiteY39" fmla="*/ 558816 h 1257316"/>
              <a:gd name="connsiteX40" fmla="*/ 838200 w 1320800"/>
              <a:gd name="connsiteY40" fmla="*/ 558816 h 1257316"/>
              <a:gd name="connsiteX41" fmla="*/ 812800 w 1320800"/>
              <a:gd name="connsiteY41" fmla="*/ 476266 h 1257316"/>
              <a:gd name="connsiteX42" fmla="*/ 882650 w 1320800"/>
              <a:gd name="connsiteY42" fmla="*/ 508016 h 1257316"/>
              <a:gd name="connsiteX43" fmla="*/ 882650 w 1320800"/>
              <a:gd name="connsiteY43" fmla="*/ 444516 h 1257316"/>
              <a:gd name="connsiteX44" fmla="*/ 952500 w 1320800"/>
              <a:gd name="connsiteY44" fmla="*/ 355616 h 1257316"/>
              <a:gd name="connsiteX45" fmla="*/ 965200 w 1320800"/>
              <a:gd name="connsiteY45" fmla="*/ 304816 h 1257316"/>
              <a:gd name="connsiteX46" fmla="*/ 1016000 w 1320800"/>
              <a:gd name="connsiteY46" fmla="*/ 279416 h 1257316"/>
              <a:gd name="connsiteX47" fmla="*/ 1028700 w 1320800"/>
              <a:gd name="connsiteY47" fmla="*/ 241316 h 1257316"/>
              <a:gd name="connsiteX48" fmla="*/ 1041400 w 1320800"/>
              <a:gd name="connsiteY48" fmla="*/ 279416 h 1257316"/>
              <a:gd name="connsiteX49" fmla="*/ 1092200 w 1320800"/>
              <a:gd name="connsiteY49" fmla="*/ 292116 h 1257316"/>
              <a:gd name="connsiteX50" fmla="*/ 1130300 w 1320800"/>
              <a:gd name="connsiteY50" fmla="*/ 279416 h 1257316"/>
              <a:gd name="connsiteX51" fmla="*/ 1079500 w 1320800"/>
              <a:gd name="connsiteY51" fmla="*/ 177816 h 1257316"/>
              <a:gd name="connsiteX52" fmla="*/ 1092200 w 1320800"/>
              <a:gd name="connsiteY52" fmla="*/ 228616 h 1257316"/>
              <a:gd name="connsiteX53" fmla="*/ 1181100 w 1320800"/>
              <a:gd name="connsiteY53" fmla="*/ 228616 h 1257316"/>
              <a:gd name="connsiteX54" fmla="*/ 1193800 w 1320800"/>
              <a:gd name="connsiteY54" fmla="*/ 152416 h 1257316"/>
              <a:gd name="connsiteX55" fmla="*/ 1270000 w 1320800"/>
              <a:gd name="connsiteY55" fmla="*/ 139716 h 1257316"/>
              <a:gd name="connsiteX56" fmla="*/ 1320800 w 1320800"/>
              <a:gd name="connsiteY56" fmla="*/ 114316 h 1257316"/>
              <a:gd name="connsiteX57" fmla="*/ 1295400 w 1320800"/>
              <a:gd name="connsiteY57" fmla="*/ 16 h 1257316"/>
              <a:gd name="connsiteX0" fmla="*/ 0 w 1320800"/>
              <a:gd name="connsiteY0" fmla="*/ 76216 h 1257316"/>
              <a:gd name="connsiteX1" fmla="*/ 88900 w 1320800"/>
              <a:gd name="connsiteY1" fmla="*/ 139716 h 1257316"/>
              <a:gd name="connsiteX2" fmla="*/ 152400 w 1320800"/>
              <a:gd name="connsiteY2" fmla="*/ 177816 h 1257316"/>
              <a:gd name="connsiteX3" fmla="*/ 190500 w 1320800"/>
              <a:gd name="connsiteY3" fmla="*/ 215916 h 1257316"/>
              <a:gd name="connsiteX4" fmla="*/ 203200 w 1320800"/>
              <a:gd name="connsiteY4" fmla="*/ 279416 h 1257316"/>
              <a:gd name="connsiteX5" fmla="*/ 241300 w 1320800"/>
              <a:gd name="connsiteY5" fmla="*/ 317516 h 1257316"/>
              <a:gd name="connsiteX6" fmla="*/ 292100 w 1320800"/>
              <a:gd name="connsiteY6" fmla="*/ 393716 h 1257316"/>
              <a:gd name="connsiteX7" fmla="*/ 355600 w 1320800"/>
              <a:gd name="connsiteY7" fmla="*/ 482616 h 1257316"/>
              <a:gd name="connsiteX8" fmla="*/ 381000 w 1320800"/>
              <a:gd name="connsiteY8" fmla="*/ 558816 h 1257316"/>
              <a:gd name="connsiteX9" fmla="*/ 419100 w 1320800"/>
              <a:gd name="connsiteY9" fmla="*/ 685816 h 1257316"/>
              <a:gd name="connsiteX10" fmla="*/ 381000 w 1320800"/>
              <a:gd name="connsiteY10" fmla="*/ 927116 h 1257316"/>
              <a:gd name="connsiteX11" fmla="*/ 330200 w 1320800"/>
              <a:gd name="connsiteY11" fmla="*/ 952516 h 1257316"/>
              <a:gd name="connsiteX12" fmla="*/ 292100 w 1320800"/>
              <a:gd name="connsiteY12" fmla="*/ 977916 h 1257316"/>
              <a:gd name="connsiteX13" fmla="*/ 266700 w 1320800"/>
              <a:gd name="connsiteY13" fmla="*/ 939816 h 1257316"/>
              <a:gd name="connsiteX14" fmla="*/ 342900 w 1320800"/>
              <a:gd name="connsiteY14" fmla="*/ 800116 h 1257316"/>
              <a:gd name="connsiteX15" fmla="*/ 457200 w 1320800"/>
              <a:gd name="connsiteY15" fmla="*/ 749316 h 1257316"/>
              <a:gd name="connsiteX16" fmla="*/ 495300 w 1320800"/>
              <a:gd name="connsiteY16" fmla="*/ 736616 h 1257316"/>
              <a:gd name="connsiteX17" fmla="*/ 596900 w 1320800"/>
              <a:gd name="connsiteY17" fmla="*/ 711216 h 1257316"/>
              <a:gd name="connsiteX18" fmla="*/ 711200 w 1320800"/>
              <a:gd name="connsiteY18" fmla="*/ 685816 h 1257316"/>
              <a:gd name="connsiteX19" fmla="*/ 774700 w 1320800"/>
              <a:gd name="connsiteY19" fmla="*/ 622316 h 1257316"/>
              <a:gd name="connsiteX20" fmla="*/ 736600 w 1320800"/>
              <a:gd name="connsiteY20" fmla="*/ 584216 h 1257316"/>
              <a:gd name="connsiteX21" fmla="*/ 533400 w 1320800"/>
              <a:gd name="connsiteY21" fmla="*/ 520716 h 1257316"/>
              <a:gd name="connsiteX22" fmla="*/ 546100 w 1320800"/>
              <a:gd name="connsiteY22" fmla="*/ 609616 h 1257316"/>
              <a:gd name="connsiteX23" fmla="*/ 584200 w 1320800"/>
              <a:gd name="connsiteY23" fmla="*/ 635016 h 1257316"/>
              <a:gd name="connsiteX24" fmla="*/ 622300 w 1320800"/>
              <a:gd name="connsiteY24" fmla="*/ 673116 h 1257316"/>
              <a:gd name="connsiteX25" fmla="*/ 647700 w 1320800"/>
              <a:gd name="connsiteY25" fmla="*/ 711216 h 1257316"/>
              <a:gd name="connsiteX26" fmla="*/ 723900 w 1320800"/>
              <a:gd name="connsiteY26" fmla="*/ 812816 h 1257316"/>
              <a:gd name="connsiteX27" fmla="*/ 800100 w 1320800"/>
              <a:gd name="connsiteY27" fmla="*/ 901716 h 1257316"/>
              <a:gd name="connsiteX28" fmla="*/ 812800 w 1320800"/>
              <a:gd name="connsiteY28" fmla="*/ 1193816 h 1257316"/>
              <a:gd name="connsiteX29" fmla="*/ 787400 w 1320800"/>
              <a:gd name="connsiteY29" fmla="*/ 1231916 h 1257316"/>
              <a:gd name="connsiteX30" fmla="*/ 749300 w 1320800"/>
              <a:gd name="connsiteY30" fmla="*/ 1257316 h 1257316"/>
              <a:gd name="connsiteX31" fmla="*/ 635000 w 1320800"/>
              <a:gd name="connsiteY31" fmla="*/ 1244616 h 1257316"/>
              <a:gd name="connsiteX32" fmla="*/ 622300 w 1320800"/>
              <a:gd name="connsiteY32" fmla="*/ 1206516 h 1257316"/>
              <a:gd name="connsiteX33" fmla="*/ 635000 w 1320800"/>
              <a:gd name="connsiteY33" fmla="*/ 889016 h 1257316"/>
              <a:gd name="connsiteX34" fmla="*/ 660400 w 1320800"/>
              <a:gd name="connsiteY34" fmla="*/ 711216 h 1257316"/>
              <a:gd name="connsiteX35" fmla="*/ 685800 w 1320800"/>
              <a:gd name="connsiteY35" fmla="*/ 673116 h 1257316"/>
              <a:gd name="connsiteX36" fmla="*/ 736600 w 1320800"/>
              <a:gd name="connsiteY36" fmla="*/ 584216 h 1257316"/>
              <a:gd name="connsiteX37" fmla="*/ 749300 w 1320800"/>
              <a:gd name="connsiteY37" fmla="*/ 622316 h 1257316"/>
              <a:gd name="connsiteX38" fmla="*/ 812800 w 1320800"/>
              <a:gd name="connsiteY38" fmla="*/ 596916 h 1257316"/>
              <a:gd name="connsiteX39" fmla="*/ 825500 w 1320800"/>
              <a:gd name="connsiteY39" fmla="*/ 558816 h 1257316"/>
              <a:gd name="connsiteX40" fmla="*/ 838200 w 1320800"/>
              <a:gd name="connsiteY40" fmla="*/ 558816 h 1257316"/>
              <a:gd name="connsiteX41" fmla="*/ 812800 w 1320800"/>
              <a:gd name="connsiteY41" fmla="*/ 476266 h 1257316"/>
              <a:gd name="connsiteX42" fmla="*/ 882650 w 1320800"/>
              <a:gd name="connsiteY42" fmla="*/ 508016 h 1257316"/>
              <a:gd name="connsiteX43" fmla="*/ 882650 w 1320800"/>
              <a:gd name="connsiteY43" fmla="*/ 444516 h 1257316"/>
              <a:gd name="connsiteX44" fmla="*/ 952500 w 1320800"/>
              <a:gd name="connsiteY44" fmla="*/ 444516 h 1257316"/>
              <a:gd name="connsiteX45" fmla="*/ 965200 w 1320800"/>
              <a:gd name="connsiteY45" fmla="*/ 304816 h 1257316"/>
              <a:gd name="connsiteX46" fmla="*/ 1016000 w 1320800"/>
              <a:gd name="connsiteY46" fmla="*/ 279416 h 1257316"/>
              <a:gd name="connsiteX47" fmla="*/ 1028700 w 1320800"/>
              <a:gd name="connsiteY47" fmla="*/ 241316 h 1257316"/>
              <a:gd name="connsiteX48" fmla="*/ 1041400 w 1320800"/>
              <a:gd name="connsiteY48" fmla="*/ 279416 h 1257316"/>
              <a:gd name="connsiteX49" fmla="*/ 1092200 w 1320800"/>
              <a:gd name="connsiteY49" fmla="*/ 292116 h 1257316"/>
              <a:gd name="connsiteX50" fmla="*/ 1130300 w 1320800"/>
              <a:gd name="connsiteY50" fmla="*/ 279416 h 1257316"/>
              <a:gd name="connsiteX51" fmla="*/ 1079500 w 1320800"/>
              <a:gd name="connsiteY51" fmla="*/ 177816 h 1257316"/>
              <a:gd name="connsiteX52" fmla="*/ 1092200 w 1320800"/>
              <a:gd name="connsiteY52" fmla="*/ 228616 h 1257316"/>
              <a:gd name="connsiteX53" fmla="*/ 1181100 w 1320800"/>
              <a:gd name="connsiteY53" fmla="*/ 228616 h 1257316"/>
              <a:gd name="connsiteX54" fmla="*/ 1193800 w 1320800"/>
              <a:gd name="connsiteY54" fmla="*/ 152416 h 1257316"/>
              <a:gd name="connsiteX55" fmla="*/ 1270000 w 1320800"/>
              <a:gd name="connsiteY55" fmla="*/ 139716 h 1257316"/>
              <a:gd name="connsiteX56" fmla="*/ 1320800 w 1320800"/>
              <a:gd name="connsiteY56" fmla="*/ 114316 h 1257316"/>
              <a:gd name="connsiteX57" fmla="*/ 1295400 w 1320800"/>
              <a:gd name="connsiteY57" fmla="*/ 16 h 1257316"/>
              <a:gd name="connsiteX0" fmla="*/ 0 w 1320800"/>
              <a:gd name="connsiteY0" fmla="*/ 76216 h 1257316"/>
              <a:gd name="connsiteX1" fmla="*/ 88900 w 1320800"/>
              <a:gd name="connsiteY1" fmla="*/ 139716 h 1257316"/>
              <a:gd name="connsiteX2" fmla="*/ 152400 w 1320800"/>
              <a:gd name="connsiteY2" fmla="*/ 177816 h 1257316"/>
              <a:gd name="connsiteX3" fmla="*/ 190500 w 1320800"/>
              <a:gd name="connsiteY3" fmla="*/ 215916 h 1257316"/>
              <a:gd name="connsiteX4" fmla="*/ 203200 w 1320800"/>
              <a:gd name="connsiteY4" fmla="*/ 279416 h 1257316"/>
              <a:gd name="connsiteX5" fmla="*/ 241300 w 1320800"/>
              <a:gd name="connsiteY5" fmla="*/ 317516 h 1257316"/>
              <a:gd name="connsiteX6" fmla="*/ 292100 w 1320800"/>
              <a:gd name="connsiteY6" fmla="*/ 393716 h 1257316"/>
              <a:gd name="connsiteX7" fmla="*/ 355600 w 1320800"/>
              <a:gd name="connsiteY7" fmla="*/ 482616 h 1257316"/>
              <a:gd name="connsiteX8" fmla="*/ 381000 w 1320800"/>
              <a:gd name="connsiteY8" fmla="*/ 558816 h 1257316"/>
              <a:gd name="connsiteX9" fmla="*/ 419100 w 1320800"/>
              <a:gd name="connsiteY9" fmla="*/ 685816 h 1257316"/>
              <a:gd name="connsiteX10" fmla="*/ 381000 w 1320800"/>
              <a:gd name="connsiteY10" fmla="*/ 927116 h 1257316"/>
              <a:gd name="connsiteX11" fmla="*/ 330200 w 1320800"/>
              <a:gd name="connsiteY11" fmla="*/ 952516 h 1257316"/>
              <a:gd name="connsiteX12" fmla="*/ 292100 w 1320800"/>
              <a:gd name="connsiteY12" fmla="*/ 977916 h 1257316"/>
              <a:gd name="connsiteX13" fmla="*/ 266700 w 1320800"/>
              <a:gd name="connsiteY13" fmla="*/ 939816 h 1257316"/>
              <a:gd name="connsiteX14" fmla="*/ 342900 w 1320800"/>
              <a:gd name="connsiteY14" fmla="*/ 800116 h 1257316"/>
              <a:gd name="connsiteX15" fmla="*/ 457200 w 1320800"/>
              <a:gd name="connsiteY15" fmla="*/ 749316 h 1257316"/>
              <a:gd name="connsiteX16" fmla="*/ 495300 w 1320800"/>
              <a:gd name="connsiteY16" fmla="*/ 736616 h 1257316"/>
              <a:gd name="connsiteX17" fmla="*/ 596900 w 1320800"/>
              <a:gd name="connsiteY17" fmla="*/ 711216 h 1257316"/>
              <a:gd name="connsiteX18" fmla="*/ 711200 w 1320800"/>
              <a:gd name="connsiteY18" fmla="*/ 685816 h 1257316"/>
              <a:gd name="connsiteX19" fmla="*/ 774700 w 1320800"/>
              <a:gd name="connsiteY19" fmla="*/ 622316 h 1257316"/>
              <a:gd name="connsiteX20" fmla="*/ 736600 w 1320800"/>
              <a:gd name="connsiteY20" fmla="*/ 584216 h 1257316"/>
              <a:gd name="connsiteX21" fmla="*/ 533400 w 1320800"/>
              <a:gd name="connsiteY21" fmla="*/ 520716 h 1257316"/>
              <a:gd name="connsiteX22" fmla="*/ 546100 w 1320800"/>
              <a:gd name="connsiteY22" fmla="*/ 609616 h 1257316"/>
              <a:gd name="connsiteX23" fmla="*/ 584200 w 1320800"/>
              <a:gd name="connsiteY23" fmla="*/ 635016 h 1257316"/>
              <a:gd name="connsiteX24" fmla="*/ 622300 w 1320800"/>
              <a:gd name="connsiteY24" fmla="*/ 673116 h 1257316"/>
              <a:gd name="connsiteX25" fmla="*/ 647700 w 1320800"/>
              <a:gd name="connsiteY25" fmla="*/ 711216 h 1257316"/>
              <a:gd name="connsiteX26" fmla="*/ 723900 w 1320800"/>
              <a:gd name="connsiteY26" fmla="*/ 812816 h 1257316"/>
              <a:gd name="connsiteX27" fmla="*/ 800100 w 1320800"/>
              <a:gd name="connsiteY27" fmla="*/ 901716 h 1257316"/>
              <a:gd name="connsiteX28" fmla="*/ 812800 w 1320800"/>
              <a:gd name="connsiteY28" fmla="*/ 1193816 h 1257316"/>
              <a:gd name="connsiteX29" fmla="*/ 787400 w 1320800"/>
              <a:gd name="connsiteY29" fmla="*/ 1231916 h 1257316"/>
              <a:gd name="connsiteX30" fmla="*/ 749300 w 1320800"/>
              <a:gd name="connsiteY30" fmla="*/ 1257316 h 1257316"/>
              <a:gd name="connsiteX31" fmla="*/ 635000 w 1320800"/>
              <a:gd name="connsiteY31" fmla="*/ 1244616 h 1257316"/>
              <a:gd name="connsiteX32" fmla="*/ 622300 w 1320800"/>
              <a:gd name="connsiteY32" fmla="*/ 1206516 h 1257316"/>
              <a:gd name="connsiteX33" fmla="*/ 635000 w 1320800"/>
              <a:gd name="connsiteY33" fmla="*/ 889016 h 1257316"/>
              <a:gd name="connsiteX34" fmla="*/ 660400 w 1320800"/>
              <a:gd name="connsiteY34" fmla="*/ 711216 h 1257316"/>
              <a:gd name="connsiteX35" fmla="*/ 685800 w 1320800"/>
              <a:gd name="connsiteY35" fmla="*/ 673116 h 1257316"/>
              <a:gd name="connsiteX36" fmla="*/ 736600 w 1320800"/>
              <a:gd name="connsiteY36" fmla="*/ 584216 h 1257316"/>
              <a:gd name="connsiteX37" fmla="*/ 749300 w 1320800"/>
              <a:gd name="connsiteY37" fmla="*/ 622316 h 1257316"/>
              <a:gd name="connsiteX38" fmla="*/ 812800 w 1320800"/>
              <a:gd name="connsiteY38" fmla="*/ 596916 h 1257316"/>
              <a:gd name="connsiteX39" fmla="*/ 825500 w 1320800"/>
              <a:gd name="connsiteY39" fmla="*/ 558816 h 1257316"/>
              <a:gd name="connsiteX40" fmla="*/ 838200 w 1320800"/>
              <a:gd name="connsiteY40" fmla="*/ 558816 h 1257316"/>
              <a:gd name="connsiteX41" fmla="*/ 812800 w 1320800"/>
              <a:gd name="connsiteY41" fmla="*/ 476266 h 1257316"/>
              <a:gd name="connsiteX42" fmla="*/ 882650 w 1320800"/>
              <a:gd name="connsiteY42" fmla="*/ 508016 h 1257316"/>
              <a:gd name="connsiteX43" fmla="*/ 882650 w 1320800"/>
              <a:gd name="connsiteY43" fmla="*/ 444516 h 1257316"/>
              <a:gd name="connsiteX44" fmla="*/ 952500 w 1320800"/>
              <a:gd name="connsiteY44" fmla="*/ 444516 h 1257316"/>
              <a:gd name="connsiteX45" fmla="*/ 949325 w 1320800"/>
              <a:gd name="connsiteY45" fmla="*/ 361966 h 1257316"/>
              <a:gd name="connsiteX46" fmla="*/ 1016000 w 1320800"/>
              <a:gd name="connsiteY46" fmla="*/ 279416 h 1257316"/>
              <a:gd name="connsiteX47" fmla="*/ 1028700 w 1320800"/>
              <a:gd name="connsiteY47" fmla="*/ 241316 h 1257316"/>
              <a:gd name="connsiteX48" fmla="*/ 1041400 w 1320800"/>
              <a:gd name="connsiteY48" fmla="*/ 279416 h 1257316"/>
              <a:gd name="connsiteX49" fmla="*/ 1092200 w 1320800"/>
              <a:gd name="connsiteY49" fmla="*/ 292116 h 1257316"/>
              <a:gd name="connsiteX50" fmla="*/ 1130300 w 1320800"/>
              <a:gd name="connsiteY50" fmla="*/ 279416 h 1257316"/>
              <a:gd name="connsiteX51" fmla="*/ 1079500 w 1320800"/>
              <a:gd name="connsiteY51" fmla="*/ 177816 h 1257316"/>
              <a:gd name="connsiteX52" fmla="*/ 1092200 w 1320800"/>
              <a:gd name="connsiteY52" fmla="*/ 228616 h 1257316"/>
              <a:gd name="connsiteX53" fmla="*/ 1181100 w 1320800"/>
              <a:gd name="connsiteY53" fmla="*/ 228616 h 1257316"/>
              <a:gd name="connsiteX54" fmla="*/ 1193800 w 1320800"/>
              <a:gd name="connsiteY54" fmla="*/ 152416 h 1257316"/>
              <a:gd name="connsiteX55" fmla="*/ 1270000 w 1320800"/>
              <a:gd name="connsiteY55" fmla="*/ 139716 h 1257316"/>
              <a:gd name="connsiteX56" fmla="*/ 1320800 w 1320800"/>
              <a:gd name="connsiteY56" fmla="*/ 114316 h 1257316"/>
              <a:gd name="connsiteX57" fmla="*/ 1295400 w 1320800"/>
              <a:gd name="connsiteY57" fmla="*/ 16 h 1257316"/>
              <a:gd name="connsiteX0" fmla="*/ 0 w 1320800"/>
              <a:gd name="connsiteY0" fmla="*/ 76216 h 1257316"/>
              <a:gd name="connsiteX1" fmla="*/ 88900 w 1320800"/>
              <a:gd name="connsiteY1" fmla="*/ 139716 h 1257316"/>
              <a:gd name="connsiteX2" fmla="*/ 152400 w 1320800"/>
              <a:gd name="connsiteY2" fmla="*/ 177816 h 1257316"/>
              <a:gd name="connsiteX3" fmla="*/ 190500 w 1320800"/>
              <a:gd name="connsiteY3" fmla="*/ 215916 h 1257316"/>
              <a:gd name="connsiteX4" fmla="*/ 203200 w 1320800"/>
              <a:gd name="connsiteY4" fmla="*/ 279416 h 1257316"/>
              <a:gd name="connsiteX5" fmla="*/ 241300 w 1320800"/>
              <a:gd name="connsiteY5" fmla="*/ 317516 h 1257316"/>
              <a:gd name="connsiteX6" fmla="*/ 292100 w 1320800"/>
              <a:gd name="connsiteY6" fmla="*/ 393716 h 1257316"/>
              <a:gd name="connsiteX7" fmla="*/ 355600 w 1320800"/>
              <a:gd name="connsiteY7" fmla="*/ 482616 h 1257316"/>
              <a:gd name="connsiteX8" fmla="*/ 381000 w 1320800"/>
              <a:gd name="connsiteY8" fmla="*/ 558816 h 1257316"/>
              <a:gd name="connsiteX9" fmla="*/ 419100 w 1320800"/>
              <a:gd name="connsiteY9" fmla="*/ 685816 h 1257316"/>
              <a:gd name="connsiteX10" fmla="*/ 381000 w 1320800"/>
              <a:gd name="connsiteY10" fmla="*/ 927116 h 1257316"/>
              <a:gd name="connsiteX11" fmla="*/ 330200 w 1320800"/>
              <a:gd name="connsiteY11" fmla="*/ 952516 h 1257316"/>
              <a:gd name="connsiteX12" fmla="*/ 292100 w 1320800"/>
              <a:gd name="connsiteY12" fmla="*/ 977916 h 1257316"/>
              <a:gd name="connsiteX13" fmla="*/ 266700 w 1320800"/>
              <a:gd name="connsiteY13" fmla="*/ 939816 h 1257316"/>
              <a:gd name="connsiteX14" fmla="*/ 342900 w 1320800"/>
              <a:gd name="connsiteY14" fmla="*/ 800116 h 1257316"/>
              <a:gd name="connsiteX15" fmla="*/ 457200 w 1320800"/>
              <a:gd name="connsiteY15" fmla="*/ 749316 h 1257316"/>
              <a:gd name="connsiteX16" fmla="*/ 495300 w 1320800"/>
              <a:gd name="connsiteY16" fmla="*/ 736616 h 1257316"/>
              <a:gd name="connsiteX17" fmla="*/ 596900 w 1320800"/>
              <a:gd name="connsiteY17" fmla="*/ 711216 h 1257316"/>
              <a:gd name="connsiteX18" fmla="*/ 711200 w 1320800"/>
              <a:gd name="connsiteY18" fmla="*/ 685816 h 1257316"/>
              <a:gd name="connsiteX19" fmla="*/ 774700 w 1320800"/>
              <a:gd name="connsiteY19" fmla="*/ 622316 h 1257316"/>
              <a:gd name="connsiteX20" fmla="*/ 736600 w 1320800"/>
              <a:gd name="connsiteY20" fmla="*/ 584216 h 1257316"/>
              <a:gd name="connsiteX21" fmla="*/ 533400 w 1320800"/>
              <a:gd name="connsiteY21" fmla="*/ 520716 h 1257316"/>
              <a:gd name="connsiteX22" fmla="*/ 546100 w 1320800"/>
              <a:gd name="connsiteY22" fmla="*/ 609616 h 1257316"/>
              <a:gd name="connsiteX23" fmla="*/ 584200 w 1320800"/>
              <a:gd name="connsiteY23" fmla="*/ 635016 h 1257316"/>
              <a:gd name="connsiteX24" fmla="*/ 622300 w 1320800"/>
              <a:gd name="connsiteY24" fmla="*/ 673116 h 1257316"/>
              <a:gd name="connsiteX25" fmla="*/ 647700 w 1320800"/>
              <a:gd name="connsiteY25" fmla="*/ 711216 h 1257316"/>
              <a:gd name="connsiteX26" fmla="*/ 723900 w 1320800"/>
              <a:gd name="connsiteY26" fmla="*/ 812816 h 1257316"/>
              <a:gd name="connsiteX27" fmla="*/ 800100 w 1320800"/>
              <a:gd name="connsiteY27" fmla="*/ 901716 h 1257316"/>
              <a:gd name="connsiteX28" fmla="*/ 812800 w 1320800"/>
              <a:gd name="connsiteY28" fmla="*/ 1193816 h 1257316"/>
              <a:gd name="connsiteX29" fmla="*/ 787400 w 1320800"/>
              <a:gd name="connsiteY29" fmla="*/ 1231916 h 1257316"/>
              <a:gd name="connsiteX30" fmla="*/ 749300 w 1320800"/>
              <a:gd name="connsiteY30" fmla="*/ 1257316 h 1257316"/>
              <a:gd name="connsiteX31" fmla="*/ 635000 w 1320800"/>
              <a:gd name="connsiteY31" fmla="*/ 1244616 h 1257316"/>
              <a:gd name="connsiteX32" fmla="*/ 622300 w 1320800"/>
              <a:gd name="connsiteY32" fmla="*/ 1206516 h 1257316"/>
              <a:gd name="connsiteX33" fmla="*/ 635000 w 1320800"/>
              <a:gd name="connsiteY33" fmla="*/ 889016 h 1257316"/>
              <a:gd name="connsiteX34" fmla="*/ 660400 w 1320800"/>
              <a:gd name="connsiteY34" fmla="*/ 711216 h 1257316"/>
              <a:gd name="connsiteX35" fmla="*/ 685800 w 1320800"/>
              <a:gd name="connsiteY35" fmla="*/ 673116 h 1257316"/>
              <a:gd name="connsiteX36" fmla="*/ 736600 w 1320800"/>
              <a:gd name="connsiteY36" fmla="*/ 584216 h 1257316"/>
              <a:gd name="connsiteX37" fmla="*/ 749300 w 1320800"/>
              <a:gd name="connsiteY37" fmla="*/ 622316 h 1257316"/>
              <a:gd name="connsiteX38" fmla="*/ 812800 w 1320800"/>
              <a:gd name="connsiteY38" fmla="*/ 596916 h 1257316"/>
              <a:gd name="connsiteX39" fmla="*/ 825500 w 1320800"/>
              <a:gd name="connsiteY39" fmla="*/ 558816 h 1257316"/>
              <a:gd name="connsiteX40" fmla="*/ 838200 w 1320800"/>
              <a:gd name="connsiteY40" fmla="*/ 558816 h 1257316"/>
              <a:gd name="connsiteX41" fmla="*/ 812800 w 1320800"/>
              <a:gd name="connsiteY41" fmla="*/ 476266 h 1257316"/>
              <a:gd name="connsiteX42" fmla="*/ 882650 w 1320800"/>
              <a:gd name="connsiteY42" fmla="*/ 508016 h 1257316"/>
              <a:gd name="connsiteX43" fmla="*/ 882650 w 1320800"/>
              <a:gd name="connsiteY43" fmla="*/ 444516 h 1257316"/>
              <a:gd name="connsiteX44" fmla="*/ 952500 w 1320800"/>
              <a:gd name="connsiteY44" fmla="*/ 444516 h 1257316"/>
              <a:gd name="connsiteX45" fmla="*/ 949325 w 1320800"/>
              <a:gd name="connsiteY45" fmla="*/ 361966 h 1257316"/>
              <a:gd name="connsiteX46" fmla="*/ 1016000 w 1320800"/>
              <a:gd name="connsiteY46" fmla="*/ 365141 h 1257316"/>
              <a:gd name="connsiteX47" fmla="*/ 1028700 w 1320800"/>
              <a:gd name="connsiteY47" fmla="*/ 241316 h 1257316"/>
              <a:gd name="connsiteX48" fmla="*/ 1041400 w 1320800"/>
              <a:gd name="connsiteY48" fmla="*/ 279416 h 1257316"/>
              <a:gd name="connsiteX49" fmla="*/ 1092200 w 1320800"/>
              <a:gd name="connsiteY49" fmla="*/ 292116 h 1257316"/>
              <a:gd name="connsiteX50" fmla="*/ 1130300 w 1320800"/>
              <a:gd name="connsiteY50" fmla="*/ 279416 h 1257316"/>
              <a:gd name="connsiteX51" fmla="*/ 1079500 w 1320800"/>
              <a:gd name="connsiteY51" fmla="*/ 177816 h 1257316"/>
              <a:gd name="connsiteX52" fmla="*/ 1092200 w 1320800"/>
              <a:gd name="connsiteY52" fmla="*/ 228616 h 1257316"/>
              <a:gd name="connsiteX53" fmla="*/ 1181100 w 1320800"/>
              <a:gd name="connsiteY53" fmla="*/ 228616 h 1257316"/>
              <a:gd name="connsiteX54" fmla="*/ 1193800 w 1320800"/>
              <a:gd name="connsiteY54" fmla="*/ 152416 h 1257316"/>
              <a:gd name="connsiteX55" fmla="*/ 1270000 w 1320800"/>
              <a:gd name="connsiteY55" fmla="*/ 139716 h 1257316"/>
              <a:gd name="connsiteX56" fmla="*/ 1320800 w 1320800"/>
              <a:gd name="connsiteY56" fmla="*/ 114316 h 1257316"/>
              <a:gd name="connsiteX57" fmla="*/ 1295400 w 1320800"/>
              <a:gd name="connsiteY57" fmla="*/ 16 h 1257316"/>
              <a:gd name="connsiteX0" fmla="*/ 0 w 1320800"/>
              <a:gd name="connsiteY0" fmla="*/ 76216 h 1257316"/>
              <a:gd name="connsiteX1" fmla="*/ 88900 w 1320800"/>
              <a:gd name="connsiteY1" fmla="*/ 139716 h 1257316"/>
              <a:gd name="connsiteX2" fmla="*/ 152400 w 1320800"/>
              <a:gd name="connsiteY2" fmla="*/ 177816 h 1257316"/>
              <a:gd name="connsiteX3" fmla="*/ 190500 w 1320800"/>
              <a:gd name="connsiteY3" fmla="*/ 215916 h 1257316"/>
              <a:gd name="connsiteX4" fmla="*/ 203200 w 1320800"/>
              <a:gd name="connsiteY4" fmla="*/ 279416 h 1257316"/>
              <a:gd name="connsiteX5" fmla="*/ 241300 w 1320800"/>
              <a:gd name="connsiteY5" fmla="*/ 317516 h 1257316"/>
              <a:gd name="connsiteX6" fmla="*/ 292100 w 1320800"/>
              <a:gd name="connsiteY6" fmla="*/ 393716 h 1257316"/>
              <a:gd name="connsiteX7" fmla="*/ 355600 w 1320800"/>
              <a:gd name="connsiteY7" fmla="*/ 482616 h 1257316"/>
              <a:gd name="connsiteX8" fmla="*/ 381000 w 1320800"/>
              <a:gd name="connsiteY8" fmla="*/ 558816 h 1257316"/>
              <a:gd name="connsiteX9" fmla="*/ 419100 w 1320800"/>
              <a:gd name="connsiteY9" fmla="*/ 685816 h 1257316"/>
              <a:gd name="connsiteX10" fmla="*/ 381000 w 1320800"/>
              <a:gd name="connsiteY10" fmla="*/ 927116 h 1257316"/>
              <a:gd name="connsiteX11" fmla="*/ 330200 w 1320800"/>
              <a:gd name="connsiteY11" fmla="*/ 952516 h 1257316"/>
              <a:gd name="connsiteX12" fmla="*/ 292100 w 1320800"/>
              <a:gd name="connsiteY12" fmla="*/ 977916 h 1257316"/>
              <a:gd name="connsiteX13" fmla="*/ 266700 w 1320800"/>
              <a:gd name="connsiteY13" fmla="*/ 939816 h 1257316"/>
              <a:gd name="connsiteX14" fmla="*/ 342900 w 1320800"/>
              <a:gd name="connsiteY14" fmla="*/ 800116 h 1257316"/>
              <a:gd name="connsiteX15" fmla="*/ 457200 w 1320800"/>
              <a:gd name="connsiteY15" fmla="*/ 749316 h 1257316"/>
              <a:gd name="connsiteX16" fmla="*/ 495300 w 1320800"/>
              <a:gd name="connsiteY16" fmla="*/ 736616 h 1257316"/>
              <a:gd name="connsiteX17" fmla="*/ 596900 w 1320800"/>
              <a:gd name="connsiteY17" fmla="*/ 711216 h 1257316"/>
              <a:gd name="connsiteX18" fmla="*/ 711200 w 1320800"/>
              <a:gd name="connsiteY18" fmla="*/ 685816 h 1257316"/>
              <a:gd name="connsiteX19" fmla="*/ 774700 w 1320800"/>
              <a:gd name="connsiteY19" fmla="*/ 622316 h 1257316"/>
              <a:gd name="connsiteX20" fmla="*/ 736600 w 1320800"/>
              <a:gd name="connsiteY20" fmla="*/ 584216 h 1257316"/>
              <a:gd name="connsiteX21" fmla="*/ 533400 w 1320800"/>
              <a:gd name="connsiteY21" fmla="*/ 520716 h 1257316"/>
              <a:gd name="connsiteX22" fmla="*/ 546100 w 1320800"/>
              <a:gd name="connsiteY22" fmla="*/ 609616 h 1257316"/>
              <a:gd name="connsiteX23" fmla="*/ 584200 w 1320800"/>
              <a:gd name="connsiteY23" fmla="*/ 635016 h 1257316"/>
              <a:gd name="connsiteX24" fmla="*/ 622300 w 1320800"/>
              <a:gd name="connsiteY24" fmla="*/ 673116 h 1257316"/>
              <a:gd name="connsiteX25" fmla="*/ 647700 w 1320800"/>
              <a:gd name="connsiteY25" fmla="*/ 711216 h 1257316"/>
              <a:gd name="connsiteX26" fmla="*/ 723900 w 1320800"/>
              <a:gd name="connsiteY26" fmla="*/ 812816 h 1257316"/>
              <a:gd name="connsiteX27" fmla="*/ 800100 w 1320800"/>
              <a:gd name="connsiteY27" fmla="*/ 901716 h 1257316"/>
              <a:gd name="connsiteX28" fmla="*/ 812800 w 1320800"/>
              <a:gd name="connsiteY28" fmla="*/ 1193816 h 1257316"/>
              <a:gd name="connsiteX29" fmla="*/ 787400 w 1320800"/>
              <a:gd name="connsiteY29" fmla="*/ 1231916 h 1257316"/>
              <a:gd name="connsiteX30" fmla="*/ 749300 w 1320800"/>
              <a:gd name="connsiteY30" fmla="*/ 1257316 h 1257316"/>
              <a:gd name="connsiteX31" fmla="*/ 635000 w 1320800"/>
              <a:gd name="connsiteY31" fmla="*/ 1244616 h 1257316"/>
              <a:gd name="connsiteX32" fmla="*/ 622300 w 1320800"/>
              <a:gd name="connsiteY32" fmla="*/ 1206516 h 1257316"/>
              <a:gd name="connsiteX33" fmla="*/ 635000 w 1320800"/>
              <a:gd name="connsiteY33" fmla="*/ 889016 h 1257316"/>
              <a:gd name="connsiteX34" fmla="*/ 660400 w 1320800"/>
              <a:gd name="connsiteY34" fmla="*/ 711216 h 1257316"/>
              <a:gd name="connsiteX35" fmla="*/ 685800 w 1320800"/>
              <a:gd name="connsiteY35" fmla="*/ 673116 h 1257316"/>
              <a:gd name="connsiteX36" fmla="*/ 736600 w 1320800"/>
              <a:gd name="connsiteY36" fmla="*/ 584216 h 1257316"/>
              <a:gd name="connsiteX37" fmla="*/ 749300 w 1320800"/>
              <a:gd name="connsiteY37" fmla="*/ 622316 h 1257316"/>
              <a:gd name="connsiteX38" fmla="*/ 812800 w 1320800"/>
              <a:gd name="connsiteY38" fmla="*/ 596916 h 1257316"/>
              <a:gd name="connsiteX39" fmla="*/ 825500 w 1320800"/>
              <a:gd name="connsiteY39" fmla="*/ 558816 h 1257316"/>
              <a:gd name="connsiteX40" fmla="*/ 838200 w 1320800"/>
              <a:gd name="connsiteY40" fmla="*/ 558816 h 1257316"/>
              <a:gd name="connsiteX41" fmla="*/ 812800 w 1320800"/>
              <a:gd name="connsiteY41" fmla="*/ 476266 h 1257316"/>
              <a:gd name="connsiteX42" fmla="*/ 882650 w 1320800"/>
              <a:gd name="connsiteY42" fmla="*/ 508016 h 1257316"/>
              <a:gd name="connsiteX43" fmla="*/ 882650 w 1320800"/>
              <a:gd name="connsiteY43" fmla="*/ 444516 h 1257316"/>
              <a:gd name="connsiteX44" fmla="*/ 952500 w 1320800"/>
              <a:gd name="connsiteY44" fmla="*/ 444516 h 1257316"/>
              <a:gd name="connsiteX45" fmla="*/ 949325 w 1320800"/>
              <a:gd name="connsiteY45" fmla="*/ 361966 h 1257316"/>
              <a:gd name="connsiteX46" fmla="*/ 1016000 w 1320800"/>
              <a:gd name="connsiteY46" fmla="*/ 365141 h 1257316"/>
              <a:gd name="connsiteX47" fmla="*/ 1028700 w 1320800"/>
              <a:gd name="connsiteY47" fmla="*/ 241316 h 1257316"/>
              <a:gd name="connsiteX48" fmla="*/ 996950 w 1320800"/>
              <a:gd name="connsiteY48" fmla="*/ 298466 h 1257316"/>
              <a:gd name="connsiteX49" fmla="*/ 1041400 w 1320800"/>
              <a:gd name="connsiteY49" fmla="*/ 279416 h 1257316"/>
              <a:gd name="connsiteX50" fmla="*/ 1092200 w 1320800"/>
              <a:gd name="connsiteY50" fmla="*/ 292116 h 1257316"/>
              <a:gd name="connsiteX51" fmla="*/ 1130300 w 1320800"/>
              <a:gd name="connsiteY51" fmla="*/ 279416 h 1257316"/>
              <a:gd name="connsiteX52" fmla="*/ 1079500 w 1320800"/>
              <a:gd name="connsiteY52" fmla="*/ 177816 h 1257316"/>
              <a:gd name="connsiteX53" fmla="*/ 1092200 w 1320800"/>
              <a:gd name="connsiteY53" fmla="*/ 228616 h 1257316"/>
              <a:gd name="connsiteX54" fmla="*/ 1181100 w 1320800"/>
              <a:gd name="connsiteY54" fmla="*/ 228616 h 1257316"/>
              <a:gd name="connsiteX55" fmla="*/ 1193800 w 1320800"/>
              <a:gd name="connsiteY55" fmla="*/ 152416 h 1257316"/>
              <a:gd name="connsiteX56" fmla="*/ 1270000 w 1320800"/>
              <a:gd name="connsiteY56" fmla="*/ 139716 h 1257316"/>
              <a:gd name="connsiteX57" fmla="*/ 1320800 w 1320800"/>
              <a:gd name="connsiteY57" fmla="*/ 114316 h 1257316"/>
              <a:gd name="connsiteX58" fmla="*/ 1295400 w 1320800"/>
              <a:gd name="connsiteY58" fmla="*/ 16 h 1257316"/>
              <a:gd name="connsiteX0" fmla="*/ 0 w 1320800"/>
              <a:gd name="connsiteY0" fmla="*/ 76216 h 1257316"/>
              <a:gd name="connsiteX1" fmla="*/ 88900 w 1320800"/>
              <a:gd name="connsiteY1" fmla="*/ 139716 h 1257316"/>
              <a:gd name="connsiteX2" fmla="*/ 152400 w 1320800"/>
              <a:gd name="connsiteY2" fmla="*/ 177816 h 1257316"/>
              <a:gd name="connsiteX3" fmla="*/ 190500 w 1320800"/>
              <a:gd name="connsiteY3" fmla="*/ 215916 h 1257316"/>
              <a:gd name="connsiteX4" fmla="*/ 203200 w 1320800"/>
              <a:gd name="connsiteY4" fmla="*/ 279416 h 1257316"/>
              <a:gd name="connsiteX5" fmla="*/ 241300 w 1320800"/>
              <a:gd name="connsiteY5" fmla="*/ 317516 h 1257316"/>
              <a:gd name="connsiteX6" fmla="*/ 292100 w 1320800"/>
              <a:gd name="connsiteY6" fmla="*/ 393716 h 1257316"/>
              <a:gd name="connsiteX7" fmla="*/ 355600 w 1320800"/>
              <a:gd name="connsiteY7" fmla="*/ 482616 h 1257316"/>
              <a:gd name="connsiteX8" fmla="*/ 381000 w 1320800"/>
              <a:gd name="connsiteY8" fmla="*/ 558816 h 1257316"/>
              <a:gd name="connsiteX9" fmla="*/ 419100 w 1320800"/>
              <a:gd name="connsiteY9" fmla="*/ 685816 h 1257316"/>
              <a:gd name="connsiteX10" fmla="*/ 381000 w 1320800"/>
              <a:gd name="connsiteY10" fmla="*/ 927116 h 1257316"/>
              <a:gd name="connsiteX11" fmla="*/ 330200 w 1320800"/>
              <a:gd name="connsiteY11" fmla="*/ 952516 h 1257316"/>
              <a:gd name="connsiteX12" fmla="*/ 292100 w 1320800"/>
              <a:gd name="connsiteY12" fmla="*/ 977916 h 1257316"/>
              <a:gd name="connsiteX13" fmla="*/ 266700 w 1320800"/>
              <a:gd name="connsiteY13" fmla="*/ 939816 h 1257316"/>
              <a:gd name="connsiteX14" fmla="*/ 342900 w 1320800"/>
              <a:gd name="connsiteY14" fmla="*/ 800116 h 1257316"/>
              <a:gd name="connsiteX15" fmla="*/ 457200 w 1320800"/>
              <a:gd name="connsiteY15" fmla="*/ 749316 h 1257316"/>
              <a:gd name="connsiteX16" fmla="*/ 495300 w 1320800"/>
              <a:gd name="connsiteY16" fmla="*/ 736616 h 1257316"/>
              <a:gd name="connsiteX17" fmla="*/ 596900 w 1320800"/>
              <a:gd name="connsiteY17" fmla="*/ 711216 h 1257316"/>
              <a:gd name="connsiteX18" fmla="*/ 711200 w 1320800"/>
              <a:gd name="connsiteY18" fmla="*/ 685816 h 1257316"/>
              <a:gd name="connsiteX19" fmla="*/ 774700 w 1320800"/>
              <a:gd name="connsiteY19" fmla="*/ 622316 h 1257316"/>
              <a:gd name="connsiteX20" fmla="*/ 736600 w 1320800"/>
              <a:gd name="connsiteY20" fmla="*/ 584216 h 1257316"/>
              <a:gd name="connsiteX21" fmla="*/ 533400 w 1320800"/>
              <a:gd name="connsiteY21" fmla="*/ 520716 h 1257316"/>
              <a:gd name="connsiteX22" fmla="*/ 546100 w 1320800"/>
              <a:gd name="connsiteY22" fmla="*/ 609616 h 1257316"/>
              <a:gd name="connsiteX23" fmla="*/ 584200 w 1320800"/>
              <a:gd name="connsiteY23" fmla="*/ 635016 h 1257316"/>
              <a:gd name="connsiteX24" fmla="*/ 622300 w 1320800"/>
              <a:gd name="connsiteY24" fmla="*/ 673116 h 1257316"/>
              <a:gd name="connsiteX25" fmla="*/ 647700 w 1320800"/>
              <a:gd name="connsiteY25" fmla="*/ 711216 h 1257316"/>
              <a:gd name="connsiteX26" fmla="*/ 723900 w 1320800"/>
              <a:gd name="connsiteY26" fmla="*/ 812816 h 1257316"/>
              <a:gd name="connsiteX27" fmla="*/ 800100 w 1320800"/>
              <a:gd name="connsiteY27" fmla="*/ 901716 h 1257316"/>
              <a:gd name="connsiteX28" fmla="*/ 812800 w 1320800"/>
              <a:gd name="connsiteY28" fmla="*/ 1193816 h 1257316"/>
              <a:gd name="connsiteX29" fmla="*/ 787400 w 1320800"/>
              <a:gd name="connsiteY29" fmla="*/ 1231916 h 1257316"/>
              <a:gd name="connsiteX30" fmla="*/ 749300 w 1320800"/>
              <a:gd name="connsiteY30" fmla="*/ 1257316 h 1257316"/>
              <a:gd name="connsiteX31" fmla="*/ 635000 w 1320800"/>
              <a:gd name="connsiteY31" fmla="*/ 1244616 h 1257316"/>
              <a:gd name="connsiteX32" fmla="*/ 622300 w 1320800"/>
              <a:gd name="connsiteY32" fmla="*/ 1206516 h 1257316"/>
              <a:gd name="connsiteX33" fmla="*/ 635000 w 1320800"/>
              <a:gd name="connsiteY33" fmla="*/ 889016 h 1257316"/>
              <a:gd name="connsiteX34" fmla="*/ 660400 w 1320800"/>
              <a:gd name="connsiteY34" fmla="*/ 711216 h 1257316"/>
              <a:gd name="connsiteX35" fmla="*/ 685800 w 1320800"/>
              <a:gd name="connsiteY35" fmla="*/ 673116 h 1257316"/>
              <a:gd name="connsiteX36" fmla="*/ 736600 w 1320800"/>
              <a:gd name="connsiteY36" fmla="*/ 584216 h 1257316"/>
              <a:gd name="connsiteX37" fmla="*/ 749300 w 1320800"/>
              <a:gd name="connsiteY37" fmla="*/ 622316 h 1257316"/>
              <a:gd name="connsiteX38" fmla="*/ 812800 w 1320800"/>
              <a:gd name="connsiteY38" fmla="*/ 596916 h 1257316"/>
              <a:gd name="connsiteX39" fmla="*/ 825500 w 1320800"/>
              <a:gd name="connsiteY39" fmla="*/ 558816 h 1257316"/>
              <a:gd name="connsiteX40" fmla="*/ 838200 w 1320800"/>
              <a:gd name="connsiteY40" fmla="*/ 558816 h 1257316"/>
              <a:gd name="connsiteX41" fmla="*/ 812800 w 1320800"/>
              <a:gd name="connsiteY41" fmla="*/ 476266 h 1257316"/>
              <a:gd name="connsiteX42" fmla="*/ 882650 w 1320800"/>
              <a:gd name="connsiteY42" fmla="*/ 508016 h 1257316"/>
              <a:gd name="connsiteX43" fmla="*/ 882650 w 1320800"/>
              <a:gd name="connsiteY43" fmla="*/ 444516 h 1257316"/>
              <a:gd name="connsiteX44" fmla="*/ 952500 w 1320800"/>
              <a:gd name="connsiteY44" fmla="*/ 444516 h 1257316"/>
              <a:gd name="connsiteX45" fmla="*/ 949325 w 1320800"/>
              <a:gd name="connsiteY45" fmla="*/ 361966 h 1257316"/>
              <a:gd name="connsiteX46" fmla="*/ 1016000 w 1320800"/>
              <a:gd name="connsiteY46" fmla="*/ 365141 h 1257316"/>
              <a:gd name="connsiteX47" fmla="*/ 1028700 w 1320800"/>
              <a:gd name="connsiteY47" fmla="*/ 241316 h 1257316"/>
              <a:gd name="connsiteX48" fmla="*/ 996950 w 1320800"/>
              <a:gd name="connsiteY48" fmla="*/ 298466 h 1257316"/>
              <a:gd name="connsiteX49" fmla="*/ 1089025 w 1320800"/>
              <a:gd name="connsiteY49" fmla="*/ 339741 h 1257316"/>
              <a:gd name="connsiteX50" fmla="*/ 1092200 w 1320800"/>
              <a:gd name="connsiteY50" fmla="*/ 292116 h 1257316"/>
              <a:gd name="connsiteX51" fmla="*/ 1130300 w 1320800"/>
              <a:gd name="connsiteY51" fmla="*/ 279416 h 1257316"/>
              <a:gd name="connsiteX52" fmla="*/ 1079500 w 1320800"/>
              <a:gd name="connsiteY52" fmla="*/ 177816 h 1257316"/>
              <a:gd name="connsiteX53" fmla="*/ 1092200 w 1320800"/>
              <a:gd name="connsiteY53" fmla="*/ 228616 h 1257316"/>
              <a:gd name="connsiteX54" fmla="*/ 1181100 w 1320800"/>
              <a:gd name="connsiteY54" fmla="*/ 228616 h 1257316"/>
              <a:gd name="connsiteX55" fmla="*/ 1193800 w 1320800"/>
              <a:gd name="connsiteY55" fmla="*/ 152416 h 1257316"/>
              <a:gd name="connsiteX56" fmla="*/ 1270000 w 1320800"/>
              <a:gd name="connsiteY56" fmla="*/ 139716 h 1257316"/>
              <a:gd name="connsiteX57" fmla="*/ 1320800 w 1320800"/>
              <a:gd name="connsiteY57" fmla="*/ 114316 h 1257316"/>
              <a:gd name="connsiteX58" fmla="*/ 1295400 w 1320800"/>
              <a:gd name="connsiteY58" fmla="*/ 16 h 1257316"/>
              <a:gd name="connsiteX0" fmla="*/ 0 w 1320800"/>
              <a:gd name="connsiteY0" fmla="*/ 76216 h 1257316"/>
              <a:gd name="connsiteX1" fmla="*/ 88900 w 1320800"/>
              <a:gd name="connsiteY1" fmla="*/ 139716 h 1257316"/>
              <a:gd name="connsiteX2" fmla="*/ 152400 w 1320800"/>
              <a:gd name="connsiteY2" fmla="*/ 177816 h 1257316"/>
              <a:gd name="connsiteX3" fmla="*/ 190500 w 1320800"/>
              <a:gd name="connsiteY3" fmla="*/ 215916 h 1257316"/>
              <a:gd name="connsiteX4" fmla="*/ 203200 w 1320800"/>
              <a:gd name="connsiteY4" fmla="*/ 279416 h 1257316"/>
              <a:gd name="connsiteX5" fmla="*/ 241300 w 1320800"/>
              <a:gd name="connsiteY5" fmla="*/ 317516 h 1257316"/>
              <a:gd name="connsiteX6" fmla="*/ 292100 w 1320800"/>
              <a:gd name="connsiteY6" fmla="*/ 393716 h 1257316"/>
              <a:gd name="connsiteX7" fmla="*/ 355600 w 1320800"/>
              <a:gd name="connsiteY7" fmla="*/ 482616 h 1257316"/>
              <a:gd name="connsiteX8" fmla="*/ 381000 w 1320800"/>
              <a:gd name="connsiteY8" fmla="*/ 558816 h 1257316"/>
              <a:gd name="connsiteX9" fmla="*/ 419100 w 1320800"/>
              <a:gd name="connsiteY9" fmla="*/ 685816 h 1257316"/>
              <a:gd name="connsiteX10" fmla="*/ 381000 w 1320800"/>
              <a:gd name="connsiteY10" fmla="*/ 927116 h 1257316"/>
              <a:gd name="connsiteX11" fmla="*/ 330200 w 1320800"/>
              <a:gd name="connsiteY11" fmla="*/ 952516 h 1257316"/>
              <a:gd name="connsiteX12" fmla="*/ 292100 w 1320800"/>
              <a:gd name="connsiteY12" fmla="*/ 977916 h 1257316"/>
              <a:gd name="connsiteX13" fmla="*/ 266700 w 1320800"/>
              <a:gd name="connsiteY13" fmla="*/ 939816 h 1257316"/>
              <a:gd name="connsiteX14" fmla="*/ 342900 w 1320800"/>
              <a:gd name="connsiteY14" fmla="*/ 800116 h 1257316"/>
              <a:gd name="connsiteX15" fmla="*/ 457200 w 1320800"/>
              <a:gd name="connsiteY15" fmla="*/ 749316 h 1257316"/>
              <a:gd name="connsiteX16" fmla="*/ 495300 w 1320800"/>
              <a:gd name="connsiteY16" fmla="*/ 736616 h 1257316"/>
              <a:gd name="connsiteX17" fmla="*/ 596900 w 1320800"/>
              <a:gd name="connsiteY17" fmla="*/ 711216 h 1257316"/>
              <a:gd name="connsiteX18" fmla="*/ 711200 w 1320800"/>
              <a:gd name="connsiteY18" fmla="*/ 685816 h 1257316"/>
              <a:gd name="connsiteX19" fmla="*/ 774700 w 1320800"/>
              <a:gd name="connsiteY19" fmla="*/ 622316 h 1257316"/>
              <a:gd name="connsiteX20" fmla="*/ 736600 w 1320800"/>
              <a:gd name="connsiteY20" fmla="*/ 584216 h 1257316"/>
              <a:gd name="connsiteX21" fmla="*/ 533400 w 1320800"/>
              <a:gd name="connsiteY21" fmla="*/ 520716 h 1257316"/>
              <a:gd name="connsiteX22" fmla="*/ 546100 w 1320800"/>
              <a:gd name="connsiteY22" fmla="*/ 609616 h 1257316"/>
              <a:gd name="connsiteX23" fmla="*/ 584200 w 1320800"/>
              <a:gd name="connsiteY23" fmla="*/ 635016 h 1257316"/>
              <a:gd name="connsiteX24" fmla="*/ 622300 w 1320800"/>
              <a:gd name="connsiteY24" fmla="*/ 673116 h 1257316"/>
              <a:gd name="connsiteX25" fmla="*/ 647700 w 1320800"/>
              <a:gd name="connsiteY25" fmla="*/ 711216 h 1257316"/>
              <a:gd name="connsiteX26" fmla="*/ 723900 w 1320800"/>
              <a:gd name="connsiteY26" fmla="*/ 812816 h 1257316"/>
              <a:gd name="connsiteX27" fmla="*/ 800100 w 1320800"/>
              <a:gd name="connsiteY27" fmla="*/ 901716 h 1257316"/>
              <a:gd name="connsiteX28" fmla="*/ 812800 w 1320800"/>
              <a:gd name="connsiteY28" fmla="*/ 1193816 h 1257316"/>
              <a:gd name="connsiteX29" fmla="*/ 787400 w 1320800"/>
              <a:gd name="connsiteY29" fmla="*/ 1231916 h 1257316"/>
              <a:gd name="connsiteX30" fmla="*/ 749300 w 1320800"/>
              <a:gd name="connsiteY30" fmla="*/ 1257316 h 1257316"/>
              <a:gd name="connsiteX31" fmla="*/ 635000 w 1320800"/>
              <a:gd name="connsiteY31" fmla="*/ 1244616 h 1257316"/>
              <a:gd name="connsiteX32" fmla="*/ 622300 w 1320800"/>
              <a:gd name="connsiteY32" fmla="*/ 1206516 h 1257316"/>
              <a:gd name="connsiteX33" fmla="*/ 635000 w 1320800"/>
              <a:gd name="connsiteY33" fmla="*/ 889016 h 1257316"/>
              <a:gd name="connsiteX34" fmla="*/ 660400 w 1320800"/>
              <a:gd name="connsiteY34" fmla="*/ 711216 h 1257316"/>
              <a:gd name="connsiteX35" fmla="*/ 685800 w 1320800"/>
              <a:gd name="connsiteY35" fmla="*/ 673116 h 1257316"/>
              <a:gd name="connsiteX36" fmla="*/ 736600 w 1320800"/>
              <a:gd name="connsiteY36" fmla="*/ 584216 h 1257316"/>
              <a:gd name="connsiteX37" fmla="*/ 749300 w 1320800"/>
              <a:gd name="connsiteY37" fmla="*/ 622316 h 1257316"/>
              <a:gd name="connsiteX38" fmla="*/ 812800 w 1320800"/>
              <a:gd name="connsiteY38" fmla="*/ 596916 h 1257316"/>
              <a:gd name="connsiteX39" fmla="*/ 825500 w 1320800"/>
              <a:gd name="connsiteY39" fmla="*/ 558816 h 1257316"/>
              <a:gd name="connsiteX40" fmla="*/ 838200 w 1320800"/>
              <a:gd name="connsiteY40" fmla="*/ 558816 h 1257316"/>
              <a:gd name="connsiteX41" fmla="*/ 812800 w 1320800"/>
              <a:gd name="connsiteY41" fmla="*/ 476266 h 1257316"/>
              <a:gd name="connsiteX42" fmla="*/ 882650 w 1320800"/>
              <a:gd name="connsiteY42" fmla="*/ 508016 h 1257316"/>
              <a:gd name="connsiteX43" fmla="*/ 882650 w 1320800"/>
              <a:gd name="connsiteY43" fmla="*/ 444516 h 1257316"/>
              <a:gd name="connsiteX44" fmla="*/ 952500 w 1320800"/>
              <a:gd name="connsiteY44" fmla="*/ 444516 h 1257316"/>
              <a:gd name="connsiteX45" fmla="*/ 949325 w 1320800"/>
              <a:gd name="connsiteY45" fmla="*/ 361966 h 1257316"/>
              <a:gd name="connsiteX46" fmla="*/ 1016000 w 1320800"/>
              <a:gd name="connsiteY46" fmla="*/ 365141 h 1257316"/>
              <a:gd name="connsiteX47" fmla="*/ 1028700 w 1320800"/>
              <a:gd name="connsiteY47" fmla="*/ 241316 h 1257316"/>
              <a:gd name="connsiteX48" fmla="*/ 996950 w 1320800"/>
              <a:gd name="connsiteY48" fmla="*/ 298466 h 1257316"/>
              <a:gd name="connsiteX49" fmla="*/ 1089025 w 1320800"/>
              <a:gd name="connsiteY49" fmla="*/ 339741 h 1257316"/>
              <a:gd name="connsiteX50" fmla="*/ 1092200 w 1320800"/>
              <a:gd name="connsiteY50" fmla="*/ 292116 h 1257316"/>
              <a:gd name="connsiteX51" fmla="*/ 1076325 w 1320800"/>
              <a:gd name="connsiteY51" fmla="*/ 257191 h 1257316"/>
              <a:gd name="connsiteX52" fmla="*/ 1079500 w 1320800"/>
              <a:gd name="connsiteY52" fmla="*/ 177816 h 1257316"/>
              <a:gd name="connsiteX53" fmla="*/ 1092200 w 1320800"/>
              <a:gd name="connsiteY53" fmla="*/ 228616 h 1257316"/>
              <a:gd name="connsiteX54" fmla="*/ 1181100 w 1320800"/>
              <a:gd name="connsiteY54" fmla="*/ 228616 h 1257316"/>
              <a:gd name="connsiteX55" fmla="*/ 1193800 w 1320800"/>
              <a:gd name="connsiteY55" fmla="*/ 152416 h 1257316"/>
              <a:gd name="connsiteX56" fmla="*/ 1270000 w 1320800"/>
              <a:gd name="connsiteY56" fmla="*/ 139716 h 1257316"/>
              <a:gd name="connsiteX57" fmla="*/ 1320800 w 1320800"/>
              <a:gd name="connsiteY57" fmla="*/ 114316 h 1257316"/>
              <a:gd name="connsiteX58" fmla="*/ 1295400 w 1320800"/>
              <a:gd name="connsiteY58" fmla="*/ 16 h 1257316"/>
              <a:gd name="connsiteX0" fmla="*/ 0 w 1320800"/>
              <a:gd name="connsiteY0" fmla="*/ 76216 h 1257316"/>
              <a:gd name="connsiteX1" fmla="*/ 88900 w 1320800"/>
              <a:gd name="connsiteY1" fmla="*/ 139716 h 1257316"/>
              <a:gd name="connsiteX2" fmla="*/ 152400 w 1320800"/>
              <a:gd name="connsiteY2" fmla="*/ 177816 h 1257316"/>
              <a:gd name="connsiteX3" fmla="*/ 190500 w 1320800"/>
              <a:gd name="connsiteY3" fmla="*/ 215916 h 1257316"/>
              <a:gd name="connsiteX4" fmla="*/ 203200 w 1320800"/>
              <a:gd name="connsiteY4" fmla="*/ 279416 h 1257316"/>
              <a:gd name="connsiteX5" fmla="*/ 241300 w 1320800"/>
              <a:gd name="connsiteY5" fmla="*/ 317516 h 1257316"/>
              <a:gd name="connsiteX6" fmla="*/ 292100 w 1320800"/>
              <a:gd name="connsiteY6" fmla="*/ 393716 h 1257316"/>
              <a:gd name="connsiteX7" fmla="*/ 355600 w 1320800"/>
              <a:gd name="connsiteY7" fmla="*/ 482616 h 1257316"/>
              <a:gd name="connsiteX8" fmla="*/ 381000 w 1320800"/>
              <a:gd name="connsiteY8" fmla="*/ 558816 h 1257316"/>
              <a:gd name="connsiteX9" fmla="*/ 419100 w 1320800"/>
              <a:gd name="connsiteY9" fmla="*/ 685816 h 1257316"/>
              <a:gd name="connsiteX10" fmla="*/ 381000 w 1320800"/>
              <a:gd name="connsiteY10" fmla="*/ 927116 h 1257316"/>
              <a:gd name="connsiteX11" fmla="*/ 330200 w 1320800"/>
              <a:gd name="connsiteY11" fmla="*/ 952516 h 1257316"/>
              <a:gd name="connsiteX12" fmla="*/ 292100 w 1320800"/>
              <a:gd name="connsiteY12" fmla="*/ 977916 h 1257316"/>
              <a:gd name="connsiteX13" fmla="*/ 266700 w 1320800"/>
              <a:gd name="connsiteY13" fmla="*/ 939816 h 1257316"/>
              <a:gd name="connsiteX14" fmla="*/ 342900 w 1320800"/>
              <a:gd name="connsiteY14" fmla="*/ 800116 h 1257316"/>
              <a:gd name="connsiteX15" fmla="*/ 457200 w 1320800"/>
              <a:gd name="connsiteY15" fmla="*/ 749316 h 1257316"/>
              <a:gd name="connsiteX16" fmla="*/ 495300 w 1320800"/>
              <a:gd name="connsiteY16" fmla="*/ 736616 h 1257316"/>
              <a:gd name="connsiteX17" fmla="*/ 596900 w 1320800"/>
              <a:gd name="connsiteY17" fmla="*/ 711216 h 1257316"/>
              <a:gd name="connsiteX18" fmla="*/ 711200 w 1320800"/>
              <a:gd name="connsiteY18" fmla="*/ 685816 h 1257316"/>
              <a:gd name="connsiteX19" fmla="*/ 774700 w 1320800"/>
              <a:gd name="connsiteY19" fmla="*/ 622316 h 1257316"/>
              <a:gd name="connsiteX20" fmla="*/ 736600 w 1320800"/>
              <a:gd name="connsiteY20" fmla="*/ 584216 h 1257316"/>
              <a:gd name="connsiteX21" fmla="*/ 533400 w 1320800"/>
              <a:gd name="connsiteY21" fmla="*/ 520716 h 1257316"/>
              <a:gd name="connsiteX22" fmla="*/ 546100 w 1320800"/>
              <a:gd name="connsiteY22" fmla="*/ 609616 h 1257316"/>
              <a:gd name="connsiteX23" fmla="*/ 584200 w 1320800"/>
              <a:gd name="connsiteY23" fmla="*/ 635016 h 1257316"/>
              <a:gd name="connsiteX24" fmla="*/ 622300 w 1320800"/>
              <a:gd name="connsiteY24" fmla="*/ 673116 h 1257316"/>
              <a:gd name="connsiteX25" fmla="*/ 647700 w 1320800"/>
              <a:gd name="connsiteY25" fmla="*/ 711216 h 1257316"/>
              <a:gd name="connsiteX26" fmla="*/ 723900 w 1320800"/>
              <a:gd name="connsiteY26" fmla="*/ 812816 h 1257316"/>
              <a:gd name="connsiteX27" fmla="*/ 800100 w 1320800"/>
              <a:gd name="connsiteY27" fmla="*/ 901716 h 1257316"/>
              <a:gd name="connsiteX28" fmla="*/ 812800 w 1320800"/>
              <a:gd name="connsiteY28" fmla="*/ 1193816 h 1257316"/>
              <a:gd name="connsiteX29" fmla="*/ 787400 w 1320800"/>
              <a:gd name="connsiteY29" fmla="*/ 1231916 h 1257316"/>
              <a:gd name="connsiteX30" fmla="*/ 749300 w 1320800"/>
              <a:gd name="connsiteY30" fmla="*/ 1257316 h 1257316"/>
              <a:gd name="connsiteX31" fmla="*/ 635000 w 1320800"/>
              <a:gd name="connsiteY31" fmla="*/ 1244616 h 1257316"/>
              <a:gd name="connsiteX32" fmla="*/ 622300 w 1320800"/>
              <a:gd name="connsiteY32" fmla="*/ 1206516 h 1257316"/>
              <a:gd name="connsiteX33" fmla="*/ 635000 w 1320800"/>
              <a:gd name="connsiteY33" fmla="*/ 889016 h 1257316"/>
              <a:gd name="connsiteX34" fmla="*/ 660400 w 1320800"/>
              <a:gd name="connsiteY34" fmla="*/ 711216 h 1257316"/>
              <a:gd name="connsiteX35" fmla="*/ 685800 w 1320800"/>
              <a:gd name="connsiteY35" fmla="*/ 673116 h 1257316"/>
              <a:gd name="connsiteX36" fmla="*/ 736600 w 1320800"/>
              <a:gd name="connsiteY36" fmla="*/ 584216 h 1257316"/>
              <a:gd name="connsiteX37" fmla="*/ 749300 w 1320800"/>
              <a:gd name="connsiteY37" fmla="*/ 622316 h 1257316"/>
              <a:gd name="connsiteX38" fmla="*/ 812800 w 1320800"/>
              <a:gd name="connsiteY38" fmla="*/ 596916 h 1257316"/>
              <a:gd name="connsiteX39" fmla="*/ 825500 w 1320800"/>
              <a:gd name="connsiteY39" fmla="*/ 558816 h 1257316"/>
              <a:gd name="connsiteX40" fmla="*/ 838200 w 1320800"/>
              <a:gd name="connsiteY40" fmla="*/ 558816 h 1257316"/>
              <a:gd name="connsiteX41" fmla="*/ 812800 w 1320800"/>
              <a:gd name="connsiteY41" fmla="*/ 476266 h 1257316"/>
              <a:gd name="connsiteX42" fmla="*/ 882650 w 1320800"/>
              <a:gd name="connsiteY42" fmla="*/ 508016 h 1257316"/>
              <a:gd name="connsiteX43" fmla="*/ 882650 w 1320800"/>
              <a:gd name="connsiteY43" fmla="*/ 444516 h 1257316"/>
              <a:gd name="connsiteX44" fmla="*/ 952500 w 1320800"/>
              <a:gd name="connsiteY44" fmla="*/ 444516 h 1257316"/>
              <a:gd name="connsiteX45" fmla="*/ 949325 w 1320800"/>
              <a:gd name="connsiteY45" fmla="*/ 361966 h 1257316"/>
              <a:gd name="connsiteX46" fmla="*/ 1016000 w 1320800"/>
              <a:gd name="connsiteY46" fmla="*/ 365141 h 1257316"/>
              <a:gd name="connsiteX47" fmla="*/ 1028700 w 1320800"/>
              <a:gd name="connsiteY47" fmla="*/ 241316 h 1257316"/>
              <a:gd name="connsiteX48" fmla="*/ 996950 w 1320800"/>
              <a:gd name="connsiteY48" fmla="*/ 298466 h 1257316"/>
              <a:gd name="connsiteX49" fmla="*/ 1089025 w 1320800"/>
              <a:gd name="connsiteY49" fmla="*/ 339741 h 1257316"/>
              <a:gd name="connsiteX50" fmla="*/ 1092200 w 1320800"/>
              <a:gd name="connsiteY50" fmla="*/ 292116 h 1257316"/>
              <a:gd name="connsiteX51" fmla="*/ 1076325 w 1320800"/>
              <a:gd name="connsiteY51" fmla="*/ 257191 h 1257316"/>
              <a:gd name="connsiteX52" fmla="*/ 1127125 w 1320800"/>
              <a:gd name="connsiteY52" fmla="*/ 219091 h 1257316"/>
              <a:gd name="connsiteX53" fmla="*/ 1092200 w 1320800"/>
              <a:gd name="connsiteY53" fmla="*/ 228616 h 1257316"/>
              <a:gd name="connsiteX54" fmla="*/ 1181100 w 1320800"/>
              <a:gd name="connsiteY54" fmla="*/ 228616 h 1257316"/>
              <a:gd name="connsiteX55" fmla="*/ 1193800 w 1320800"/>
              <a:gd name="connsiteY55" fmla="*/ 152416 h 1257316"/>
              <a:gd name="connsiteX56" fmla="*/ 1270000 w 1320800"/>
              <a:gd name="connsiteY56" fmla="*/ 139716 h 1257316"/>
              <a:gd name="connsiteX57" fmla="*/ 1320800 w 1320800"/>
              <a:gd name="connsiteY57" fmla="*/ 114316 h 1257316"/>
              <a:gd name="connsiteX58" fmla="*/ 1295400 w 1320800"/>
              <a:gd name="connsiteY58" fmla="*/ 16 h 1257316"/>
              <a:gd name="connsiteX0" fmla="*/ 0 w 1320800"/>
              <a:gd name="connsiteY0" fmla="*/ 76216 h 1257316"/>
              <a:gd name="connsiteX1" fmla="*/ 88900 w 1320800"/>
              <a:gd name="connsiteY1" fmla="*/ 139716 h 1257316"/>
              <a:gd name="connsiteX2" fmla="*/ 152400 w 1320800"/>
              <a:gd name="connsiteY2" fmla="*/ 177816 h 1257316"/>
              <a:gd name="connsiteX3" fmla="*/ 190500 w 1320800"/>
              <a:gd name="connsiteY3" fmla="*/ 215916 h 1257316"/>
              <a:gd name="connsiteX4" fmla="*/ 203200 w 1320800"/>
              <a:gd name="connsiteY4" fmla="*/ 279416 h 1257316"/>
              <a:gd name="connsiteX5" fmla="*/ 241300 w 1320800"/>
              <a:gd name="connsiteY5" fmla="*/ 317516 h 1257316"/>
              <a:gd name="connsiteX6" fmla="*/ 292100 w 1320800"/>
              <a:gd name="connsiteY6" fmla="*/ 393716 h 1257316"/>
              <a:gd name="connsiteX7" fmla="*/ 355600 w 1320800"/>
              <a:gd name="connsiteY7" fmla="*/ 482616 h 1257316"/>
              <a:gd name="connsiteX8" fmla="*/ 381000 w 1320800"/>
              <a:gd name="connsiteY8" fmla="*/ 558816 h 1257316"/>
              <a:gd name="connsiteX9" fmla="*/ 419100 w 1320800"/>
              <a:gd name="connsiteY9" fmla="*/ 685816 h 1257316"/>
              <a:gd name="connsiteX10" fmla="*/ 381000 w 1320800"/>
              <a:gd name="connsiteY10" fmla="*/ 927116 h 1257316"/>
              <a:gd name="connsiteX11" fmla="*/ 330200 w 1320800"/>
              <a:gd name="connsiteY11" fmla="*/ 952516 h 1257316"/>
              <a:gd name="connsiteX12" fmla="*/ 292100 w 1320800"/>
              <a:gd name="connsiteY12" fmla="*/ 977916 h 1257316"/>
              <a:gd name="connsiteX13" fmla="*/ 266700 w 1320800"/>
              <a:gd name="connsiteY13" fmla="*/ 939816 h 1257316"/>
              <a:gd name="connsiteX14" fmla="*/ 342900 w 1320800"/>
              <a:gd name="connsiteY14" fmla="*/ 800116 h 1257316"/>
              <a:gd name="connsiteX15" fmla="*/ 457200 w 1320800"/>
              <a:gd name="connsiteY15" fmla="*/ 749316 h 1257316"/>
              <a:gd name="connsiteX16" fmla="*/ 495300 w 1320800"/>
              <a:gd name="connsiteY16" fmla="*/ 736616 h 1257316"/>
              <a:gd name="connsiteX17" fmla="*/ 596900 w 1320800"/>
              <a:gd name="connsiteY17" fmla="*/ 711216 h 1257316"/>
              <a:gd name="connsiteX18" fmla="*/ 711200 w 1320800"/>
              <a:gd name="connsiteY18" fmla="*/ 685816 h 1257316"/>
              <a:gd name="connsiteX19" fmla="*/ 774700 w 1320800"/>
              <a:gd name="connsiteY19" fmla="*/ 622316 h 1257316"/>
              <a:gd name="connsiteX20" fmla="*/ 736600 w 1320800"/>
              <a:gd name="connsiteY20" fmla="*/ 584216 h 1257316"/>
              <a:gd name="connsiteX21" fmla="*/ 533400 w 1320800"/>
              <a:gd name="connsiteY21" fmla="*/ 520716 h 1257316"/>
              <a:gd name="connsiteX22" fmla="*/ 546100 w 1320800"/>
              <a:gd name="connsiteY22" fmla="*/ 609616 h 1257316"/>
              <a:gd name="connsiteX23" fmla="*/ 584200 w 1320800"/>
              <a:gd name="connsiteY23" fmla="*/ 635016 h 1257316"/>
              <a:gd name="connsiteX24" fmla="*/ 622300 w 1320800"/>
              <a:gd name="connsiteY24" fmla="*/ 673116 h 1257316"/>
              <a:gd name="connsiteX25" fmla="*/ 647700 w 1320800"/>
              <a:gd name="connsiteY25" fmla="*/ 711216 h 1257316"/>
              <a:gd name="connsiteX26" fmla="*/ 723900 w 1320800"/>
              <a:gd name="connsiteY26" fmla="*/ 812816 h 1257316"/>
              <a:gd name="connsiteX27" fmla="*/ 800100 w 1320800"/>
              <a:gd name="connsiteY27" fmla="*/ 901716 h 1257316"/>
              <a:gd name="connsiteX28" fmla="*/ 812800 w 1320800"/>
              <a:gd name="connsiteY28" fmla="*/ 1193816 h 1257316"/>
              <a:gd name="connsiteX29" fmla="*/ 787400 w 1320800"/>
              <a:gd name="connsiteY29" fmla="*/ 1231916 h 1257316"/>
              <a:gd name="connsiteX30" fmla="*/ 749300 w 1320800"/>
              <a:gd name="connsiteY30" fmla="*/ 1257316 h 1257316"/>
              <a:gd name="connsiteX31" fmla="*/ 635000 w 1320800"/>
              <a:gd name="connsiteY31" fmla="*/ 1244616 h 1257316"/>
              <a:gd name="connsiteX32" fmla="*/ 622300 w 1320800"/>
              <a:gd name="connsiteY32" fmla="*/ 1206516 h 1257316"/>
              <a:gd name="connsiteX33" fmla="*/ 635000 w 1320800"/>
              <a:gd name="connsiteY33" fmla="*/ 889016 h 1257316"/>
              <a:gd name="connsiteX34" fmla="*/ 660400 w 1320800"/>
              <a:gd name="connsiteY34" fmla="*/ 711216 h 1257316"/>
              <a:gd name="connsiteX35" fmla="*/ 685800 w 1320800"/>
              <a:gd name="connsiteY35" fmla="*/ 673116 h 1257316"/>
              <a:gd name="connsiteX36" fmla="*/ 736600 w 1320800"/>
              <a:gd name="connsiteY36" fmla="*/ 584216 h 1257316"/>
              <a:gd name="connsiteX37" fmla="*/ 749300 w 1320800"/>
              <a:gd name="connsiteY37" fmla="*/ 622316 h 1257316"/>
              <a:gd name="connsiteX38" fmla="*/ 812800 w 1320800"/>
              <a:gd name="connsiteY38" fmla="*/ 596916 h 1257316"/>
              <a:gd name="connsiteX39" fmla="*/ 825500 w 1320800"/>
              <a:gd name="connsiteY39" fmla="*/ 558816 h 1257316"/>
              <a:gd name="connsiteX40" fmla="*/ 838200 w 1320800"/>
              <a:gd name="connsiteY40" fmla="*/ 558816 h 1257316"/>
              <a:gd name="connsiteX41" fmla="*/ 812800 w 1320800"/>
              <a:gd name="connsiteY41" fmla="*/ 476266 h 1257316"/>
              <a:gd name="connsiteX42" fmla="*/ 882650 w 1320800"/>
              <a:gd name="connsiteY42" fmla="*/ 508016 h 1257316"/>
              <a:gd name="connsiteX43" fmla="*/ 882650 w 1320800"/>
              <a:gd name="connsiteY43" fmla="*/ 444516 h 1257316"/>
              <a:gd name="connsiteX44" fmla="*/ 952500 w 1320800"/>
              <a:gd name="connsiteY44" fmla="*/ 444516 h 1257316"/>
              <a:gd name="connsiteX45" fmla="*/ 949325 w 1320800"/>
              <a:gd name="connsiteY45" fmla="*/ 361966 h 1257316"/>
              <a:gd name="connsiteX46" fmla="*/ 1016000 w 1320800"/>
              <a:gd name="connsiteY46" fmla="*/ 365141 h 1257316"/>
              <a:gd name="connsiteX47" fmla="*/ 1028700 w 1320800"/>
              <a:gd name="connsiteY47" fmla="*/ 241316 h 1257316"/>
              <a:gd name="connsiteX48" fmla="*/ 996950 w 1320800"/>
              <a:gd name="connsiteY48" fmla="*/ 298466 h 1257316"/>
              <a:gd name="connsiteX49" fmla="*/ 1089025 w 1320800"/>
              <a:gd name="connsiteY49" fmla="*/ 339741 h 1257316"/>
              <a:gd name="connsiteX50" fmla="*/ 1092200 w 1320800"/>
              <a:gd name="connsiteY50" fmla="*/ 292116 h 1257316"/>
              <a:gd name="connsiteX51" fmla="*/ 1076325 w 1320800"/>
              <a:gd name="connsiteY51" fmla="*/ 257191 h 1257316"/>
              <a:gd name="connsiteX52" fmla="*/ 1127125 w 1320800"/>
              <a:gd name="connsiteY52" fmla="*/ 219091 h 1257316"/>
              <a:gd name="connsiteX53" fmla="*/ 1092200 w 1320800"/>
              <a:gd name="connsiteY53" fmla="*/ 228616 h 1257316"/>
              <a:gd name="connsiteX54" fmla="*/ 1181100 w 1320800"/>
              <a:gd name="connsiteY54" fmla="*/ 228616 h 1257316"/>
              <a:gd name="connsiteX55" fmla="*/ 1193800 w 1320800"/>
              <a:gd name="connsiteY55" fmla="*/ 152416 h 1257316"/>
              <a:gd name="connsiteX56" fmla="*/ 1250950 w 1320800"/>
              <a:gd name="connsiteY56" fmla="*/ 184166 h 1257316"/>
              <a:gd name="connsiteX57" fmla="*/ 1320800 w 1320800"/>
              <a:gd name="connsiteY57" fmla="*/ 114316 h 1257316"/>
              <a:gd name="connsiteX58" fmla="*/ 1295400 w 1320800"/>
              <a:gd name="connsiteY58" fmla="*/ 16 h 1257316"/>
              <a:gd name="connsiteX0" fmla="*/ 0 w 1295400"/>
              <a:gd name="connsiteY0" fmla="*/ 76216 h 1257316"/>
              <a:gd name="connsiteX1" fmla="*/ 88900 w 1295400"/>
              <a:gd name="connsiteY1" fmla="*/ 139716 h 1257316"/>
              <a:gd name="connsiteX2" fmla="*/ 152400 w 1295400"/>
              <a:gd name="connsiteY2" fmla="*/ 177816 h 1257316"/>
              <a:gd name="connsiteX3" fmla="*/ 190500 w 1295400"/>
              <a:gd name="connsiteY3" fmla="*/ 215916 h 1257316"/>
              <a:gd name="connsiteX4" fmla="*/ 203200 w 1295400"/>
              <a:gd name="connsiteY4" fmla="*/ 279416 h 1257316"/>
              <a:gd name="connsiteX5" fmla="*/ 241300 w 1295400"/>
              <a:gd name="connsiteY5" fmla="*/ 317516 h 1257316"/>
              <a:gd name="connsiteX6" fmla="*/ 292100 w 1295400"/>
              <a:gd name="connsiteY6" fmla="*/ 393716 h 1257316"/>
              <a:gd name="connsiteX7" fmla="*/ 355600 w 1295400"/>
              <a:gd name="connsiteY7" fmla="*/ 482616 h 1257316"/>
              <a:gd name="connsiteX8" fmla="*/ 381000 w 1295400"/>
              <a:gd name="connsiteY8" fmla="*/ 558816 h 1257316"/>
              <a:gd name="connsiteX9" fmla="*/ 419100 w 1295400"/>
              <a:gd name="connsiteY9" fmla="*/ 685816 h 1257316"/>
              <a:gd name="connsiteX10" fmla="*/ 381000 w 1295400"/>
              <a:gd name="connsiteY10" fmla="*/ 927116 h 1257316"/>
              <a:gd name="connsiteX11" fmla="*/ 330200 w 1295400"/>
              <a:gd name="connsiteY11" fmla="*/ 952516 h 1257316"/>
              <a:gd name="connsiteX12" fmla="*/ 292100 w 1295400"/>
              <a:gd name="connsiteY12" fmla="*/ 977916 h 1257316"/>
              <a:gd name="connsiteX13" fmla="*/ 266700 w 1295400"/>
              <a:gd name="connsiteY13" fmla="*/ 939816 h 1257316"/>
              <a:gd name="connsiteX14" fmla="*/ 342900 w 1295400"/>
              <a:gd name="connsiteY14" fmla="*/ 800116 h 1257316"/>
              <a:gd name="connsiteX15" fmla="*/ 457200 w 1295400"/>
              <a:gd name="connsiteY15" fmla="*/ 749316 h 1257316"/>
              <a:gd name="connsiteX16" fmla="*/ 495300 w 1295400"/>
              <a:gd name="connsiteY16" fmla="*/ 736616 h 1257316"/>
              <a:gd name="connsiteX17" fmla="*/ 596900 w 1295400"/>
              <a:gd name="connsiteY17" fmla="*/ 711216 h 1257316"/>
              <a:gd name="connsiteX18" fmla="*/ 711200 w 1295400"/>
              <a:gd name="connsiteY18" fmla="*/ 685816 h 1257316"/>
              <a:gd name="connsiteX19" fmla="*/ 774700 w 1295400"/>
              <a:gd name="connsiteY19" fmla="*/ 622316 h 1257316"/>
              <a:gd name="connsiteX20" fmla="*/ 736600 w 1295400"/>
              <a:gd name="connsiteY20" fmla="*/ 584216 h 1257316"/>
              <a:gd name="connsiteX21" fmla="*/ 533400 w 1295400"/>
              <a:gd name="connsiteY21" fmla="*/ 520716 h 1257316"/>
              <a:gd name="connsiteX22" fmla="*/ 546100 w 1295400"/>
              <a:gd name="connsiteY22" fmla="*/ 609616 h 1257316"/>
              <a:gd name="connsiteX23" fmla="*/ 584200 w 1295400"/>
              <a:gd name="connsiteY23" fmla="*/ 635016 h 1257316"/>
              <a:gd name="connsiteX24" fmla="*/ 622300 w 1295400"/>
              <a:gd name="connsiteY24" fmla="*/ 673116 h 1257316"/>
              <a:gd name="connsiteX25" fmla="*/ 647700 w 1295400"/>
              <a:gd name="connsiteY25" fmla="*/ 711216 h 1257316"/>
              <a:gd name="connsiteX26" fmla="*/ 723900 w 1295400"/>
              <a:gd name="connsiteY26" fmla="*/ 812816 h 1257316"/>
              <a:gd name="connsiteX27" fmla="*/ 800100 w 1295400"/>
              <a:gd name="connsiteY27" fmla="*/ 901716 h 1257316"/>
              <a:gd name="connsiteX28" fmla="*/ 812800 w 1295400"/>
              <a:gd name="connsiteY28" fmla="*/ 1193816 h 1257316"/>
              <a:gd name="connsiteX29" fmla="*/ 787400 w 1295400"/>
              <a:gd name="connsiteY29" fmla="*/ 1231916 h 1257316"/>
              <a:gd name="connsiteX30" fmla="*/ 749300 w 1295400"/>
              <a:gd name="connsiteY30" fmla="*/ 1257316 h 1257316"/>
              <a:gd name="connsiteX31" fmla="*/ 635000 w 1295400"/>
              <a:gd name="connsiteY31" fmla="*/ 1244616 h 1257316"/>
              <a:gd name="connsiteX32" fmla="*/ 622300 w 1295400"/>
              <a:gd name="connsiteY32" fmla="*/ 1206516 h 1257316"/>
              <a:gd name="connsiteX33" fmla="*/ 635000 w 1295400"/>
              <a:gd name="connsiteY33" fmla="*/ 889016 h 1257316"/>
              <a:gd name="connsiteX34" fmla="*/ 660400 w 1295400"/>
              <a:gd name="connsiteY34" fmla="*/ 711216 h 1257316"/>
              <a:gd name="connsiteX35" fmla="*/ 685800 w 1295400"/>
              <a:gd name="connsiteY35" fmla="*/ 673116 h 1257316"/>
              <a:gd name="connsiteX36" fmla="*/ 736600 w 1295400"/>
              <a:gd name="connsiteY36" fmla="*/ 584216 h 1257316"/>
              <a:gd name="connsiteX37" fmla="*/ 749300 w 1295400"/>
              <a:gd name="connsiteY37" fmla="*/ 622316 h 1257316"/>
              <a:gd name="connsiteX38" fmla="*/ 812800 w 1295400"/>
              <a:gd name="connsiteY38" fmla="*/ 596916 h 1257316"/>
              <a:gd name="connsiteX39" fmla="*/ 825500 w 1295400"/>
              <a:gd name="connsiteY39" fmla="*/ 558816 h 1257316"/>
              <a:gd name="connsiteX40" fmla="*/ 838200 w 1295400"/>
              <a:gd name="connsiteY40" fmla="*/ 558816 h 1257316"/>
              <a:gd name="connsiteX41" fmla="*/ 812800 w 1295400"/>
              <a:gd name="connsiteY41" fmla="*/ 476266 h 1257316"/>
              <a:gd name="connsiteX42" fmla="*/ 882650 w 1295400"/>
              <a:gd name="connsiteY42" fmla="*/ 508016 h 1257316"/>
              <a:gd name="connsiteX43" fmla="*/ 882650 w 1295400"/>
              <a:gd name="connsiteY43" fmla="*/ 444516 h 1257316"/>
              <a:gd name="connsiteX44" fmla="*/ 952500 w 1295400"/>
              <a:gd name="connsiteY44" fmla="*/ 444516 h 1257316"/>
              <a:gd name="connsiteX45" fmla="*/ 949325 w 1295400"/>
              <a:gd name="connsiteY45" fmla="*/ 361966 h 1257316"/>
              <a:gd name="connsiteX46" fmla="*/ 1016000 w 1295400"/>
              <a:gd name="connsiteY46" fmla="*/ 365141 h 1257316"/>
              <a:gd name="connsiteX47" fmla="*/ 1028700 w 1295400"/>
              <a:gd name="connsiteY47" fmla="*/ 241316 h 1257316"/>
              <a:gd name="connsiteX48" fmla="*/ 996950 w 1295400"/>
              <a:gd name="connsiteY48" fmla="*/ 298466 h 1257316"/>
              <a:gd name="connsiteX49" fmla="*/ 1089025 w 1295400"/>
              <a:gd name="connsiteY49" fmla="*/ 339741 h 1257316"/>
              <a:gd name="connsiteX50" fmla="*/ 1092200 w 1295400"/>
              <a:gd name="connsiteY50" fmla="*/ 292116 h 1257316"/>
              <a:gd name="connsiteX51" fmla="*/ 1076325 w 1295400"/>
              <a:gd name="connsiteY51" fmla="*/ 257191 h 1257316"/>
              <a:gd name="connsiteX52" fmla="*/ 1127125 w 1295400"/>
              <a:gd name="connsiteY52" fmla="*/ 219091 h 1257316"/>
              <a:gd name="connsiteX53" fmla="*/ 1092200 w 1295400"/>
              <a:gd name="connsiteY53" fmla="*/ 228616 h 1257316"/>
              <a:gd name="connsiteX54" fmla="*/ 1181100 w 1295400"/>
              <a:gd name="connsiteY54" fmla="*/ 228616 h 1257316"/>
              <a:gd name="connsiteX55" fmla="*/ 1193800 w 1295400"/>
              <a:gd name="connsiteY55" fmla="*/ 152416 h 1257316"/>
              <a:gd name="connsiteX56" fmla="*/ 1250950 w 1295400"/>
              <a:gd name="connsiteY56" fmla="*/ 184166 h 1257316"/>
              <a:gd name="connsiteX57" fmla="*/ 1257300 w 1295400"/>
              <a:gd name="connsiteY57" fmla="*/ 114316 h 1257316"/>
              <a:gd name="connsiteX58" fmla="*/ 1295400 w 1295400"/>
              <a:gd name="connsiteY58" fmla="*/ 16 h 1257316"/>
              <a:gd name="connsiteX0" fmla="*/ 0 w 1308100"/>
              <a:gd name="connsiteY0" fmla="*/ 9283 h 1190383"/>
              <a:gd name="connsiteX1" fmla="*/ 88900 w 1308100"/>
              <a:gd name="connsiteY1" fmla="*/ 72783 h 1190383"/>
              <a:gd name="connsiteX2" fmla="*/ 152400 w 1308100"/>
              <a:gd name="connsiteY2" fmla="*/ 110883 h 1190383"/>
              <a:gd name="connsiteX3" fmla="*/ 190500 w 1308100"/>
              <a:gd name="connsiteY3" fmla="*/ 148983 h 1190383"/>
              <a:gd name="connsiteX4" fmla="*/ 203200 w 1308100"/>
              <a:gd name="connsiteY4" fmla="*/ 212483 h 1190383"/>
              <a:gd name="connsiteX5" fmla="*/ 241300 w 1308100"/>
              <a:gd name="connsiteY5" fmla="*/ 250583 h 1190383"/>
              <a:gd name="connsiteX6" fmla="*/ 292100 w 1308100"/>
              <a:gd name="connsiteY6" fmla="*/ 326783 h 1190383"/>
              <a:gd name="connsiteX7" fmla="*/ 355600 w 1308100"/>
              <a:gd name="connsiteY7" fmla="*/ 415683 h 1190383"/>
              <a:gd name="connsiteX8" fmla="*/ 381000 w 1308100"/>
              <a:gd name="connsiteY8" fmla="*/ 491883 h 1190383"/>
              <a:gd name="connsiteX9" fmla="*/ 419100 w 1308100"/>
              <a:gd name="connsiteY9" fmla="*/ 618883 h 1190383"/>
              <a:gd name="connsiteX10" fmla="*/ 381000 w 1308100"/>
              <a:gd name="connsiteY10" fmla="*/ 860183 h 1190383"/>
              <a:gd name="connsiteX11" fmla="*/ 330200 w 1308100"/>
              <a:gd name="connsiteY11" fmla="*/ 885583 h 1190383"/>
              <a:gd name="connsiteX12" fmla="*/ 292100 w 1308100"/>
              <a:gd name="connsiteY12" fmla="*/ 910983 h 1190383"/>
              <a:gd name="connsiteX13" fmla="*/ 266700 w 1308100"/>
              <a:gd name="connsiteY13" fmla="*/ 872883 h 1190383"/>
              <a:gd name="connsiteX14" fmla="*/ 342900 w 1308100"/>
              <a:gd name="connsiteY14" fmla="*/ 733183 h 1190383"/>
              <a:gd name="connsiteX15" fmla="*/ 457200 w 1308100"/>
              <a:gd name="connsiteY15" fmla="*/ 682383 h 1190383"/>
              <a:gd name="connsiteX16" fmla="*/ 495300 w 1308100"/>
              <a:gd name="connsiteY16" fmla="*/ 669683 h 1190383"/>
              <a:gd name="connsiteX17" fmla="*/ 596900 w 1308100"/>
              <a:gd name="connsiteY17" fmla="*/ 644283 h 1190383"/>
              <a:gd name="connsiteX18" fmla="*/ 711200 w 1308100"/>
              <a:gd name="connsiteY18" fmla="*/ 618883 h 1190383"/>
              <a:gd name="connsiteX19" fmla="*/ 774700 w 1308100"/>
              <a:gd name="connsiteY19" fmla="*/ 555383 h 1190383"/>
              <a:gd name="connsiteX20" fmla="*/ 736600 w 1308100"/>
              <a:gd name="connsiteY20" fmla="*/ 517283 h 1190383"/>
              <a:gd name="connsiteX21" fmla="*/ 533400 w 1308100"/>
              <a:gd name="connsiteY21" fmla="*/ 453783 h 1190383"/>
              <a:gd name="connsiteX22" fmla="*/ 546100 w 1308100"/>
              <a:gd name="connsiteY22" fmla="*/ 542683 h 1190383"/>
              <a:gd name="connsiteX23" fmla="*/ 584200 w 1308100"/>
              <a:gd name="connsiteY23" fmla="*/ 568083 h 1190383"/>
              <a:gd name="connsiteX24" fmla="*/ 622300 w 1308100"/>
              <a:gd name="connsiteY24" fmla="*/ 606183 h 1190383"/>
              <a:gd name="connsiteX25" fmla="*/ 647700 w 1308100"/>
              <a:gd name="connsiteY25" fmla="*/ 644283 h 1190383"/>
              <a:gd name="connsiteX26" fmla="*/ 723900 w 1308100"/>
              <a:gd name="connsiteY26" fmla="*/ 745883 h 1190383"/>
              <a:gd name="connsiteX27" fmla="*/ 800100 w 1308100"/>
              <a:gd name="connsiteY27" fmla="*/ 834783 h 1190383"/>
              <a:gd name="connsiteX28" fmla="*/ 812800 w 1308100"/>
              <a:gd name="connsiteY28" fmla="*/ 1126883 h 1190383"/>
              <a:gd name="connsiteX29" fmla="*/ 787400 w 1308100"/>
              <a:gd name="connsiteY29" fmla="*/ 1164983 h 1190383"/>
              <a:gd name="connsiteX30" fmla="*/ 749300 w 1308100"/>
              <a:gd name="connsiteY30" fmla="*/ 1190383 h 1190383"/>
              <a:gd name="connsiteX31" fmla="*/ 635000 w 1308100"/>
              <a:gd name="connsiteY31" fmla="*/ 1177683 h 1190383"/>
              <a:gd name="connsiteX32" fmla="*/ 622300 w 1308100"/>
              <a:gd name="connsiteY32" fmla="*/ 1139583 h 1190383"/>
              <a:gd name="connsiteX33" fmla="*/ 635000 w 1308100"/>
              <a:gd name="connsiteY33" fmla="*/ 822083 h 1190383"/>
              <a:gd name="connsiteX34" fmla="*/ 660400 w 1308100"/>
              <a:gd name="connsiteY34" fmla="*/ 644283 h 1190383"/>
              <a:gd name="connsiteX35" fmla="*/ 685800 w 1308100"/>
              <a:gd name="connsiteY35" fmla="*/ 606183 h 1190383"/>
              <a:gd name="connsiteX36" fmla="*/ 736600 w 1308100"/>
              <a:gd name="connsiteY36" fmla="*/ 517283 h 1190383"/>
              <a:gd name="connsiteX37" fmla="*/ 749300 w 1308100"/>
              <a:gd name="connsiteY37" fmla="*/ 555383 h 1190383"/>
              <a:gd name="connsiteX38" fmla="*/ 812800 w 1308100"/>
              <a:gd name="connsiteY38" fmla="*/ 529983 h 1190383"/>
              <a:gd name="connsiteX39" fmla="*/ 825500 w 1308100"/>
              <a:gd name="connsiteY39" fmla="*/ 491883 h 1190383"/>
              <a:gd name="connsiteX40" fmla="*/ 838200 w 1308100"/>
              <a:gd name="connsiteY40" fmla="*/ 491883 h 1190383"/>
              <a:gd name="connsiteX41" fmla="*/ 812800 w 1308100"/>
              <a:gd name="connsiteY41" fmla="*/ 409333 h 1190383"/>
              <a:gd name="connsiteX42" fmla="*/ 882650 w 1308100"/>
              <a:gd name="connsiteY42" fmla="*/ 441083 h 1190383"/>
              <a:gd name="connsiteX43" fmla="*/ 882650 w 1308100"/>
              <a:gd name="connsiteY43" fmla="*/ 377583 h 1190383"/>
              <a:gd name="connsiteX44" fmla="*/ 952500 w 1308100"/>
              <a:gd name="connsiteY44" fmla="*/ 377583 h 1190383"/>
              <a:gd name="connsiteX45" fmla="*/ 949325 w 1308100"/>
              <a:gd name="connsiteY45" fmla="*/ 295033 h 1190383"/>
              <a:gd name="connsiteX46" fmla="*/ 1016000 w 1308100"/>
              <a:gd name="connsiteY46" fmla="*/ 298208 h 1190383"/>
              <a:gd name="connsiteX47" fmla="*/ 1028700 w 1308100"/>
              <a:gd name="connsiteY47" fmla="*/ 174383 h 1190383"/>
              <a:gd name="connsiteX48" fmla="*/ 996950 w 1308100"/>
              <a:gd name="connsiteY48" fmla="*/ 231533 h 1190383"/>
              <a:gd name="connsiteX49" fmla="*/ 1089025 w 1308100"/>
              <a:gd name="connsiteY49" fmla="*/ 272808 h 1190383"/>
              <a:gd name="connsiteX50" fmla="*/ 1092200 w 1308100"/>
              <a:gd name="connsiteY50" fmla="*/ 225183 h 1190383"/>
              <a:gd name="connsiteX51" fmla="*/ 1076325 w 1308100"/>
              <a:gd name="connsiteY51" fmla="*/ 190258 h 1190383"/>
              <a:gd name="connsiteX52" fmla="*/ 1127125 w 1308100"/>
              <a:gd name="connsiteY52" fmla="*/ 152158 h 1190383"/>
              <a:gd name="connsiteX53" fmla="*/ 1092200 w 1308100"/>
              <a:gd name="connsiteY53" fmla="*/ 161683 h 1190383"/>
              <a:gd name="connsiteX54" fmla="*/ 1181100 w 1308100"/>
              <a:gd name="connsiteY54" fmla="*/ 161683 h 1190383"/>
              <a:gd name="connsiteX55" fmla="*/ 1193800 w 1308100"/>
              <a:gd name="connsiteY55" fmla="*/ 85483 h 1190383"/>
              <a:gd name="connsiteX56" fmla="*/ 1250950 w 1308100"/>
              <a:gd name="connsiteY56" fmla="*/ 117233 h 1190383"/>
              <a:gd name="connsiteX57" fmla="*/ 1257300 w 1308100"/>
              <a:gd name="connsiteY57" fmla="*/ 47383 h 1190383"/>
              <a:gd name="connsiteX58" fmla="*/ 1308100 w 1308100"/>
              <a:gd name="connsiteY58" fmla="*/ 69608 h 1190383"/>
              <a:gd name="connsiteX0" fmla="*/ 0 w 1308100"/>
              <a:gd name="connsiteY0" fmla="*/ 9283 h 1190383"/>
              <a:gd name="connsiteX1" fmla="*/ 88900 w 1308100"/>
              <a:gd name="connsiteY1" fmla="*/ 72783 h 1190383"/>
              <a:gd name="connsiteX2" fmla="*/ 152400 w 1308100"/>
              <a:gd name="connsiteY2" fmla="*/ 110883 h 1190383"/>
              <a:gd name="connsiteX3" fmla="*/ 190500 w 1308100"/>
              <a:gd name="connsiteY3" fmla="*/ 148983 h 1190383"/>
              <a:gd name="connsiteX4" fmla="*/ 203200 w 1308100"/>
              <a:gd name="connsiteY4" fmla="*/ 212483 h 1190383"/>
              <a:gd name="connsiteX5" fmla="*/ 241300 w 1308100"/>
              <a:gd name="connsiteY5" fmla="*/ 250583 h 1190383"/>
              <a:gd name="connsiteX6" fmla="*/ 292100 w 1308100"/>
              <a:gd name="connsiteY6" fmla="*/ 326783 h 1190383"/>
              <a:gd name="connsiteX7" fmla="*/ 355600 w 1308100"/>
              <a:gd name="connsiteY7" fmla="*/ 415683 h 1190383"/>
              <a:gd name="connsiteX8" fmla="*/ 381000 w 1308100"/>
              <a:gd name="connsiteY8" fmla="*/ 491883 h 1190383"/>
              <a:gd name="connsiteX9" fmla="*/ 419100 w 1308100"/>
              <a:gd name="connsiteY9" fmla="*/ 618883 h 1190383"/>
              <a:gd name="connsiteX10" fmla="*/ 381000 w 1308100"/>
              <a:gd name="connsiteY10" fmla="*/ 860183 h 1190383"/>
              <a:gd name="connsiteX11" fmla="*/ 330200 w 1308100"/>
              <a:gd name="connsiteY11" fmla="*/ 885583 h 1190383"/>
              <a:gd name="connsiteX12" fmla="*/ 292100 w 1308100"/>
              <a:gd name="connsiteY12" fmla="*/ 910983 h 1190383"/>
              <a:gd name="connsiteX13" fmla="*/ 266700 w 1308100"/>
              <a:gd name="connsiteY13" fmla="*/ 872883 h 1190383"/>
              <a:gd name="connsiteX14" fmla="*/ 342900 w 1308100"/>
              <a:gd name="connsiteY14" fmla="*/ 733183 h 1190383"/>
              <a:gd name="connsiteX15" fmla="*/ 457200 w 1308100"/>
              <a:gd name="connsiteY15" fmla="*/ 682383 h 1190383"/>
              <a:gd name="connsiteX16" fmla="*/ 495300 w 1308100"/>
              <a:gd name="connsiteY16" fmla="*/ 669683 h 1190383"/>
              <a:gd name="connsiteX17" fmla="*/ 596900 w 1308100"/>
              <a:gd name="connsiteY17" fmla="*/ 644283 h 1190383"/>
              <a:gd name="connsiteX18" fmla="*/ 711200 w 1308100"/>
              <a:gd name="connsiteY18" fmla="*/ 618883 h 1190383"/>
              <a:gd name="connsiteX19" fmla="*/ 774700 w 1308100"/>
              <a:gd name="connsiteY19" fmla="*/ 555383 h 1190383"/>
              <a:gd name="connsiteX20" fmla="*/ 736600 w 1308100"/>
              <a:gd name="connsiteY20" fmla="*/ 517283 h 1190383"/>
              <a:gd name="connsiteX21" fmla="*/ 676275 w 1308100"/>
              <a:gd name="connsiteY21" fmla="*/ 491883 h 1190383"/>
              <a:gd name="connsiteX22" fmla="*/ 546100 w 1308100"/>
              <a:gd name="connsiteY22" fmla="*/ 542683 h 1190383"/>
              <a:gd name="connsiteX23" fmla="*/ 584200 w 1308100"/>
              <a:gd name="connsiteY23" fmla="*/ 568083 h 1190383"/>
              <a:gd name="connsiteX24" fmla="*/ 622300 w 1308100"/>
              <a:gd name="connsiteY24" fmla="*/ 606183 h 1190383"/>
              <a:gd name="connsiteX25" fmla="*/ 647700 w 1308100"/>
              <a:gd name="connsiteY25" fmla="*/ 644283 h 1190383"/>
              <a:gd name="connsiteX26" fmla="*/ 723900 w 1308100"/>
              <a:gd name="connsiteY26" fmla="*/ 745883 h 1190383"/>
              <a:gd name="connsiteX27" fmla="*/ 800100 w 1308100"/>
              <a:gd name="connsiteY27" fmla="*/ 834783 h 1190383"/>
              <a:gd name="connsiteX28" fmla="*/ 812800 w 1308100"/>
              <a:gd name="connsiteY28" fmla="*/ 1126883 h 1190383"/>
              <a:gd name="connsiteX29" fmla="*/ 787400 w 1308100"/>
              <a:gd name="connsiteY29" fmla="*/ 1164983 h 1190383"/>
              <a:gd name="connsiteX30" fmla="*/ 749300 w 1308100"/>
              <a:gd name="connsiteY30" fmla="*/ 1190383 h 1190383"/>
              <a:gd name="connsiteX31" fmla="*/ 635000 w 1308100"/>
              <a:gd name="connsiteY31" fmla="*/ 1177683 h 1190383"/>
              <a:gd name="connsiteX32" fmla="*/ 622300 w 1308100"/>
              <a:gd name="connsiteY32" fmla="*/ 1139583 h 1190383"/>
              <a:gd name="connsiteX33" fmla="*/ 635000 w 1308100"/>
              <a:gd name="connsiteY33" fmla="*/ 822083 h 1190383"/>
              <a:gd name="connsiteX34" fmla="*/ 660400 w 1308100"/>
              <a:gd name="connsiteY34" fmla="*/ 644283 h 1190383"/>
              <a:gd name="connsiteX35" fmla="*/ 685800 w 1308100"/>
              <a:gd name="connsiteY35" fmla="*/ 606183 h 1190383"/>
              <a:gd name="connsiteX36" fmla="*/ 736600 w 1308100"/>
              <a:gd name="connsiteY36" fmla="*/ 517283 h 1190383"/>
              <a:gd name="connsiteX37" fmla="*/ 749300 w 1308100"/>
              <a:gd name="connsiteY37" fmla="*/ 555383 h 1190383"/>
              <a:gd name="connsiteX38" fmla="*/ 812800 w 1308100"/>
              <a:gd name="connsiteY38" fmla="*/ 529983 h 1190383"/>
              <a:gd name="connsiteX39" fmla="*/ 825500 w 1308100"/>
              <a:gd name="connsiteY39" fmla="*/ 491883 h 1190383"/>
              <a:gd name="connsiteX40" fmla="*/ 838200 w 1308100"/>
              <a:gd name="connsiteY40" fmla="*/ 491883 h 1190383"/>
              <a:gd name="connsiteX41" fmla="*/ 812800 w 1308100"/>
              <a:gd name="connsiteY41" fmla="*/ 409333 h 1190383"/>
              <a:gd name="connsiteX42" fmla="*/ 882650 w 1308100"/>
              <a:gd name="connsiteY42" fmla="*/ 441083 h 1190383"/>
              <a:gd name="connsiteX43" fmla="*/ 882650 w 1308100"/>
              <a:gd name="connsiteY43" fmla="*/ 377583 h 1190383"/>
              <a:gd name="connsiteX44" fmla="*/ 952500 w 1308100"/>
              <a:gd name="connsiteY44" fmla="*/ 377583 h 1190383"/>
              <a:gd name="connsiteX45" fmla="*/ 949325 w 1308100"/>
              <a:gd name="connsiteY45" fmla="*/ 295033 h 1190383"/>
              <a:gd name="connsiteX46" fmla="*/ 1016000 w 1308100"/>
              <a:gd name="connsiteY46" fmla="*/ 298208 h 1190383"/>
              <a:gd name="connsiteX47" fmla="*/ 1028700 w 1308100"/>
              <a:gd name="connsiteY47" fmla="*/ 174383 h 1190383"/>
              <a:gd name="connsiteX48" fmla="*/ 996950 w 1308100"/>
              <a:gd name="connsiteY48" fmla="*/ 231533 h 1190383"/>
              <a:gd name="connsiteX49" fmla="*/ 1089025 w 1308100"/>
              <a:gd name="connsiteY49" fmla="*/ 272808 h 1190383"/>
              <a:gd name="connsiteX50" fmla="*/ 1092200 w 1308100"/>
              <a:gd name="connsiteY50" fmla="*/ 225183 h 1190383"/>
              <a:gd name="connsiteX51" fmla="*/ 1076325 w 1308100"/>
              <a:gd name="connsiteY51" fmla="*/ 190258 h 1190383"/>
              <a:gd name="connsiteX52" fmla="*/ 1127125 w 1308100"/>
              <a:gd name="connsiteY52" fmla="*/ 152158 h 1190383"/>
              <a:gd name="connsiteX53" fmla="*/ 1092200 w 1308100"/>
              <a:gd name="connsiteY53" fmla="*/ 161683 h 1190383"/>
              <a:gd name="connsiteX54" fmla="*/ 1181100 w 1308100"/>
              <a:gd name="connsiteY54" fmla="*/ 161683 h 1190383"/>
              <a:gd name="connsiteX55" fmla="*/ 1193800 w 1308100"/>
              <a:gd name="connsiteY55" fmla="*/ 85483 h 1190383"/>
              <a:gd name="connsiteX56" fmla="*/ 1250950 w 1308100"/>
              <a:gd name="connsiteY56" fmla="*/ 117233 h 1190383"/>
              <a:gd name="connsiteX57" fmla="*/ 1257300 w 1308100"/>
              <a:gd name="connsiteY57" fmla="*/ 47383 h 1190383"/>
              <a:gd name="connsiteX58" fmla="*/ 1308100 w 1308100"/>
              <a:gd name="connsiteY58" fmla="*/ 69608 h 1190383"/>
              <a:gd name="connsiteX0" fmla="*/ 0 w 1308100"/>
              <a:gd name="connsiteY0" fmla="*/ 9283 h 1190383"/>
              <a:gd name="connsiteX1" fmla="*/ 88900 w 1308100"/>
              <a:gd name="connsiteY1" fmla="*/ 72783 h 1190383"/>
              <a:gd name="connsiteX2" fmla="*/ 152400 w 1308100"/>
              <a:gd name="connsiteY2" fmla="*/ 110883 h 1190383"/>
              <a:gd name="connsiteX3" fmla="*/ 190500 w 1308100"/>
              <a:gd name="connsiteY3" fmla="*/ 148983 h 1190383"/>
              <a:gd name="connsiteX4" fmla="*/ 203200 w 1308100"/>
              <a:gd name="connsiteY4" fmla="*/ 212483 h 1190383"/>
              <a:gd name="connsiteX5" fmla="*/ 241300 w 1308100"/>
              <a:gd name="connsiteY5" fmla="*/ 250583 h 1190383"/>
              <a:gd name="connsiteX6" fmla="*/ 292100 w 1308100"/>
              <a:gd name="connsiteY6" fmla="*/ 326783 h 1190383"/>
              <a:gd name="connsiteX7" fmla="*/ 355600 w 1308100"/>
              <a:gd name="connsiteY7" fmla="*/ 415683 h 1190383"/>
              <a:gd name="connsiteX8" fmla="*/ 381000 w 1308100"/>
              <a:gd name="connsiteY8" fmla="*/ 491883 h 1190383"/>
              <a:gd name="connsiteX9" fmla="*/ 419100 w 1308100"/>
              <a:gd name="connsiteY9" fmla="*/ 618883 h 1190383"/>
              <a:gd name="connsiteX10" fmla="*/ 381000 w 1308100"/>
              <a:gd name="connsiteY10" fmla="*/ 860183 h 1190383"/>
              <a:gd name="connsiteX11" fmla="*/ 330200 w 1308100"/>
              <a:gd name="connsiteY11" fmla="*/ 885583 h 1190383"/>
              <a:gd name="connsiteX12" fmla="*/ 292100 w 1308100"/>
              <a:gd name="connsiteY12" fmla="*/ 910983 h 1190383"/>
              <a:gd name="connsiteX13" fmla="*/ 266700 w 1308100"/>
              <a:gd name="connsiteY13" fmla="*/ 872883 h 1190383"/>
              <a:gd name="connsiteX14" fmla="*/ 342900 w 1308100"/>
              <a:gd name="connsiteY14" fmla="*/ 733183 h 1190383"/>
              <a:gd name="connsiteX15" fmla="*/ 457200 w 1308100"/>
              <a:gd name="connsiteY15" fmla="*/ 682383 h 1190383"/>
              <a:gd name="connsiteX16" fmla="*/ 495300 w 1308100"/>
              <a:gd name="connsiteY16" fmla="*/ 669683 h 1190383"/>
              <a:gd name="connsiteX17" fmla="*/ 596900 w 1308100"/>
              <a:gd name="connsiteY17" fmla="*/ 644283 h 1190383"/>
              <a:gd name="connsiteX18" fmla="*/ 711200 w 1308100"/>
              <a:gd name="connsiteY18" fmla="*/ 618883 h 1190383"/>
              <a:gd name="connsiteX19" fmla="*/ 774700 w 1308100"/>
              <a:gd name="connsiteY19" fmla="*/ 555383 h 1190383"/>
              <a:gd name="connsiteX20" fmla="*/ 736600 w 1308100"/>
              <a:gd name="connsiteY20" fmla="*/ 517283 h 1190383"/>
              <a:gd name="connsiteX21" fmla="*/ 676275 w 1308100"/>
              <a:gd name="connsiteY21" fmla="*/ 491883 h 1190383"/>
              <a:gd name="connsiteX22" fmla="*/ 609600 w 1308100"/>
              <a:gd name="connsiteY22" fmla="*/ 526808 h 1190383"/>
              <a:gd name="connsiteX23" fmla="*/ 584200 w 1308100"/>
              <a:gd name="connsiteY23" fmla="*/ 568083 h 1190383"/>
              <a:gd name="connsiteX24" fmla="*/ 622300 w 1308100"/>
              <a:gd name="connsiteY24" fmla="*/ 606183 h 1190383"/>
              <a:gd name="connsiteX25" fmla="*/ 647700 w 1308100"/>
              <a:gd name="connsiteY25" fmla="*/ 644283 h 1190383"/>
              <a:gd name="connsiteX26" fmla="*/ 723900 w 1308100"/>
              <a:gd name="connsiteY26" fmla="*/ 745883 h 1190383"/>
              <a:gd name="connsiteX27" fmla="*/ 800100 w 1308100"/>
              <a:gd name="connsiteY27" fmla="*/ 834783 h 1190383"/>
              <a:gd name="connsiteX28" fmla="*/ 812800 w 1308100"/>
              <a:gd name="connsiteY28" fmla="*/ 1126883 h 1190383"/>
              <a:gd name="connsiteX29" fmla="*/ 787400 w 1308100"/>
              <a:gd name="connsiteY29" fmla="*/ 1164983 h 1190383"/>
              <a:gd name="connsiteX30" fmla="*/ 749300 w 1308100"/>
              <a:gd name="connsiteY30" fmla="*/ 1190383 h 1190383"/>
              <a:gd name="connsiteX31" fmla="*/ 635000 w 1308100"/>
              <a:gd name="connsiteY31" fmla="*/ 1177683 h 1190383"/>
              <a:gd name="connsiteX32" fmla="*/ 622300 w 1308100"/>
              <a:gd name="connsiteY32" fmla="*/ 1139583 h 1190383"/>
              <a:gd name="connsiteX33" fmla="*/ 635000 w 1308100"/>
              <a:gd name="connsiteY33" fmla="*/ 822083 h 1190383"/>
              <a:gd name="connsiteX34" fmla="*/ 660400 w 1308100"/>
              <a:gd name="connsiteY34" fmla="*/ 644283 h 1190383"/>
              <a:gd name="connsiteX35" fmla="*/ 685800 w 1308100"/>
              <a:gd name="connsiteY35" fmla="*/ 606183 h 1190383"/>
              <a:gd name="connsiteX36" fmla="*/ 736600 w 1308100"/>
              <a:gd name="connsiteY36" fmla="*/ 517283 h 1190383"/>
              <a:gd name="connsiteX37" fmla="*/ 749300 w 1308100"/>
              <a:gd name="connsiteY37" fmla="*/ 555383 h 1190383"/>
              <a:gd name="connsiteX38" fmla="*/ 812800 w 1308100"/>
              <a:gd name="connsiteY38" fmla="*/ 529983 h 1190383"/>
              <a:gd name="connsiteX39" fmla="*/ 825500 w 1308100"/>
              <a:gd name="connsiteY39" fmla="*/ 491883 h 1190383"/>
              <a:gd name="connsiteX40" fmla="*/ 838200 w 1308100"/>
              <a:gd name="connsiteY40" fmla="*/ 491883 h 1190383"/>
              <a:gd name="connsiteX41" fmla="*/ 812800 w 1308100"/>
              <a:gd name="connsiteY41" fmla="*/ 409333 h 1190383"/>
              <a:gd name="connsiteX42" fmla="*/ 882650 w 1308100"/>
              <a:gd name="connsiteY42" fmla="*/ 441083 h 1190383"/>
              <a:gd name="connsiteX43" fmla="*/ 882650 w 1308100"/>
              <a:gd name="connsiteY43" fmla="*/ 377583 h 1190383"/>
              <a:gd name="connsiteX44" fmla="*/ 952500 w 1308100"/>
              <a:gd name="connsiteY44" fmla="*/ 377583 h 1190383"/>
              <a:gd name="connsiteX45" fmla="*/ 949325 w 1308100"/>
              <a:gd name="connsiteY45" fmla="*/ 295033 h 1190383"/>
              <a:gd name="connsiteX46" fmla="*/ 1016000 w 1308100"/>
              <a:gd name="connsiteY46" fmla="*/ 298208 h 1190383"/>
              <a:gd name="connsiteX47" fmla="*/ 1028700 w 1308100"/>
              <a:gd name="connsiteY47" fmla="*/ 174383 h 1190383"/>
              <a:gd name="connsiteX48" fmla="*/ 996950 w 1308100"/>
              <a:gd name="connsiteY48" fmla="*/ 231533 h 1190383"/>
              <a:gd name="connsiteX49" fmla="*/ 1089025 w 1308100"/>
              <a:gd name="connsiteY49" fmla="*/ 272808 h 1190383"/>
              <a:gd name="connsiteX50" fmla="*/ 1092200 w 1308100"/>
              <a:gd name="connsiteY50" fmla="*/ 225183 h 1190383"/>
              <a:gd name="connsiteX51" fmla="*/ 1076325 w 1308100"/>
              <a:gd name="connsiteY51" fmla="*/ 190258 h 1190383"/>
              <a:gd name="connsiteX52" fmla="*/ 1127125 w 1308100"/>
              <a:gd name="connsiteY52" fmla="*/ 152158 h 1190383"/>
              <a:gd name="connsiteX53" fmla="*/ 1092200 w 1308100"/>
              <a:gd name="connsiteY53" fmla="*/ 161683 h 1190383"/>
              <a:gd name="connsiteX54" fmla="*/ 1181100 w 1308100"/>
              <a:gd name="connsiteY54" fmla="*/ 161683 h 1190383"/>
              <a:gd name="connsiteX55" fmla="*/ 1193800 w 1308100"/>
              <a:gd name="connsiteY55" fmla="*/ 85483 h 1190383"/>
              <a:gd name="connsiteX56" fmla="*/ 1250950 w 1308100"/>
              <a:gd name="connsiteY56" fmla="*/ 117233 h 1190383"/>
              <a:gd name="connsiteX57" fmla="*/ 1257300 w 1308100"/>
              <a:gd name="connsiteY57" fmla="*/ 47383 h 1190383"/>
              <a:gd name="connsiteX58" fmla="*/ 1308100 w 1308100"/>
              <a:gd name="connsiteY58" fmla="*/ 69608 h 1190383"/>
              <a:gd name="connsiteX0" fmla="*/ 0 w 1308100"/>
              <a:gd name="connsiteY0" fmla="*/ 9283 h 1190383"/>
              <a:gd name="connsiteX1" fmla="*/ 88900 w 1308100"/>
              <a:gd name="connsiteY1" fmla="*/ 72783 h 1190383"/>
              <a:gd name="connsiteX2" fmla="*/ 152400 w 1308100"/>
              <a:gd name="connsiteY2" fmla="*/ 110883 h 1190383"/>
              <a:gd name="connsiteX3" fmla="*/ 190500 w 1308100"/>
              <a:gd name="connsiteY3" fmla="*/ 148983 h 1190383"/>
              <a:gd name="connsiteX4" fmla="*/ 203200 w 1308100"/>
              <a:gd name="connsiteY4" fmla="*/ 212483 h 1190383"/>
              <a:gd name="connsiteX5" fmla="*/ 241300 w 1308100"/>
              <a:gd name="connsiteY5" fmla="*/ 250583 h 1190383"/>
              <a:gd name="connsiteX6" fmla="*/ 292100 w 1308100"/>
              <a:gd name="connsiteY6" fmla="*/ 326783 h 1190383"/>
              <a:gd name="connsiteX7" fmla="*/ 355600 w 1308100"/>
              <a:gd name="connsiteY7" fmla="*/ 415683 h 1190383"/>
              <a:gd name="connsiteX8" fmla="*/ 381000 w 1308100"/>
              <a:gd name="connsiteY8" fmla="*/ 491883 h 1190383"/>
              <a:gd name="connsiteX9" fmla="*/ 419100 w 1308100"/>
              <a:gd name="connsiteY9" fmla="*/ 618883 h 1190383"/>
              <a:gd name="connsiteX10" fmla="*/ 381000 w 1308100"/>
              <a:gd name="connsiteY10" fmla="*/ 860183 h 1190383"/>
              <a:gd name="connsiteX11" fmla="*/ 330200 w 1308100"/>
              <a:gd name="connsiteY11" fmla="*/ 885583 h 1190383"/>
              <a:gd name="connsiteX12" fmla="*/ 292100 w 1308100"/>
              <a:gd name="connsiteY12" fmla="*/ 910983 h 1190383"/>
              <a:gd name="connsiteX13" fmla="*/ 266700 w 1308100"/>
              <a:gd name="connsiteY13" fmla="*/ 872883 h 1190383"/>
              <a:gd name="connsiteX14" fmla="*/ 342900 w 1308100"/>
              <a:gd name="connsiteY14" fmla="*/ 733183 h 1190383"/>
              <a:gd name="connsiteX15" fmla="*/ 457200 w 1308100"/>
              <a:gd name="connsiteY15" fmla="*/ 682383 h 1190383"/>
              <a:gd name="connsiteX16" fmla="*/ 495300 w 1308100"/>
              <a:gd name="connsiteY16" fmla="*/ 669683 h 1190383"/>
              <a:gd name="connsiteX17" fmla="*/ 596900 w 1308100"/>
              <a:gd name="connsiteY17" fmla="*/ 644283 h 1190383"/>
              <a:gd name="connsiteX18" fmla="*/ 711200 w 1308100"/>
              <a:gd name="connsiteY18" fmla="*/ 618883 h 1190383"/>
              <a:gd name="connsiteX19" fmla="*/ 774700 w 1308100"/>
              <a:gd name="connsiteY19" fmla="*/ 555383 h 1190383"/>
              <a:gd name="connsiteX20" fmla="*/ 736600 w 1308100"/>
              <a:gd name="connsiteY20" fmla="*/ 517283 h 1190383"/>
              <a:gd name="connsiteX21" fmla="*/ 676275 w 1308100"/>
              <a:gd name="connsiteY21" fmla="*/ 491883 h 1190383"/>
              <a:gd name="connsiteX22" fmla="*/ 609600 w 1308100"/>
              <a:gd name="connsiteY22" fmla="*/ 526808 h 1190383"/>
              <a:gd name="connsiteX23" fmla="*/ 596900 w 1308100"/>
              <a:gd name="connsiteY23" fmla="*/ 571258 h 1190383"/>
              <a:gd name="connsiteX24" fmla="*/ 622300 w 1308100"/>
              <a:gd name="connsiteY24" fmla="*/ 606183 h 1190383"/>
              <a:gd name="connsiteX25" fmla="*/ 647700 w 1308100"/>
              <a:gd name="connsiteY25" fmla="*/ 644283 h 1190383"/>
              <a:gd name="connsiteX26" fmla="*/ 723900 w 1308100"/>
              <a:gd name="connsiteY26" fmla="*/ 745883 h 1190383"/>
              <a:gd name="connsiteX27" fmla="*/ 800100 w 1308100"/>
              <a:gd name="connsiteY27" fmla="*/ 834783 h 1190383"/>
              <a:gd name="connsiteX28" fmla="*/ 812800 w 1308100"/>
              <a:gd name="connsiteY28" fmla="*/ 1126883 h 1190383"/>
              <a:gd name="connsiteX29" fmla="*/ 787400 w 1308100"/>
              <a:gd name="connsiteY29" fmla="*/ 1164983 h 1190383"/>
              <a:gd name="connsiteX30" fmla="*/ 749300 w 1308100"/>
              <a:gd name="connsiteY30" fmla="*/ 1190383 h 1190383"/>
              <a:gd name="connsiteX31" fmla="*/ 635000 w 1308100"/>
              <a:gd name="connsiteY31" fmla="*/ 1177683 h 1190383"/>
              <a:gd name="connsiteX32" fmla="*/ 622300 w 1308100"/>
              <a:gd name="connsiteY32" fmla="*/ 1139583 h 1190383"/>
              <a:gd name="connsiteX33" fmla="*/ 635000 w 1308100"/>
              <a:gd name="connsiteY33" fmla="*/ 822083 h 1190383"/>
              <a:gd name="connsiteX34" fmla="*/ 660400 w 1308100"/>
              <a:gd name="connsiteY34" fmla="*/ 644283 h 1190383"/>
              <a:gd name="connsiteX35" fmla="*/ 685800 w 1308100"/>
              <a:gd name="connsiteY35" fmla="*/ 606183 h 1190383"/>
              <a:gd name="connsiteX36" fmla="*/ 736600 w 1308100"/>
              <a:gd name="connsiteY36" fmla="*/ 517283 h 1190383"/>
              <a:gd name="connsiteX37" fmla="*/ 749300 w 1308100"/>
              <a:gd name="connsiteY37" fmla="*/ 555383 h 1190383"/>
              <a:gd name="connsiteX38" fmla="*/ 812800 w 1308100"/>
              <a:gd name="connsiteY38" fmla="*/ 529983 h 1190383"/>
              <a:gd name="connsiteX39" fmla="*/ 825500 w 1308100"/>
              <a:gd name="connsiteY39" fmla="*/ 491883 h 1190383"/>
              <a:gd name="connsiteX40" fmla="*/ 838200 w 1308100"/>
              <a:gd name="connsiteY40" fmla="*/ 491883 h 1190383"/>
              <a:gd name="connsiteX41" fmla="*/ 812800 w 1308100"/>
              <a:gd name="connsiteY41" fmla="*/ 409333 h 1190383"/>
              <a:gd name="connsiteX42" fmla="*/ 882650 w 1308100"/>
              <a:gd name="connsiteY42" fmla="*/ 441083 h 1190383"/>
              <a:gd name="connsiteX43" fmla="*/ 882650 w 1308100"/>
              <a:gd name="connsiteY43" fmla="*/ 377583 h 1190383"/>
              <a:gd name="connsiteX44" fmla="*/ 952500 w 1308100"/>
              <a:gd name="connsiteY44" fmla="*/ 377583 h 1190383"/>
              <a:gd name="connsiteX45" fmla="*/ 949325 w 1308100"/>
              <a:gd name="connsiteY45" fmla="*/ 295033 h 1190383"/>
              <a:gd name="connsiteX46" fmla="*/ 1016000 w 1308100"/>
              <a:gd name="connsiteY46" fmla="*/ 298208 h 1190383"/>
              <a:gd name="connsiteX47" fmla="*/ 1028700 w 1308100"/>
              <a:gd name="connsiteY47" fmla="*/ 174383 h 1190383"/>
              <a:gd name="connsiteX48" fmla="*/ 996950 w 1308100"/>
              <a:gd name="connsiteY48" fmla="*/ 231533 h 1190383"/>
              <a:gd name="connsiteX49" fmla="*/ 1089025 w 1308100"/>
              <a:gd name="connsiteY49" fmla="*/ 272808 h 1190383"/>
              <a:gd name="connsiteX50" fmla="*/ 1092200 w 1308100"/>
              <a:gd name="connsiteY50" fmla="*/ 225183 h 1190383"/>
              <a:gd name="connsiteX51" fmla="*/ 1076325 w 1308100"/>
              <a:gd name="connsiteY51" fmla="*/ 190258 h 1190383"/>
              <a:gd name="connsiteX52" fmla="*/ 1127125 w 1308100"/>
              <a:gd name="connsiteY52" fmla="*/ 152158 h 1190383"/>
              <a:gd name="connsiteX53" fmla="*/ 1092200 w 1308100"/>
              <a:gd name="connsiteY53" fmla="*/ 161683 h 1190383"/>
              <a:gd name="connsiteX54" fmla="*/ 1181100 w 1308100"/>
              <a:gd name="connsiteY54" fmla="*/ 161683 h 1190383"/>
              <a:gd name="connsiteX55" fmla="*/ 1193800 w 1308100"/>
              <a:gd name="connsiteY55" fmla="*/ 85483 h 1190383"/>
              <a:gd name="connsiteX56" fmla="*/ 1250950 w 1308100"/>
              <a:gd name="connsiteY56" fmla="*/ 117233 h 1190383"/>
              <a:gd name="connsiteX57" fmla="*/ 1257300 w 1308100"/>
              <a:gd name="connsiteY57" fmla="*/ 47383 h 1190383"/>
              <a:gd name="connsiteX58" fmla="*/ 1308100 w 1308100"/>
              <a:gd name="connsiteY58" fmla="*/ 69608 h 1190383"/>
              <a:gd name="connsiteX0" fmla="*/ 0 w 1308100"/>
              <a:gd name="connsiteY0" fmla="*/ 9283 h 1192691"/>
              <a:gd name="connsiteX1" fmla="*/ 88900 w 1308100"/>
              <a:gd name="connsiteY1" fmla="*/ 72783 h 1192691"/>
              <a:gd name="connsiteX2" fmla="*/ 152400 w 1308100"/>
              <a:gd name="connsiteY2" fmla="*/ 110883 h 1192691"/>
              <a:gd name="connsiteX3" fmla="*/ 190500 w 1308100"/>
              <a:gd name="connsiteY3" fmla="*/ 148983 h 1192691"/>
              <a:gd name="connsiteX4" fmla="*/ 203200 w 1308100"/>
              <a:gd name="connsiteY4" fmla="*/ 212483 h 1192691"/>
              <a:gd name="connsiteX5" fmla="*/ 241300 w 1308100"/>
              <a:gd name="connsiteY5" fmla="*/ 250583 h 1192691"/>
              <a:gd name="connsiteX6" fmla="*/ 292100 w 1308100"/>
              <a:gd name="connsiteY6" fmla="*/ 326783 h 1192691"/>
              <a:gd name="connsiteX7" fmla="*/ 355600 w 1308100"/>
              <a:gd name="connsiteY7" fmla="*/ 415683 h 1192691"/>
              <a:gd name="connsiteX8" fmla="*/ 381000 w 1308100"/>
              <a:gd name="connsiteY8" fmla="*/ 491883 h 1192691"/>
              <a:gd name="connsiteX9" fmla="*/ 419100 w 1308100"/>
              <a:gd name="connsiteY9" fmla="*/ 618883 h 1192691"/>
              <a:gd name="connsiteX10" fmla="*/ 381000 w 1308100"/>
              <a:gd name="connsiteY10" fmla="*/ 860183 h 1192691"/>
              <a:gd name="connsiteX11" fmla="*/ 330200 w 1308100"/>
              <a:gd name="connsiteY11" fmla="*/ 885583 h 1192691"/>
              <a:gd name="connsiteX12" fmla="*/ 292100 w 1308100"/>
              <a:gd name="connsiteY12" fmla="*/ 910983 h 1192691"/>
              <a:gd name="connsiteX13" fmla="*/ 266700 w 1308100"/>
              <a:gd name="connsiteY13" fmla="*/ 872883 h 1192691"/>
              <a:gd name="connsiteX14" fmla="*/ 342900 w 1308100"/>
              <a:gd name="connsiteY14" fmla="*/ 733183 h 1192691"/>
              <a:gd name="connsiteX15" fmla="*/ 457200 w 1308100"/>
              <a:gd name="connsiteY15" fmla="*/ 682383 h 1192691"/>
              <a:gd name="connsiteX16" fmla="*/ 495300 w 1308100"/>
              <a:gd name="connsiteY16" fmla="*/ 669683 h 1192691"/>
              <a:gd name="connsiteX17" fmla="*/ 596900 w 1308100"/>
              <a:gd name="connsiteY17" fmla="*/ 644283 h 1192691"/>
              <a:gd name="connsiteX18" fmla="*/ 711200 w 1308100"/>
              <a:gd name="connsiteY18" fmla="*/ 618883 h 1192691"/>
              <a:gd name="connsiteX19" fmla="*/ 774700 w 1308100"/>
              <a:gd name="connsiteY19" fmla="*/ 555383 h 1192691"/>
              <a:gd name="connsiteX20" fmla="*/ 736600 w 1308100"/>
              <a:gd name="connsiteY20" fmla="*/ 517283 h 1192691"/>
              <a:gd name="connsiteX21" fmla="*/ 676275 w 1308100"/>
              <a:gd name="connsiteY21" fmla="*/ 491883 h 1192691"/>
              <a:gd name="connsiteX22" fmla="*/ 609600 w 1308100"/>
              <a:gd name="connsiteY22" fmla="*/ 526808 h 1192691"/>
              <a:gd name="connsiteX23" fmla="*/ 596900 w 1308100"/>
              <a:gd name="connsiteY23" fmla="*/ 571258 h 1192691"/>
              <a:gd name="connsiteX24" fmla="*/ 622300 w 1308100"/>
              <a:gd name="connsiteY24" fmla="*/ 606183 h 1192691"/>
              <a:gd name="connsiteX25" fmla="*/ 647700 w 1308100"/>
              <a:gd name="connsiteY25" fmla="*/ 644283 h 1192691"/>
              <a:gd name="connsiteX26" fmla="*/ 723900 w 1308100"/>
              <a:gd name="connsiteY26" fmla="*/ 745883 h 1192691"/>
              <a:gd name="connsiteX27" fmla="*/ 800100 w 1308100"/>
              <a:gd name="connsiteY27" fmla="*/ 834783 h 1192691"/>
              <a:gd name="connsiteX28" fmla="*/ 812800 w 1308100"/>
              <a:gd name="connsiteY28" fmla="*/ 1126883 h 1192691"/>
              <a:gd name="connsiteX29" fmla="*/ 787400 w 1308100"/>
              <a:gd name="connsiteY29" fmla="*/ 1164983 h 1192691"/>
              <a:gd name="connsiteX30" fmla="*/ 749300 w 1308100"/>
              <a:gd name="connsiteY30" fmla="*/ 1190383 h 1192691"/>
              <a:gd name="connsiteX31" fmla="*/ 635000 w 1308100"/>
              <a:gd name="connsiteY31" fmla="*/ 1177683 h 1192691"/>
              <a:gd name="connsiteX32" fmla="*/ 625475 w 1308100"/>
              <a:gd name="connsiteY32" fmla="*/ 1028458 h 1192691"/>
              <a:gd name="connsiteX33" fmla="*/ 635000 w 1308100"/>
              <a:gd name="connsiteY33" fmla="*/ 822083 h 1192691"/>
              <a:gd name="connsiteX34" fmla="*/ 660400 w 1308100"/>
              <a:gd name="connsiteY34" fmla="*/ 644283 h 1192691"/>
              <a:gd name="connsiteX35" fmla="*/ 685800 w 1308100"/>
              <a:gd name="connsiteY35" fmla="*/ 606183 h 1192691"/>
              <a:gd name="connsiteX36" fmla="*/ 736600 w 1308100"/>
              <a:gd name="connsiteY36" fmla="*/ 517283 h 1192691"/>
              <a:gd name="connsiteX37" fmla="*/ 749300 w 1308100"/>
              <a:gd name="connsiteY37" fmla="*/ 555383 h 1192691"/>
              <a:gd name="connsiteX38" fmla="*/ 812800 w 1308100"/>
              <a:gd name="connsiteY38" fmla="*/ 529983 h 1192691"/>
              <a:gd name="connsiteX39" fmla="*/ 825500 w 1308100"/>
              <a:gd name="connsiteY39" fmla="*/ 491883 h 1192691"/>
              <a:gd name="connsiteX40" fmla="*/ 838200 w 1308100"/>
              <a:gd name="connsiteY40" fmla="*/ 491883 h 1192691"/>
              <a:gd name="connsiteX41" fmla="*/ 812800 w 1308100"/>
              <a:gd name="connsiteY41" fmla="*/ 409333 h 1192691"/>
              <a:gd name="connsiteX42" fmla="*/ 882650 w 1308100"/>
              <a:gd name="connsiteY42" fmla="*/ 441083 h 1192691"/>
              <a:gd name="connsiteX43" fmla="*/ 882650 w 1308100"/>
              <a:gd name="connsiteY43" fmla="*/ 377583 h 1192691"/>
              <a:gd name="connsiteX44" fmla="*/ 952500 w 1308100"/>
              <a:gd name="connsiteY44" fmla="*/ 377583 h 1192691"/>
              <a:gd name="connsiteX45" fmla="*/ 949325 w 1308100"/>
              <a:gd name="connsiteY45" fmla="*/ 295033 h 1192691"/>
              <a:gd name="connsiteX46" fmla="*/ 1016000 w 1308100"/>
              <a:gd name="connsiteY46" fmla="*/ 298208 h 1192691"/>
              <a:gd name="connsiteX47" fmla="*/ 1028700 w 1308100"/>
              <a:gd name="connsiteY47" fmla="*/ 174383 h 1192691"/>
              <a:gd name="connsiteX48" fmla="*/ 996950 w 1308100"/>
              <a:gd name="connsiteY48" fmla="*/ 231533 h 1192691"/>
              <a:gd name="connsiteX49" fmla="*/ 1089025 w 1308100"/>
              <a:gd name="connsiteY49" fmla="*/ 272808 h 1192691"/>
              <a:gd name="connsiteX50" fmla="*/ 1092200 w 1308100"/>
              <a:gd name="connsiteY50" fmla="*/ 225183 h 1192691"/>
              <a:gd name="connsiteX51" fmla="*/ 1076325 w 1308100"/>
              <a:gd name="connsiteY51" fmla="*/ 190258 h 1192691"/>
              <a:gd name="connsiteX52" fmla="*/ 1127125 w 1308100"/>
              <a:gd name="connsiteY52" fmla="*/ 152158 h 1192691"/>
              <a:gd name="connsiteX53" fmla="*/ 1092200 w 1308100"/>
              <a:gd name="connsiteY53" fmla="*/ 161683 h 1192691"/>
              <a:gd name="connsiteX54" fmla="*/ 1181100 w 1308100"/>
              <a:gd name="connsiteY54" fmla="*/ 161683 h 1192691"/>
              <a:gd name="connsiteX55" fmla="*/ 1193800 w 1308100"/>
              <a:gd name="connsiteY55" fmla="*/ 85483 h 1192691"/>
              <a:gd name="connsiteX56" fmla="*/ 1250950 w 1308100"/>
              <a:gd name="connsiteY56" fmla="*/ 117233 h 1192691"/>
              <a:gd name="connsiteX57" fmla="*/ 1257300 w 1308100"/>
              <a:gd name="connsiteY57" fmla="*/ 47383 h 1192691"/>
              <a:gd name="connsiteX58" fmla="*/ 1308100 w 1308100"/>
              <a:gd name="connsiteY58" fmla="*/ 69608 h 1192691"/>
              <a:gd name="connsiteX0" fmla="*/ 0 w 1308100"/>
              <a:gd name="connsiteY0" fmla="*/ 9283 h 1190455"/>
              <a:gd name="connsiteX1" fmla="*/ 88900 w 1308100"/>
              <a:gd name="connsiteY1" fmla="*/ 72783 h 1190455"/>
              <a:gd name="connsiteX2" fmla="*/ 152400 w 1308100"/>
              <a:gd name="connsiteY2" fmla="*/ 110883 h 1190455"/>
              <a:gd name="connsiteX3" fmla="*/ 190500 w 1308100"/>
              <a:gd name="connsiteY3" fmla="*/ 148983 h 1190455"/>
              <a:gd name="connsiteX4" fmla="*/ 203200 w 1308100"/>
              <a:gd name="connsiteY4" fmla="*/ 212483 h 1190455"/>
              <a:gd name="connsiteX5" fmla="*/ 241300 w 1308100"/>
              <a:gd name="connsiteY5" fmla="*/ 250583 h 1190455"/>
              <a:gd name="connsiteX6" fmla="*/ 292100 w 1308100"/>
              <a:gd name="connsiteY6" fmla="*/ 326783 h 1190455"/>
              <a:gd name="connsiteX7" fmla="*/ 355600 w 1308100"/>
              <a:gd name="connsiteY7" fmla="*/ 415683 h 1190455"/>
              <a:gd name="connsiteX8" fmla="*/ 381000 w 1308100"/>
              <a:gd name="connsiteY8" fmla="*/ 491883 h 1190455"/>
              <a:gd name="connsiteX9" fmla="*/ 419100 w 1308100"/>
              <a:gd name="connsiteY9" fmla="*/ 618883 h 1190455"/>
              <a:gd name="connsiteX10" fmla="*/ 381000 w 1308100"/>
              <a:gd name="connsiteY10" fmla="*/ 860183 h 1190455"/>
              <a:gd name="connsiteX11" fmla="*/ 330200 w 1308100"/>
              <a:gd name="connsiteY11" fmla="*/ 885583 h 1190455"/>
              <a:gd name="connsiteX12" fmla="*/ 292100 w 1308100"/>
              <a:gd name="connsiteY12" fmla="*/ 910983 h 1190455"/>
              <a:gd name="connsiteX13" fmla="*/ 266700 w 1308100"/>
              <a:gd name="connsiteY13" fmla="*/ 872883 h 1190455"/>
              <a:gd name="connsiteX14" fmla="*/ 342900 w 1308100"/>
              <a:gd name="connsiteY14" fmla="*/ 733183 h 1190455"/>
              <a:gd name="connsiteX15" fmla="*/ 457200 w 1308100"/>
              <a:gd name="connsiteY15" fmla="*/ 682383 h 1190455"/>
              <a:gd name="connsiteX16" fmla="*/ 495300 w 1308100"/>
              <a:gd name="connsiteY16" fmla="*/ 669683 h 1190455"/>
              <a:gd name="connsiteX17" fmla="*/ 596900 w 1308100"/>
              <a:gd name="connsiteY17" fmla="*/ 644283 h 1190455"/>
              <a:gd name="connsiteX18" fmla="*/ 711200 w 1308100"/>
              <a:gd name="connsiteY18" fmla="*/ 618883 h 1190455"/>
              <a:gd name="connsiteX19" fmla="*/ 774700 w 1308100"/>
              <a:gd name="connsiteY19" fmla="*/ 555383 h 1190455"/>
              <a:gd name="connsiteX20" fmla="*/ 736600 w 1308100"/>
              <a:gd name="connsiteY20" fmla="*/ 517283 h 1190455"/>
              <a:gd name="connsiteX21" fmla="*/ 676275 w 1308100"/>
              <a:gd name="connsiteY21" fmla="*/ 491883 h 1190455"/>
              <a:gd name="connsiteX22" fmla="*/ 609600 w 1308100"/>
              <a:gd name="connsiteY22" fmla="*/ 526808 h 1190455"/>
              <a:gd name="connsiteX23" fmla="*/ 596900 w 1308100"/>
              <a:gd name="connsiteY23" fmla="*/ 571258 h 1190455"/>
              <a:gd name="connsiteX24" fmla="*/ 622300 w 1308100"/>
              <a:gd name="connsiteY24" fmla="*/ 606183 h 1190455"/>
              <a:gd name="connsiteX25" fmla="*/ 647700 w 1308100"/>
              <a:gd name="connsiteY25" fmla="*/ 644283 h 1190455"/>
              <a:gd name="connsiteX26" fmla="*/ 723900 w 1308100"/>
              <a:gd name="connsiteY26" fmla="*/ 745883 h 1190455"/>
              <a:gd name="connsiteX27" fmla="*/ 800100 w 1308100"/>
              <a:gd name="connsiteY27" fmla="*/ 834783 h 1190455"/>
              <a:gd name="connsiteX28" fmla="*/ 812800 w 1308100"/>
              <a:gd name="connsiteY28" fmla="*/ 1126883 h 1190455"/>
              <a:gd name="connsiteX29" fmla="*/ 787400 w 1308100"/>
              <a:gd name="connsiteY29" fmla="*/ 1164983 h 1190455"/>
              <a:gd name="connsiteX30" fmla="*/ 749300 w 1308100"/>
              <a:gd name="connsiteY30" fmla="*/ 1190383 h 1190455"/>
              <a:gd name="connsiteX31" fmla="*/ 641350 w 1308100"/>
              <a:gd name="connsiteY31" fmla="*/ 1120533 h 1190455"/>
              <a:gd name="connsiteX32" fmla="*/ 635000 w 1308100"/>
              <a:gd name="connsiteY32" fmla="*/ 1177683 h 1190455"/>
              <a:gd name="connsiteX33" fmla="*/ 625475 w 1308100"/>
              <a:gd name="connsiteY33" fmla="*/ 1028458 h 1190455"/>
              <a:gd name="connsiteX34" fmla="*/ 635000 w 1308100"/>
              <a:gd name="connsiteY34" fmla="*/ 822083 h 1190455"/>
              <a:gd name="connsiteX35" fmla="*/ 660400 w 1308100"/>
              <a:gd name="connsiteY35" fmla="*/ 644283 h 1190455"/>
              <a:gd name="connsiteX36" fmla="*/ 685800 w 1308100"/>
              <a:gd name="connsiteY36" fmla="*/ 606183 h 1190455"/>
              <a:gd name="connsiteX37" fmla="*/ 736600 w 1308100"/>
              <a:gd name="connsiteY37" fmla="*/ 517283 h 1190455"/>
              <a:gd name="connsiteX38" fmla="*/ 749300 w 1308100"/>
              <a:gd name="connsiteY38" fmla="*/ 555383 h 1190455"/>
              <a:gd name="connsiteX39" fmla="*/ 812800 w 1308100"/>
              <a:gd name="connsiteY39" fmla="*/ 529983 h 1190455"/>
              <a:gd name="connsiteX40" fmla="*/ 825500 w 1308100"/>
              <a:gd name="connsiteY40" fmla="*/ 491883 h 1190455"/>
              <a:gd name="connsiteX41" fmla="*/ 838200 w 1308100"/>
              <a:gd name="connsiteY41" fmla="*/ 491883 h 1190455"/>
              <a:gd name="connsiteX42" fmla="*/ 812800 w 1308100"/>
              <a:gd name="connsiteY42" fmla="*/ 409333 h 1190455"/>
              <a:gd name="connsiteX43" fmla="*/ 882650 w 1308100"/>
              <a:gd name="connsiteY43" fmla="*/ 441083 h 1190455"/>
              <a:gd name="connsiteX44" fmla="*/ 882650 w 1308100"/>
              <a:gd name="connsiteY44" fmla="*/ 377583 h 1190455"/>
              <a:gd name="connsiteX45" fmla="*/ 952500 w 1308100"/>
              <a:gd name="connsiteY45" fmla="*/ 377583 h 1190455"/>
              <a:gd name="connsiteX46" fmla="*/ 949325 w 1308100"/>
              <a:gd name="connsiteY46" fmla="*/ 295033 h 1190455"/>
              <a:gd name="connsiteX47" fmla="*/ 1016000 w 1308100"/>
              <a:gd name="connsiteY47" fmla="*/ 298208 h 1190455"/>
              <a:gd name="connsiteX48" fmla="*/ 1028700 w 1308100"/>
              <a:gd name="connsiteY48" fmla="*/ 174383 h 1190455"/>
              <a:gd name="connsiteX49" fmla="*/ 996950 w 1308100"/>
              <a:gd name="connsiteY49" fmla="*/ 231533 h 1190455"/>
              <a:gd name="connsiteX50" fmla="*/ 1089025 w 1308100"/>
              <a:gd name="connsiteY50" fmla="*/ 272808 h 1190455"/>
              <a:gd name="connsiteX51" fmla="*/ 1092200 w 1308100"/>
              <a:gd name="connsiteY51" fmla="*/ 225183 h 1190455"/>
              <a:gd name="connsiteX52" fmla="*/ 1076325 w 1308100"/>
              <a:gd name="connsiteY52" fmla="*/ 190258 h 1190455"/>
              <a:gd name="connsiteX53" fmla="*/ 1127125 w 1308100"/>
              <a:gd name="connsiteY53" fmla="*/ 152158 h 1190455"/>
              <a:gd name="connsiteX54" fmla="*/ 1092200 w 1308100"/>
              <a:gd name="connsiteY54" fmla="*/ 161683 h 1190455"/>
              <a:gd name="connsiteX55" fmla="*/ 1181100 w 1308100"/>
              <a:gd name="connsiteY55" fmla="*/ 161683 h 1190455"/>
              <a:gd name="connsiteX56" fmla="*/ 1193800 w 1308100"/>
              <a:gd name="connsiteY56" fmla="*/ 85483 h 1190455"/>
              <a:gd name="connsiteX57" fmla="*/ 1250950 w 1308100"/>
              <a:gd name="connsiteY57" fmla="*/ 117233 h 1190455"/>
              <a:gd name="connsiteX58" fmla="*/ 1257300 w 1308100"/>
              <a:gd name="connsiteY58" fmla="*/ 47383 h 1190455"/>
              <a:gd name="connsiteX59" fmla="*/ 1308100 w 1308100"/>
              <a:gd name="connsiteY59" fmla="*/ 69608 h 1190455"/>
              <a:gd name="connsiteX0" fmla="*/ 0 w 1308100"/>
              <a:gd name="connsiteY0" fmla="*/ 9283 h 1190455"/>
              <a:gd name="connsiteX1" fmla="*/ 88900 w 1308100"/>
              <a:gd name="connsiteY1" fmla="*/ 72783 h 1190455"/>
              <a:gd name="connsiteX2" fmla="*/ 152400 w 1308100"/>
              <a:gd name="connsiteY2" fmla="*/ 110883 h 1190455"/>
              <a:gd name="connsiteX3" fmla="*/ 190500 w 1308100"/>
              <a:gd name="connsiteY3" fmla="*/ 148983 h 1190455"/>
              <a:gd name="connsiteX4" fmla="*/ 203200 w 1308100"/>
              <a:gd name="connsiteY4" fmla="*/ 212483 h 1190455"/>
              <a:gd name="connsiteX5" fmla="*/ 241300 w 1308100"/>
              <a:gd name="connsiteY5" fmla="*/ 250583 h 1190455"/>
              <a:gd name="connsiteX6" fmla="*/ 292100 w 1308100"/>
              <a:gd name="connsiteY6" fmla="*/ 326783 h 1190455"/>
              <a:gd name="connsiteX7" fmla="*/ 355600 w 1308100"/>
              <a:gd name="connsiteY7" fmla="*/ 415683 h 1190455"/>
              <a:gd name="connsiteX8" fmla="*/ 381000 w 1308100"/>
              <a:gd name="connsiteY8" fmla="*/ 491883 h 1190455"/>
              <a:gd name="connsiteX9" fmla="*/ 419100 w 1308100"/>
              <a:gd name="connsiteY9" fmla="*/ 618883 h 1190455"/>
              <a:gd name="connsiteX10" fmla="*/ 381000 w 1308100"/>
              <a:gd name="connsiteY10" fmla="*/ 860183 h 1190455"/>
              <a:gd name="connsiteX11" fmla="*/ 330200 w 1308100"/>
              <a:gd name="connsiteY11" fmla="*/ 885583 h 1190455"/>
              <a:gd name="connsiteX12" fmla="*/ 292100 w 1308100"/>
              <a:gd name="connsiteY12" fmla="*/ 910983 h 1190455"/>
              <a:gd name="connsiteX13" fmla="*/ 266700 w 1308100"/>
              <a:gd name="connsiteY13" fmla="*/ 872883 h 1190455"/>
              <a:gd name="connsiteX14" fmla="*/ 342900 w 1308100"/>
              <a:gd name="connsiteY14" fmla="*/ 733183 h 1190455"/>
              <a:gd name="connsiteX15" fmla="*/ 457200 w 1308100"/>
              <a:gd name="connsiteY15" fmla="*/ 682383 h 1190455"/>
              <a:gd name="connsiteX16" fmla="*/ 495300 w 1308100"/>
              <a:gd name="connsiteY16" fmla="*/ 669683 h 1190455"/>
              <a:gd name="connsiteX17" fmla="*/ 596900 w 1308100"/>
              <a:gd name="connsiteY17" fmla="*/ 644283 h 1190455"/>
              <a:gd name="connsiteX18" fmla="*/ 711200 w 1308100"/>
              <a:gd name="connsiteY18" fmla="*/ 618883 h 1190455"/>
              <a:gd name="connsiteX19" fmla="*/ 774700 w 1308100"/>
              <a:gd name="connsiteY19" fmla="*/ 555383 h 1190455"/>
              <a:gd name="connsiteX20" fmla="*/ 736600 w 1308100"/>
              <a:gd name="connsiteY20" fmla="*/ 517283 h 1190455"/>
              <a:gd name="connsiteX21" fmla="*/ 676275 w 1308100"/>
              <a:gd name="connsiteY21" fmla="*/ 491883 h 1190455"/>
              <a:gd name="connsiteX22" fmla="*/ 609600 w 1308100"/>
              <a:gd name="connsiteY22" fmla="*/ 526808 h 1190455"/>
              <a:gd name="connsiteX23" fmla="*/ 596900 w 1308100"/>
              <a:gd name="connsiteY23" fmla="*/ 571258 h 1190455"/>
              <a:gd name="connsiteX24" fmla="*/ 622300 w 1308100"/>
              <a:gd name="connsiteY24" fmla="*/ 606183 h 1190455"/>
              <a:gd name="connsiteX25" fmla="*/ 647700 w 1308100"/>
              <a:gd name="connsiteY25" fmla="*/ 644283 h 1190455"/>
              <a:gd name="connsiteX26" fmla="*/ 723900 w 1308100"/>
              <a:gd name="connsiteY26" fmla="*/ 745883 h 1190455"/>
              <a:gd name="connsiteX27" fmla="*/ 800100 w 1308100"/>
              <a:gd name="connsiteY27" fmla="*/ 834783 h 1190455"/>
              <a:gd name="connsiteX28" fmla="*/ 812800 w 1308100"/>
              <a:gd name="connsiteY28" fmla="*/ 1126883 h 1190455"/>
              <a:gd name="connsiteX29" fmla="*/ 787400 w 1308100"/>
              <a:gd name="connsiteY29" fmla="*/ 1164983 h 1190455"/>
              <a:gd name="connsiteX30" fmla="*/ 749300 w 1308100"/>
              <a:gd name="connsiteY30" fmla="*/ 1190383 h 1190455"/>
              <a:gd name="connsiteX31" fmla="*/ 641350 w 1308100"/>
              <a:gd name="connsiteY31" fmla="*/ 1120533 h 1190455"/>
              <a:gd name="connsiteX32" fmla="*/ 635000 w 1308100"/>
              <a:gd name="connsiteY32" fmla="*/ 1111008 h 1190455"/>
              <a:gd name="connsiteX33" fmla="*/ 625475 w 1308100"/>
              <a:gd name="connsiteY33" fmla="*/ 1028458 h 1190455"/>
              <a:gd name="connsiteX34" fmla="*/ 635000 w 1308100"/>
              <a:gd name="connsiteY34" fmla="*/ 822083 h 1190455"/>
              <a:gd name="connsiteX35" fmla="*/ 660400 w 1308100"/>
              <a:gd name="connsiteY35" fmla="*/ 644283 h 1190455"/>
              <a:gd name="connsiteX36" fmla="*/ 685800 w 1308100"/>
              <a:gd name="connsiteY36" fmla="*/ 606183 h 1190455"/>
              <a:gd name="connsiteX37" fmla="*/ 736600 w 1308100"/>
              <a:gd name="connsiteY37" fmla="*/ 517283 h 1190455"/>
              <a:gd name="connsiteX38" fmla="*/ 749300 w 1308100"/>
              <a:gd name="connsiteY38" fmla="*/ 555383 h 1190455"/>
              <a:gd name="connsiteX39" fmla="*/ 812800 w 1308100"/>
              <a:gd name="connsiteY39" fmla="*/ 529983 h 1190455"/>
              <a:gd name="connsiteX40" fmla="*/ 825500 w 1308100"/>
              <a:gd name="connsiteY40" fmla="*/ 491883 h 1190455"/>
              <a:gd name="connsiteX41" fmla="*/ 838200 w 1308100"/>
              <a:gd name="connsiteY41" fmla="*/ 491883 h 1190455"/>
              <a:gd name="connsiteX42" fmla="*/ 812800 w 1308100"/>
              <a:gd name="connsiteY42" fmla="*/ 409333 h 1190455"/>
              <a:gd name="connsiteX43" fmla="*/ 882650 w 1308100"/>
              <a:gd name="connsiteY43" fmla="*/ 441083 h 1190455"/>
              <a:gd name="connsiteX44" fmla="*/ 882650 w 1308100"/>
              <a:gd name="connsiteY44" fmla="*/ 377583 h 1190455"/>
              <a:gd name="connsiteX45" fmla="*/ 952500 w 1308100"/>
              <a:gd name="connsiteY45" fmla="*/ 377583 h 1190455"/>
              <a:gd name="connsiteX46" fmla="*/ 949325 w 1308100"/>
              <a:gd name="connsiteY46" fmla="*/ 295033 h 1190455"/>
              <a:gd name="connsiteX47" fmla="*/ 1016000 w 1308100"/>
              <a:gd name="connsiteY47" fmla="*/ 298208 h 1190455"/>
              <a:gd name="connsiteX48" fmla="*/ 1028700 w 1308100"/>
              <a:gd name="connsiteY48" fmla="*/ 174383 h 1190455"/>
              <a:gd name="connsiteX49" fmla="*/ 996950 w 1308100"/>
              <a:gd name="connsiteY49" fmla="*/ 231533 h 1190455"/>
              <a:gd name="connsiteX50" fmla="*/ 1089025 w 1308100"/>
              <a:gd name="connsiteY50" fmla="*/ 272808 h 1190455"/>
              <a:gd name="connsiteX51" fmla="*/ 1092200 w 1308100"/>
              <a:gd name="connsiteY51" fmla="*/ 225183 h 1190455"/>
              <a:gd name="connsiteX52" fmla="*/ 1076325 w 1308100"/>
              <a:gd name="connsiteY52" fmla="*/ 190258 h 1190455"/>
              <a:gd name="connsiteX53" fmla="*/ 1127125 w 1308100"/>
              <a:gd name="connsiteY53" fmla="*/ 152158 h 1190455"/>
              <a:gd name="connsiteX54" fmla="*/ 1092200 w 1308100"/>
              <a:gd name="connsiteY54" fmla="*/ 161683 h 1190455"/>
              <a:gd name="connsiteX55" fmla="*/ 1181100 w 1308100"/>
              <a:gd name="connsiteY55" fmla="*/ 161683 h 1190455"/>
              <a:gd name="connsiteX56" fmla="*/ 1193800 w 1308100"/>
              <a:gd name="connsiteY56" fmla="*/ 85483 h 1190455"/>
              <a:gd name="connsiteX57" fmla="*/ 1250950 w 1308100"/>
              <a:gd name="connsiteY57" fmla="*/ 117233 h 1190455"/>
              <a:gd name="connsiteX58" fmla="*/ 1257300 w 1308100"/>
              <a:gd name="connsiteY58" fmla="*/ 47383 h 1190455"/>
              <a:gd name="connsiteX59" fmla="*/ 1308100 w 1308100"/>
              <a:gd name="connsiteY59" fmla="*/ 69608 h 1190455"/>
              <a:gd name="connsiteX0" fmla="*/ 0 w 1308100"/>
              <a:gd name="connsiteY0" fmla="*/ 9283 h 1190455"/>
              <a:gd name="connsiteX1" fmla="*/ 88900 w 1308100"/>
              <a:gd name="connsiteY1" fmla="*/ 72783 h 1190455"/>
              <a:gd name="connsiteX2" fmla="*/ 152400 w 1308100"/>
              <a:gd name="connsiteY2" fmla="*/ 110883 h 1190455"/>
              <a:gd name="connsiteX3" fmla="*/ 190500 w 1308100"/>
              <a:gd name="connsiteY3" fmla="*/ 148983 h 1190455"/>
              <a:gd name="connsiteX4" fmla="*/ 203200 w 1308100"/>
              <a:gd name="connsiteY4" fmla="*/ 212483 h 1190455"/>
              <a:gd name="connsiteX5" fmla="*/ 241300 w 1308100"/>
              <a:gd name="connsiteY5" fmla="*/ 250583 h 1190455"/>
              <a:gd name="connsiteX6" fmla="*/ 292100 w 1308100"/>
              <a:gd name="connsiteY6" fmla="*/ 326783 h 1190455"/>
              <a:gd name="connsiteX7" fmla="*/ 355600 w 1308100"/>
              <a:gd name="connsiteY7" fmla="*/ 415683 h 1190455"/>
              <a:gd name="connsiteX8" fmla="*/ 381000 w 1308100"/>
              <a:gd name="connsiteY8" fmla="*/ 491883 h 1190455"/>
              <a:gd name="connsiteX9" fmla="*/ 419100 w 1308100"/>
              <a:gd name="connsiteY9" fmla="*/ 618883 h 1190455"/>
              <a:gd name="connsiteX10" fmla="*/ 381000 w 1308100"/>
              <a:gd name="connsiteY10" fmla="*/ 860183 h 1190455"/>
              <a:gd name="connsiteX11" fmla="*/ 330200 w 1308100"/>
              <a:gd name="connsiteY11" fmla="*/ 885583 h 1190455"/>
              <a:gd name="connsiteX12" fmla="*/ 292100 w 1308100"/>
              <a:gd name="connsiteY12" fmla="*/ 910983 h 1190455"/>
              <a:gd name="connsiteX13" fmla="*/ 266700 w 1308100"/>
              <a:gd name="connsiteY13" fmla="*/ 872883 h 1190455"/>
              <a:gd name="connsiteX14" fmla="*/ 342900 w 1308100"/>
              <a:gd name="connsiteY14" fmla="*/ 733183 h 1190455"/>
              <a:gd name="connsiteX15" fmla="*/ 457200 w 1308100"/>
              <a:gd name="connsiteY15" fmla="*/ 682383 h 1190455"/>
              <a:gd name="connsiteX16" fmla="*/ 495300 w 1308100"/>
              <a:gd name="connsiteY16" fmla="*/ 669683 h 1190455"/>
              <a:gd name="connsiteX17" fmla="*/ 596900 w 1308100"/>
              <a:gd name="connsiteY17" fmla="*/ 644283 h 1190455"/>
              <a:gd name="connsiteX18" fmla="*/ 711200 w 1308100"/>
              <a:gd name="connsiteY18" fmla="*/ 618883 h 1190455"/>
              <a:gd name="connsiteX19" fmla="*/ 774700 w 1308100"/>
              <a:gd name="connsiteY19" fmla="*/ 555383 h 1190455"/>
              <a:gd name="connsiteX20" fmla="*/ 736600 w 1308100"/>
              <a:gd name="connsiteY20" fmla="*/ 517283 h 1190455"/>
              <a:gd name="connsiteX21" fmla="*/ 676275 w 1308100"/>
              <a:gd name="connsiteY21" fmla="*/ 491883 h 1190455"/>
              <a:gd name="connsiteX22" fmla="*/ 609600 w 1308100"/>
              <a:gd name="connsiteY22" fmla="*/ 526808 h 1190455"/>
              <a:gd name="connsiteX23" fmla="*/ 596900 w 1308100"/>
              <a:gd name="connsiteY23" fmla="*/ 571258 h 1190455"/>
              <a:gd name="connsiteX24" fmla="*/ 622300 w 1308100"/>
              <a:gd name="connsiteY24" fmla="*/ 606183 h 1190455"/>
              <a:gd name="connsiteX25" fmla="*/ 647700 w 1308100"/>
              <a:gd name="connsiteY25" fmla="*/ 644283 h 1190455"/>
              <a:gd name="connsiteX26" fmla="*/ 723900 w 1308100"/>
              <a:gd name="connsiteY26" fmla="*/ 745883 h 1190455"/>
              <a:gd name="connsiteX27" fmla="*/ 800100 w 1308100"/>
              <a:gd name="connsiteY27" fmla="*/ 834783 h 1190455"/>
              <a:gd name="connsiteX28" fmla="*/ 828675 w 1308100"/>
              <a:gd name="connsiteY28" fmla="*/ 1006233 h 1190455"/>
              <a:gd name="connsiteX29" fmla="*/ 787400 w 1308100"/>
              <a:gd name="connsiteY29" fmla="*/ 1164983 h 1190455"/>
              <a:gd name="connsiteX30" fmla="*/ 749300 w 1308100"/>
              <a:gd name="connsiteY30" fmla="*/ 1190383 h 1190455"/>
              <a:gd name="connsiteX31" fmla="*/ 641350 w 1308100"/>
              <a:gd name="connsiteY31" fmla="*/ 1120533 h 1190455"/>
              <a:gd name="connsiteX32" fmla="*/ 635000 w 1308100"/>
              <a:gd name="connsiteY32" fmla="*/ 1111008 h 1190455"/>
              <a:gd name="connsiteX33" fmla="*/ 625475 w 1308100"/>
              <a:gd name="connsiteY33" fmla="*/ 1028458 h 1190455"/>
              <a:gd name="connsiteX34" fmla="*/ 635000 w 1308100"/>
              <a:gd name="connsiteY34" fmla="*/ 822083 h 1190455"/>
              <a:gd name="connsiteX35" fmla="*/ 660400 w 1308100"/>
              <a:gd name="connsiteY35" fmla="*/ 644283 h 1190455"/>
              <a:gd name="connsiteX36" fmla="*/ 685800 w 1308100"/>
              <a:gd name="connsiteY36" fmla="*/ 606183 h 1190455"/>
              <a:gd name="connsiteX37" fmla="*/ 736600 w 1308100"/>
              <a:gd name="connsiteY37" fmla="*/ 517283 h 1190455"/>
              <a:gd name="connsiteX38" fmla="*/ 749300 w 1308100"/>
              <a:gd name="connsiteY38" fmla="*/ 555383 h 1190455"/>
              <a:gd name="connsiteX39" fmla="*/ 812800 w 1308100"/>
              <a:gd name="connsiteY39" fmla="*/ 529983 h 1190455"/>
              <a:gd name="connsiteX40" fmla="*/ 825500 w 1308100"/>
              <a:gd name="connsiteY40" fmla="*/ 491883 h 1190455"/>
              <a:gd name="connsiteX41" fmla="*/ 838200 w 1308100"/>
              <a:gd name="connsiteY41" fmla="*/ 491883 h 1190455"/>
              <a:gd name="connsiteX42" fmla="*/ 812800 w 1308100"/>
              <a:gd name="connsiteY42" fmla="*/ 409333 h 1190455"/>
              <a:gd name="connsiteX43" fmla="*/ 882650 w 1308100"/>
              <a:gd name="connsiteY43" fmla="*/ 441083 h 1190455"/>
              <a:gd name="connsiteX44" fmla="*/ 882650 w 1308100"/>
              <a:gd name="connsiteY44" fmla="*/ 377583 h 1190455"/>
              <a:gd name="connsiteX45" fmla="*/ 952500 w 1308100"/>
              <a:gd name="connsiteY45" fmla="*/ 377583 h 1190455"/>
              <a:gd name="connsiteX46" fmla="*/ 949325 w 1308100"/>
              <a:gd name="connsiteY46" fmla="*/ 295033 h 1190455"/>
              <a:gd name="connsiteX47" fmla="*/ 1016000 w 1308100"/>
              <a:gd name="connsiteY47" fmla="*/ 298208 h 1190455"/>
              <a:gd name="connsiteX48" fmla="*/ 1028700 w 1308100"/>
              <a:gd name="connsiteY48" fmla="*/ 174383 h 1190455"/>
              <a:gd name="connsiteX49" fmla="*/ 996950 w 1308100"/>
              <a:gd name="connsiteY49" fmla="*/ 231533 h 1190455"/>
              <a:gd name="connsiteX50" fmla="*/ 1089025 w 1308100"/>
              <a:gd name="connsiteY50" fmla="*/ 272808 h 1190455"/>
              <a:gd name="connsiteX51" fmla="*/ 1092200 w 1308100"/>
              <a:gd name="connsiteY51" fmla="*/ 225183 h 1190455"/>
              <a:gd name="connsiteX52" fmla="*/ 1076325 w 1308100"/>
              <a:gd name="connsiteY52" fmla="*/ 190258 h 1190455"/>
              <a:gd name="connsiteX53" fmla="*/ 1127125 w 1308100"/>
              <a:gd name="connsiteY53" fmla="*/ 152158 h 1190455"/>
              <a:gd name="connsiteX54" fmla="*/ 1092200 w 1308100"/>
              <a:gd name="connsiteY54" fmla="*/ 161683 h 1190455"/>
              <a:gd name="connsiteX55" fmla="*/ 1181100 w 1308100"/>
              <a:gd name="connsiteY55" fmla="*/ 161683 h 1190455"/>
              <a:gd name="connsiteX56" fmla="*/ 1193800 w 1308100"/>
              <a:gd name="connsiteY56" fmla="*/ 85483 h 1190455"/>
              <a:gd name="connsiteX57" fmla="*/ 1250950 w 1308100"/>
              <a:gd name="connsiteY57" fmla="*/ 117233 h 1190455"/>
              <a:gd name="connsiteX58" fmla="*/ 1257300 w 1308100"/>
              <a:gd name="connsiteY58" fmla="*/ 47383 h 1190455"/>
              <a:gd name="connsiteX59" fmla="*/ 1308100 w 1308100"/>
              <a:gd name="connsiteY59" fmla="*/ 69608 h 1190455"/>
              <a:gd name="connsiteX0" fmla="*/ 0 w 1308100"/>
              <a:gd name="connsiteY0" fmla="*/ 9283 h 1190455"/>
              <a:gd name="connsiteX1" fmla="*/ 88900 w 1308100"/>
              <a:gd name="connsiteY1" fmla="*/ 72783 h 1190455"/>
              <a:gd name="connsiteX2" fmla="*/ 152400 w 1308100"/>
              <a:gd name="connsiteY2" fmla="*/ 110883 h 1190455"/>
              <a:gd name="connsiteX3" fmla="*/ 190500 w 1308100"/>
              <a:gd name="connsiteY3" fmla="*/ 148983 h 1190455"/>
              <a:gd name="connsiteX4" fmla="*/ 203200 w 1308100"/>
              <a:gd name="connsiteY4" fmla="*/ 212483 h 1190455"/>
              <a:gd name="connsiteX5" fmla="*/ 241300 w 1308100"/>
              <a:gd name="connsiteY5" fmla="*/ 250583 h 1190455"/>
              <a:gd name="connsiteX6" fmla="*/ 292100 w 1308100"/>
              <a:gd name="connsiteY6" fmla="*/ 326783 h 1190455"/>
              <a:gd name="connsiteX7" fmla="*/ 355600 w 1308100"/>
              <a:gd name="connsiteY7" fmla="*/ 415683 h 1190455"/>
              <a:gd name="connsiteX8" fmla="*/ 381000 w 1308100"/>
              <a:gd name="connsiteY8" fmla="*/ 491883 h 1190455"/>
              <a:gd name="connsiteX9" fmla="*/ 419100 w 1308100"/>
              <a:gd name="connsiteY9" fmla="*/ 618883 h 1190455"/>
              <a:gd name="connsiteX10" fmla="*/ 381000 w 1308100"/>
              <a:gd name="connsiteY10" fmla="*/ 860183 h 1190455"/>
              <a:gd name="connsiteX11" fmla="*/ 330200 w 1308100"/>
              <a:gd name="connsiteY11" fmla="*/ 885583 h 1190455"/>
              <a:gd name="connsiteX12" fmla="*/ 292100 w 1308100"/>
              <a:gd name="connsiteY12" fmla="*/ 910983 h 1190455"/>
              <a:gd name="connsiteX13" fmla="*/ 266700 w 1308100"/>
              <a:gd name="connsiteY13" fmla="*/ 872883 h 1190455"/>
              <a:gd name="connsiteX14" fmla="*/ 342900 w 1308100"/>
              <a:gd name="connsiteY14" fmla="*/ 733183 h 1190455"/>
              <a:gd name="connsiteX15" fmla="*/ 457200 w 1308100"/>
              <a:gd name="connsiteY15" fmla="*/ 682383 h 1190455"/>
              <a:gd name="connsiteX16" fmla="*/ 495300 w 1308100"/>
              <a:gd name="connsiteY16" fmla="*/ 669683 h 1190455"/>
              <a:gd name="connsiteX17" fmla="*/ 596900 w 1308100"/>
              <a:gd name="connsiteY17" fmla="*/ 644283 h 1190455"/>
              <a:gd name="connsiteX18" fmla="*/ 711200 w 1308100"/>
              <a:gd name="connsiteY18" fmla="*/ 618883 h 1190455"/>
              <a:gd name="connsiteX19" fmla="*/ 774700 w 1308100"/>
              <a:gd name="connsiteY19" fmla="*/ 555383 h 1190455"/>
              <a:gd name="connsiteX20" fmla="*/ 736600 w 1308100"/>
              <a:gd name="connsiteY20" fmla="*/ 517283 h 1190455"/>
              <a:gd name="connsiteX21" fmla="*/ 676275 w 1308100"/>
              <a:gd name="connsiteY21" fmla="*/ 491883 h 1190455"/>
              <a:gd name="connsiteX22" fmla="*/ 609600 w 1308100"/>
              <a:gd name="connsiteY22" fmla="*/ 526808 h 1190455"/>
              <a:gd name="connsiteX23" fmla="*/ 596900 w 1308100"/>
              <a:gd name="connsiteY23" fmla="*/ 571258 h 1190455"/>
              <a:gd name="connsiteX24" fmla="*/ 622300 w 1308100"/>
              <a:gd name="connsiteY24" fmla="*/ 606183 h 1190455"/>
              <a:gd name="connsiteX25" fmla="*/ 647700 w 1308100"/>
              <a:gd name="connsiteY25" fmla="*/ 644283 h 1190455"/>
              <a:gd name="connsiteX26" fmla="*/ 723900 w 1308100"/>
              <a:gd name="connsiteY26" fmla="*/ 745883 h 1190455"/>
              <a:gd name="connsiteX27" fmla="*/ 800100 w 1308100"/>
              <a:gd name="connsiteY27" fmla="*/ 834783 h 1190455"/>
              <a:gd name="connsiteX28" fmla="*/ 828675 w 1308100"/>
              <a:gd name="connsiteY28" fmla="*/ 1006233 h 1190455"/>
              <a:gd name="connsiteX29" fmla="*/ 787400 w 1308100"/>
              <a:gd name="connsiteY29" fmla="*/ 1164983 h 1190455"/>
              <a:gd name="connsiteX30" fmla="*/ 749300 w 1308100"/>
              <a:gd name="connsiteY30" fmla="*/ 1190383 h 1190455"/>
              <a:gd name="connsiteX31" fmla="*/ 641350 w 1308100"/>
              <a:gd name="connsiteY31" fmla="*/ 1120533 h 1190455"/>
              <a:gd name="connsiteX32" fmla="*/ 635000 w 1308100"/>
              <a:gd name="connsiteY32" fmla="*/ 1111008 h 1190455"/>
              <a:gd name="connsiteX33" fmla="*/ 625475 w 1308100"/>
              <a:gd name="connsiteY33" fmla="*/ 1028458 h 1190455"/>
              <a:gd name="connsiteX34" fmla="*/ 635000 w 1308100"/>
              <a:gd name="connsiteY34" fmla="*/ 822083 h 1190455"/>
              <a:gd name="connsiteX35" fmla="*/ 660400 w 1308100"/>
              <a:gd name="connsiteY35" fmla="*/ 644283 h 1190455"/>
              <a:gd name="connsiteX36" fmla="*/ 685800 w 1308100"/>
              <a:gd name="connsiteY36" fmla="*/ 606183 h 1190455"/>
              <a:gd name="connsiteX37" fmla="*/ 736600 w 1308100"/>
              <a:gd name="connsiteY37" fmla="*/ 517283 h 1190455"/>
              <a:gd name="connsiteX38" fmla="*/ 749300 w 1308100"/>
              <a:gd name="connsiteY38" fmla="*/ 555383 h 1190455"/>
              <a:gd name="connsiteX39" fmla="*/ 812800 w 1308100"/>
              <a:gd name="connsiteY39" fmla="*/ 529983 h 1190455"/>
              <a:gd name="connsiteX40" fmla="*/ 825500 w 1308100"/>
              <a:gd name="connsiteY40" fmla="*/ 491883 h 1190455"/>
              <a:gd name="connsiteX41" fmla="*/ 838200 w 1308100"/>
              <a:gd name="connsiteY41" fmla="*/ 491883 h 1190455"/>
              <a:gd name="connsiteX42" fmla="*/ 812800 w 1308100"/>
              <a:gd name="connsiteY42" fmla="*/ 409333 h 1190455"/>
              <a:gd name="connsiteX43" fmla="*/ 882650 w 1308100"/>
              <a:gd name="connsiteY43" fmla="*/ 441083 h 1190455"/>
              <a:gd name="connsiteX44" fmla="*/ 882650 w 1308100"/>
              <a:gd name="connsiteY44" fmla="*/ 377583 h 1190455"/>
              <a:gd name="connsiteX45" fmla="*/ 952500 w 1308100"/>
              <a:gd name="connsiteY45" fmla="*/ 377583 h 1190455"/>
              <a:gd name="connsiteX46" fmla="*/ 949325 w 1308100"/>
              <a:gd name="connsiteY46" fmla="*/ 295033 h 1190455"/>
              <a:gd name="connsiteX47" fmla="*/ 1016000 w 1308100"/>
              <a:gd name="connsiteY47" fmla="*/ 298208 h 1190455"/>
              <a:gd name="connsiteX48" fmla="*/ 1028700 w 1308100"/>
              <a:gd name="connsiteY48" fmla="*/ 174383 h 1190455"/>
              <a:gd name="connsiteX49" fmla="*/ 996950 w 1308100"/>
              <a:gd name="connsiteY49" fmla="*/ 231533 h 1190455"/>
              <a:gd name="connsiteX50" fmla="*/ 1089025 w 1308100"/>
              <a:gd name="connsiteY50" fmla="*/ 272808 h 1190455"/>
              <a:gd name="connsiteX51" fmla="*/ 1092200 w 1308100"/>
              <a:gd name="connsiteY51" fmla="*/ 225183 h 1190455"/>
              <a:gd name="connsiteX52" fmla="*/ 1076325 w 1308100"/>
              <a:gd name="connsiteY52" fmla="*/ 190258 h 1190455"/>
              <a:gd name="connsiteX53" fmla="*/ 1127125 w 1308100"/>
              <a:gd name="connsiteY53" fmla="*/ 152158 h 1190455"/>
              <a:gd name="connsiteX54" fmla="*/ 1092200 w 1308100"/>
              <a:gd name="connsiteY54" fmla="*/ 161683 h 1190455"/>
              <a:gd name="connsiteX55" fmla="*/ 1181100 w 1308100"/>
              <a:gd name="connsiteY55" fmla="*/ 161683 h 1190455"/>
              <a:gd name="connsiteX56" fmla="*/ 1193800 w 1308100"/>
              <a:gd name="connsiteY56" fmla="*/ 85483 h 1190455"/>
              <a:gd name="connsiteX57" fmla="*/ 1250950 w 1308100"/>
              <a:gd name="connsiteY57" fmla="*/ 117233 h 1190455"/>
              <a:gd name="connsiteX58" fmla="*/ 1257300 w 1308100"/>
              <a:gd name="connsiteY58" fmla="*/ 47383 h 1190455"/>
              <a:gd name="connsiteX59" fmla="*/ 1308100 w 1308100"/>
              <a:gd name="connsiteY59" fmla="*/ 69608 h 119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08100" h="1190455">
                <a:moveTo>
                  <a:pt x="0" y="9283"/>
                </a:moveTo>
                <a:cubicBezTo>
                  <a:pt x="29633" y="30450"/>
                  <a:pt x="58600" y="52583"/>
                  <a:pt x="88900" y="72783"/>
                </a:cubicBezTo>
                <a:cubicBezTo>
                  <a:pt x="109439" y="86475"/>
                  <a:pt x="132653" y="96072"/>
                  <a:pt x="152400" y="110883"/>
                </a:cubicBezTo>
                <a:cubicBezTo>
                  <a:pt x="166768" y="121659"/>
                  <a:pt x="177800" y="136283"/>
                  <a:pt x="190500" y="148983"/>
                </a:cubicBezTo>
                <a:cubicBezTo>
                  <a:pt x="194733" y="170150"/>
                  <a:pt x="193547" y="193176"/>
                  <a:pt x="203200" y="212483"/>
                </a:cubicBezTo>
                <a:cubicBezTo>
                  <a:pt x="211232" y="228547"/>
                  <a:pt x="230273" y="236406"/>
                  <a:pt x="241300" y="250583"/>
                </a:cubicBezTo>
                <a:cubicBezTo>
                  <a:pt x="260042" y="274680"/>
                  <a:pt x="282447" y="297823"/>
                  <a:pt x="292100" y="326783"/>
                </a:cubicBezTo>
                <a:cubicBezTo>
                  <a:pt x="321733" y="415683"/>
                  <a:pt x="292100" y="394516"/>
                  <a:pt x="355600" y="415683"/>
                </a:cubicBezTo>
                <a:cubicBezTo>
                  <a:pt x="364067" y="441083"/>
                  <a:pt x="373645" y="466139"/>
                  <a:pt x="381000" y="491883"/>
                </a:cubicBezTo>
                <a:cubicBezTo>
                  <a:pt x="410078" y="593655"/>
                  <a:pt x="396654" y="551545"/>
                  <a:pt x="419100" y="618883"/>
                </a:cubicBezTo>
                <a:cubicBezTo>
                  <a:pt x="418073" y="634284"/>
                  <a:pt x="431014" y="810169"/>
                  <a:pt x="381000" y="860183"/>
                </a:cubicBezTo>
                <a:cubicBezTo>
                  <a:pt x="367613" y="873570"/>
                  <a:pt x="346638" y="876190"/>
                  <a:pt x="330200" y="885583"/>
                </a:cubicBezTo>
                <a:cubicBezTo>
                  <a:pt x="316948" y="893156"/>
                  <a:pt x="304800" y="902516"/>
                  <a:pt x="292100" y="910983"/>
                </a:cubicBezTo>
                <a:cubicBezTo>
                  <a:pt x="283633" y="898283"/>
                  <a:pt x="266700" y="888147"/>
                  <a:pt x="266700" y="872883"/>
                </a:cubicBezTo>
                <a:cubicBezTo>
                  <a:pt x="266700" y="845015"/>
                  <a:pt x="328648" y="742684"/>
                  <a:pt x="342900" y="733183"/>
                </a:cubicBezTo>
                <a:cubicBezTo>
                  <a:pt x="403277" y="692931"/>
                  <a:pt x="366520" y="712610"/>
                  <a:pt x="457200" y="682383"/>
                </a:cubicBezTo>
                <a:cubicBezTo>
                  <a:pt x="469900" y="678150"/>
                  <a:pt x="482313" y="672930"/>
                  <a:pt x="495300" y="669683"/>
                </a:cubicBezTo>
                <a:cubicBezTo>
                  <a:pt x="529167" y="661216"/>
                  <a:pt x="562669" y="651129"/>
                  <a:pt x="596900" y="644283"/>
                </a:cubicBezTo>
                <a:cubicBezTo>
                  <a:pt x="677516" y="628160"/>
                  <a:pt x="639459" y="636818"/>
                  <a:pt x="711200" y="618883"/>
                </a:cubicBezTo>
                <a:cubicBezTo>
                  <a:pt x="723900" y="610416"/>
                  <a:pt x="778933" y="580783"/>
                  <a:pt x="774700" y="555383"/>
                </a:cubicBezTo>
                <a:cubicBezTo>
                  <a:pt x="771747" y="537667"/>
                  <a:pt x="753004" y="527866"/>
                  <a:pt x="736600" y="517283"/>
                </a:cubicBezTo>
                <a:cubicBezTo>
                  <a:pt x="720196" y="506700"/>
                  <a:pt x="697442" y="490296"/>
                  <a:pt x="676275" y="491883"/>
                </a:cubicBezTo>
                <a:cubicBezTo>
                  <a:pt x="655108" y="493470"/>
                  <a:pt x="622829" y="513579"/>
                  <a:pt x="609600" y="526808"/>
                </a:cubicBezTo>
                <a:cubicBezTo>
                  <a:pt x="596371" y="540037"/>
                  <a:pt x="594783" y="558029"/>
                  <a:pt x="596900" y="571258"/>
                </a:cubicBezTo>
                <a:cubicBezTo>
                  <a:pt x="599017" y="584487"/>
                  <a:pt x="613833" y="594012"/>
                  <a:pt x="622300" y="606183"/>
                </a:cubicBezTo>
                <a:cubicBezTo>
                  <a:pt x="630767" y="618354"/>
                  <a:pt x="638542" y="632072"/>
                  <a:pt x="647700" y="644283"/>
                </a:cubicBezTo>
                <a:cubicBezTo>
                  <a:pt x="699961" y="713964"/>
                  <a:pt x="688011" y="688460"/>
                  <a:pt x="723900" y="745883"/>
                </a:cubicBezTo>
                <a:cubicBezTo>
                  <a:pt x="773135" y="824660"/>
                  <a:pt x="739432" y="794337"/>
                  <a:pt x="800100" y="834783"/>
                </a:cubicBezTo>
                <a:cubicBezTo>
                  <a:pt x="842631" y="962376"/>
                  <a:pt x="801054" y="837950"/>
                  <a:pt x="828675" y="1006233"/>
                </a:cubicBezTo>
                <a:cubicBezTo>
                  <a:pt x="831147" y="1021295"/>
                  <a:pt x="800629" y="1134291"/>
                  <a:pt x="787400" y="1164983"/>
                </a:cubicBezTo>
                <a:cubicBezTo>
                  <a:pt x="774171" y="1195675"/>
                  <a:pt x="772583" y="1187737"/>
                  <a:pt x="749300" y="1190383"/>
                </a:cubicBezTo>
                <a:cubicBezTo>
                  <a:pt x="726017" y="1193029"/>
                  <a:pt x="660400" y="1122650"/>
                  <a:pt x="641350" y="1120533"/>
                </a:cubicBezTo>
                <a:cubicBezTo>
                  <a:pt x="622300" y="1118416"/>
                  <a:pt x="637646" y="1126354"/>
                  <a:pt x="635000" y="1111008"/>
                </a:cubicBezTo>
                <a:cubicBezTo>
                  <a:pt x="632354" y="1095662"/>
                  <a:pt x="625475" y="1076612"/>
                  <a:pt x="625475" y="1028458"/>
                </a:cubicBezTo>
                <a:cubicBezTo>
                  <a:pt x="625475" y="980304"/>
                  <a:pt x="629179" y="886112"/>
                  <a:pt x="635000" y="822083"/>
                </a:cubicBezTo>
                <a:cubicBezTo>
                  <a:pt x="640821" y="758054"/>
                  <a:pt x="627191" y="694096"/>
                  <a:pt x="660400" y="644283"/>
                </a:cubicBezTo>
                <a:cubicBezTo>
                  <a:pt x="668867" y="631583"/>
                  <a:pt x="678227" y="619435"/>
                  <a:pt x="685800" y="606183"/>
                </a:cubicBezTo>
                <a:cubicBezTo>
                  <a:pt x="750252" y="493392"/>
                  <a:pt x="674717" y="610108"/>
                  <a:pt x="736600" y="517283"/>
                </a:cubicBezTo>
                <a:cubicBezTo>
                  <a:pt x="740833" y="529983"/>
                  <a:pt x="739834" y="545917"/>
                  <a:pt x="749300" y="555383"/>
                </a:cubicBezTo>
                <a:cubicBezTo>
                  <a:pt x="785397" y="591480"/>
                  <a:pt x="798768" y="558048"/>
                  <a:pt x="812800" y="529983"/>
                </a:cubicBezTo>
                <a:cubicBezTo>
                  <a:pt x="818787" y="518009"/>
                  <a:pt x="821267" y="504583"/>
                  <a:pt x="825500" y="491883"/>
                </a:cubicBezTo>
                <a:cubicBezTo>
                  <a:pt x="797691" y="408456"/>
                  <a:pt x="840317" y="505641"/>
                  <a:pt x="838200" y="491883"/>
                </a:cubicBezTo>
                <a:cubicBezTo>
                  <a:pt x="836083" y="478125"/>
                  <a:pt x="805392" y="417800"/>
                  <a:pt x="812800" y="409333"/>
                </a:cubicBezTo>
                <a:cubicBezTo>
                  <a:pt x="820208" y="400866"/>
                  <a:pt x="869950" y="436850"/>
                  <a:pt x="882650" y="441083"/>
                </a:cubicBezTo>
                <a:cubicBezTo>
                  <a:pt x="895350" y="436850"/>
                  <a:pt x="871008" y="388166"/>
                  <a:pt x="882650" y="377583"/>
                </a:cubicBezTo>
                <a:cubicBezTo>
                  <a:pt x="894292" y="367000"/>
                  <a:pt x="941387" y="391341"/>
                  <a:pt x="952500" y="377583"/>
                </a:cubicBezTo>
                <a:cubicBezTo>
                  <a:pt x="963613" y="363825"/>
                  <a:pt x="938742" y="308262"/>
                  <a:pt x="949325" y="295033"/>
                </a:cubicBezTo>
                <a:cubicBezTo>
                  <a:pt x="959908" y="281804"/>
                  <a:pt x="999067" y="306675"/>
                  <a:pt x="1016000" y="298208"/>
                </a:cubicBezTo>
                <a:cubicBezTo>
                  <a:pt x="1020233" y="285508"/>
                  <a:pt x="1031875" y="185496"/>
                  <a:pt x="1028700" y="174383"/>
                </a:cubicBezTo>
                <a:cubicBezTo>
                  <a:pt x="1025525" y="163270"/>
                  <a:pt x="994833" y="225183"/>
                  <a:pt x="996950" y="231533"/>
                </a:cubicBezTo>
                <a:cubicBezTo>
                  <a:pt x="999067" y="237883"/>
                  <a:pt x="1073150" y="273866"/>
                  <a:pt x="1089025" y="272808"/>
                </a:cubicBezTo>
                <a:cubicBezTo>
                  <a:pt x="1104900" y="271750"/>
                  <a:pt x="1075267" y="220950"/>
                  <a:pt x="1092200" y="225183"/>
                </a:cubicBezTo>
                <a:cubicBezTo>
                  <a:pt x="1104900" y="220950"/>
                  <a:pt x="1070504" y="202429"/>
                  <a:pt x="1076325" y="190258"/>
                </a:cubicBezTo>
                <a:cubicBezTo>
                  <a:pt x="1082146" y="178087"/>
                  <a:pt x="1139027" y="168027"/>
                  <a:pt x="1127125" y="152158"/>
                </a:cubicBezTo>
                <a:cubicBezTo>
                  <a:pt x="1131358" y="169091"/>
                  <a:pt x="1083204" y="160096"/>
                  <a:pt x="1092200" y="161683"/>
                </a:cubicBezTo>
                <a:cubicBezTo>
                  <a:pt x="1101196" y="163270"/>
                  <a:pt x="1160864" y="166742"/>
                  <a:pt x="1181100" y="161683"/>
                </a:cubicBezTo>
                <a:cubicBezTo>
                  <a:pt x="1185333" y="136283"/>
                  <a:pt x="1182158" y="92891"/>
                  <a:pt x="1193800" y="85483"/>
                </a:cubicBezTo>
                <a:cubicBezTo>
                  <a:pt x="1205442" y="78075"/>
                  <a:pt x="1240367" y="123583"/>
                  <a:pt x="1250950" y="117233"/>
                </a:cubicBezTo>
                <a:cubicBezTo>
                  <a:pt x="1261533" y="110883"/>
                  <a:pt x="1240367" y="55850"/>
                  <a:pt x="1257300" y="47383"/>
                </a:cubicBezTo>
                <a:cubicBezTo>
                  <a:pt x="1217861" y="-70933"/>
                  <a:pt x="1255239" y="69608"/>
                  <a:pt x="1308100" y="69608"/>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26" name="Forma libre 25"/>
          <p:cNvSpPr/>
          <p:nvPr/>
        </p:nvSpPr>
        <p:spPr>
          <a:xfrm rot="20328747">
            <a:off x="5581924" y="2757261"/>
            <a:ext cx="454300" cy="1225010"/>
          </a:xfrm>
          <a:custGeom>
            <a:avLst/>
            <a:gdLst>
              <a:gd name="connsiteX0" fmla="*/ 235881 w 454300"/>
              <a:gd name="connsiteY0" fmla="*/ 0 h 1225010"/>
              <a:gd name="connsiteX1" fmla="*/ 90738 w 454300"/>
              <a:gd name="connsiteY1" fmla="*/ 217714 h 1225010"/>
              <a:gd name="connsiteX2" fmla="*/ 308452 w 454300"/>
              <a:gd name="connsiteY2" fmla="*/ 290286 h 1225010"/>
              <a:gd name="connsiteX3" fmla="*/ 24 w 454300"/>
              <a:gd name="connsiteY3" fmla="*/ 381000 h 1225010"/>
              <a:gd name="connsiteX4" fmla="*/ 290309 w 454300"/>
              <a:gd name="connsiteY4" fmla="*/ 526143 h 1225010"/>
              <a:gd name="connsiteX5" fmla="*/ 90738 w 454300"/>
              <a:gd name="connsiteY5" fmla="*/ 580572 h 1225010"/>
              <a:gd name="connsiteX6" fmla="*/ 344738 w 454300"/>
              <a:gd name="connsiteY6" fmla="*/ 653143 h 1225010"/>
              <a:gd name="connsiteX7" fmla="*/ 18166 w 454300"/>
              <a:gd name="connsiteY7" fmla="*/ 743857 h 1225010"/>
              <a:gd name="connsiteX8" fmla="*/ 344738 w 454300"/>
              <a:gd name="connsiteY8" fmla="*/ 870857 h 1225010"/>
              <a:gd name="connsiteX9" fmla="*/ 18166 w 454300"/>
              <a:gd name="connsiteY9" fmla="*/ 979714 h 1225010"/>
              <a:gd name="connsiteX10" fmla="*/ 381024 w 454300"/>
              <a:gd name="connsiteY10" fmla="*/ 1052286 h 1225010"/>
              <a:gd name="connsiteX11" fmla="*/ 127024 w 454300"/>
              <a:gd name="connsiteY11" fmla="*/ 1197429 h 1225010"/>
              <a:gd name="connsiteX12" fmla="*/ 453595 w 454300"/>
              <a:gd name="connsiteY12" fmla="*/ 1215572 h 1225010"/>
              <a:gd name="connsiteX13" fmla="*/ 217738 w 454300"/>
              <a:gd name="connsiteY13" fmla="*/ 1088572 h 1225010"/>
              <a:gd name="connsiteX14" fmla="*/ 344738 w 454300"/>
              <a:gd name="connsiteY14" fmla="*/ 979714 h 1225010"/>
              <a:gd name="connsiteX15" fmla="*/ 235881 w 454300"/>
              <a:gd name="connsiteY15" fmla="*/ 852714 h 1225010"/>
              <a:gd name="connsiteX16" fmla="*/ 399166 w 454300"/>
              <a:gd name="connsiteY16" fmla="*/ 689429 h 1225010"/>
              <a:gd name="connsiteX17" fmla="*/ 199595 w 454300"/>
              <a:gd name="connsiteY17" fmla="*/ 544286 h 1225010"/>
              <a:gd name="connsiteX18" fmla="*/ 326595 w 454300"/>
              <a:gd name="connsiteY18" fmla="*/ 362857 h 1225010"/>
              <a:gd name="connsiteX19" fmla="*/ 36309 w 454300"/>
              <a:gd name="connsiteY19" fmla="*/ 199572 h 122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4300" h="1225010">
                <a:moveTo>
                  <a:pt x="235881" y="0"/>
                </a:moveTo>
                <a:cubicBezTo>
                  <a:pt x="157262" y="84666"/>
                  <a:pt x="78643" y="169333"/>
                  <a:pt x="90738" y="217714"/>
                </a:cubicBezTo>
                <a:cubicBezTo>
                  <a:pt x="102833" y="266095"/>
                  <a:pt x="323571" y="263072"/>
                  <a:pt x="308452" y="290286"/>
                </a:cubicBezTo>
                <a:cubicBezTo>
                  <a:pt x="293333" y="317500"/>
                  <a:pt x="3048" y="341690"/>
                  <a:pt x="24" y="381000"/>
                </a:cubicBezTo>
                <a:cubicBezTo>
                  <a:pt x="-3000" y="420310"/>
                  <a:pt x="275190" y="492881"/>
                  <a:pt x="290309" y="526143"/>
                </a:cubicBezTo>
                <a:cubicBezTo>
                  <a:pt x="305428" y="559405"/>
                  <a:pt x="81667" y="559405"/>
                  <a:pt x="90738" y="580572"/>
                </a:cubicBezTo>
                <a:cubicBezTo>
                  <a:pt x="99809" y="601739"/>
                  <a:pt x="356833" y="625929"/>
                  <a:pt x="344738" y="653143"/>
                </a:cubicBezTo>
                <a:cubicBezTo>
                  <a:pt x="332643" y="680357"/>
                  <a:pt x="18166" y="707571"/>
                  <a:pt x="18166" y="743857"/>
                </a:cubicBezTo>
                <a:cubicBezTo>
                  <a:pt x="18166" y="780143"/>
                  <a:pt x="344738" y="831548"/>
                  <a:pt x="344738" y="870857"/>
                </a:cubicBezTo>
                <a:cubicBezTo>
                  <a:pt x="344738" y="910166"/>
                  <a:pt x="12118" y="949476"/>
                  <a:pt x="18166" y="979714"/>
                </a:cubicBezTo>
                <a:cubicBezTo>
                  <a:pt x="24214" y="1009952"/>
                  <a:pt x="362881" y="1016000"/>
                  <a:pt x="381024" y="1052286"/>
                </a:cubicBezTo>
                <a:cubicBezTo>
                  <a:pt x="399167" y="1088572"/>
                  <a:pt x="114929" y="1170215"/>
                  <a:pt x="127024" y="1197429"/>
                </a:cubicBezTo>
                <a:cubicBezTo>
                  <a:pt x="139119" y="1224643"/>
                  <a:pt x="438476" y="1233715"/>
                  <a:pt x="453595" y="1215572"/>
                </a:cubicBezTo>
                <a:cubicBezTo>
                  <a:pt x="468714" y="1197429"/>
                  <a:pt x="235881" y="1127882"/>
                  <a:pt x="217738" y="1088572"/>
                </a:cubicBezTo>
                <a:cubicBezTo>
                  <a:pt x="199595" y="1049262"/>
                  <a:pt x="341714" y="1019024"/>
                  <a:pt x="344738" y="979714"/>
                </a:cubicBezTo>
                <a:cubicBezTo>
                  <a:pt x="347762" y="940404"/>
                  <a:pt x="226810" y="901095"/>
                  <a:pt x="235881" y="852714"/>
                </a:cubicBezTo>
                <a:cubicBezTo>
                  <a:pt x="244952" y="804333"/>
                  <a:pt x="405214" y="740834"/>
                  <a:pt x="399166" y="689429"/>
                </a:cubicBezTo>
                <a:cubicBezTo>
                  <a:pt x="393118" y="638024"/>
                  <a:pt x="211690" y="598715"/>
                  <a:pt x="199595" y="544286"/>
                </a:cubicBezTo>
                <a:cubicBezTo>
                  <a:pt x="187500" y="489857"/>
                  <a:pt x="353809" y="420309"/>
                  <a:pt x="326595" y="362857"/>
                </a:cubicBezTo>
                <a:cubicBezTo>
                  <a:pt x="299381" y="305405"/>
                  <a:pt x="36309" y="199572"/>
                  <a:pt x="36309" y="199572"/>
                </a:cubicBezTo>
              </a:path>
            </a:pathLst>
          </a:custGeom>
          <a:ln>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27" name="Forma libre 26"/>
          <p:cNvSpPr/>
          <p:nvPr/>
        </p:nvSpPr>
        <p:spPr>
          <a:xfrm rot="20328747">
            <a:off x="5389534" y="2869563"/>
            <a:ext cx="163676" cy="746606"/>
          </a:xfrm>
          <a:custGeom>
            <a:avLst/>
            <a:gdLst>
              <a:gd name="connsiteX0" fmla="*/ 235881 w 454300"/>
              <a:gd name="connsiteY0" fmla="*/ 0 h 1225010"/>
              <a:gd name="connsiteX1" fmla="*/ 90738 w 454300"/>
              <a:gd name="connsiteY1" fmla="*/ 217714 h 1225010"/>
              <a:gd name="connsiteX2" fmla="*/ 308452 w 454300"/>
              <a:gd name="connsiteY2" fmla="*/ 290286 h 1225010"/>
              <a:gd name="connsiteX3" fmla="*/ 24 w 454300"/>
              <a:gd name="connsiteY3" fmla="*/ 381000 h 1225010"/>
              <a:gd name="connsiteX4" fmla="*/ 290309 w 454300"/>
              <a:gd name="connsiteY4" fmla="*/ 526143 h 1225010"/>
              <a:gd name="connsiteX5" fmla="*/ 90738 w 454300"/>
              <a:gd name="connsiteY5" fmla="*/ 580572 h 1225010"/>
              <a:gd name="connsiteX6" fmla="*/ 344738 w 454300"/>
              <a:gd name="connsiteY6" fmla="*/ 653143 h 1225010"/>
              <a:gd name="connsiteX7" fmla="*/ 18166 w 454300"/>
              <a:gd name="connsiteY7" fmla="*/ 743857 h 1225010"/>
              <a:gd name="connsiteX8" fmla="*/ 344738 w 454300"/>
              <a:gd name="connsiteY8" fmla="*/ 870857 h 1225010"/>
              <a:gd name="connsiteX9" fmla="*/ 18166 w 454300"/>
              <a:gd name="connsiteY9" fmla="*/ 979714 h 1225010"/>
              <a:gd name="connsiteX10" fmla="*/ 381024 w 454300"/>
              <a:gd name="connsiteY10" fmla="*/ 1052286 h 1225010"/>
              <a:gd name="connsiteX11" fmla="*/ 127024 w 454300"/>
              <a:gd name="connsiteY11" fmla="*/ 1197429 h 1225010"/>
              <a:gd name="connsiteX12" fmla="*/ 453595 w 454300"/>
              <a:gd name="connsiteY12" fmla="*/ 1215572 h 1225010"/>
              <a:gd name="connsiteX13" fmla="*/ 217738 w 454300"/>
              <a:gd name="connsiteY13" fmla="*/ 1088572 h 1225010"/>
              <a:gd name="connsiteX14" fmla="*/ 344738 w 454300"/>
              <a:gd name="connsiteY14" fmla="*/ 979714 h 1225010"/>
              <a:gd name="connsiteX15" fmla="*/ 235881 w 454300"/>
              <a:gd name="connsiteY15" fmla="*/ 852714 h 1225010"/>
              <a:gd name="connsiteX16" fmla="*/ 399166 w 454300"/>
              <a:gd name="connsiteY16" fmla="*/ 689429 h 1225010"/>
              <a:gd name="connsiteX17" fmla="*/ 199595 w 454300"/>
              <a:gd name="connsiteY17" fmla="*/ 544286 h 1225010"/>
              <a:gd name="connsiteX18" fmla="*/ 326595 w 454300"/>
              <a:gd name="connsiteY18" fmla="*/ 362857 h 1225010"/>
              <a:gd name="connsiteX19" fmla="*/ 36309 w 454300"/>
              <a:gd name="connsiteY19" fmla="*/ 199572 h 122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4300" h="1225010">
                <a:moveTo>
                  <a:pt x="235881" y="0"/>
                </a:moveTo>
                <a:cubicBezTo>
                  <a:pt x="157262" y="84666"/>
                  <a:pt x="78643" y="169333"/>
                  <a:pt x="90738" y="217714"/>
                </a:cubicBezTo>
                <a:cubicBezTo>
                  <a:pt x="102833" y="266095"/>
                  <a:pt x="323571" y="263072"/>
                  <a:pt x="308452" y="290286"/>
                </a:cubicBezTo>
                <a:cubicBezTo>
                  <a:pt x="293333" y="317500"/>
                  <a:pt x="3048" y="341690"/>
                  <a:pt x="24" y="381000"/>
                </a:cubicBezTo>
                <a:cubicBezTo>
                  <a:pt x="-3000" y="420310"/>
                  <a:pt x="275190" y="492881"/>
                  <a:pt x="290309" y="526143"/>
                </a:cubicBezTo>
                <a:cubicBezTo>
                  <a:pt x="305428" y="559405"/>
                  <a:pt x="81667" y="559405"/>
                  <a:pt x="90738" y="580572"/>
                </a:cubicBezTo>
                <a:cubicBezTo>
                  <a:pt x="99809" y="601739"/>
                  <a:pt x="356833" y="625929"/>
                  <a:pt x="344738" y="653143"/>
                </a:cubicBezTo>
                <a:cubicBezTo>
                  <a:pt x="332643" y="680357"/>
                  <a:pt x="18166" y="707571"/>
                  <a:pt x="18166" y="743857"/>
                </a:cubicBezTo>
                <a:cubicBezTo>
                  <a:pt x="18166" y="780143"/>
                  <a:pt x="344738" y="831548"/>
                  <a:pt x="344738" y="870857"/>
                </a:cubicBezTo>
                <a:cubicBezTo>
                  <a:pt x="344738" y="910166"/>
                  <a:pt x="12118" y="949476"/>
                  <a:pt x="18166" y="979714"/>
                </a:cubicBezTo>
                <a:cubicBezTo>
                  <a:pt x="24214" y="1009952"/>
                  <a:pt x="362881" y="1016000"/>
                  <a:pt x="381024" y="1052286"/>
                </a:cubicBezTo>
                <a:cubicBezTo>
                  <a:pt x="399167" y="1088572"/>
                  <a:pt x="114929" y="1170215"/>
                  <a:pt x="127024" y="1197429"/>
                </a:cubicBezTo>
                <a:cubicBezTo>
                  <a:pt x="139119" y="1224643"/>
                  <a:pt x="438476" y="1233715"/>
                  <a:pt x="453595" y="1215572"/>
                </a:cubicBezTo>
                <a:cubicBezTo>
                  <a:pt x="468714" y="1197429"/>
                  <a:pt x="235881" y="1127882"/>
                  <a:pt x="217738" y="1088572"/>
                </a:cubicBezTo>
                <a:cubicBezTo>
                  <a:pt x="199595" y="1049262"/>
                  <a:pt x="341714" y="1019024"/>
                  <a:pt x="344738" y="979714"/>
                </a:cubicBezTo>
                <a:cubicBezTo>
                  <a:pt x="347762" y="940404"/>
                  <a:pt x="226810" y="901095"/>
                  <a:pt x="235881" y="852714"/>
                </a:cubicBezTo>
                <a:cubicBezTo>
                  <a:pt x="244952" y="804333"/>
                  <a:pt x="405214" y="740834"/>
                  <a:pt x="399166" y="689429"/>
                </a:cubicBezTo>
                <a:cubicBezTo>
                  <a:pt x="393118" y="638024"/>
                  <a:pt x="211690" y="598715"/>
                  <a:pt x="199595" y="544286"/>
                </a:cubicBezTo>
                <a:cubicBezTo>
                  <a:pt x="187500" y="489857"/>
                  <a:pt x="353809" y="420309"/>
                  <a:pt x="326595" y="362857"/>
                </a:cubicBezTo>
                <a:cubicBezTo>
                  <a:pt x="299381" y="305405"/>
                  <a:pt x="36309" y="199572"/>
                  <a:pt x="36309" y="199572"/>
                </a:cubicBezTo>
              </a:path>
            </a:pathLst>
          </a:custGeom>
          <a:ln>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grpSp>
        <p:nvGrpSpPr>
          <p:cNvPr id="29" name="Agrupar 28"/>
          <p:cNvGrpSpPr/>
          <p:nvPr/>
        </p:nvGrpSpPr>
        <p:grpSpPr>
          <a:xfrm rot="15903574" flipH="1">
            <a:off x="5614007" y="4924677"/>
            <a:ext cx="295720" cy="219382"/>
            <a:chOff x="468311" y="2324100"/>
            <a:chExt cx="693739" cy="549240"/>
          </a:xfrm>
        </p:grpSpPr>
        <p:sp>
          <p:nvSpPr>
            <p:cNvPr id="30" name="Elipse 29"/>
            <p:cNvSpPr/>
            <p:nvPr/>
          </p:nvSpPr>
          <p:spPr>
            <a:xfrm>
              <a:off x="468311" y="2324100"/>
              <a:ext cx="560389" cy="549240"/>
            </a:xfrm>
            <a:prstGeom prst="ellipse">
              <a:avLst/>
            </a:prstGeom>
            <a:gradFill flip="none" rotWithShape="1">
              <a:gsLst>
                <a:gs pos="90000">
                  <a:srgbClr val="804000"/>
                </a:gs>
                <a:gs pos="40000">
                  <a:srgbClr val="FFCC66"/>
                </a:gs>
              </a:gsLst>
              <a:lin ang="20400000" scaled="0"/>
              <a:tileRect/>
            </a:gradFill>
            <a:effectLst>
              <a:outerShdw blurRad="40000" dist="23000" dir="5400000" rotWithShape="0">
                <a:srgbClr val="FFFF00">
                  <a:alpha val="35000"/>
                </a:srgbClr>
              </a:outerShdw>
            </a:effectLst>
            <a:scene3d>
              <a:camera prst="orthographicFront">
                <a:rot lat="0" lon="0" rev="0"/>
              </a:camera>
              <a:lightRig rig="threePt" dir="t">
                <a:rot lat="0" lon="0" rev="1200000"/>
              </a:lightRig>
            </a:scene3d>
            <a:sp3d contourW="12700">
              <a:bevelT w="63500" h="25400"/>
              <a:contourClr>
                <a:srgbClr val="FFCC66"/>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p>
          </p:txBody>
        </p:sp>
        <p:sp>
          <p:nvSpPr>
            <p:cNvPr id="31" name="Elipse 30"/>
            <p:cNvSpPr/>
            <p:nvPr/>
          </p:nvSpPr>
          <p:spPr>
            <a:xfrm>
              <a:off x="895350" y="2333662"/>
              <a:ext cx="266700" cy="269839"/>
            </a:xfrm>
            <a:prstGeom prst="ellipse">
              <a:avLst/>
            </a:prstGeom>
            <a:gradFill>
              <a:gsLst>
                <a:gs pos="0">
                  <a:srgbClr val="FF6FCF"/>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dirty="0"/>
            </a:p>
          </p:txBody>
        </p:sp>
      </p:grpSp>
      <p:grpSp>
        <p:nvGrpSpPr>
          <p:cNvPr id="32" name="Agrupar 31"/>
          <p:cNvGrpSpPr/>
          <p:nvPr/>
        </p:nvGrpSpPr>
        <p:grpSpPr>
          <a:xfrm flipH="1">
            <a:off x="5694137" y="4662586"/>
            <a:ext cx="295720" cy="219382"/>
            <a:chOff x="468311" y="2324100"/>
            <a:chExt cx="693739" cy="549240"/>
          </a:xfrm>
        </p:grpSpPr>
        <p:sp>
          <p:nvSpPr>
            <p:cNvPr id="33" name="Elipse 32"/>
            <p:cNvSpPr/>
            <p:nvPr/>
          </p:nvSpPr>
          <p:spPr>
            <a:xfrm>
              <a:off x="468311" y="2324100"/>
              <a:ext cx="560389" cy="549240"/>
            </a:xfrm>
            <a:prstGeom prst="ellipse">
              <a:avLst/>
            </a:prstGeom>
            <a:gradFill flip="none" rotWithShape="1">
              <a:gsLst>
                <a:gs pos="90000">
                  <a:srgbClr val="804000"/>
                </a:gs>
                <a:gs pos="40000">
                  <a:srgbClr val="FFCC66"/>
                </a:gs>
              </a:gsLst>
              <a:lin ang="20400000" scaled="0"/>
              <a:tileRect/>
            </a:gradFill>
            <a:effectLst>
              <a:outerShdw blurRad="40000" dist="23000" dir="5400000" rotWithShape="0">
                <a:srgbClr val="FFFF00">
                  <a:alpha val="35000"/>
                </a:srgbClr>
              </a:outerShdw>
            </a:effectLst>
            <a:scene3d>
              <a:camera prst="orthographicFront">
                <a:rot lat="0" lon="0" rev="0"/>
              </a:camera>
              <a:lightRig rig="threePt" dir="t">
                <a:rot lat="0" lon="0" rev="1200000"/>
              </a:lightRig>
            </a:scene3d>
            <a:sp3d contourW="12700">
              <a:bevelT w="63500" h="25400"/>
              <a:contourClr>
                <a:srgbClr val="FFCC66"/>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p>
          </p:txBody>
        </p:sp>
        <p:sp>
          <p:nvSpPr>
            <p:cNvPr id="34" name="Elipse 33"/>
            <p:cNvSpPr/>
            <p:nvPr/>
          </p:nvSpPr>
          <p:spPr>
            <a:xfrm>
              <a:off x="895350" y="2333662"/>
              <a:ext cx="266700" cy="269839"/>
            </a:xfrm>
            <a:prstGeom prst="ellipse">
              <a:avLst/>
            </a:prstGeom>
            <a:gradFill>
              <a:gsLst>
                <a:gs pos="0">
                  <a:srgbClr val="FF6FCF"/>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dirty="0"/>
            </a:p>
          </p:txBody>
        </p:sp>
      </p:grpSp>
      <p:sp>
        <p:nvSpPr>
          <p:cNvPr id="36" name="CuadroTexto 35"/>
          <p:cNvSpPr txBox="1"/>
          <p:nvPr/>
        </p:nvSpPr>
        <p:spPr>
          <a:xfrm>
            <a:off x="4169276" y="1345741"/>
            <a:ext cx="1334607" cy="646331"/>
          </a:xfrm>
          <a:prstGeom prst="rect">
            <a:avLst/>
          </a:prstGeom>
          <a:noFill/>
        </p:spPr>
        <p:txBody>
          <a:bodyPr wrap="square" rtlCol="0">
            <a:spAutoFit/>
            <a:scene3d>
              <a:camera prst="orthographicFront"/>
              <a:lightRig rig="flat" dir="tl">
                <a:rot lat="0" lon="0" rev="6600000"/>
              </a:lightRig>
            </a:scene3d>
            <a:sp3d extrusionH="25400" contourW="3810">
              <a:bevelT w="38100" h="31750"/>
              <a:contourClr>
                <a:srgbClr val="666666"/>
              </a:contourClr>
            </a:sp3d>
          </a:bodyPr>
          <a:lstStyle/>
          <a:p>
            <a:pPr algn="ctr"/>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Hydrogen </a:t>
            </a:r>
            <a:r>
              <a:rPr lang="en-GB" b="1" dirty="0">
                <a:ln w="11430"/>
                <a:gradFill>
                  <a:gsLst>
                    <a:gs pos="0">
                      <a:srgbClr val="FFFF00"/>
                    </a:gs>
                    <a:gs pos="75000">
                      <a:srgbClr val="FFCC66"/>
                    </a:gs>
                    <a:gs pos="100000">
                      <a:srgbClr val="FF6600"/>
                    </a:gs>
                  </a:gsLst>
                  <a:lin ang="5400000"/>
                </a:gradFill>
                <a:effectLst>
                  <a:outerShdw blurRad="50800" dist="39000" dir="5460000" algn="tl">
                    <a:srgbClr val="000000">
                      <a:alpha val="38000"/>
                    </a:srgbClr>
                  </a:outerShdw>
                </a:effectLst>
              </a:rPr>
              <a:t>S</a:t>
            </a:r>
            <a:r>
              <a:rPr lang="en-GB" b="1" dirty="0" smtClean="0">
                <a:ln w="11430"/>
                <a:gradFill>
                  <a:gsLst>
                    <a:gs pos="0">
                      <a:srgbClr val="FFFF00"/>
                    </a:gs>
                    <a:gs pos="75000">
                      <a:srgbClr val="FFCC66"/>
                    </a:gs>
                    <a:gs pos="100000">
                      <a:srgbClr val="FF6600"/>
                    </a:gs>
                  </a:gsLst>
                  <a:lin ang="5400000"/>
                </a:gradFill>
                <a:effectLst>
                  <a:outerShdw blurRad="50800" dist="39000" dir="5460000" algn="tl">
                    <a:srgbClr val="000000">
                      <a:alpha val="38000"/>
                    </a:srgbClr>
                  </a:outerShdw>
                </a:effectLst>
              </a:rPr>
              <a:t>ulfide</a:t>
            </a:r>
            <a:endParaRPr lang="en-GB" b="1" dirty="0">
              <a:ln w="11430"/>
              <a:gradFill>
                <a:gsLst>
                  <a:gs pos="0">
                    <a:srgbClr val="FFFF00"/>
                  </a:gs>
                  <a:gs pos="75000">
                    <a:srgbClr val="FFCC66"/>
                  </a:gs>
                  <a:gs pos="100000">
                    <a:srgbClr val="FF6600"/>
                  </a:gs>
                </a:gsLst>
                <a:lin ang="5400000"/>
              </a:gradFill>
              <a:effectLst>
                <a:outerShdw blurRad="50800" dist="39000" dir="5460000" algn="tl">
                  <a:srgbClr val="000000">
                    <a:alpha val="38000"/>
                  </a:srgbClr>
                </a:outerShdw>
              </a:effectLst>
            </a:endParaRPr>
          </a:p>
        </p:txBody>
      </p:sp>
      <p:grpSp>
        <p:nvGrpSpPr>
          <p:cNvPr id="39" name="Agrupar 38"/>
          <p:cNvGrpSpPr/>
          <p:nvPr/>
        </p:nvGrpSpPr>
        <p:grpSpPr>
          <a:xfrm rot="6472094">
            <a:off x="3247418" y="1672437"/>
            <a:ext cx="488072" cy="279365"/>
            <a:chOff x="334961" y="2324100"/>
            <a:chExt cx="827089" cy="549240"/>
          </a:xfrm>
        </p:grpSpPr>
        <p:sp>
          <p:nvSpPr>
            <p:cNvPr id="40" name="Elipse 39"/>
            <p:cNvSpPr/>
            <p:nvPr/>
          </p:nvSpPr>
          <p:spPr>
            <a:xfrm>
              <a:off x="334961" y="2552700"/>
              <a:ext cx="266700" cy="26984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dirty="0"/>
            </a:p>
          </p:txBody>
        </p:sp>
        <p:sp>
          <p:nvSpPr>
            <p:cNvPr id="41" name="Elipse 40"/>
            <p:cNvSpPr/>
            <p:nvPr/>
          </p:nvSpPr>
          <p:spPr>
            <a:xfrm>
              <a:off x="468311" y="2324100"/>
              <a:ext cx="560389" cy="549240"/>
            </a:xfrm>
            <a:prstGeom prst="ellipse">
              <a:avLst/>
            </a:prstGeom>
            <a:gradFill flip="none" rotWithShape="1">
              <a:gsLst>
                <a:gs pos="90000">
                  <a:srgbClr val="FF8000"/>
                </a:gs>
                <a:gs pos="40000">
                  <a:srgbClr val="FFFF00"/>
                </a:gs>
              </a:gsLst>
              <a:lin ang="20400000" scaled="0"/>
              <a:tileRect/>
            </a:gradFill>
            <a:effectLst>
              <a:outerShdw blurRad="40000" dist="23000" dir="5400000" rotWithShape="0">
                <a:srgbClr val="FFFF00">
                  <a:alpha val="35000"/>
                </a:srgbClr>
              </a:outerShdw>
            </a:effectLst>
            <a:scene3d>
              <a:camera prst="orthographicFront">
                <a:rot lat="0" lon="0" rev="0"/>
              </a:camera>
              <a:lightRig rig="threePt" dir="t">
                <a:rot lat="0" lon="0" rev="1200000"/>
              </a:lightRig>
            </a:scene3d>
            <a:sp3d contourW="3810">
              <a:bevelT w="63500" h="25400"/>
              <a:contourClr>
                <a:srgbClr val="FF8000"/>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p>
          </p:txBody>
        </p:sp>
        <p:sp>
          <p:nvSpPr>
            <p:cNvPr id="42" name="Elipse 41"/>
            <p:cNvSpPr/>
            <p:nvPr/>
          </p:nvSpPr>
          <p:spPr>
            <a:xfrm>
              <a:off x="895350" y="2603500"/>
              <a:ext cx="266700" cy="26984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dirty="0"/>
            </a:p>
          </p:txBody>
        </p:sp>
      </p:grpSp>
      <p:grpSp>
        <p:nvGrpSpPr>
          <p:cNvPr id="43" name="Agrupar 42"/>
          <p:cNvGrpSpPr/>
          <p:nvPr/>
        </p:nvGrpSpPr>
        <p:grpSpPr>
          <a:xfrm rot="10611324">
            <a:off x="3754672" y="1829905"/>
            <a:ext cx="488072" cy="279365"/>
            <a:chOff x="334961" y="2324100"/>
            <a:chExt cx="827089" cy="549240"/>
          </a:xfrm>
        </p:grpSpPr>
        <p:sp>
          <p:nvSpPr>
            <p:cNvPr id="44" name="Elipse 43"/>
            <p:cNvSpPr/>
            <p:nvPr/>
          </p:nvSpPr>
          <p:spPr>
            <a:xfrm>
              <a:off x="334961" y="2552700"/>
              <a:ext cx="266700" cy="26984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dirty="0"/>
            </a:p>
          </p:txBody>
        </p:sp>
        <p:sp>
          <p:nvSpPr>
            <p:cNvPr id="45" name="Elipse 44"/>
            <p:cNvSpPr/>
            <p:nvPr/>
          </p:nvSpPr>
          <p:spPr>
            <a:xfrm>
              <a:off x="468311" y="2324100"/>
              <a:ext cx="560389" cy="549240"/>
            </a:xfrm>
            <a:prstGeom prst="ellipse">
              <a:avLst/>
            </a:prstGeom>
            <a:gradFill flip="none" rotWithShape="1">
              <a:gsLst>
                <a:gs pos="90000">
                  <a:srgbClr val="FF8000"/>
                </a:gs>
                <a:gs pos="40000">
                  <a:srgbClr val="FFFF00"/>
                </a:gs>
              </a:gsLst>
              <a:lin ang="20400000" scaled="0"/>
              <a:tileRect/>
            </a:gradFill>
            <a:effectLst>
              <a:outerShdw blurRad="40000" dist="23000" dir="5400000" rotWithShape="0">
                <a:srgbClr val="FFFF00">
                  <a:alpha val="35000"/>
                </a:srgbClr>
              </a:outerShdw>
            </a:effectLst>
            <a:scene3d>
              <a:camera prst="orthographicFront">
                <a:rot lat="0" lon="0" rev="0"/>
              </a:camera>
              <a:lightRig rig="threePt" dir="t">
                <a:rot lat="0" lon="0" rev="1200000"/>
              </a:lightRig>
            </a:scene3d>
            <a:sp3d contourW="3810">
              <a:bevelT w="63500" h="25400"/>
              <a:contourClr>
                <a:srgbClr val="FF8000"/>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p>
          </p:txBody>
        </p:sp>
        <p:sp>
          <p:nvSpPr>
            <p:cNvPr id="46" name="Elipse 45"/>
            <p:cNvSpPr/>
            <p:nvPr/>
          </p:nvSpPr>
          <p:spPr>
            <a:xfrm>
              <a:off x="895350" y="2603500"/>
              <a:ext cx="266700" cy="26984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dirty="0"/>
            </a:p>
          </p:txBody>
        </p:sp>
      </p:grpSp>
      <p:sp>
        <p:nvSpPr>
          <p:cNvPr id="47" name="CuadroTexto 46"/>
          <p:cNvSpPr txBox="1"/>
          <p:nvPr/>
        </p:nvSpPr>
        <p:spPr>
          <a:xfrm>
            <a:off x="6347595" y="2288666"/>
            <a:ext cx="1524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FF0000"/>
              </a:contourClr>
            </a:sp3d>
          </a:bodyPr>
          <a:lstStyle/>
          <a:p>
            <a:r>
              <a:rPr lang="en-GB" b="1" dirty="0" smtClean="0">
                <a:ln w="11430"/>
                <a:solidFill>
                  <a:srgbClr val="FF6600"/>
                </a:solidFill>
                <a:effectLst>
                  <a:outerShdw blurRad="50800" dist="39000" dir="5460000" algn="tl">
                    <a:srgbClr val="000000">
                      <a:alpha val="38000"/>
                    </a:srgbClr>
                  </a:outerShdw>
                </a:effectLst>
              </a:rPr>
              <a:t>VEGF</a:t>
            </a:r>
            <a:endParaRPr lang="en-GB" b="1" dirty="0">
              <a:ln w="11430"/>
              <a:solidFill>
                <a:srgbClr val="FF6600"/>
              </a:solidFill>
              <a:effectLst>
                <a:outerShdw blurRad="50800" dist="39000" dir="5460000" algn="tl">
                  <a:srgbClr val="000000">
                    <a:alpha val="38000"/>
                  </a:srgbClr>
                </a:outerShdw>
              </a:effectLst>
            </a:endParaRPr>
          </a:p>
        </p:txBody>
      </p:sp>
      <p:sp>
        <p:nvSpPr>
          <p:cNvPr id="38" name="CuadroTexto 37"/>
          <p:cNvSpPr txBox="1"/>
          <p:nvPr/>
        </p:nvSpPr>
        <p:spPr>
          <a:xfrm>
            <a:off x="4077399" y="4885597"/>
            <a:ext cx="1334607" cy="646331"/>
          </a:xfrm>
          <a:prstGeom prst="rect">
            <a:avLst/>
          </a:prstGeom>
          <a:noFill/>
        </p:spPr>
        <p:txBody>
          <a:bodyPr wrap="square" rtlCol="0">
            <a:spAutoFit/>
            <a:scene3d>
              <a:camera prst="orthographicFront"/>
              <a:lightRig rig="flat" dir="tl">
                <a:rot lat="0" lon="0" rev="6600000"/>
              </a:lightRig>
            </a:scene3d>
            <a:sp3d extrusionH="25400" contourW="1270">
              <a:bevelT w="38100" h="31750"/>
              <a:contourClr>
                <a:srgbClr val="666666"/>
              </a:contourClr>
            </a:sp3d>
          </a:bodyPr>
          <a:lstStyle/>
          <a:p>
            <a:pPr algn="ctr"/>
            <a:r>
              <a:rPr lang="en-GB" b="1" dirty="0" smtClean="0">
                <a:ln w="11430"/>
                <a:gradFill>
                  <a:gsLst>
                    <a:gs pos="0">
                      <a:srgbClr val="FFFF00"/>
                    </a:gs>
                    <a:gs pos="75000">
                      <a:srgbClr val="FFCC66"/>
                    </a:gs>
                    <a:gs pos="100000">
                      <a:srgbClr val="FF6600"/>
                    </a:gs>
                  </a:gsLst>
                  <a:lin ang="5400000"/>
                </a:gradFill>
                <a:effectLst>
                  <a:outerShdw blurRad="50800" dist="39000" dir="5460000" algn="tl">
                    <a:srgbClr val="000000">
                      <a:alpha val="38000"/>
                    </a:srgbClr>
                  </a:outerShdw>
                </a:effectLst>
              </a:rPr>
              <a:t>Nitric</a:t>
            </a:r>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GB" b="1" dirty="0" smtClean="0">
                <a:ln w="11430"/>
                <a:gradFill>
                  <a:gsLst>
                    <a:gs pos="0">
                      <a:srgbClr val="0000FF"/>
                    </a:gs>
                    <a:gs pos="75000">
                      <a:srgbClr val="660066"/>
                    </a:gs>
                    <a:gs pos="100000">
                      <a:srgbClr val="FF0080"/>
                    </a:gs>
                  </a:gsLst>
                  <a:lin ang="5400000"/>
                </a:gradFill>
                <a:effectLst>
                  <a:outerShdw blurRad="50800" dist="39000" dir="5460000" algn="tl">
                    <a:srgbClr val="000000">
                      <a:alpha val="38000"/>
                    </a:srgbClr>
                  </a:outerShdw>
                </a:effectLst>
              </a:rPr>
              <a:t>Oxide</a:t>
            </a:r>
            <a:endParaRPr lang="en-GB" b="1" dirty="0">
              <a:ln w="11430"/>
              <a:gradFill>
                <a:gsLst>
                  <a:gs pos="0">
                    <a:srgbClr val="0000FF"/>
                  </a:gs>
                  <a:gs pos="75000">
                    <a:srgbClr val="660066"/>
                  </a:gs>
                  <a:gs pos="100000">
                    <a:srgbClr val="FF0080"/>
                  </a:gs>
                </a:gsLst>
                <a:lin ang="5400000"/>
              </a:gradFill>
              <a:effectLst>
                <a:outerShdw blurRad="50800" dist="39000" dir="5460000" algn="tl">
                  <a:srgbClr val="000000">
                    <a:alpha val="38000"/>
                  </a:srgbClr>
                </a:outerShdw>
              </a:effectLst>
            </a:endParaRPr>
          </a:p>
        </p:txBody>
      </p:sp>
      <p:sp>
        <p:nvSpPr>
          <p:cNvPr id="50" name="Flecha derecha 49"/>
          <p:cNvSpPr/>
          <p:nvPr/>
        </p:nvSpPr>
        <p:spPr>
          <a:xfrm rot="19781456">
            <a:off x="3654870" y="4088917"/>
            <a:ext cx="567356" cy="28922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p>
        </p:txBody>
      </p:sp>
      <p:sp>
        <p:nvSpPr>
          <p:cNvPr id="51" name="Flecha derecha 50"/>
          <p:cNvSpPr/>
          <p:nvPr/>
        </p:nvSpPr>
        <p:spPr>
          <a:xfrm rot="19825895">
            <a:off x="4808469" y="3444571"/>
            <a:ext cx="567356" cy="28922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p>
        </p:txBody>
      </p:sp>
      <p:sp>
        <p:nvSpPr>
          <p:cNvPr id="55" name="Flecha derecha 54"/>
          <p:cNvSpPr/>
          <p:nvPr/>
        </p:nvSpPr>
        <p:spPr>
          <a:xfrm rot="16200000">
            <a:off x="6667846" y="3593806"/>
            <a:ext cx="567356" cy="289223"/>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p>
        </p:txBody>
      </p:sp>
      <p:sp>
        <p:nvSpPr>
          <p:cNvPr id="58" name="Flecha derecha 57"/>
          <p:cNvSpPr/>
          <p:nvPr/>
        </p:nvSpPr>
        <p:spPr>
          <a:xfrm rot="16200000">
            <a:off x="6685853" y="4933816"/>
            <a:ext cx="567356" cy="289223"/>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p>
        </p:txBody>
      </p:sp>
      <p:grpSp>
        <p:nvGrpSpPr>
          <p:cNvPr id="77" name="Agrupar 76"/>
          <p:cNvGrpSpPr/>
          <p:nvPr/>
        </p:nvGrpSpPr>
        <p:grpSpPr>
          <a:xfrm>
            <a:off x="6721621" y="5434623"/>
            <a:ext cx="1165949" cy="473257"/>
            <a:chOff x="6255958" y="5434623"/>
            <a:chExt cx="1165949" cy="473257"/>
          </a:xfrm>
        </p:grpSpPr>
        <p:sp>
          <p:nvSpPr>
            <p:cNvPr id="16" name="Rombo 15"/>
            <p:cNvSpPr/>
            <p:nvPr/>
          </p:nvSpPr>
          <p:spPr>
            <a:xfrm>
              <a:off x="6255958" y="5434623"/>
              <a:ext cx="489857" cy="473257"/>
            </a:xfrm>
            <a:prstGeom prst="diamond">
              <a:avLst/>
            </a:prstGeom>
            <a:solidFill>
              <a:srgbClr val="FF6600"/>
            </a:solidFill>
            <a:ln w="3175" cmpd="sng">
              <a:noFill/>
            </a:ln>
            <a:scene3d>
              <a:camera prst="orthographicFront">
                <a:rot lat="0" lon="0" rev="0"/>
              </a:camera>
              <a:lightRig rig="threePt" dir="t">
                <a:rot lat="0" lon="0" rev="1200000"/>
              </a:lightRig>
            </a:scene3d>
            <a:sp3d contourW="3810">
              <a:bevelT w="63500" h="25400"/>
              <a:contourClr>
                <a:srgbClr val="FF6600"/>
              </a:contourClr>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59" name="CuadroTexto 58"/>
            <p:cNvSpPr txBox="1"/>
            <p:nvPr/>
          </p:nvSpPr>
          <p:spPr>
            <a:xfrm>
              <a:off x="6679706" y="5457111"/>
              <a:ext cx="742201" cy="369332"/>
            </a:xfrm>
            <a:prstGeom prst="rect">
              <a:avLst/>
            </a:prstGeom>
            <a:noFill/>
          </p:spPr>
          <p:txBody>
            <a:bodyPr wrap="square" rtlCol="0">
              <a:spAutoFit/>
            </a:bodyPr>
            <a:lstStyle/>
            <a:p>
              <a:r>
                <a:rPr lang="en-GB" dirty="0" smtClean="0"/>
                <a:t>ERK</a:t>
              </a:r>
              <a:endParaRPr lang="en-GB" dirty="0"/>
            </a:p>
          </p:txBody>
        </p:sp>
      </p:grpSp>
      <p:grpSp>
        <p:nvGrpSpPr>
          <p:cNvPr id="78" name="Agrupar 77"/>
          <p:cNvGrpSpPr/>
          <p:nvPr/>
        </p:nvGrpSpPr>
        <p:grpSpPr>
          <a:xfrm>
            <a:off x="6721621" y="4174404"/>
            <a:ext cx="1220847" cy="538559"/>
            <a:chOff x="6255958" y="4174404"/>
            <a:chExt cx="1220847" cy="538559"/>
          </a:xfrm>
        </p:grpSpPr>
        <p:grpSp>
          <p:nvGrpSpPr>
            <p:cNvPr id="28" name="Agrupar 27"/>
            <p:cNvGrpSpPr/>
            <p:nvPr/>
          </p:nvGrpSpPr>
          <p:grpSpPr>
            <a:xfrm>
              <a:off x="6255958" y="4174404"/>
              <a:ext cx="489857" cy="538559"/>
              <a:chOff x="7837714" y="3164127"/>
              <a:chExt cx="489857" cy="538559"/>
            </a:xfrm>
          </p:grpSpPr>
          <p:sp>
            <p:nvSpPr>
              <p:cNvPr id="13" name="Rombo 12"/>
              <p:cNvSpPr/>
              <p:nvPr/>
            </p:nvSpPr>
            <p:spPr>
              <a:xfrm>
                <a:off x="7837714" y="3229429"/>
                <a:ext cx="489857" cy="473257"/>
              </a:xfrm>
              <a:prstGeom prst="diamond">
                <a:avLst/>
              </a:prstGeom>
              <a:solidFill>
                <a:srgbClr val="FFFF00"/>
              </a:solidFill>
              <a:ln w="3175" cmpd="sng">
                <a:noFill/>
              </a:ln>
              <a:scene3d>
                <a:camera prst="orthographicFront">
                  <a:rot lat="0" lon="0" rev="0"/>
                </a:camera>
                <a:lightRig rig="threePt" dir="t">
                  <a:rot lat="0" lon="0" rev="1200000"/>
                </a:lightRig>
              </a:scene3d>
              <a:sp3d contourW="3810">
                <a:bevelT w="63500" h="25400"/>
                <a:contourClr>
                  <a:srgbClr val="FF6600"/>
                </a:contourClr>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5" name="Elipse 14"/>
              <p:cNvSpPr/>
              <p:nvPr/>
            </p:nvSpPr>
            <p:spPr>
              <a:xfrm>
                <a:off x="8020976" y="3164127"/>
                <a:ext cx="126076" cy="130603"/>
              </a:xfrm>
              <a:prstGeom prst="ellipse">
                <a:avLst/>
              </a:prstGeom>
              <a:solidFill>
                <a:srgbClr val="FFFF00"/>
              </a:solidFill>
              <a:ln w="76200" cmpd="tri">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60" name="CuadroTexto 59"/>
            <p:cNvSpPr txBox="1"/>
            <p:nvPr/>
          </p:nvSpPr>
          <p:spPr>
            <a:xfrm>
              <a:off x="6689134" y="4248934"/>
              <a:ext cx="787671" cy="369332"/>
            </a:xfrm>
            <a:prstGeom prst="rect">
              <a:avLst/>
            </a:prstGeom>
            <a:noFill/>
          </p:spPr>
          <p:txBody>
            <a:bodyPr wrap="none" rtlCol="0">
              <a:spAutoFit/>
            </a:bodyPr>
            <a:lstStyle/>
            <a:p>
              <a:r>
                <a:rPr lang="en-GB" dirty="0" smtClean="0"/>
                <a:t>pERK</a:t>
              </a:r>
              <a:endParaRPr lang="en-GB" dirty="0"/>
            </a:p>
          </p:txBody>
        </p:sp>
      </p:grpSp>
      <p:grpSp>
        <p:nvGrpSpPr>
          <p:cNvPr id="76" name="Agrupar 75"/>
          <p:cNvGrpSpPr/>
          <p:nvPr/>
        </p:nvGrpSpPr>
        <p:grpSpPr>
          <a:xfrm>
            <a:off x="3227628" y="4189871"/>
            <a:ext cx="802217" cy="836717"/>
            <a:chOff x="2761965" y="4189871"/>
            <a:chExt cx="802217" cy="836717"/>
          </a:xfrm>
        </p:grpSpPr>
        <p:sp>
          <p:nvSpPr>
            <p:cNvPr id="7" name="Triángulo isósceles 6"/>
            <p:cNvSpPr/>
            <p:nvPr/>
          </p:nvSpPr>
          <p:spPr>
            <a:xfrm>
              <a:off x="2778899" y="4189871"/>
              <a:ext cx="464486" cy="515613"/>
            </a:xfrm>
            <a:prstGeom prst="triangle">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61" name="CuadroTexto 60"/>
            <p:cNvSpPr txBox="1"/>
            <p:nvPr/>
          </p:nvSpPr>
          <p:spPr>
            <a:xfrm>
              <a:off x="2761965" y="4657256"/>
              <a:ext cx="802217" cy="369332"/>
            </a:xfrm>
            <a:prstGeom prst="rect">
              <a:avLst/>
            </a:prstGeom>
            <a:noFill/>
          </p:spPr>
          <p:txBody>
            <a:bodyPr wrap="square" rtlCol="0">
              <a:spAutoFit/>
            </a:bodyPr>
            <a:lstStyle/>
            <a:p>
              <a:r>
                <a:rPr lang="en-GB" dirty="0" smtClean="0"/>
                <a:t>Akt</a:t>
              </a:r>
              <a:endParaRPr lang="en-GB" dirty="0"/>
            </a:p>
          </p:txBody>
        </p:sp>
      </p:grpSp>
      <p:grpSp>
        <p:nvGrpSpPr>
          <p:cNvPr id="75" name="Agrupar 74"/>
          <p:cNvGrpSpPr/>
          <p:nvPr/>
        </p:nvGrpSpPr>
        <p:grpSpPr>
          <a:xfrm>
            <a:off x="4236483" y="3569559"/>
            <a:ext cx="646556" cy="901580"/>
            <a:chOff x="3703084" y="3442554"/>
            <a:chExt cx="646556" cy="901580"/>
          </a:xfrm>
        </p:grpSpPr>
        <p:grpSp>
          <p:nvGrpSpPr>
            <p:cNvPr id="10" name="Agrupar 9"/>
            <p:cNvGrpSpPr/>
            <p:nvPr/>
          </p:nvGrpSpPr>
          <p:grpSpPr>
            <a:xfrm>
              <a:off x="3786703" y="3442554"/>
              <a:ext cx="464486" cy="579542"/>
              <a:chOff x="2783429" y="2690387"/>
              <a:chExt cx="730650" cy="762530"/>
            </a:xfrm>
          </p:grpSpPr>
          <p:sp>
            <p:nvSpPr>
              <p:cNvPr id="8" name="Triángulo isósceles 7"/>
              <p:cNvSpPr/>
              <p:nvPr/>
            </p:nvSpPr>
            <p:spPr>
              <a:xfrm>
                <a:off x="2783429" y="2774510"/>
                <a:ext cx="730650" cy="678407"/>
              </a:xfrm>
              <a:prstGeom prst="triangle">
                <a:avLst/>
              </a:prstGeom>
              <a:solidFill>
                <a:srgbClr val="FFFF00"/>
              </a:solidFill>
              <a:ln/>
              <a:scene3d>
                <a:camera prst="orthographicFront">
                  <a:rot lat="0" lon="0" rev="0"/>
                </a:camera>
                <a:lightRig rig="threePt" dir="t">
                  <a:rot lat="0" lon="0" rev="1200000"/>
                </a:lightRig>
              </a:scene3d>
              <a:sp3d contourW="3810">
                <a:bevelT w="63500" h="25400"/>
                <a:contourClr>
                  <a:srgbClr val="FF6600"/>
                </a:contourClr>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9" name="Elipse 8"/>
              <p:cNvSpPr/>
              <p:nvPr/>
            </p:nvSpPr>
            <p:spPr>
              <a:xfrm>
                <a:off x="3049593" y="2690387"/>
                <a:ext cx="198321" cy="171840"/>
              </a:xfrm>
              <a:prstGeom prst="ellipse">
                <a:avLst/>
              </a:prstGeom>
              <a:solidFill>
                <a:srgbClr val="FFFF00"/>
              </a:solidFill>
              <a:ln w="76200" cmpd="tri">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62" name="CuadroTexto 61"/>
            <p:cNvSpPr txBox="1"/>
            <p:nvPr/>
          </p:nvSpPr>
          <p:spPr>
            <a:xfrm>
              <a:off x="3703084" y="3974802"/>
              <a:ext cx="646556" cy="369332"/>
            </a:xfrm>
            <a:prstGeom prst="rect">
              <a:avLst/>
            </a:prstGeom>
            <a:noFill/>
          </p:spPr>
          <p:txBody>
            <a:bodyPr wrap="none" rtlCol="0">
              <a:spAutoFit/>
            </a:bodyPr>
            <a:lstStyle/>
            <a:p>
              <a:r>
                <a:rPr lang="en-GB" dirty="0" smtClean="0"/>
                <a:t>pAkt</a:t>
              </a:r>
              <a:endParaRPr lang="en-GB" dirty="0"/>
            </a:p>
          </p:txBody>
        </p:sp>
      </p:grpSp>
      <p:grpSp>
        <p:nvGrpSpPr>
          <p:cNvPr id="74" name="Agrupar 73"/>
          <p:cNvGrpSpPr/>
          <p:nvPr/>
        </p:nvGrpSpPr>
        <p:grpSpPr>
          <a:xfrm>
            <a:off x="6527929" y="2322706"/>
            <a:ext cx="425735" cy="309892"/>
            <a:chOff x="4359133" y="3274054"/>
            <a:chExt cx="425735" cy="309892"/>
          </a:xfrm>
        </p:grpSpPr>
        <p:cxnSp>
          <p:nvCxnSpPr>
            <p:cNvPr id="72" name="Conector recto 71"/>
            <p:cNvCxnSpPr/>
            <p:nvPr/>
          </p:nvCxnSpPr>
          <p:spPr>
            <a:xfrm>
              <a:off x="4359133" y="3274054"/>
              <a:ext cx="425735" cy="3098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Conector recto 72"/>
            <p:cNvCxnSpPr/>
            <p:nvPr/>
          </p:nvCxnSpPr>
          <p:spPr>
            <a:xfrm flipH="1">
              <a:off x="4359133" y="3274054"/>
              <a:ext cx="425735" cy="3098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82" name="CuadroTexto 81"/>
          <p:cNvSpPr txBox="1"/>
          <p:nvPr/>
        </p:nvSpPr>
        <p:spPr>
          <a:xfrm>
            <a:off x="793379" y="5048942"/>
            <a:ext cx="1334607" cy="646331"/>
          </a:xfrm>
          <a:prstGeom prst="rect">
            <a:avLst/>
          </a:prstGeom>
          <a:noFill/>
        </p:spPr>
        <p:txBody>
          <a:bodyPr wrap="square" rtlCol="0">
            <a:spAutoFit/>
            <a:scene3d>
              <a:camera prst="orthographicFront"/>
              <a:lightRig rig="flat" dir="tl">
                <a:rot lat="0" lon="0" rev="6600000"/>
              </a:lightRig>
            </a:scene3d>
            <a:sp3d extrusionH="25400" contourW="1270">
              <a:bevelT w="38100" h="31750"/>
              <a:contourClr>
                <a:srgbClr val="666666"/>
              </a:contourClr>
            </a:sp3d>
          </a:bodyPr>
          <a:lstStyle/>
          <a:p>
            <a:pPr algn="ctr"/>
            <a:r>
              <a:rPr lang="en-GB" b="1" dirty="0" smtClean="0">
                <a:ln w="11430"/>
                <a:gradFill>
                  <a:gsLst>
                    <a:gs pos="0">
                      <a:srgbClr val="FFFF00"/>
                    </a:gs>
                    <a:gs pos="75000">
                      <a:srgbClr val="FFCC66"/>
                    </a:gs>
                    <a:gs pos="100000">
                      <a:srgbClr val="FF6600"/>
                    </a:gs>
                  </a:gsLst>
                  <a:lin ang="5400000"/>
                </a:gradFill>
                <a:effectLst>
                  <a:outerShdw blurRad="50800" dist="39000" dir="5460000" algn="tl">
                    <a:srgbClr val="000000">
                      <a:alpha val="38000"/>
                    </a:srgbClr>
                  </a:outerShdw>
                </a:effectLst>
              </a:rPr>
              <a:t>Nitric</a:t>
            </a:r>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GB" b="1" dirty="0" smtClean="0">
                <a:ln w="11430"/>
                <a:gradFill>
                  <a:gsLst>
                    <a:gs pos="0">
                      <a:srgbClr val="0000FF"/>
                    </a:gs>
                    <a:gs pos="75000">
                      <a:srgbClr val="660066"/>
                    </a:gs>
                    <a:gs pos="100000">
                      <a:srgbClr val="FF0080"/>
                    </a:gs>
                  </a:gsLst>
                  <a:lin ang="5400000"/>
                </a:gradFill>
                <a:effectLst>
                  <a:outerShdw blurRad="50800" dist="39000" dir="5460000" algn="tl">
                    <a:srgbClr val="000000">
                      <a:alpha val="38000"/>
                    </a:srgbClr>
                  </a:outerShdw>
                </a:effectLst>
              </a:rPr>
              <a:t>Oxide</a:t>
            </a:r>
            <a:endParaRPr lang="en-GB" b="1" dirty="0">
              <a:ln w="11430"/>
              <a:gradFill>
                <a:gsLst>
                  <a:gs pos="0">
                    <a:srgbClr val="0000FF"/>
                  </a:gs>
                  <a:gs pos="75000">
                    <a:srgbClr val="660066"/>
                  </a:gs>
                  <a:gs pos="100000">
                    <a:srgbClr val="FF0080"/>
                  </a:gs>
                </a:gsLst>
                <a:lin ang="5400000"/>
              </a:gradFill>
              <a:effectLst>
                <a:outerShdw blurRad="50800" dist="39000" dir="5460000" algn="tl">
                  <a:srgbClr val="000000">
                    <a:alpha val="38000"/>
                  </a:srgbClr>
                </a:outerShdw>
              </a:effectLst>
            </a:endParaRPr>
          </a:p>
        </p:txBody>
      </p:sp>
      <p:sp>
        <p:nvSpPr>
          <p:cNvPr id="90" name="Rectángulo 89"/>
          <p:cNvSpPr/>
          <p:nvPr/>
        </p:nvSpPr>
        <p:spPr>
          <a:xfrm>
            <a:off x="1799716" y="2202057"/>
            <a:ext cx="1551369" cy="748923"/>
          </a:xfrm>
          <a:prstGeom prst="rect">
            <a:avLst/>
          </a:prstGeom>
        </p:spPr>
        <p:txBody>
          <a:bodyPr wrap="square">
            <a:spAutoFit/>
            <a:scene3d>
              <a:camera prst="orthographicFront"/>
              <a:lightRig rig="flat" dir="tl">
                <a:rot lat="0" lon="0" rev="6600000"/>
              </a:lightRig>
            </a:scene3d>
            <a:sp3d extrusionH="25400" contourW="8890">
              <a:bevelT w="38100" h="31750"/>
              <a:contourClr>
                <a:srgbClr val="FF0000"/>
              </a:contourClr>
            </a:sp3d>
          </a:bodyPr>
          <a:lstStyle/>
          <a:p>
            <a:pPr algn="ctr"/>
            <a:r>
              <a:rPr lang="en-GB" sz="3200" b="1" baseline="30000" dirty="0">
                <a:ln w="11430"/>
                <a:solidFill>
                  <a:srgbClr val="FF0000"/>
                </a:solidFill>
                <a:effectLst>
                  <a:outerShdw blurRad="50800" dist="39000" dir="5460000" algn="tl">
                    <a:srgbClr val="000000">
                      <a:alpha val="38000"/>
                    </a:srgbClr>
                  </a:outerShdw>
                </a:effectLst>
              </a:rPr>
              <a:t>C</a:t>
            </a:r>
            <a:r>
              <a:rPr lang="en-GB" sz="3200" b="1" baseline="30000" dirty="0" smtClean="0">
                <a:ln w="11430"/>
                <a:solidFill>
                  <a:srgbClr val="FF0000"/>
                </a:solidFill>
                <a:effectLst>
                  <a:outerShdw blurRad="50800" dist="39000" dir="5460000" algn="tl">
                    <a:srgbClr val="000000">
                      <a:alpha val="38000"/>
                    </a:srgbClr>
                  </a:outerShdw>
                </a:effectLst>
              </a:rPr>
              <a:t>ytostatic </a:t>
            </a:r>
            <a:r>
              <a:rPr lang="en-GB" sz="3200" b="1" baseline="30000" dirty="0">
                <a:ln w="11430"/>
                <a:solidFill>
                  <a:srgbClr val="FF0000"/>
                </a:solidFill>
                <a:effectLst>
                  <a:outerShdw blurRad="50800" dist="39000" dir="5460000" algn="tl">
                    <a:srgbClr val="000000">
                      <a:alpha val="38000"/>
                    </a:srgbClr>
                  </a:outerShdw>
                </a:effectLst>
              </a:rPr>
              <a:t>effect</a:t>
            </a:r>
            <a:endParaRPr lang="en-GB" sz="3200" b="1" dirty="0">
              <a:ln w="11430"/>
              <a:solidFill>
                <a:srgbClr val="FF0000"/>
              </a:solidFill>
              <a:effectLst>
                <a:outerShdw blurRad="50800" dist="39000" dir="5460000" algn="tl">
                  <a:srgbClr val="000000">
                    <a:alpha val="38000"/>
                  </a:srgbClr>
                </a:outerShdw>
              </a:effectLst>
            </a:endParaRPr>
          </a:p>
        </p:txBody>
      </p:sp>
      <p:sp>
        <p:nvSpPr>
          <p:cNvPr id="92" name="Rectángulo 91"/>
          <p:cNvSpPr/>
          <p:nvPr/>
        </p:nvSpPr>
        <p:spPr>
          <a:xfrm>
            <a:off x="-8287" y="2202057"/>
            <a:ext cx="1795950" cy="748923"/>
          </a:xfrm>
          <a:prstGeom prst="rect">
            <a:avLst/>
          </a:prstGeom>
        </p:spPr>
        <p:txBody>
          <a:bodyPr wrap="none">
            <a:spAutoFit/>
            <a:scene3d>
              <a:camera prst="orthographicFront"/>
              <a:lightRig rig="flat" dir="tl">
                <a:rot lat="0" lon="0" rev="6600000"/>
              </a:lightRig>
            </a:scene3d>
            <a:sp3d extrusionH="25400" contourW="8890">
              <a:bevelT w="38100" h="31750"/>
              <a:contourClr>
                <a:srgbClr val="008000"/>
              </a:contourClr>
            </a:sp3d>
          </a:bodyPr>
          <a:lstStyle/>
          <a:p>
            <a:pPr algn="ctr"/>
            <a:r>
              <a:rPr lang="en-GB" sz="3200" b="1" baseline="30000" dirty="0">
                <a:ln w="11430"/>
                <a:solidFill>
                  <a:srgbClr val="008000"/>
                </a:solidFill>
                <a:effectLst>
                  <a:outerShdw blurRad="50800" dist="39000" dir="5460000" algn="tl">
                    <a:srgbClr val="000000">
                      <a:alpha val="38000"/>
                    </a:srgbClr>
                  </a:outerShdw>
                </a:effectLst>
              </a:rPr>
              <a:t>P</a:t>
            </a:r>
            <a:r>
              <a:rPr lang="en-GB" sz="3200" b="1" baseline="30000" dirty="0" smtClean="0">
                <a:ln w="11430"/>
                <a:solidFill>
                  <a:srgbClr val="008000"/>
                </a:solidFill>
                <a:effectLst>
                  <a:outerShdw blurRad="50800" dist="39000" dir="5460000" algn="tl">
                    <a:srgbClr val="000000">
                      <a:alpha val="38000"/>
                    </a:srgbClr>
                  </a:outerShdw>
                </a:effectLst>
              </a:rPr>
              <a:t>roliferation</a:t>
            </a:r>
          </a:p>
          <a:p>
            <a:pPr algn="ctr"/>
            <a:r>
              <a:rPr lang="en-GB" sz="3200" b="1" baseline="30000" dirty="0" smtClean="0">
                <a:ln w="11430"/>
                <a:solidFill>
                  <a:srgbClr val="008000"/>
                </a:solidFill>
                <a:effectLst>
                  <a:outerShdw blurRad="50800" dist="39000" dir="5460000" algn="tl">
                    <a:srgbClr val="000000">
                      <a:alpha val="38000"/>
                    </a:srgbClr>
                  </a:outerShdw>
                </a:effectLst>
              </a:rPr>
              <a:t>increased</a:t>
            </a:r>
            <a:endParaRPr lang="en-GB" sz="3200" b="1" dirty="0">
              <a:ln w="11430"/>
              <a:solidFill>
                <a:srgbClr val="008000"/>
              </a:solidFill>
              <a:effectLst>
                <a:outerShdw blurRad="50800" dist="39000" dir="5460000" algn="tl">
                  <a:srgbClr val="000000">
                    <a:alpha val="38000"/>
                  </a:srgbClr>
                </a:outerShdw>
              </a:effectLst>
            </a:endParaRPr>
          </a:p>
        </p:txBody>
      </p:sp>
      <p:cxnSp>
        <p:nvCxnSpPr>
          <p:cNvPr id="95" name="Conector recto de flecha 94"/>
          <p:cNvCxnSpPr/>
          <p:nvPr/>
        </p:nvCxnSpPr>
        <p:spPr>
          <a:xfrm flipH="1" flipV="1">
            <a:off x="875558" y="4101807"/>
            <a:ext cx="312111" cy="5920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Conector recto de flecha 100"/>
          <p:cNvCxnSpPr/>
          <p:nvPr/>
        </p:nvCxnSpPr>
        <p:spPr>
          <a:xfrm flipV="1">
            <a:off x="1860507" y="4101807"/>
            <a:ext cx="312111" cy="5920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6" name="CuadroTexto 85"/>
          <p:cNvSpPr txBox="1"/>
          <p:nvPr/>
        </p:nvSpPr>
        <p:spPr>
          <a:xfrm>
            <a:off x="-299155" y="3523155"/>
            <a:ext cx="2122307" cy="646331"/>
          </a:xfrm>
          <a:prstGeom prst="rect">
            <a:avLst/>
          </a:prstGeom>
          <a:noFill/>
        </p:spPr>
        <p:txBody>
          <a:bodyPr wrap="square" rtlCol="0">
            <a:spAutoFit/>
          </a:bodyPr>
          <a:lstStyle/>
          <a:p>
            <a:pPr algn="ctr"/>
            <a:r>
              <a:rPr lang="en-GB" dirty="0" smtClean="0"/>
              <a:t>Low</a:t>
            </a:r>
          </a:p>
          <a:p>
            <a:pPr algn="ctr"/>
            <a:r>
              <a:rPr lang="en-GB" dirty="0" smtClean="0"/>
              <a:t>concentration</a:t>
            </a:r>
            <a:endParaRPr lang="en-GB" dirty="0"/>
          </a:p>
        </p:txBody>
      </p:sp>
      <p:cxnSp>
        <p:nvCxnSpPr>
          <p:cNvPr id="103" name="Conector recto de flecha 102"/>
          <p:cNvCxnSpPr/>
          <p:nvPr/>
        </p:nvCxnSpPr>
        <p:spPr>
          <a:xfrm flipV="1">
            <a:off x="677333" y="2912225"/>
            <a:ext cx="212355" cy="6695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7" name="Conector recto de flecha 106"/>
          <p:cNvCxnSpPr/>
          <p:nvPr/>
        </p:nvCxnSpPr>
        <p:spPr>
          <a:xfrm flipV="1">
            <a:off x="2300111" y="2912225"/>
            <a:ext cx="275290" cy="6185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1" name="CuadroTexto 80"/>
          <p:cNvSpPr txBox="1"/>
          <p:nvPr/>
        </p:nvSpPr>
        <p:spPr>
          <a:xfrm>
            <a:off x="1279514" y="3523155"/>
            <a:ext cx="1919112" cy="646331"/>
          </a:xfrm>
          <a:prstGeom prst="rect">
            <a:avLst/>
          </a:prstGeom>
          <a:noFill/>
        </p:spPr>
        <p:txBody>
          <a:bodyPr wrap="square" rtlCol="0">
            <a:spAutoFit/>
          </a:bodyPr>
          <a:lstStyle/>
          <a:p>
            <a:pPr algn="ctr"/>
            <a:r>
              <a:rPr lang="en-GB" dirty="0" smtClean="0"/>
              <a:t>High</a:t>
            </a:r>
          </a:p>
          <a:p>
            <a:pPr algn="ctr"/>
            <a:r>
              <a:rPr lang="en-GB" dirty="0" smtClean="0"/>
              <a:t>concentration</a:t>
            </a:r>
            <a:endParaRPr lang="en-GB" dirty="0"/>
          </a:p>
        </p:txBody>
      </p:sp>
      <p:grpSp>
        <p:nvGrpSpPr>
          <p:cNvPr id="83" name="Agrupar 82"/>
          <p:cNvGrpSpPr/>
          <p:nvPr/>
        </p:nvGrpSpPr>
        <p:grpSpPr>
          <a:xfrm rot="1735455" flipH="1">
            <a:off x="5412006" y="4432044"/>
            <a:ext cx="295720" cy="219382"/>
            <a:chOff x="468311" y="2324100"/>
            <a:chExt cx="693739" cy="549240"/>
          </a:xfrm>
        </p:grpSpPr>
        <p:sp>
          <p:nvSpPr>
            <p:cNvPr id="84" name="Elipse 83"/>
            <p:cNvSpPr/>
            <p:nvPr/>
          </p:nvSpPr>
          <p:spPr>
            <a:xfrm>
              <a:off x="468311" y="2324100"/>
              <a:ext cx="560389" cy="549240"/>
            </a:xfrm>
            <a:prstGeom prst="ellipse">
              <a:avLst/>
            </a:prstGeom>
            <a:gradFill flip="none" rotWithShape="1">
              <a:gsLst>
                <a:gs pos="90000">
                  <a:srgbClr val="804000"/>
                </a:gs>
                <a:gs pos="40000">
                  <a:srgbClr val="FFCC66"/>
                </a:gs>
              </a:gsLst>
              <a:lin ang="20400000" scaled="0"/>
              <a:tileRect/>
            </a:gradFill>
            <a:effectLst>
              <a:outerShdw blurRad="40000" dist="23000" dir="5400000" rotWithShape="0">
                <a:srgbClr val="FFFF00">
                  <a:alpha val="35000"/>
                </a:srgbClr>
              </a:outerShdw>
            </a:effectLst>
            <a:scene3d>
              <a:camera prst="orthographicFront">
                <a:rot lat="0" lon="0" rev="0"/>
              </a:camera>
              <a:lightRig rig="threePt" dir="t">
                <a:rot lat="0" lon="0" rev="1200000"/>
              </a:lightRig>
            </a:scene3d>
            <a:sp3d contourW="12700">
              <a:bevelT w="63500" h="25400"/>
              <a:contourClr>
                <a:srgbClr val="FFCC66"/>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p>
          </p:txBody>
        </p:sp>
        <p:sp>
          <p:nvSpPr>
            <p:cNvPr id="85" name="Elipse 84"/>
            <p:cNvSpPr/>
            <p:nvPr/>
          </p:nvSpPr>
          <p:spPr>
            <a:xfrm>
              <a:off x="895350" y="2333662"/>
              <a:ext cx="266700" cy="269839"/>
            </a:xfrm>
            <a:prstGeom prst="ellipse">
              <a:avLst/>
            </a:prstGeom>
            <a:gradFill>
              <a:gsLst>
                <a:gs pos="0">
                  <a:srgbClr val="FF6FCF"/>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dirty="0"/>
            </a:p>
          </p:txBody>
        </p:sp>
      </p:grpSp>
      <p:grpSp>
        <p:nvGrpSpPr>
          <p:cNvPr id="87" name="Agrupar 86"/>
          <p:cNvGrpSpPr/>
          <p:nvPr/>
        </p:nvGrpSpPr>
        <p:grpSpPr>
          <a:xfrm rot="6001958" flipH="1">
            <a:off x="5916188" y="4818806"/>
            <a:ext cx="295720" cy="219382"/>
            <a:chOff x="468311" y="2324100"/>
            <a:chExt cx="693739" cy="549240"/>
          </a:xfrm>
        </p:grpSpPr>
        <p:sp>
          <p:nvSpPr>
            <p:cNvPr id="88" name="Elipse 87"/>
            <p:cNvSpPr/>
            <p:nvPr/>
          </p:nvSpPr>
          <p:spPr>
            <a:xfrm>
              <a:off x="468311" y="2324100"/>
              <a:ext cx="560389" cy="549240"/>
            </a:xfrm>
            <a:prstGeom prst="ellipse">
              <a:avLst/>
            </a:prstGeom>
            <a:gradFill flip="none" rotWithShape="1">
              <a:gsLst>
                <a:gs pos="90000">
                  <a:srgbClr val="804000"/>
                </a:gs>
                <a:gs pos="40000">
                  <a:srgbClr val="FFCC66"/>
                </a:gs>
              </a:gsLst>
              <a:lin ang="20400000" scaled="0"/>
              <a:tileRect/>
            </a:gradFill>
            <a:effectLst>
              <a:outerShdw blurRad="40000" dist="23000" dir="5400000" rotWithShape="0">
                <a:srgbClr val="FFFF00">
                  <a:alpha val="35000"/>
                </a:srgbClr>
              </a:outerShdw>
            </a:effectLst>
            <a:scene3d>
              <a:camera prst="orthographicFront">
                <a:rot lat="0" lon="0" rev="0"/>
              </a:camera>
              <a:lightRig rig="threePt" dir="t">
                <a:rot lat="0" lon="0" rev="1200000"/>
              </a:lightRig>
            </a:scene3d>
            <a:sp3d contourW="12700">
              <a:bevelT w="63500" h="25400"/>
              <a:contourClr>
                <a:srgbClr val="FFCC66"/>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p>
          </p:txBody>
        </p:sp>
        <p:sp>
          <p:nvSpPr>
            <p:cNvPr id="89" name="Elipse 88"/>
            <p:cNvSpPr/>
            <p:nvPr/>
          </p:nvSpPr>
          <p:spPr>
            <a:xfrm>
              <a:off x="895350" y="2333662"/>
              <a:ext cx="266700" cy="269839"/>
            </a:xfrm>
            <a:prstGeom prst="ellipse">
              <a:avLst/>
            </a:prstGeom>
            <a:gradFill>
              <a:gsLst>
                <a:gs pos="0">
                  <a:srgbClr val="FF6FCF"/>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dirty="0"/>
            </a:p>
          </p:txBody>
        </p:sp>
      </p:grpSp>
      <p:sp>
        <p:nvSpPr>
          <p:cNvPr id="91" name="Flecha derecha 90"/>
          <p:cNvSpPr/>
          <p:nvPr/>
        </p:nvSpPr>
        <p:spPr>
          <a:xfrm rot="5986937">
            <a:off x="5773575" y="3840484"/>
            <a:ext cx="567356" cy="289224"/>
          </a:xfrm>
          <a:prstGeom prst="rightArrow">
            <a:avLst/>
          </a:prstGeom>
          <a:gradFill flip="none" rotWithShape="1">
            <a:gsLst>
              <a:gs pos="0">
                <a:schemeClr val="accent2">
                  <a:shade val="51000"/>
                  <a:satMod val="130000"/>
                  <a:alpha val="0"/>
                </a:schemeClr>
              </a:gs>
              <a:gs pos="80000">
                <a:schemeClr val="accent2">
                  <a:shade val="93000"/>
                  <a:satMod val="130000"/>
                  <a:alpha val="0"/>
                </a:schemeClr>
              </a:gs>
              <a:gs pos="100000">
                <a:schemeClr val="accent2">
                  <a:shade val="94000"/>
                  <a:satMod val="135000"/>
                  <a:alpha val="0"/>
                </a:schemeClr>
              </a:gs>
            </a:gsLst>
            <a:lin ang="16200000" scaled="0"/>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p>
        </p:txBody>
      </p:sp>
      <p:grpSp>
        <p:nvGrpSpPr>
          <p:cNvPr id="93" name="Agrupar 92"/>
          <p:cNvGrpSpPr/>
          <p:nvPr/>
        </p:nvGrpSpPr>
        <p:grpSpPr>
          <a:xfrm rot="19463681" flipH="1">
            <a:off x="5812722" y="4467282"/>
            <a:ext cx="295720" cy="219382"/>
            <a:chOff x="468311" y="2324100"/>
            <a:chExt cx="693739" cy="549240"/>
          </a:xfrm>
        </p:grpSpPr>
        <p:sp>
          <p:nvSpPr>
            <p:cNvPr id="94" name="Elipse 93"/>
            <p:cNvSpPr/>
            <p:nvPr/>
          </p:nvSpPr>
          <p:spPr>
            <a:xfrm>
              <a:off x="468311" y="2324100"/>
              <a:ext cx="560389" cy="549240"/>
            </a:xfrm>
            <a:prstGeom prst="ellipse">
              <a:avLst/>
            </a:prstGeom>
            <a:gradFill flip="none" rotWithShape="1">
              <a:gsLst>
                <a:gs pos="90000">
                  <a:srgbClr val="804000"/>
                </a:gs>
                <a:gs pos="40000">
                  <a:srgbClr val="FFCC66"/>
                </a:gs>
              </a:gsLst>
              <a:lin ang="20400000" scaled="0"/>
              <a:tileRect/>
            </a:gradFill>
            <a:effectLst>
              <a:outerShdw blurRad="40000" dist="23000" dir="5400000" rotWithShape="0">
                <a:srgbClr val="FFFF00">
                  <a:alpha val="35000"/>
                </a:srgbClr>
              </a:outerShdw>
            </a:effectLst>
            <a:scene3d>
              <a:camera prst="orthographicFront">
                <a:rot lat="0" lon="0" rev="0"/>
              </a:camera>
              <a:lightRig rig="threePt" dir="t">
                <a:rot lat="0" lon="0" rev="1200000"/>
              </a:lightRig>
            </a:scene3d>
            <a:sp3d contourW="12700">
              <a:bevelT w="63500" h="25400"/>
              <a:contourClr>
                <a:srgbClr val="FFCC66"/>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p>
          </p:txBody>
        </p:sp>
        <p:sp>
          <p:nvSpPr>
            <p:cNvPr id="96" name="Elipse 95"/>
            <p:cNvSpPr/>
            <p:nvPr/>
          </p:nvSpPr>
          <p:spPr>
            <a:xfrm>
              <a:off x="895350" y="2333662"/>
              <a:ext cx="266700" cy="269839"/>
            </a:xfrm>
            <a:prstGeom prst="ellipse">
              <a:avLst/>
            </a:prstGeom>
            <a:gradFill>
              <a:gsLst>
                <a:gs pos="0">
                  <a:srgbClr val="FF6FCF"/>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dirty="0"/>
            </a:p>
          </p:txBody>
        </p:sp>
      </p:grpSp>
      <p:grpSp>
        <p:nvGrpSpPr>
          <p:cNvPr id="98" name="Agrupar 97"/>
          <p:cNvGrpSpPr/>
          <p:nvPr/>
        </p:nvGrpSpPr>
        <p:grpSpPr>
          <a:xfrm rot="7242380">
            <a:off x="3423982" y="1977461"/>
            <a:ext cx="488072" cy="279365"/>
            <a:chOff x="334961" y="2324100"/>
            <a:chExt cx="827089" cy="549240"/>
          </a:xfrm>
        </p:grpSpPr>
        <p:sp>
          <p:nvSpPr>
            <p:cNvPr id="99" name="Elipse 98"/>
            <p:cNvSpPr/>
            <p:nvPr/>
          </p:nvSpPr>
          <p:spPr>
            <a:xfrm>
              <a:off x="334961" y="2552700"/>
              <a:ext cx="266700" cy="26984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dirty="0"/>
            </a:p>
          </p:txBody>
        </p:sp>
        <p:sp>
          <p:nvSpPr>
            <p:cNvPr id="100" name="Elipse 99"/>
            <p:cNvSpPr/>
            <p:nvPr/>
          </p:nvSpPr>
          <p:spPr>
            <a:xfrm>
              <a:off x="468311" y="2324100"/>
              <a:ext cx="560389" cy="549240"/>
            </a:xfrm>
            <a:prstGeom prst="ellipse">
              <a:avLst/>
            </a:prstGeom>
            <a:gradFill flip="none" rotWithShape="1">
              <a:gsLst>
                <a:gs pos="90000">
                  <a:srgbClr val="FF8000"/>
                </a:gs>
                <a:gs pos="40000">
                  <a:srgbClr val="FFFF00"/>
                </a:gs>
              </a:gsLst>
              <a:lin ang="20400000" scaled="0"/>
              <a:tileRect/>
            </a:gradFill>
            <a:effectLst>
              <a:outerShdw blurRad="40000" dist="23000" dir="5400000" rotWithShape="0">
                <a:srgbClr val="FFFF00">
                  <a:alpha val="35000"/>
                </a:srgbClr>
              </a:outerShdw>
            </a:effectLst>
            <a:scene3d>
              <a:camera prst="orthographicFront">
                <a:rot lat="0" lon="0" rev="0"/>
              </a:camera>
              <a:lightRig rig="threePt" dir="t">
                <a:rot lat="0" lon="0" rev="1200000"/>
              </a:lightRig>
            </a:scene3d>
            <a:sp3d contourW="3810">
              <a:bevelT w="63500" h="25400"/>
              <a:contourClr>
                <a:srgbClr val="FF8000"/>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p>
          </p:txBody>
        </p:sp>
        <p:sp>
          <p:nvSpPr>
            <p:cNvPr id="102" name="Elipse 101"/>
            <p:cNvSpPr/>
            <p:nvPr/>
          </p:nvSpPr>
          <p:spPr>
            <a:xfrm>
              <a:off x="895350" y="2603500"/>
              <a:ext cx="266700" cy="26984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dirty="0"/>
            </a:p>
          </p:txBody>
        </p:sp>
      </p:grpSp>
      <p:sp>
        <p:nvSpPr>
          <p:cNvPr id="11" name="Elipse 10"/>
          <p:cNvSpPr/>
          <p:nvPr/>
        </p:nvSpPr>
        <p:spPr>
          <a:xfrm rot="877544">
            <a:off x="5092091" y="2068285"/>
            <a:ext cx="2812143" cy="2150013"/>
          </a:xfrm>
          <a:prstGeom prst="ellipse">
            <a:avLst/>
          </a:prstGeom>
          <a:solidFill>
            <a:srgbClr val="CCCCCC">
              <a:alpha val="28000"/>
            </a:srgbClr>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dirty="0">
              <a:ln w="57150" cmpd="thinThick">
                <a:solidFill>
                  <a:schemeClr val="tx1"/>
                </a:solidFill>
              </a:ln>
            </a:endParaRPr>
          </a:p>
        </p:txBody>
      </p:sp>
      <p:sp>
        <p:nvSpPr>
          <p:cNvPr id="35" name="Elipse 34"/>
          <p:cNvSpPr/>
          <p:nvPr/>
        </p:nvSpPr>
        <p:spPr>
          <a:xfrm rot="154225">
            <a:off x="2915901" y="1865744"/>
            <a:ext cx="5838541" cy="4371850"/>
          </a:xfrm>
          <a:prstGeom prst="ellipse">
            <a:avLst/>
          </a:prstGeom>
          <a:solidFill>
            <a:srgbClr val="FFCC66">
              <a:alpha val="18000"/>
            </a:srgbClr>
          </a:solidFill>
          <a:ln w="76200" cmpd="tri"/>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1507310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38889E-6 -2.96296E-6 C -0.00729 -0.02893 -0.01406 -0.05648 -0.01753 -0.00578 C -0.02135 0.04537 -0.0217 0.25486 -0.02222 0.30926 " pathEditMode="relative" rAng="0" ptsTypes="aaA">
                                      <p:cBhvr>
                                        <p:cTn id="6" dur="3000" fill="hold"/>
                                        <p:tgtEl>
                                          <p:spTgt spid="43"/>
                                        </p:tgtEl>
                                        <p:attrNameLst>
                                          <p:attrName>ppt_x</p:attrName>
                                          <p:attrName>ppt_y</p:attrName>
                                        </p:attrNameLst>
                                      </p:cBhvr>
                                      <p:rCtr x="-1111" y="12639"/>
                                    </p:animMotion>
                                  </p:childTnLst>
                                </p:cTn>
                              </p:par>
                            </p:childTnLst>
                          </p:cTn>
                        </p:par>
                        <p:par>
                          <p:cTn id="7" fill="hold">
                            <p:stCondLst>
                              <p:cond delay="3000"/>
                            </p:stCondLst>
                            <p:childTnLst>
                              <p:par>
                                <p:cTn id="8" presetID="19" presetClass="emph" presetSubtype="0" fill="hold" grpId="1" nodeType="afterEffect">
                                  <p:stCondLst>
                                    <p:cond delay="0"/>
                                  </p:stCondLst>
                                  <p:childTnLst>
                                    <p:animClr clrSpc="rgb" dir="cw">
                                      <p:cBhvr override="childStyle">
                                        <p:cTn id="9" dur="1000" fill="hold"/>
                                        <p:tgtEl>
                                          <p:spTgt spid="50"/>
                                        </p:tgtEl>
                                        <p:attrNameLst>
                                          <p:attrName>style.color</p:attrName>
                                        </p:attrNameLst>
                                      </p:cBhvr>
                                      <p:to>
                                        <a:srgbClr val="00FF00"/>
                                      </p:to>
                                    </p:animClr>
                                    <p:animClr clrSpc="rgb" dir="cw">
                                      <p:cBhvr>
                                        <p:cTn id="10" dur="1000" fill="hold"/>
                                        <p:tgtEl>
                                          <p:spTgt spid="50"/>
                                        </p:tgtEl>
                                        <p:attrNameLst>
                                          <p:attrName>fillcolor</p:attrName>
                                        </p:attrNameLst>
                                      </p:cBhvr>
                                      <p:to>
                                        <a:srgbClr val="00FF00"/>
                                      </p:to>
                                    </p:animClr>
                                    <p:set>
                                      <p:cBhvr>
                                        <p:cTn id="11" dur="1000" fill="hold"/>
                                        <p:tgtEl>
                                          <p:spTgt spid="50"/>
                                        </p:tgtEl>
                                        <p:attrNameLst>
                                          <p:attrName>fill.type</p:attrName>
                                        </p:attrNameLst>
                                      </p:cBhvr>
                                      <p:to>
                                        <p:strVal val="solid"/>
                                      </p:to>
                                    </p:set>
                                    <p:set>
                                      <p:cBhvr>
                                        <p:cTn id="12" dur="1000" fill="hold"/>
                                        <p:tgtEl>
                                          <p:spTgt spid="50"/>
                                        </p:tgtEl>
                                        <p:attrNameLst>
                                          <p:attrName>fill.on</p:attrName>
                                        </p:attrNameLst>
                                      </p:cBhvr>
                                      <p:to>
                                        <p:strVal val="true"/>
                                      </p:to>
                                    </p:set>
                                  </p:childTnLst>
                                </p:cTn>
                              </p:par>
                            </p:childTnLst>
                          </p:cTn>
                        </p:par>
                        <p:par>
                          <p:cTn id="13" fill="hold">
                            <p:stCondLst>
                              <p:cond delay="4000"/>
                            </p:stCondLst>
                            <p:childTnLst>
                              <p:par>
                                <p:cTn id="14" presetID="19" presetClass="emph" presetSubtype="0" fill="hold" grpId="0" nodeType="afterEffect">
                                  <p:stCondLst>
                                    <p:cond delay="0"/>
                                  </p:stCondLst>
                                  <p:childTnLst>
                                    <p:animClr clrSpc="rgb" dir="cw">
                                      <p:cBhvr override="childStyle">
                                        <p:cTn id="15" dur="1000" fill="hold"/>
                                        <p:tgtEl>
                                          <p:spTgt spid="51"/>
                                        </p:tgtEl>
                                        <p:attrNameLst>
                                          <p:attrName>style.color</p:attrName>
                                        </p:attrNameLst>
                                      </p:cBhvr>
                                      <p:to>
                                        <a:srgbClr val="00FF00"/>
                                      </p:to>
                                    </p:animClr>
                                    <p:animClr clrSpc="rgb" dir="cw">
                                      <p:cBhvr>
                                        <p:cTn id="16" dur="1000" fill="hold"/>
                                        <p:tgtEl>
                                          <p:spTgt spid="51"/>
                                        </p:tgtEl>
                                        <p:attrNameLst>
                                          <p:attrName>fillcolor</p:attrName>
                                        </p:attrNameLst>
                                      </p:cBhvr>
                                      <p:to>
                                        <a:srgbClr val="00FF00"/>
                                      </p:to>
                                    </p:animClr>
                                    <p:set>
                                      <p:cBhvr>
                                        <p:cTn id="17" dur="1000" fill="hold"/>
                                        <p:tgtEl>
                                          <p:spTgt spid="51"/>
                                        </p:tgtEl>
                                        <p:attrNameLst>
                                          <p:attrName>fill.type</p:attrName>
                                        </p:attrNameLst>
                                      </p:cBhvr>
                                      <p:to>
                                        <p:strVal val="solid"/>
                                      </p:to>
                                    </p:set>
                                    <p:set>
                                      <p:cBhvr>
                                        <p:cTn id="18" dur="1000" fill="hold"/>
                                        <p:tgtEl>
                                          <p:spTgt spid="51"/>
                                        </p:tgtEl>
                                        <p:attrNameLst>
                                          <p:attrName>fill.on</p:attrName>
                                        </p:attrNameLst>
                                      </p:cBhvr>
                                      <p:to>
                                        <p:strVal val="true"/>
                                      </p:to>
                                    </p:set>
                                  </p:childTnLst>
                                </p:cTn>
                              </p:par>
                            </p:childTnLst>
                          </p:cTn>
                        </p:par>
                        <p:par>
                          <p:cTn id="19" fill="hold">
                            <p:stCondLst>
                              <p:cond delay="5000"/>
                            </p:stCondLst>
                            <p:childTnLst>
                              <p:par>
                                <p:cTn id="20" presetID="19" presetClass="emph" presetSubtype="0" fill="hold" grpId="0" nodeType="afterEffect">
                                  <p:stCondLst>
                                    <p:cond delay="0"/>
                                  </p:stCondLst>
                                  <p:childTnLst>
                                    <p:animClr clrSpc="rgb" dir="cw">
                                      <p:cBhvr override="childStyle">
                                        <p:cTn id="21" dur="1000" fill="hold"/>
                                        <p:tgtEl>
                                          <p:spTgt spid="54"/>
                                        </p:tgtEl>
                                        <p:attrNameLst>
                                          <p:attrName>style.color</p:attrName>
                                        </p:attrNameLst>
                                      </p:cBhvr>
                                      <p:to>
                                        <a:srgbClr val="00FF00"/>
                                      </p:to>
                                    </p:animClr>
                                    <p:animClr clrSpc="rgb" dir="cw">
                                      <p:cBhvr>
                                        <p:cTn id="22" dur="1000" fill="hold"/>
                                        <p:tgtEl>
                                          <p:spTgt spid="54"/>
                                        </p:tgtEl>
                                        <p:attrNameLst>
                                          <p:attrName>fillcolor</p:attrName>
                                        </p:attrNameLst>
                                      </p:cBhvr>
                                      <p:to>
                                        <a:srgbClr val="00FF00"/>
                                      </p:to>
                                    </p:animClr>
                                    <p:set>
                                      <p:cBhvr>
                                        <p:cTn id="23" dur="1000" fill="hold"/>
                                        <p:tgtEl>
                                          <p:spTgt spid="54"/>
                                        </p:tgtEl>
                                        <p:attrNameLst>
                                          <p:attrName>fill.type</p:attrName>
                                        </p:attrNameLst>
                                      </p:cBhvr>
                                      <p:to>
                                        <p:strVal val="solid"/>
                                      </p:to>
                                    </p:set>
                                    <p:set>
                                      <p:cBhvr>
                                        <p:cTn id="24" dur="1000" fill="hold"/>
                                        <p:tgtEl>
                                          <p:spTgt spid="54"/>
                                        </p:tgtEl>
                                        <p:attrNameLst>
                                          <p:attrName>fill.on</p:attrName>
                                        </p:attrNameLst>
                                      </p:cBhvr>
                                      <p:to>
                                        <p:strVal val="true"/>
                                      </p:to>
                                    </p:se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childTnLst>
                                </p:cTn>
                              </p:par>
                            </p:childTnLst>
                          </p:cTn>
                        </p:par>
                        <p:par>
                          <p:cTn id="38" fill="hold">
                            <p:stCondLst>
                              <p:cond delay="7000"/>
                            </p:stCondLst>
                            <p:childTnLst>
                              <p:par>
                                <p:cTn id="39" presetID="0" presetClass="path" presetSubtype="0" accel="50000" decel="50000" fill="hold" nodeType="afterEffect">
                                  <p:stCondLst>
                                    <p:cond delay="0"/>
                                  </p:stCondLst>
                                  <p:childTnLst>
                                    <p:animMotion origin="layout" path="M 2.77778E-7 -0.01389 C -0.07396 0.03148 -0.1474 0.07893 -0.22205 0.08125 C -0.29566 0.08449 -0.37066 0.03935 -0.44375 -0.00278 " pathEditMode="relative" rAng="0" ptsTypes="aaA">
                                      <p:cBhvr>
                                        <p:cTn id="40" dur="2000" fill="hold"/>
                                        <p:tgtEl>
                                          <p:spTgt spid="21"/>
                                        </p:tgtEl>
                                        <p:attrNameLst>
                                          <p:attrName>ppt_x</p:attrName>
                                          <p:attrName>ppt_y</p:attrName>
                                        </p:attrNameLst>
                                      </p:cBhvr>
                                      <p:rCtr x="-22187" y="4907"/>
                                    </p:animMotion>
                                  </p:childTnLst>
                                </p:cTn>
                              </p:par>
                            </p:childTnLst>
                          </p:cTn>
                        </p:par>
                        <p:par>
                          <p:cTn id="41" fill="hold">
                            <p:stCondLst>
                              <p:cond delay="9000"/>
                            </p:stCondLst>
                            <p:childTnLst>
                              <p:par>
                                <p:cTn id="42" presetID="10" presetClass="entr" presetSubtype="0" fill="hold" grpId="0" nodeType="after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fade">
                                      <p:cBhvr>
                                        <p:cTn id="44" dur="2000"/>
                                        <p:tgtEl>
                                          <p:spTgt spid="82"/>
                                        </p:tgtEl>
                                      </p:cBhvr>
                                    </p:animEffect>
                                  </p:childTnLst>
                                </p:cTn>
                              </p:par>
                            </p:childTnLst>
                          </p:cTn>
                        </p:par>
                        <p:par>
                          <p:cTn id="45" fill="hold">
                            <p:stCondLst>
                              <p:cond delay="11000"/>
                            </p:stCondLst>
                            <p:childTnLst>
                              <p:par>
                                <p:cTn id="46" presetID="22" presetClass="entr" presetSubtype="4" fill="hold" nodeType="after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wipe(down)">
                                      <p:cBhvr>
                                        <p:cTn id="48" dur="500"/>
                                        <p:tgtEl>
                                          <p:spTgt spid="95"/>
                                        </p:tgtEl>
                                      </p:cBhvr>
                                    </p:animEffect>
                                  </p:childTnLst>
                                </p:cTn>
                              </p:par>
                            </p:childTnLst>
                          </p:cTn>
                        </p:par>
                        <p:par>
                          <p:cTn id="49" fill="hold">
                            <p:stCondLst>
                              <p:cond delay="11500"/>
                            </p:stCondLst>
                            <p:childTnLst>
                              <p:par>
                                <p:cTn id="50" presetID="22" presetClass="entr" presetSubtype="4" fill="hold" grpId="0" nodeType="after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wipe(down)">
                                      <p:cBhvr>
                                        <p:cTn id="52" dur="500"/>
                                        <p:tgtEl>
                                          <p:spTgt spid="86"/>
                                        </p:tgtEl>
                                      </p:cBhvr>
                                    </p:animEffect>
                                  </p:childTnLst>
                                </p:cTn>
                              </p:par>
                            </p:childTnLst>
                          </p:cTn>
                        </p:par>
                        <p:par>
                          <p:cTn id="53" fill="hold">
                            <p:stCondLst>
                              <p:cond delay="12000"/>
                            </p:stCondLst>
                            <p:childTnLst>
                              <p:par>
                                <p:cTn id="54" presetID="22" presetClass="entr" presetSubtype="4" fill="hold" nodeType="afterEffect">
                                  <p:stCondLst>
                                    <p:cond delay="0"/>
                                  </p:stCondLst>
                                  <p:childTnLst>
                                    <p:set>
                                      <p:cBhvr>
                                        <p:cTn id="55" dur="1" fill="hold">
                                          <p:stCondLst>
                                            <p:cond delay="0"/>
                                          </p:stCondLst>
                                        </p:cTn>
                                        <p:tgtEl>
                                          <p:spTgt spid="103"/>
                                        </p:tgtEl>
                                        <p:attrNameLst>
                                          <p:attrName>style.visibility</p:attrName>
                                        </p:attrNameLst>
                                      </p:cBhvr>
                                      <p:to>
                                        <p:strVal val="visible"/>
                                      </p:to>
                                    </p:set>
                                    <p:animEffect transition="in" filter="wipe(down)">
                                      <p:cBhvr>
                                        <p:cTn id="56" dur="500"/>
                                        <p:tgtEl>
                                          <p:spTgt spid="103"/>
                                        </p:tgtEl>
                                      </p:cBhvr>
                                    </p:animEffect>
                                  </p:childTnLst>
                                </p:cTn>
                              </p:par>
                            </p:childTnLst>
                          </p:cTn>
                        </p:par>
                        <p:par>
                          <p:cTn id="57" fill="hold">
                            <p:stCondLst>
                              <p:cond delay="12500"/>
                            </p:stCondLst>
                            <p:childTnLst>
                              <p:par>
                                <p:cTn id="58" presetID="22" presetClass="entr" presetSubtype="4" fill="hold" grpId="0" nodeType="afterEffect">
                                  <p:stCondLst>
                                    <p:cond delay="0"/>
                                  </p:stCondLst>
                                  <p:childTnLst>
                                    <p:set>
                                      <p:cBhvr>
                                        <p:cTn id="59" dur="1" fill="hold">
                                          <p:stCondLst>
                                            <p:cond delay="0"/>
                                          </p:stCondLst>
                                        </p:cTn>
                                        <p:tgtEl>
                                          <p:spTgt spid="92"/>
                                        </p:tgtEl>
                                        <p:attrNameLst>
                                          <p:attrName>style.visibility</p:attrName>
                                        </p:attrNameLst>
                                      </p:cBhvr>
                                      <p:to>
                                        <p:strVal val="visible"/>
                                      </p:to>
                                    </p:set>
                                    <p:animEffect transition="in" filter="wipe(down)">
                                      <p:cBhvr>
                                        <p:cTn id="60" dur="500"/>
                                        <p:tgtEl>
                                          <p:spTgt spid="92"/>
                                        </p:tgtEl>
                                      </p:cBhvr>
                                    </p:animEffect>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1.11111E-6 -3.7037E-6 C 0.00608 -0.02662 0.0118 -0.05208 0.01493 -0.00532 C 0.01805 0.04213 0.0184 0.23611 0.01892 0.28658 " pathEditMode="relative" rAng="0" ptsTypes="aaA">
                                      <p:cBhvr>
                                        <p:cTn id="64" dur="3000" fill="hold"/>
                                        <p:tgtEl>
                                          <p:spTgt spid="98"/>
                                        </p:tgtEl>
                                        <p:attrNameLst>
                                          <p:attrName>ppt_x</p:attrName>
                                          <p:attrName>ppt_y</p:attrName>
                                        </p:attrNameLst>
                                      </p:cBhvr>
                                      <p:rCtr x="938" y="11713"/>
                                    </p:animMotion>
                                  </p:childTnLst>
                                </p:cTn>
                              </p:par>
                            </p:childTnLst>
                          </p:cTn>
                        </p:par>
                        <p:par>
                          <p:cTn id="65" fill="hold">
                            <p:stCondLst>
                              <p:cond delay="3000"/>
                            </p:stCondLst>
                            <p:childTnLst>
                              <p:par>
                                <p:cTn id="66" presetID="22" presetClass="entr" presetSubtype="4" fill="hold" grpId="2" nodeType="after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wipe(down)">
                                      <p:cBhvr>
                                        <p:cTn id="68" dur="500"/>
                                        <p:tgtEl>
                                          <p:spTgt spid="50"/>
                                        </p:tgtEl>
                                      </p:cBhvr>
                                    </p:animEffect>
                                  </p:childTnLst>
                                </p:cTn>
                              </p:par>
                            </p:childTnLst>
                          </p:cTn>
                        </p:par>
                        <p:par>
                          <p:cTn id="69" fill="hold">
                            <p:stCondLst>
                              <p:cond delay="3500"/>
                            </p:stCondLst>
                            <p:childTnLst>
                              <p:par>
                                <p:cTn id="70" presetID="22" presetClass="entr" presetSubtype="4" fill="hold" grpId="1" nodeType="after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down)">
                                      <p:cBhvr>
                                        <p:cTn id="72" dur="500"/>
                                        <p:tgtEl>
                                          <p:spTgt spid="51"/>
                                        </p:tgtEl>
                                      </p:cBhvr>
                                    </p:animEffect>
                                  </p:childTnLst>
                                </p:cTn>
                              </p:par>
                            </p:childTnLst>
                          </p:cTn>
                        </p:par>
                        <p:par>
                          <p:cTn id="73" fill="hold">
                            <p:stCondLst>
                              <p:cond delay="4000"/>
                            </p:stCondLst>
                            <p:childTnLst>
                              <p:par>
                                <p:cTn id="74" presetID="22" presetClass="entr" presetSubtype="4" fill="hold" grpId="0" nodeType="after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wipe(down)">
                                      <p:cBhvr>
                                        <p:cTn id="76" dur="500"/>
                                        <p:tgtEl>
                                          <p:spTgt spid="48"/>
                                        </p:tgtEl>
                                      </p:cBhvr>
                                    </p:animEffect>
                                  </p:childTnLst>
                                </p:cTn>
                              </p:par>
                            </p:childTnLst>
                          </p:cTn>
                        </p:par>
                        <p:par>
                          <p:cTn id="77" fill="hold">
                            <p:stCondLst>
                              <p:cond delay="4500"/>
                            </p:stCondLst>
                            <p:childTnLst>
                              <p:par>
                                <p:cTn id="78" presetID="19" presetClass="emph" presetSubtype="0" fill="hold" grpId="0" nodeType="afterEffect">
                                  <p:stCondLst>
                                    <p:cond delay="0"/>
                                  </p:stCondLst>
                                  <p:childTnLst>
                                    <p:animClr clrSpc="rgb" dir="cw">
                                      <p:cBhvr override="childStyle">
                                        <p:cTn id="79" dur="1000" fill="hold"/>
                                        <p:tgtEl>
                                          <p:spTgt spid="91"/>
                                        </p:tgtEl>
                                        <p:attrNameLst>
                                          <p:attrName>style.color</p:attrName>
                                        </p:attrNameLst>
                                      </p:cBhvr>
                                      <p:to>
                                        <a:srgbClr val="00FF00"/>
                                      </p:to>
                                    </p:animClr>
                                    <p:animClr clrSpc="rgb" dir="cw">
                                      <p:cBhvr>
                                        <p:cTn id="80" dur="1000" fill="hold"/>
                                        <p:tgtEl>
                                          <p:spTgt spid="91"/>
                                        </p:tgtEl>
                                        <p:attrNameLst>
                                          <p:attrName>fillcolor</p:attrName>
                                        </p:attrNameLst>
                                      </p:cBhvr>
                                      <p:to>
                                        <a:srgbClr val="00FF00"/>
                                      </p:to>
                                    </p:animClr>
                                    <p:set>
                                      <p:cBhvr>
                                        <p:cTn id="81" dur="1000" fill="hold"/>
                                        <p:tgtEl>
                                          <p:spTgt spid="91"/>
                                        </p:tgtEl>
                                        <p:attrNameLst>
                                          <p:attrName>fill.type</p:attrName>
                                        </p:attrNameLst>
                                      </p:cBhvr>
                                      <p:to>
                                        <p:strVal val="solid"/>
                                      </p:to>
                                    </p:set>
                                    <p:set>
                                      <p:cBhvr>
                                        <p:cTn id="82" dur="1000" fill="hold"/>
                                        <p:tgtEl>
                                          <p:spTgt spid="91"/>
                                        </p:tgtEl>
                                        <p:attrNameLst>
                                          <p:attrName>fill.on</p:attrName>
                                        </p:attrNameLst>
                                      </p:cBhvr>
                                      <p:to>
                                        <p:strVal val="true"/>
                                      </p:to>
                                    </p:set>
                                  </p:childTnLst>
                                </p:cTn>
                              </p:par>
                            </p:childTnLst>
                          </p:cTn>
                        </p:par>
                        <p:par>
                          <p:cTn id="83" fill="hold">
                            <p:stCondLst>
                              <p:cond delay="5500"/>
                            </p:stCondLst>
                            <p:childTnLst>
                              <p:par>
                                <p:cTn id="84" presetID="10" presetClass="entr" presetSubtype="0" fill="hold" nodeType="afterEffect">
                                  <p:stCondLst>
                                    <p:cond delay="0"/>
                                  </p:stCondLst>
                                  <p:childTnLst>
                                    <p:set>
                                      <p:cBhvr>
                                        <p:cTn id="85" dur="1" fill="hold">
                                          <p:stCondLst>
                                            <p:cond delay="0"/>
                                          </p:stCondLst>
                                        </p:cTn>
                                        <p:tgtEl>
                                          <p:spTgt spid="83"/>
                                        </p:tgtEl>
                                        <p:attrNameLst>
                                          <p:attrName>style.visibility</p:attrName>
                                        </p:attrNameLst>
                                      </p:cBhvr>
                                      <p:to>
                                        <p:strVal val="visible"/>
                                      </p:to>
                                    </p:set>
                                    <p:animEffect transition="in" filter="fade">
                                      <p:cBhvr>
                                        <p:cTn id="86" dur="1000"/>
                                        <p:tgtEl>
                                          <p:spTgt spid="83"/>
                                        </p:tgtEl>
                                      </p:cBhvr>
                                    </p:animEffect>
                                  </p:childTnLst>
                                </p:cTn>
                              </p:par>
                              <p:par>
                                <p:cTn id="87" presetID="10" presetClass="entr" presetSubtype="0" fill="hold" nodeType="withEffect">
                                  <p:stCondLst>
                                    <p:cond delay="0"/>
                                  </p:stCondLst>
                                  <p:childTnLst>
                                    <p:set>
                                      <p:cBhvr>
                                        <p:cTn id="88" dur="1" fill="hold">
                                          <p:stCondLst>
                                            <p:cond delay="0"/>
                                          </p:stCondLst>
                                        </p:cTn>
                                        <p:tgtEl>
                                          <p:spTgt spid="87"/>
                                        </p:tgtEl>
                                        <p:attrNameLst>
                                          <p:attrName>style.visibility</p:attrName>
                                        </p:attrNameLst>
                                      </p:cBhvr>
                                      <p:to>
                                        <p:strVal val="visible"/>
                                      </p:to>
                                    </p:set>
                                    <p:animEffect transition="in" filter="fade">
                                      <p:cBhvr>
                                        <p:cTn id="89" dur="1000"/>
                                        <p:tgtEl>
                                          <p:spTgt spid="87"/>
                                        </p:tgtEl>
                                      </p:cBhvr>
                                    </p:animEffect>
                                  </p:childTnLst>
                                </p:cTn>
                              </p:par>
                              <p:par>
                                <p:cTn id="90" presetID="10" presetClass="entr" presetSubtype="0" fill="hold" nodeType="withEffect">
                                  <p:stCondLst>
                                    <p:cond delay="0"/>
                                  </p:stCondLst>
                                  <p:childTnLst>
                                    <p:set>
                                      <p:cBhvr>
                                        <p:cTn id="91" dur="1" fill="hold">
                                          <p:stCondLst>
                                            <p:cond delay="0"/>
                                          </p:stCondLst>
                                        </p:cTn>
                                        <p:tgtEl>
                                          <p:spTgt spid="93"/>
                                        </p:tgtEl>
                                        <p:attrNameLst>
                                          <p:attrName>style.visibility</p:attrName>
                                        </p:attrNameLst>
                                      </p:cBhvr>
                                      <p:to>
                                        <p:strVal val="visible"/>
                                      </p:to>
                                    </p:set>
                                    <p:animEffect transition="in" filter="fade">
                                      <p:cBhvr>
                                        <p:cTn id="92" dur="1000"/>
                                        <p:tgtEl>
                                          <p:spTgt spid="93"/>
                                        </p:tgtEl>
                                      </p:cBhvr>
                                    </p:animEffect>
                                  </p:childTnLst>
                                </p:cTn>
                              </p:par>
                            </p:childTnLst>
                          </p:cTn>
                        </p:par>
                        <p:par>
                          <p:cTn id="93" fill="hold">
                            <p:stCondLst>
                              <p:cond delay="6500"/>
                            </p:stCondLst>
                            <p:childTnLst>
                              <p:par>
                                <p:cTn id="94" presetID="0" presetClass="path" presetSubtype="0" accel="50000" decel="50000" fill="hold" nodeType="afterEffect">
                                  <p:stCondLst>
                                    <p:cond delay="0"/>
                                  </p:stCondLst>
                                  <p:childTnLst>
                                    <p:animMotion origin="layout" path="M -5E-6 6.2963E-6 C -0.11164 0.03079 -0.2231 0.06158 -0.29167 0.05348 C -0.36025 0.04538 -0.38612 -0.00208 -0.41199 -0.0493 " pathEditMode="relative" ptsTypes="aaA">
                                      <p:cBhvr>
                                        <p:cTn id="95" dur="2000" fill="hold"/>
                                        <p:tgtEl>
                                          <p:spTgt spid="32"/>
                                        </p:tgtEl>
                                        <p:attrNameLst>
                                          <p:attrName>ppt_x</p:attrName>
                                          <p:attrName>ppt_y</p:attrName>
                                        </p:attrNameLst>
                                      </p:cBhvr>
                                    </p:animMotion>
                                  </p:childTnLst>
                                </p:cTn>
                              </p:par>
                            </p:childTnLst>
                          </p:cTn>
                        </p:par>
                        <p:par>
                          <p:cTn id="96" fill="hold">
                            <p:stCondLst>
                              <p:cond delay="8500"/>
                            </p:stCondLst>
                            <p:childTnLst>
                              <p:par>
                                <p:cTn id="97" presetID="22" presetClass="entr" presetSubtype="4" fill="hold" nodeType="afterEffect">
                                  <p:stCondLst>
                                    <p:cond delay="0"/>
                                  </p:stCondLst>
                                  <p:childTnLst>
                                    <p:set>
                                      <p:cBhvr>
                                        <p:cTn id="98" dur="1" fill="hold">
                                          <p:stCondLst>
                                            <p:cond delay="0"/>
                                          </p:stCondLst>
                                        </p:cTn>
                                        <p:tgtEl>
                                          <p:spTgt spid="101"/>
                                        </p:tgtEl>
                                        <p:attrNameLst>
                                          <p:attrName>style.visibility</p:attrName>
                                        </p:attrNameLst>
                                      </p:cBhvr>
                                      <p:to>
                                        <p:strVal val="visible"/>
                                      </p:to>
                                    </p:set>
                                    <p:animEffect transition="in" filter="wipe(down)">
                                      <p:cBhvr>
                                        <p:cTn id="99" dur="500"/>
                                        <p:tgtEl>
                                          <p:spTgt spid="101"/>
                                        </p:tgtEl>
                                      </p:cBhvr>
                                    </p:animEffect>
                                  </p:childTnLst>
                                </p:cTn>
                              </p:par>
                            </p:childTnLst>
                          </p:cTn>
                        </p:par>
                        <p:par>
                          <p:cTn id="100" fill="hold">
                            <p:stCondLst>
                              <p:cond delay="9000"/>
                            </p:stCondLst>
                            <p:childTnLst>
                              <p:par>
                                <p:cTn id="101" presetID="22" presetClass="entr" presetSubtype="4" fill="hold" grpId="0" nodeType="afterEffect">
                                  <p:stCondLst>
                                    <p:cond delay="0"/>
                                  </p:stCondLst>
                                  <p:childTnLst>
                                    <p:set>
                                      <p:cBhvr>
                                        <p:cTn id="102" dur="1" fill="hold">
                                          <p:stCondLst>
                                            <p:cond delay="0"/>
                                          </p:stCondLst>
                                        </p:cTn>
                                        <p:tgtEl>
                                          <p:spTgt spid="81"/>
                                        </p:tgtEl>
                                        <p:attrNameLst>
                                          <p:attrName>style.visibility</p:attrName>
                                        </p:attrNameLst>
                                      </p:cBhvr>
                                      <p:to>
                                        <p:strVal val="visible"/>
                                      </p:to>
                                    </p:set>
                                    <p:animEffect transition="in" filter="wipe(down)">
                                      <p:cBhvr>
                                        <p:cTn id="103" dur="500"/>
                                        <p:tgtEl>
                                          <p:spTgt spid="81"/>
                                        </p:tgtEl>
                                      </p:cBhvr>
                                    </p:animEffect>
                                  </p:childTnLst>
                                </p:cTn>
                              </p:par>
                            </p:childTnLst>
                          </p:cTn>
                        </p:par>
                        <p:par>
                          <p:cTn id="104" fill="hold">
                            <p:stCondLst>
                              <p:cond delay="9500"/>
                            </p:stCondLst>
                            <p:childTnLst>
                              <p:par>
                                <p:cTn id="105" presetID="22" presetClass="entr" presetSubtype="4" fill="hold" nodeType="afterEffect">
                                  <p:stCondLst>
                                    <p:cond delay="0"/>
                                  </p:stCondLst>
                                  <p:childTnLst>
                                    <p:set>
                                      <p:cBhvr>
                                        <p:cTn id="106" dur="1" fill="hold">
                                          <p:stCondLst>
                                            <p:cond delay="0"/>
                                          </p:stCondLst>
                                        </p:cTn>
                                        <p:tgtEl>
                                          <p:spTgt spid="107"/>
                                        </p:tgtEl>
                                        <p:attrNameLst>
                                          <p:attrName>style.visibility</p:attrName>
                                        </p:attrNameLst>
                                      </p:cBhvr>
                                      <p:to>
                                        <p:strVal val="visible"/>
                                      </p:to>
                                    </p:set>
                                    <p:animEffect transition="in" filter="wipe(down)">
                                      <p:cBhvr>
                                        <p:cTn id="107" dur="500"/>
                                        <p:tgtEl>
                                          <p:spTgt spid="107"/>
                                        </p:tgtEl>
                                      </p:cBhvr>
                                    </p:animEffect>
                                  </p:childTnLst>
                                </p:cTn>
                              </p:par>
                            </p:childTnLst>
                          </p:cTn>
                        </p:par>
                        <p:par>
                          <p:cTn id="108" fill="hold">
                            <p:stCondLst>
                              <p:cond delay="10000"/>
                            </p:stCondLst>
                            <p:childTnLst>
                              <p:par>
                                <p:cTn id="109" presetID="22" presetClass="entr" presetSubtype="4" fill="hold" grpId="0" nodeType="afterEffect">
                                  <p:stCondLst>
                                    <p:cond delay="0"/>
                                  </p:stCondLst>
                                  <p:childTnLst>
                                    <p:set>
                                      <p:cBhvr>
                                        <p:cTn id="110" dur="1" fill="hold">
                                          <p:stCondLst>
                                            <p:cond delay="0"/>
                                          </p:stCondLst>
                                        </p:cTn>
                                        <p:tgtEl>
                                          <p:spTgt spid="90"/>
                                        </p:tgtEl>
                                        <p:attrNameLst>
                                          <p:attrName>style.visibility</p:attrName>
                                        </p:attrNameLst>
                                      </p:cBhvr>
                                      <p:to>
                                        <p:strVal val="visible"/>
                                      </p:to>
                                    </p:set>
                                    <p:animEffect transition="in" filter="wipe(down)">
                                      <p:cBhvr>
                                        <p:cTn id="111" dur="500"/>
                                        <p:tgtEl>
                                          <p:spTgt spid="90"/>
                                        </p:tgtEl>
                                      </p:cBhvr>
                                    </p:animEffect>
                                  </p:childTnLst>
                                </p:cTn>
                              </p:par>
                            </p:childTnLst>
                          </p:cTn>
                        </p:par>
                      </p:childTnLst>
                    </p:cTn>
                  </p:par>
                  <p:par>
                    <p:cTn id="112" fill="hold">
                      <p:stCondLst>
                        <p:cond delay="indefinite"/>
                      </p:stCondLst>
                      <p:childTnLst>
                        <p:par>
                          <p:cTn id="113" fill="hold">
                            <p:stCondLst>
                              <p:cond delay="0"/>
                            </p:stCondLst>
                            <p:childTnLst>
                              <p:par>
                                <p:cTn id="114" presetID="0" presetClass="path" presetSubtype="0" accel="50000" decel="50000" fill="hold" nodeType="clickEffect">
                                  <p:stCondLst>
                                    <p:cond delay="0"/>
                                  </p:stCondLst>
                                  <p:childTnLst>
                                    <p:animMotion origin="layout" path="M 1.11111E-6 -5.55556E-6 C 0.02222 0.00902 0.04444 0.01805 0.06302 0.01967 C 0.08159 0.02129 0.0967 0.0155 0.11197 0.00972 " pathEditMode="relative" ptsTypes="aaA">
                                      <p:cBhvr>
                                        <p:cTn id="115" dur="2000" fill="hold"/>
                                        <p:tgtEl>
                                          <p:spTgt spid="29"/>
                                        </p:tgtEl>
                                        <p:attrNameLst>
                                          <p:attrName>ppt_x</p:attrName>
                                          <p:attrName>ppt_y</p:attrName>
                                        </p:attrNameLst>
                                      </p:cBhvr>
                                    </p:animMotion>
                                  </p:childTnLst>
                                </p:cTn>
                              </p:par>
                            </p:childTnLst>
                          </p:cTn>
                        </p:par>
                        <p:par>
                          <p:cTn id="116" fill="hold">
                            <p:stCondLst>
                              <p:cond delay="2000"/>
                            </p:stCondLst>
                            <p:childTnLst>
                              <p:par>
                                <p:cTn id="117" presetID="19" presetClass="emph" presetSubtype="0" fill="hold" grpId="1" nodeType="afterEffect">
                                  <p:stCondLst>
                                    <p:cond delay="0"/>
                                  </p:stCondLst>
                                  <p:childTnLst>
                                    <p:animClr clrSpc="rgb" dir="cw">
                                      <p:cBhvr override="childStyle">
                                        <p:cTn id="118" dur="1000" fill="hold"/>
                                        <p:tgtEl>
                                          <p:spTgt spid="58"/>
                                        </p:tgtEl>
                                        <p:attrNameLst>
                                          <p:attrName>style.color</p:attrName>
                                        </p:attrNameLst>
                                      </p:cBhvr>
                                      <p:to>
                                        <a:srgbClr val="FF0000"/>
                                      </p:to>
                                    </p:animClr>
                                    <p:animClr clrSpc="rgb" dir="cw">
                                      <p:cBhvr>
                                        <p:cTn id="119" dur="1000" fill="hold"/>
                                        <p:tgtEl>
                                          <p:spTgt spid="58"/>
                                        </p:tgtEl>
                                        <p:attrNameLst>
                                          <p:attrName>fillcolor</p:attrName>
                                        </p:attrNameLst>
                                      </p:cBhvr>
                                      <p:to>
                                        <a:srgbClr val="FF0000"/>
                                      </p:to>
                                    </p:animClr>
                                    <p:set>
                                      <p:cBhvr>
                                        <p:cTn id="120" dur="1000" fill="hold"/>
                                        <p:tgtEl>
                                          <p:spTgt spid="58"/>
                                        </p:tgtEl>
                                        <p:attrNameLst>
                                          <p:attrName>fill.type</p:attrName>
                                        </p:attrNameLst>
                                      </p:cBhvr>
                                      <p:to>
                                        <p:strVal val="solid"/>
                                      </p:to>
                                    </p:set>
                                    <p:set>
                                      <p:cBhvr>
                                        <p:cTn id="121" dur="1000" fill="hold"/>
                                        <p:tgtEl>
                                          <p:spTgt spid="58"/>
                                        </p:tgtEl>
                                        <p:attrNameLst>
                                          <p:attrName>fill.on</p:attrName>
                                        </p:attrNameLst>
                                      </p:cBhvr>
                                      <p:to>
                                        <p:strVal val="true"/>
                                      </p:to>
                                    </p:set>
                                  </p:childTnLst>
                                </p:cTn>
                              </p:par>
                            </p:childTnLst>
                          </p:cTn>
                        </p:par>
                        <p:par>
                          <p:cTn id="122" fill="hold">
                            <p:stCondLst>
                              <p:cond delay="3000"/>
                            </p:stCondLst>
                            <p:childTnLst>
                              <p:par>
                                <p:cTn id="123" presetID="19" presetClass="emph" presetSubtype="0" fill="hold" grpId="1" nodeType="afterEffect">
                                  <p:stCondLst>
                                    <p:cond delay="0"/>
                                  </p:stCondLst>
                                  <p:childTnLst>
                                    <p:animClr clrSpc="rgb" dir="cw">
                                      <p:cBhvr override="childStyle">
                                        <p:cTn id="124" dur="1000" fill="hold"/>
                                        <p:tgtEl>
                                          <p:spTgt spid="55"/>
                                        </p:tgtEl>
                                        <p:attrNameLst>
                                          <p:attrName>style.color</p:attrName>
                                        </p:attrNameLst>
                                      </p:cBhvr>
                                      <p:to>
                                        <a:srgbClr val="FF0000"/>
                                      </p:to>
                                    </p:animClr>
                                    <p:animClr clrSpc="rgb" dir="cw">
                                      <p:cBhvr>
                                        <p:cTn id="125" dur="1000" fill="hold"/>
                                        <p:tgtEl>
                                          <p:spTgt spid="55"/>
                                        </p:tgtEl>
                                        <p:attrNameLst>
                                          <p:attrName>fillcolor</p:attrName>
                                        </p:attrNameLst>
                                      </p:cBhvr>
                                      <p:to>
                                        <a:srgbClr val="FF0000"/>
                                      </p:to>
                                    </p:animClr>
                                    <p:set>
                                      <p:cBhvr>
                                        <p:cTn id="126" dur="1000" fill="hold"/>
                                        <p:tgtEl>
                                          <p:spTgt spid="55"/>
                                        </p:tgtEl>
                                        <p:attrNameLst>
                                          <p:attrName>fill.type</p:attrName>
                                        </p:attrNameLst>
                                      </p:cBhvr>
                                      <p:to>
                                        <p:strVal val="solid"/>
                                      </p:to>
                                    </p:set>
                                    <p:set>
                                      <p:cBhvr>
                                        <p:cTn id="127" dur="1000" fill="hold"/>
                                        <p:tgtEl>
                                          <p:spTgt spid="55"/>
                                        </p:tgtEl>
                                        <p:attrNameLst>
                                          <p:attrName>fill.on</p:attrName>
                                        </p:attrNameLst>
                                      </p:cBhvr>
                                      <p:to>
                                        <p:strVal val="true"/>
                                      </p:to>
                                    </p:set>
                                  </p:childTnLst>
                                </p:cTn>
                              </p:par>
                            </p:childTnLst>
                          </p:cTn>
                        </p:par>
                        <p:par>
                          <p:cTn id="128" fill="hold">
                            <p:stCondLst>
                              <p:cond delay="4000"/>
                            </p:stCondLst>
                            <p:childTnLst>
                              <p:par>
                                <p:cTn id="129" presetID="10" presetClass="entr" presetSubtype="0" fill="hold" nodeType="afterEffect">
                                  <p:stCondLst>
                                    <p:cond delay="0"/>
                                  </p:stCondLst>
                                  <p:childTnLst>
                                    <p:set>
                                      <p:cBhvr>
                                        <p:cTn id="130" dur="1" fill="hold">
                                          <p:stCondLst>
                                            <p:cond delay="0"/>
                                          </p:stCondLst>
                                        </p:cTn>
                                        <p:tgtEl>
                                          <p:spTgt spid="74"/>
                                        </p:tgtEl>
                                        <p:attrNameLst>
                                          <p:attrName>style.visibility</p:attrName>
                                        </p:attrNameLst>
                                      </p:cBhvr>
                                      <p:to>
                                        <p:strVal val="visible"/>
                                      </p:to>
                                    </p:set>
                                    <p:animEffect transition="in" filter="fade">
                                      <p:cBhvr>
                                        <p:cTn id="13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4" grpId="0" animBg="1"/>
      <p:bldP spid="38" grpId="0"/>
      <p:bldP spid="50" grpId="1" animBg="1"/>
      <p:bldP spid="50" grpId="2" animBg="1"/>
      <p:bldP spid="51" grpId="0" animBg="1"/>
      <p:bldP spid="51" grpId="1" animBg="1"/>
      <p:bldP spid="55" grpId="1" animBg="1"/>
      <p:bldP spid="58" grpId="1" animBg="1"/>
      <p:bldP spid="82" grpId="0"/>
      <p:bldP spid="90" grpId="0"/>
      <p:bldP spid="92" grpId="0"/>
      <p:bldP spid="86" grpId="0"/>
      <p:bldP spid="81" grpId="0"/>
      <p:bldP spid="9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Skin behaviour of H</a:t>
            </a:r>
            <a:r>
              <a:rPr lang="en-GB" baseline="-25000" dirty="0" smtClean="0"/>
              <a:t>2</a:t>
            </a:r>
            <a:r>
              <a:rPr lang="en-GB" dirty="0" smtClean="0"/>
              <a:t>S</a:t>
            </a:r>
            <a:endParaRPr lang="en-GB" dirty="0"/>
          </a:p>
        </p:txBody>
      </p:sp>
      <p:sp>
        <p:nvSpPr>
          <p:cNvPr id="3" name="Marcador de contenido 2"/>
          <p:cNvSpPr>
            <a:spLocks noGrp="1"/>
          </p:cNvSpPr>
          <p:nvPr>
            <p:ph idx="1"/>
          </p:nvPr>
        </p:nvSpPr>
        <p:spPr/>
        <p:txBody>
          <a:bodyPr/>
          <a:lstStyle/>
          <a:p>
            <a:r>
              <a:rPr lang="en-GB" dirty="0" smtClean="0"/>
              <a:t>Low concentration:</a:t>
            </a:r>
          </a:p>
          <a:p>
            <a:pPr lvl="1"/>
            <a:r>
              <a:rPr lang="en-GB" dirty="0" smtClean="0"/>
              <a:t>Keratinocytes proliferation</a:t>
            </a:r>
          </a:p>
          <a:p>
            <a:pPr lvl="1"/>
            <a:r>
              <a:rPr lang="en-GB" dirty="0" smtClean="0"/>
              <a:t>Vasodilation</a:t>
            </a:r>
          </a:p>
          <a:p>
            <a:pPr lvl="1"/>
            <a:r>
              <a:rPr lang="en-GB" dirty="0" smtClean="0"/>
              <a:t>Pro-angiogenesis</a:t>
            </a:r>
          </a:p>
          <a:p>
            <a:pPr lvl="1"/>
            <a:endParaRPr lang="en-GB" dirty="0" smtClean="0"/>
          </a:p>
          <a:p>
            <a:r>
              <a:rPr lang="en-GB" dirty="0" smtClean="0"/>
              <a:t>High concentration:</a:t>
            </a:r>
          </a:p>
          <a:p>
            <a:pPr lvl="1"/>
            <a:r>
              <a:rPr lang="en-GB" dirty="0"/>
              <a:t>Keratinocytes </a:t>
            </a:r>
            <a:r>
              <a:rPr lang="en-GB" dirty="0" smtClean="0"/>
              <a:t>differentiation (Cytostatic)</a:t>
            </a:r>
          </a:p>
          <a:p>
            <a:pPr lvl="1"/>
            <a:r>
              <a:rPr lang="en-GB" dirty="0" smtClean="0"/>
              <a:t>Less vasodilation</a:t>
            </a:r>
          </a:p>
          <a:p>
            <a:pPr lvl="1"/>
            <a:r>
              <a:rPr lang="en-GB" dirty="0" smtClean="0"/>
              <a:t>“Anti”-angiogenesis</a:t>
            </a:r>
          </a:p>
          <a:p>
            <a:pPr lvl="1"/>
            <a:endParaRPr lang="en-GB" dirty="0" smtClean="0"/>
          </a:p>
          <a:p>
            <a:pPr lvl="1"/>
            <a:endParaRPr lang="en-GB" dirty="0"/>
          </a:p>
        </p:txBody>
      </p:sp>
    </p:spTree>
    <p:extLst>
      <p:ext uri="{BB962C8B-B14F-4D97-AF65-F5344CB8AC3E}">
        <p14:creationId xmlns:p14="http://schemas.microsoft.com/office/powerpoint/2010/main" val="55390521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Skin Immunological effects</a:t>
            </a:r>
            <a:endParaRPr lang="en-GB" dirty="0"/>
          </a:p>
        </p:txBody>
      </p:sp>
      <p:sp>
        <p:nvSpPr>
          <p:cNvPr id="3" name="Marcador de contenido 2"/>
          <p:cNvSpPr>
            <a:spLocks noGrp="1"/>
          </p:cNvSpPr>
          <p:nvPr>
            <p:ph sz="half" idx="1"/>
          </p:nvPr>
        </p:nvSpPr>
        <p:spPr/>
        <p:txBody>
          <a:bodyPr/>
          <a:lstStyle/>
          <a:p>
            <a:pPr marL="0" indent="0">
              <a:buNone/>
            </a:pPr>
            <a:r>
              <a:rPr lang="en-GB" dirty="0" smtClean="0"/>
              <a:t>On Keratinocytes:</a:t>
            </a:r>
          </a:p>
          <a:p>
            <a:r>
              <a:rPr lang="en-GB" dirty="0" smtClean="0"/>
              <a:t>Gobbi et all (2009) </a:t>
            </a:r>
          </a:p>
          <a:p>
            <a:pPr lvl="1"/>
            <a:r>
              <a:rPr lang="en-GB" dirty="0" smtClean="0">
                <a:latin typeface="Wingdings"/>
                <a:ea typeface="Wingdings"/>
                <a:cs typeface="Wingdings"/>
                <a:sym typeface="Wingdings"/>
              </a:rPr>
              <a:t> </a:t>
            </a:r>
            <a:r>
              <a:rPr lang="en-GB" dirty="0" smtClean="0">
                <a:ea typeface="Wingdings"/>
                <a:cs typeface="Wingdings"/>
                <a:sym typeface="Wingdings"/>
              </a:rPr>
              <a:t>C</a:t>
            </a:r>
            <a:r>
              <a:rPr lang="en-GB" dirty="0" smtClean="0"/>
              <a:t>lonal growth</a:t>
            </a:r>
          </a:p>
          <a:p>
            <a:pPr lvl="1"/>
            <a:r>
              <a:rPr lang="en-GB" dirty="0" smtClean="0">
                <a:latin typeface="Wingdings"/>
                <a:ea typeface="Wingdings"/>
                <a:cs typeface="Wingdings"/>
                <a:sym typeface="Wingdings"/>
              </a:rPr>
              <a:t> </a:t>
            </a:r>
            <a:r>
              <a:rPr lang="en-GB" dirty="0" smtClean="0"/>
              <a:t>Cell proliferation</a:t>
            </a:r>
          </a:p>
          <a:p>
            <a:pPr lvl="1"/>
            <a:r>
              <a:rPr lang="en-GB" dirty="0" smtClean="0">
                <a:latin typeface="Wingdings"/>
                <a:ea typeface="Wingdings"/>
                <a:cs typeface="Wingdings"/>
                <a:sym typeface="Wingdings"/>
              </a:rPr>
              <a:t> </a:t>
            </a:r>
            <a:r>
              <a:rPr lang="en-GB" dirty="0" smtClean="0"/>
              <a:t>Cell adhesion</a:t>
            </a:r>
          </a:p>
          <a:p>
            <a:r>
              <a:rPr lang="en-GB" dirty="0" smtClean="0"/>
              <a:t>Mirandola (2011) </a:t>
            </a:r>
          </a:p>
          <a:p>
            <a:pPr lvl="1"/>
            <a:r>
              <a:rPr lang="en-GB" dirty="0" smtClean="0">
                <a:latin typeface="Wingdings"/>
                <a:ea typeface="Wingdings"/>
                <a:cs typeface="Wingdings"/>
                <a:sym typeface="Wingdings"/>
              </a:rPr>
              <a:t></a:t>
            </a:r>
            <a:r>
              <a:rPr lang="en-GB" dirty="0" smtClean="0"/>
              <a:t> </a:t>
            </a:r>
            <a:r>
              <a:rPr lang="en-GB" dirty="0"/>
              <a:t>IL-8 </a:t>
            </a:r>
            <a:r>
              <a:rPr lang="en-GB" dirty="0" smtClean="0"/>
              <a:t>expression</a:t>
            </a:r>
          </a:p>
          <a:p>
            <a:pPr marL="0" indent="0">
              <a:buNone/>
            </a:pPr>
            <a:r>
              <a:rPr lang="en-GB" dirty="0" smtClean="0">
                <a:effectLst/>
              </a:rPr>
              <a:t>On Epidermis:</a:t>
            </a:r>
            <a:endParaRPr lang="en-GB" dirty="0"/>
          </a:p>
          <a:p>
            <a:r>
              <a:rPr lang="en-GB" dirty="0">
                <a:effectLst/>
              </a:rPr>
              <a:t>Mustak et all (2005</a:t>
            </a:r>
            <a:r>
              <a:rPr lang="en-GB" dirty="0" smtClean="0">
                <a:effectLst/>
              </a:rPr>
              <a:t>)</a:t>
            </a:r>
          </a:p>
          <a:p>
            <a:pPr lvl="1"/>
            <a:r>
              <a:rPr lang="en-GB" dirty="0" smtClean="0">
                <a:latin typeface="Wingdings"/>
                <a:ea typeface="Wingdings"/>
                <a:cs typeface="Wingdings"/>
                <a:sym typeface="Wingdings"/>
              </a:rPr>
              <a:t></a:t>
            </a:r>
            <a:r>
              <a:rPr lang="en-GB" dirty="0" smtClean="0"/>
              <a:t> LC migrations</a:t>
            </a:r>
            <a:endParaRPr lang="en-GB" dirty="0">
              <a:effectLst/>
            </a:endParaRPr>
          </a:p>
          <a:p>
            <a:pPr lvl="1"/>
            <a:endParaRPr lang="en-GB" dirty="0" smtClean="0"/>
          </a:p>
        </p:txBody>
      </p:sp>
      <p:sp>
        <p:nvSpPr>
          <p:cNvPr id="4" name="Marcador de contenido 3"/>
          <p:cNvSpPr>
            <a:spLocks noGrp="1"/>
          </p:cNvSpPr>
          <p:nvPr>
            <p:ph sz="half" idx="2"/>
          </p:nvPr>
        </p:nvSpPr>
        <p:spPr/>
        <p:txBody>
          <a:bodyPr/>
          <a:lstStyle/>
          <a:p>
            <a:pPr marL="0" indent="0">
              <a:buNone/>
            </a:pPr>
            <a:r>
              <a:rPr lang="en-GB" dirty="0" smtClean="0">
                <a:effectLst/>
              </a:rPr>
              <a:t>On Neutrophils (PMN) HS</a:t>
            </a:r>
            <a:r>
              <a:rPr lang="en-GB" baseline="30000" dirty="0" smtClean="0">
                <a:effectLst/>
              </a:rPr>
              <a:t>- </a:t>
            </a:r>
            <a:r>
              <a:rPr lang="en-GB" dirty="0" smtClean="0">
                <a:effectLst/>
              </a:rPr>
              <a:t>solutions:</a:t>
            </a:r>
          </a:p>
          <a:p>
            <a:r>
              <a:rPr lang="en-GB" dirty="0" smtClean="0">
                <a:effectLst/>
              </a:rPr>
              <a:t>Rinaldi et all (2006)</a:t>
            </a:r>
          </a:p>
          <a:p>
            <a:pPr lvl="1"/>
            <a:r>
              <a:rPr lang="en-GB" dirty="0" smtClean="0">
                <a:effectLst/>
              </a:rPr>
              <a:t>Prevents apoptosis</a:t>
            </a:r>
          </a:p>
          <a:p>
            <a:pPr lvl="1"/>
            <a:r>
              <a:rPr lang="en-GB" dirty="0" smtClean="0">
                <a:effectLst/>
              </a:rPr>
              <a:t>Prevents bacterial activity of PMN</a:t>
            </a:r>
          </a:p>
          <a:p>
            <a:pPr lvl="1"/>
            <a:r>
              <a:rPr lang="en-GB" dirty="0" smtClean="0">
                <a:latin typeface="Wingdings"/>
                <a:ea typeface="Wingdings"/>
                <a:cs typeface="Wingdings"/>
                <a:sym typeface="Wingdings"/>
              </a:rPr>
              <a:t> </a:t>
            </a:r>
            <a:r>
              <a:rPr lang="en-GB" dirty="0" smtClean="0">
                <a:effectLst/>
                <a:ea typeface="Wingdings"/>
                <a:cs typeface="Wingdings"/>
                <a:sym typeface="Wingdings"/>
              </a:rPr>
              <a:t>S</a:t>
            </a:r>
            <a:r>
              <a:rPr lang="en-GB" dirty="0" smtClean="0">
                <a:effectLst/>
              </a:rPr>
              <a:t>urvival of granulocytes, but not lymphocytes or eosinophils</a:t>
            </a:r>
          </a:p>
          <a:p>
            <a:pPr lvl="1"/>
            <a:endParaRPr lang="en-GB" dirty="0" smtClean="0">
              <a:effectLst/>
            </a:endParaRPr>
          </a:p>
          <a:p>
            <a:pPr lvl="1"/>
            <a:endParaRPr lang="en-GB" dirty="0" smtClean="0">
              <a:effectLst/>
            </a:endParaRPr>
          </a:p>
          <a:p>
            <a:pPr lvl="1"/>
            <a:endParaRPr lang="en-GB" dirty="0"/>
          </a:p>
        </p:txBody>
      </p:sp>
    </p:spTree>
    <p:extLst>
      <p:ext uri="{BB962C8B-B14F-4D97-AF65-F5344CB8AC3E}">
        <p14:creationId xmlns:p14="http://schemas.microsoft.com/office/powerpoint/2010/main" val="101459520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Cardiovascular</a:t>
            </a:r>
            <a:endParaRPr lang="en-GB" dirty="0"/>
          </a:p>
        </p:txBody>
      </p:sp>
      <p:pic>
        <p:nvPicPr>
          <p:cNvPr id="5" name="Marcador de contenido 4" descr="Estonia-Cardivascular.jpg"/>
          <p:cNvPicPr>
            <a:picLocks noGrp="1" noChangeAspect="1"/>
          </p:cNvPicPr>
          <p:nvPr>
            <p:ph idx="1"/>
          </p:nvPr>
        </p:nvPicPr>
        <p:blipFill>
          <a:blip r:embed="rId3">
            <a:extLst>
              <a:ext uri="{28A0092B-C50C-407E-A947-70E740481C1C}">
                <a14:useLocalDpi xmlns:a14="http://schemas.microsoft.com/office/drawing/2010/main" val="0"/>
              </a:ext>
            </a:extLst>
          </a:blip>
          <a:srcRect l="-1158" r="-1158"/>
          <a:stretch>
            <a:fillRect/>
          </a:stretch>
        </p:blipFill>
        <p:spPr/>
      </p:pic>
    </p:spTree>
    <p:extLst>
      <p:ext uri="{BB962C8B-B14F-4D97-AF65-F5344CB8AC3E}">
        <p14:creationId xmlns:p14="http://schemas.microsoft.com/office/powerpoint/2010/main" val="62992696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sz="4000" dirty="0" smtClean="0"/>
              <a:t>Angiogenesis &amp; </a:t>
            </a:r>
            <a:r>
              <a:rPr lang="en-GB" sz="4000" dirty="0"/>
              <a:t>blood </a:t>
            </a:r>
            <a:r>
              <a:rPr lang="en-GB" sz="4000" dirty="0" smtClean="0"/>
              <a:t>flow</a:t>
            </a:r>
            <a:endParaRPr lang="en-GB" sz="4000" dirty="0"/>
          </a:p>
        </p:txBody>
      </p:sp>
      <p:pic>
        <p:nvPicPr>
          <p:cNvPr id="5" name="Marcador de contenido 4" descr="Estonia-angiogénesis.jpg"/>
          <p:cNvPicPr>
            <a:picLocks noGrp="1" noChangeAspect="1"/>
          </p:cNvPicPr>
          <p:nvPr>
            <p:ph idx="1"/>
          </p:nvPr>
        </p:nvPicPr>
        <p:blipFill rotWithShape="1">
          <a:blip r:embed="rId3">
            <a:extLst>
              <a:ext uri="{28A0092B-C50C-407E-A947-70E740481C1C}">
                <a14:useLocalDpi xmlns:a14="http://schemas.microsoft.com/office/drawing/2010/main" val="0"/>
              </a:ext>
            </a:extLst>
          </a:blip>
          <a:srcRect t="995" b="8707"/>
          <a:stretch/>
        </p:blipFill>
        <p:spPr>
          <a:xfrm>
            <a:off x="468313" y="1558747"/>
            <a:ext cx="8583612" cy="5186311"/>
          </a:xfrm>
        </p:spPr>
      </p:pic>
    </p:spTree>
    <p:extLst>
      <p:ext uri="{BB962C8B-B14F-4D97-AF65-F5344CB8AC3E}">
        <p14:creationId xmlns:p14="http://schemas.microsoft.com/office/powerpoint/2010/main" val="391694258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GB" dirty="0" smtClean="0"/>
              <a:t>Nerve and brain</a:t>
            </a:r>
            <a:endParaRPr lang="en-GB" dirty="0"/>
          </a:p>
        </p:txBody>
      </p:sp>
      <p:pic>
        <p:nvPicPr>
          <p:cNvPr id="3" name="Marcador de contenido 2" descr="Estonia-Nervios.jpg"/>
          <p:cNvPicPr>
            <a:picLocks noGrp="1" noChangeAspect="1"/>
          </p:cNvPicPr>
          <p:nvPr>
            <p:ph idx="1"/>
          </p:nvPr>
        </p:nvPicPr>
        <p:blipFill rotWithShape="1">
          <a:blip r:embed="rId3">
            <a:extLst>
              <a:ext uri="{28A0092B-C50C-407E-A947-70E740481C1C}">
                <a14:useLocalDpi xmlns:a14="http://schemas.microsoft.com/office/drawing/2010/main" val="0"/>
              </a:ext>
            </a:extLst>
          </a:blip>
          <a:srcRect t="1391" b="-464"/>
          <a:stretch/>
        </p:blipFill>
        <p:spPr>
          <a:xfrm>
            <a:off x="468318" y="1481770"/>
            <a:ext cx="8583611" cy="5376229"/>
          </a:xfrm>
        </p:spPr>
      </p:pic>
    </p:spTree>
    <p:extLst>
      <p:ext uri="{BB962C8B-B14F-4D97-AF65-F5344CB8AC3E}">
        <p14:creationId xmlns:p14="http://schemas.microsoft.com/office/powerpoint/2010/main" val="72220123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sz="3900" dirty="0" smtClean="0">
                <a:solidFill>
                  <a:srgbClr val="F8F8FF">
                    <a:lumMod val="25000"/>
                  </a:srgbClr>
                </a:solidFill>
              </a:rPr>
              <a:t>Musculoskeletal pain-inflammation</a:t>
            </a:r>
            <a:endParaRPr lang="en-GB" dirty="0"/>
          </a:p>
        </p:txBody>
      </p:sp>
      <p:pic>
        <p:nvPicPr>
          <p:cNvPr id="5" name="Marcador de contenido 4" descr="Estonia-Musculo.jpg"/>
          <p:cNvPicPr>
            <a:picLocks noGrp="1" noChangeAspect="1"/>
          </p:cNvPicPr>
          <p:nvPr>
            <p:ph idx="1"/>
          </p:nvPr>
        </p:nvPicPr>
        <p:blipFill>
          <a:blip r:embed="rId3">
            <a:extLst>
              <a:ext uri="{28A0092B-C50C-407E-A947-70E740481C1C}">
                <a14:useLocalDpi xmlns:a14="http://schemas.microsoft.com/office/drawing/2010/main" val="0"/>
              </a:ext>
            </a:extLst>
          </a:blip>
          <a:srcRect t="12" b="12"/>
          <a:stretch>
            <a:fillRect/>
          </a:stretch>
        </p:blipFill>
        <p:spPr/>
      </p:pic>
    </p:spTree>
    <p:extLst>
      <p:ext uri="{BB962C8B-B14F-4D97-AF65-F5344CB8AC3E}">
        <p14:creationId xmlns:p14="http://schemas.microsoft.com/office/powerpoint/2010/main" val="382603246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Post reabsorption</a:t>
            </a:r>
            <a:endParaRPr lang="en-GB" dirty="0"/>
          </a:p>
        </p:txBody>
      </p:sp>
      <p:sp>
        <p:nvSpPr>
          <p:cNvPr id="3" name="Marcador de contenido 2"/>
          <p:cNvSpPr>
            <a:spLocks noGrp="1"/>
          </p:cNvSpPr>
          <p:nvPr>
            <p:ph idx="1"/>
          </p:nvPr>
        </p:nvSpPr>
        <p:spPr/>
        <p:txBody>
          <a:bodyPr/>
          <a:lstStyle/>
          <a:p>
            <a:r>
              <a:rPr lang="en-GB" dirty="0" smtClean="0">
                <a:effectLst/>
              </a:rPr>
              <a:t>Subsequent </a:t>
            </a:r>
            <a:r>
              <a:rPr lang="en-GB" dirty="0">
                <a:effectLst/>
              </a:rPr>
              <a:t>reabsorption of deposits that have been stored in the </a:t>
            </a:r>
            <a:r>
              <a:rPr lang="en-GB" dirty="0" smtClean="0">
                <a:effectLst/>
              </a:rPr>
              <a:t>skin</a:t>
            </a:r>
          </a:p>
          <a:p>
            <a:pPr lvl="1"/>
            <a:r>
              <a:rPr lang="en-GB" dirty="0">
                <a:effectLst/>
              </a:rPr>
              <a:t>Cl</a:t>
            </a:r>
            <a:r>
              <a:rPr lang="en-GB" baseline="30000" dirty="0">
                <a:effectLst/>
              </a:rPr>
              <a:t>-</a:t>
            </a:r>
            <a:r>
              <a:rPr lang="en-GB" dirty="0">
                <a:effectLst/>
              </a:rPr>
              <a:t> and </a:t>
            </a:r>
            <a:r>
              <a:rPr lang="en-GB" dirty="0" smtClean="0">
                <a:effectLst/>
              </a:rPr>
              <a:t>Na</a:t>
            </a:r>
            <a:r>
              <a:rPr lang="en-GB" baseline="30000" dirty="0" smtClean="0">
                <a:effectLst/>
              </a:rPr>
              <a:t>+</a:t>
            </a:r>
            <a:r>
              <a:rPr lang="en-GB" dirty="0" smtClean="0">
                <a:effectLst/>
              </a:rPr>
              <a:t> </a:t>
            </a:r>
            <a:r>
              <a:rPr lang="en-GB" dirty="0">
                <a:effectLst/>
              </a:rPr>
              <a:t>are detected up to 100 hours after </a:t>
            </a:r>
            <a:r>
              <a:rPr lang="en-GB" dirty="0" smtClean="0">
                <a:effectLst/>
              </a:rPr>
              <a:t>bath</a:t>
            </a:r>
          </a:p>
          <a:p>
            <a:pPr lvl="1"/>
            <a:r>
              <a:rPr lang="en-GB" dirty="0" smtClean="0">
                <a:effectLst/>
              </a:rPr>
              <a:t>SC </a:t>
            </a:r>
            <a:r>
              <a:rPr lang="en-GB" dirty="0">
                <a:effectLst/>
              </a:rPr>
              <a:t>has external water storage capacity</a:t>
            </a:r>
          </a:p>
        </p:txBody>
      </p:sp>
    </p:spTree>
    <p:extLst>
      <p:ext uri="{BB962C8B-B14F-4D97-AF65-F5344CB8AC3E}">
        <p14:creationId xmlns:p14="http://schemas.microsoft.com/office/powerpoint/2010/main" val="113357366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sz="4000" dirty="0"/>
              <a:t>Upper Respiratory Tract Diseases </a:t>
            </a:r>
            <a:br>
              <a:rPr lang="en-GB" sz="4000" dirty="0"/>
            </a:br>
            <a:endParaRPr lang="en-GB" sz="4000" dirty="0"/>
          </a:p>
        </p:txBody>
      </p:sp>
      <p:pic>
        <p:nvPicPr>
          <p:cNvPr id="5" name="Marcador de contenido 4" descr="Estonia-respiratorio.jpg"/>
          <p:cNvPicPr>
            <a:picLocks noGrp="1" noChangeAspect="1"/>
          </p:cNvPicPr>
          <p:nvPr>
            <p:ph idx="1"/>
          </p:nvPr>
        </p:nvPicPr>
        <p:blipFill rotWithShape="1">
          <a:blip r:embed="rId3">
            <a:extLst>
              <a:ext uri="{28A0092B-C50C-407E-A947-70E740481C1C}">
                <a14:useLocalDpi xmlns:a14="http://schemas.microsoft.com/office/drawing/2010/main" val="0"/>
              </a:ext>
            </a:extLst>
          </a:blip>
          <a:srcRect t="-388" b="913"/>
          <a:stretch/>
        </p:blipFill>
        <p:spPr>
          <a:xfrm>
            <a:off x="468318" y="1308576"/>
            <a:ext cx="8583611" cy="5549423"/>
          </a:xfrm>
        </p:spPr>
      </p:pic>
    </p:spTree>
    <p:extLst>
      <p:ext uri="{BB962C8B-B14F-4D97-AF65-F5344CB8AC3E}">
        <p14:creationId xmlns:p14="http://schemas.microsoft.com/office/powerpoint/2010/main" val="225966648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effectLst/>
              </a:rPr>
              <a:t>Immunological </a:t>
            </a:r>
            <a:r>
              <a:rPr lang="en-GB" dirty="0" smtClean="0">
                <a:effectLst/>
              </a:rPr>
              <a:t>system</a:t>
            </a:r>
            <a:endParaRPr lang="en-GB" dirty="0"/>
          </a:p>
        </p:txBody>
      </p:sp>
      <p:pic>
        <p:nvPicPr>
          <p:cNvPr id="5" name="Marcador de contenido 4" descr="Estonia-inmune.jpg"/>
          <p:cNvPicPr>
            <a:picLocks noGrp="1" noChangeAspect="1"/>
          </p:cNvPicPr>
          <p:nvPr>
            <p:ph idx="1"/>
          </p:nvPr>
        </p:nvPicPr>
        <p:blipFill>
          <a:blip r:embed="rId3">
            <a:extLst>
              <a:ext uri="{28A0092B-C50C-407E-A947-70E740481C1C}">
                <a14:useLocalDpi xmlns:a14="http://schemas.microsoft.com/office/drawing/2010/main" val="0"/>
              </a:ext>
            </a:extLst>
          </a:blip>
          <a:srcRect t="12" b="12"/>
          <a:stretch>
            <a:fillRect/>
          </a:stretch>
        </p:blipFill>
        <p:spPr/>
      </p:pic>
    </p:spTree>
    <p:extLst>
      <p:ext uri="{BB962C8B-B14F-4D97-AF65-F5344CB8AC3E}">
        <p14:creationId xmlns:p14="http://schemas.microsoft.com/office/powerpoint/2010/main" val="192518853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1919" y="318946"/>
            <a:ext cx="8740642" cy="1371601"/>
          </a:xfrm>
        </p:spPr>
        <p:txBody>
          <a:bodyPr/>
          <a:lstStyle/>
          <a:p>
            <a:r>
              <a:rPr lang="en-GB" dirty="0" smtClean="0"/>
              <a:t>Metabolism &amp; Renal Physiology</a:t>
            </a:r>
            <a:endParaRPr lang="en-GB" dirty="0"/>
          </a:p>
        </p:txBody>
      </p:sp>
      <p:pic>
        <p:nvPicPr>
          <p:cNvPr id="7" name="Marcador de contenido 6" descr="Estonia-renal.jpg"/>
          <p:cNvPicPr>
            <a:picLocks noGrp="1" noChangeAspect="1"/>
          </p:cNvPicPr>
          <p:nvPr>
            <p:ph idx="1"/>
          </p:nvPr>
        </p:nvPicPr>
        <p:blipFill>
          <a:blip r:embed="rId3">
            <a:extLst>
              <a:ext uri="{28A0092B-C50C-407E-A947-70E740481C1C}">
                <a14:useLocalDpi xmlns:a14="http://schemas.microsoft.com/office/drawing/2010/main" val="0"/>
              </a:ext>
            </a:extLst>
          </a:blip>
          <a:srcRect t="139" b="139"/>
          <a:stretch>
            <a:fillRect/>
          </a:stretch>
        </p:blipFill>
        <p:spPr/>
      </p:pic>
    </p:spTree>
    <p:extLst>
      <p:ext uri="{BB962C8B-B14F-4D97-AF65-F5344CB8AC3E}">
        <p14:creationId xmlns:p14="http://schemas.microsoft.com/office/powerpoint/2010/main" val="129100908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Skin</a:t>
            </a:r>
            <a:endParaRPr lang="en-GB" dirty="0"/>
          </a:p>
        </p:txBody>
      </p:sp>
      <p:pic>
        <p:nvPicPr>
          <p:cNvPr id="5" name="Marcador de contenido 4" descr="Estoni-Piel.jpg"/>
          <p:cNvPicPr>
            <a:picLocks noGrp="1" noChangeAspect="1"/>
          </p:cNvPicPr>
          <p:nvPr>
            <p:ph idx="1"/>
          </p:nvPr>
        </p:nvPicPr>
        <p:blipFill rotWithShape="1">
          <a:blip r:embed="rId3">
            <a:extLst>
              <a:ext uri="{28A0092B-C50C-407E-A947-70E740481C1C}">
                <a14:useLocalDpi xmlns:a14="http://schemas.microsoft.com/office/drawing/2010/main" val="0"/>
              </a:ext>
            </a:extLst>
          </a:blip>
          <a:srcRect b="30704"/>
          <a:stretch/>
        </p:blipFill>
        <p:spPr/>
      </p:pic>
    </p:spTree>
    <p:extLst>
      <p:ext uri="{BB962C8B-B14F-4D97-AF65-F5344CB8AC3E}">
        <p14:creationId xmlns:p14="http://schemas.microsoft.com/office/powerpoint/2010/main" val="16178811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Health hazards of H</a:t>
            </a:r>
            <a:r>
              <a:rPr lang="en-GB" baseline="-25000" dirty="0" smtClean="0"/>
              <a:t>2</a:t>
            </a:r>
            <a:r>
              <a:rPr lang="en-GB" dirty="0" smtClean="0"/>
              <a:t>S</a:t>
            </a:r>
            <a:endParaRPr lang="en-GB" dirty="0"/>
          </a:p>
        </p:txBody>
      </p:sp>
      <p:sp>
        <p:nvSpPr>
          <p:cNvPr id="3" name="Marcador de contenido 2"/>
          <p:cNvSpPr>
            <a:spLocks noGrp="1"/>
          </p:cNvSpPr>
          <p:nvPr>
            <p:ph sz="half" idx="1"/>
          </p:nvPr>
        </p:nvSpPr>
        <p:spPr>
          <a:xfrm>
            <a:off x="57084" y="1773239"/>
            <a:ext cx="4740209" cy="4981576"/>
          </a:xfrm>
        </p:spPr>
        <p:txBody>
          <a:bodyPr/>
          <a:lstStyle/>
          <a:p>
            <a:pPr>
              <a:lnSpc>
                <a:spcPct val="80000"/>
              </a:lnSpc>
              <a:defRPr/>
            </a:pPr>
            <a:r>
              <a:rPr lang="en-US" sz="2200" dirty="0" smtClean="0">
                <a:latin typeface="Arial" pitchFamily="34" charset="0"/>
                <a:cs typeface="Arial" pitchFamily="34" charset="0"/>
              </a:rPr>
              <a:t>1-10 ppm: smell of rotten eggs </a:t>
            </a:r>
          </a:p>
          <a:p>
            <a:pPr>
              <a:lnSpc>
                <a:spcPct val="80000"/>
              </a:lnSpc>
              <a:defRPr/>
            </a:pPr>
            <a:endParaRPr lang="en-US" sz="2200" dirty="0" smtClean="0">
              <a:latin typeface="Arial" pitchFamily="34" charset="0"/>
              <a:cs typeface="Arial" pitchFamily="34" charset="0"/>
            </a:endParaRPr>
          </a:p>
          <a:p>
            <a:pPr>
              <a:lnSpc>
                <a:spcPct val="80000"/>
              </a:lnSpc>
              <a:defRPr/>
            </a:pPr>
            <a:r>
              <a:rPr lang="en-US" sz="2200" dirty="0" smtClean="0">
                <a:latin typeface="Arial" pitchFamily="34" charset="0"/>
                <a:cs typeface="Arial" pitchFamily="34" charset="0"/>
              </a:rPr>
              <a:t>15 ppm: detectable because of the foul smell</a:t>
            </a:r>
          </a:p>
          <a:p>
            <a:pPr>
              <a:lnSpc>
                <a:spcPct val="80000"/>
              </a:lnSpc>
              <a:defRPr/>
            </a:pPr>
            <a:endParaRPr lang="en-US" sz="2200" dirty="0" smtClean="0">
              <a:latin typeface="Arial" pitchFamily="34" charset="0"/>
              <a:cs typeface="Arial" pitchFamily="34" charset="0"/>
            </a:endParaRPr>
          </a:p>
          <a:p>
            <a:pPr>
              <a:lnSpc>
                <a:spcPct val="80000"/>
              </a:lnSpc>
              <a:defRPr/>
            </a:pPr>
            <a:r>
              <a:rPr lang="en-US" sz="2200" dirty="0" smtClean="0">
                <a:latin typeface="Arial" pitchFamily="34" charset="0"/>
                <a:cs typeface="Arial" pitchFamily="34" charset="0"/>
              </a:rPr>
              <a:t>50-100 ppm: coughing, slight irritation to the eyes and loss of smell</a:t>
            </a:r>
          </a:p>
          <a:p>
            <a:pPr>
              <a:lnSpc>
                <a:spcPct val="80000"/>
              </a:lnSpc>
              <a:defRPr/>
            </a:pPr>
            <a:endParaRPr lang="en-US" sz="2200" dirty="0" smtClean="0">
              <a:latin typeface="Arial" pitchFamily="34" charset="0"/>
              <a:cs typeface="Arial" pitchFamily="34" charset="0"/>
            </a:endParaRPr>
          </a:p>
          <a:p>
            <a:pPr>
              <a:lnSpc>
                <a:spcPct val="80000"/>
              </a:lnSpc>
              <a:defRPr/>
            </a:pPr>
            <a:r>
              <a:rPr lang="en-US" sz="2200" dirty="0" smtClean="0">
                <a:latin typeface="Arial" pitchFamily="34" charset="0"/>
                <a:cs typeface="Arial" pitchFamily="34" charset="0"/>
              </a:rPr>
              <a:t>150-250 ppm: loss of the sense of smell,  throat and eye irritation</a:t>
            </a:r>
          </a:p>
          <a:p>
            <a:pPr>
              <a:lnSpc>
                <a:spcPct val="80000"/>
              </a:lnSpc>
              <a:defRPr/>
            </a:pPr>
            <a:endParaRPr lang="en-US" sz="2200" dirty="0" smtClean="0">
              <a:latin typeface="Arial" pitchFamily="34" charset="0"/>
              <a:cs typeface="Arial" pitchFamily="34" charset="0"/>
            </a:endParaRPr>
          </a:p>
          <a:p>
            <a:pPr>
              <a:lnSpc>
                <a:spcPct val="80000"/>
              </a:lnSpc>
              <a:defRPr/>
            </a:pPr>
            <a:r>
              <a:rPr lang="en-US" sz="2200" dirty="0" smtClean="0">
                <a:latin typeface="Arial" pitchFamily="34" charset="0"/>
                <a:cs typeface="Arial" pitchFamily="34" charset="0"/>
              </a:rPr>
              <a:t>250-350 ppm: irritation of the eye and respiratory tract</a:t>
            </a:r>
          </a:p>
          <a:p>
            <a:endParaRPr lang="en-GB" sz="2200" dirty="0"/>
          </a:p>
        </p:txBody>
      </p:sp>
      <p:sp>
        <p:nvSpPr>
          <p:cNvPr id="4" name="Marcador de contenido 3"/>
          <p:cNvSpPr>
            <a:spLocks noGrp="1"/>
          </p:cNvSpPr>
          <p:nvPr>
            <p:ph sz="half" idx="2"/>
          </p:nvPr>
        </p:nvSpPr>
        <p:spPr>
          <a:xfrm>
            <a:off x="4768751" y="1773239"/>
            <a:ext cx="4311717" cy="4981576"/>
          </a:xfrm>
        </p:spPr>
        <p:txBody>
          <a:bodyPr/>
          <a:lstStyle/>
          <a:p>
            <a:pPr marL="0" indent="0">
              <a:lnSpc>
                <a:spcPct val="80000"/>
              </a:lnSpc>
              <a:buNone/>
              <a:defRPr/>
            </a:pPr>
            <a:endParaRPr lang="en-US" sz="2200" dirty="0">
              <a:latin typeface="Arial" pitchFamily="34" charset="0"/>
              <a:cs typeface="Arial" pitchFamily="34" charset="0"/>
            </a:endParaRPr>
          </a:p>
          <a:p>
            <a:pPr>
              <a:lnSpc>
                <a:spcPct val="80000"/>
              </a:lnSpc>
              <a:defRPr/>
            </a:pPr>
            <a:r>
              <a:rPr lang="en-US" sz="2200" dirty="0" smtClean="0">
                <a:latin typeface="Arial" pitchFamily="34" charset="0"/>
                <a:cs typeface="Arial" pitchFamily="34" charset="0"/>
              </a:rPr>
              <a:t>350-450 ppm: difficulty in breathing ,dizziness, serious respiratory disturbance</a:t>
            </a:r>
          </a:p>
          <a:p>
            <a:pPr>
              <a:lnSpc>
                <a:spcPct val="80000"/>
              </a:lnSpc>
              <a:defRPr/>
            </a:pPr>
            <a:endParaRPr lang="en-US" sz="2200" dirty="0" smtClean="0">
              <a:latin typeface="Arial" pitchFamily="34" charset="0"/>
              <a:cs typeface="Arial" pitchFamily="34" charset="0"/>
            </a:endParaRPr>
          </a:p>
          <a:p>
            <a:pPr>
              <a:lnSpc>
                <a:spcPct val="80000"/>
              </a:lnSpc>
              <a:defRPr/>
            </a:pPr>
            <a:r>
              <a:rPr lang="en-US" sz="2200" dirty="0" smtClean="0">
                <a:latin typeface="Arial" pitchFamily="34" charset="0"/>
                <a:cs typeface="Arial" pitchFamily="34" charset="0"/>
              </a:rPr>
              <a:t>500- 900 ppm: respiratory  disturbances irritation to the eyes  and        unconsciousness</a:t>
            </a:r>
          </a:p>
          <a:p>
            <a:pPr>
              <a:lnSpc>
                <a:spcPct val="80000"/>
              </a:lnSpc>
              <a:defRPr/>
            </a:pPr>
            <a:endParaRPr lang="en-US" sz="2200" dirty="0" smtClean="0">
              <a:latin typeface="Arial" pitchFamily="34" charset="0"/>
              <a:cs typeface="Arial" pitchFamily="34" charset="0"/>
            </a:endParaRPr>
          </a:p>
          <a:p>
            <a:pPr>
              <a:lnSpc>
                <a:spcPct val="80000"/>
              </a:lnSpc>
              <a:defRPr/>
            </a:pPr>
            <a:r>
              <a:rPr lang="en-US" sz="2200" dirty="0" smtClean="0">
                <a:latin typeface="Arial" pitchFamily="34" charset="0"/>
                <a:cs typeface="Arial" pitchFamily="34" charset="0"/>
              </a:rPr>
              <a:t>&lt; 1.000 ppm: unconsciousness, slow pulse, respiratory paralysis and DEATH</a:t>
            </a:r>
          </a:p>
          <a:p>
            <a:endParaRPr lang="en-GB" sz="2200" dirty="0"/>
          </a:p>
        </p:txBody>
      </p:sp>
    </p:spTree>
    <p:extLst>
      <p:ext uri="{BB962C8B-B14F-4D97-AF65-F5344CB8AC3E}">
        <p14:creationId xmlns:p14="http://schemas.microsoft.com/office/powerpoint/2010/main" val="148293797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Some inconveniences:</a:t>
            </a:r>
            <a:endParaRPr lang="en-GB" dirty="0"/>
          </a:p>
        </p:txBody>
      </p:sp>
      <p:sp>
        <p:nvSpPr>
          <p:cNvPr id="3" name="Marcador de contenido 2"/>
          <p:cNvSpPr>
            <a:spLocks noGrp="1"/>
          </p:cNvSpPr>
          <p:nvPr>
            <p:ph idx="1"/>
          </p:nvPr>
        </p:nvSpPr>
        <p:spPr>
          <a:xfrm>
            <a:off x="468318" y="1389747"/>
            <a:ext cx="8583611" cy="4981576"/>
          </a:xfrm>
        </p:spPr>
        <p:txBody>
          <a:bodyPr/>
          <a:lstStyle/>
          <a:p>
            <a:r>
              <a:rPr lang="en-GB" dirty="0" smtClean="0"/>
              <a:t>Eye</a:t>
            </a:r>
          </a:p>
          <a:p>
            <a:pPr lvl="1"/>
            <a:r>
              <a:rPr lang="en-GB" dirty="0" smtClean="0"/>
              <a:t>Acute: &gt;</a:t>
            </a:r>
            <a:r>
              <a:rPr lang="en-GB" dirty="0" smtClean="0">
                <a:effectLst/>
              </a:rPr>
              <a:t>25 ppm </a:t>
            </a:r>
          </a:p>
          <a:p>
            <a:pPr lvl="1"/>
            <a:r>
              <a:rPr lang="en-GB" dirty="0" smtClean="0"/>
              <a:t>Chronic: serious </a:t>
            </a:r>
            <a:r>
              <a:rPr lang="en-GB" dirty="0"/>
              <a:t>eye effects </a:t>
            </a:r>
            <a:endParaRPr lang="en-GB" dirty="0" smtClean="0"/>
          </a:p>
          <a:p>
            <a:r>
              <a:rPr lang="en-GB" dirty="0" smtClean="0"/>
              <a:t>Lungs</a:t>
            </a:r>
          </a:p>
          <a:p>
            <a:pPr lvl="1"/>
            <a:r>
              <a:rPr lang="en-GB" dirty="0" smtClean="0"/>
              <a:t>Acute: &gt; 50-100 ppm</a:t>
            </a:r>
          </a:p>
          <a:p>
            <a:pPr lvl="1"/>
            <a:r>
              <a:rPr lang="en-GB" dirty="0" smtClean="0"/>
              <a:t>Chronic: &lt;10-20 ppm</a:t>
            </a:r>
          </a:p>
          <a:p>
            <a:r>
              <a:rPr lang="en-GB" dirty="0" smtClean="0"/>
              <a:t>Skin</a:t>
            </a:r>
          </a:p>
          <a:p>
            <a:pPr lvl="1"/>
            <a:r>
              <a:rPr lang="en-GB" dirty="0" smtClean="0"/>
              <a:t>Normal Spa dosses: anti-irritant</a:t>
            </a:r>
            <a:endParaRPr lang="en-GB" dirty="0"/>
          </a:p>
        </p:txBody>
      </p:sp>
      <p:sp>
        <p:nvSpPr>
          <p:cNvPr id="4" name="CuadroTexto 3"/>
          <p:cNvSpPr txBox="1"/>
          <p:nvPr/>
        </p:nvSpPr>
        <p:spPr>
          <a:xfrm>
            <a:off x="0" y="5891132"/>
            <a:ext cx="9144000" cy="892552"/>
          </a:xfrm>
          <a:prstGeom prst="rect">
            <a:avLst/>
          </a:prstGeom>
          <a:noFill/>
        </p:spPr>
        <p:txBody>
          <a:bodyPr wrap="square" rtlCol="0">
            <a:spAutoFit/>
          </a:bodyPr>
          <a:lstStyle/>
          <a:p>
            <a:r>
              <a:rPr lang="en-GB" sz="1200" dirty="0" smtClean="0"/>
              <a:t>- Lambert TW et al. Hydrogen sulfide and sour gas effects on the eye. A historical perspective. Sci Total Environ. 2006; 367; 1-22</a:t>
            </a:r>
          </a:p>
          <a:p>
            <a:r>
              <a:rPr lang="en-GB" sz="1200" dirty="0" smtClean="0"/>
              <a:t>- Ferreira MO, Costa PC, Bahia MF. Effect of Sao Pedro do Sul thermal water on skin irritation. Int J Cosmet Sci. 2010; 32: 205-10</a:t>
            </a:r>
          </a:p>
          <a:p>
            <a:r>
              <a:rPr lang="en-GB" sz="1400" b="1" dirty="0" smtClean="0"/>
              <a:t>- Lewis </a:t>
            </a:r>
            <a:r>
              <a:rPr lang="en-GB" sz="1400" b="1" dirty="0"/>
              <a:t>RJ, Copley GB. Chronic low-level hydrogen sulfide exposure and potential effects on human health: a review of the epidemiological evidence. Crit Rev Toxicol. 2015; 45(2): 93-123</a:t>
            </a:r>
            <a:r>
              <a:rPr lang="en-GB" sz="1400" b="1" dirty="0" smtClean="0"/>
              <a:t>.</a:t>
            </a:r>
            <a:endParaRPr lang="es-ES" sz="1400" b="1" dirty="0"/>
          </a:p>
        </p:txBody>
      </p:sp>
    </p:spTree>
    <p:extLst>
      <p:ext uri="{BB962C8B-B14F-4D97-AF65-F5344CB8AC3E}">
        <p14:creationId xmlns:p14="http://schemas.microsoft.com/office/powerpoint/2010/main" val="421114746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n-GB" dirty="0" smtClean="0">
                <a:effectLst/>
              </a:rPr>
              <a:t>Sulphurous Spring Dermatitis </a:t>
            </a:r>
            <a:endParaRPr lang="en-GB" dirty="0"/>
          </a:p>
        </p:txBody>
      </p:sp>
      <p:sp>
        <p:nvSpPr>
          <p:cNvPr id="9" name="Marcador de contenido 8"/>
          <p:cNvSpPr>
            <a:spLocks noGrp="1"/>
          </p:cNvSpPr>
          <p:nvPr>
            <p:ph sz="half" idx="1"/>
          </p:nvPr>
        </p:nvSpPr>
        <p:spPr>
          <a:xfrm>
            <a:off x="203712" y="1773239"/>
            <a:ext cx="6058391" cy="4981576"/>
          </a:xfrm>
        </p:spPr>
        <p:txBody>
          <a:bodyPr/>
          <a:lstStyle/>
          <a:p>
            <a:endParaRPr lang="en-GB" dirty="0" smtClean="0"/>
          </a:p>
          <a:p>
            <a:endParaRPr lang="en-GB" dirty="0"/>
          </a:p>
          <a:p>
            <a:endParaRPr lang="en-GB" dirty="0" smtClean="0"/>
          </a:p>
          <a:p>
            <a:endParaRPr lang="en-GB" dirty="0"/>
          </a:p>
          <a:p>
            <a:endParaRPr lang="en-GB" dirty="0" smtClean="0"/>
          </a:p>
          <a:p>
            <a:r>
              <a:rPr lang="en-GB" dirty="0"/>
              <a:t>C</a:t>
            </a:r>
            <a:r>
              <a:rPr lang="en-GB" dirty="0" smtClean="0"/>
              <a:t>linical </a:t>
            </a:r>
            <a:r>
              <a:rPr lang="en-GB" dirty="0"/>
              <a:t>findings of </a:t>
            </a:r>
            <a:r>
              <a:rPr lang="en-GB" dirty="0" smtClean="0"/>
              <a:t>sulphurous </a:t>
            </a:r>
            <a:r>
              <a:rPr lang="en-GB" dirty="0"/>
              <a:t>spring dermatitis are similar to those of a superficial second-degree burn. </a:t>
            </a:r>
          </a:p>
          <a:p>
            <a:endParaRPr lang="en-GB" dirty="0"/>
          </a:p>
        </p:txBody>
      </p:sp>
      <p:sp>
        <p:nvSpPr>
          <p:cNvPr id="6" name="Rectángulo 5"/>
          <p:cNvSpPr/>
          <p:nvPr/>
        </p:nvSpPr>
        <p:spPr>
          <a:xfrm>
            <a:off x="0" y="6211669"/>
            <a:ext cx="9144000" cy="369332"/>
          </a:xfrm>
          <a:prstGeom prst="rect">
            <a:avLst/>
          </a:prstGeom>
        </p:spPr>
        <p:txBody>
          <a:bodyPr wrap="square">
            <a:spAutoFit/>
          </a:bodyPr>
          <a:lstStyle/>
          <a:p>
            <a:r>
              <a:rPr lang="fr-FR" dirty="0"/>
              <a:t>- Lee CC, Wu YH. Sulfur spring dermatitis. Cutis. 2014; 94: 223-5 </a:t>
            </a:r>
          </a:p>
        </p:txBody>
      </p:sp>
      <p:pic>
        <p:nvPicPr>
          <p:cNvPr id="7" name="Imagen 6"/>
          <p:cNvPicPr>
            <a:picLocks noChangeAspect="1"/>
          </p:cNvPicPr>
          <p:nvPr/>
        </p:nvPicPr>
        <p:blipFill>
          <a:blip r:embed="rId3"/>
          <a:stretch>
            <a:fillRect/>
          </a:stretch>
        </p:blipFill>
        <p:spPr>
          <a:xfrm>
            <a:off x="248200" y="1470952"/>
            <a:ext cx="2425700" cy="2679700"/>
          </a:xfrm>
          <a:prstGeom prst="rect">
            <a:avLst/>
          </a:prstGeom>
        </p:spPr>
      </p:pic>
      <p:pic>
        <p:nvPicPr>
          <p:cNvPr id="8" name="Imagen 7"/>
          <p:cNvPicPr>
            <a:picLocks noChangeAspect="1"/>
          </p:cNvPicPr>
          <p:nvPr/>
        </p:nvPicPr>
        <p:blipFill>
          <a:blip r:embed="rId4"/>
          <a:stretch>
            <a:fillRect/>
          </a:stretch>
        </p:blipFill>
        <p:spPr>
          <a:xfrm>
            <a:off x="2767145" y="1470952"/>
            <a:ext cx="2057400" cy="2286000"/>
          </a:xfrm>
          <a:prstGeom prst="rect">
            <a:avLst/>
          </a:prstGeom>
        </p:spPr>
      </p:pic>
      <p:pic>
        <p:nvPicPr>
          <p:cNvPr id="10" name="Imagen 9"/>
          <p:cNvPicPr>
            <a:picLocks noChangeAspect="1"/>
          </p:cNvPicPr>
          <p:nvPr/>
        </p:nvPicPr>
        <p:blipFill>
          <a:blip r:embed="rId5"/>
          <a:stretch>
            <a:fillRect/>
          </a:stretch>
        </p:blipFill>
        <p:spPr>
          <a:xfrm>
            <a:off x="6224556" y="1628803"/>
            <a:ext cx="2692400" cy="2057400"/>
          </a:xfrm>
          <a:prstGeom prst="rect">
            <a:avLst/>
          </a:prstGeom>
        </p:spPr>
      </p:pic>
      <p:pic>
        <p:nvPicPr>
          <p:cNvPr id="11" name="Imagen 10"/>
          <p:cNvPicPr>
            <a:picLocks noChangeAspect="1"/>
          </p:cNvPicPr>
          <p:nvPr/>
        </p:nvPicPr>
        <p:blipFill>
          <a:blip r:embed="rId6"/>
          <a:stretch>
            <a:fillRect/>
          </a:stretch>
        </p:blipFill>
        <p:spPr>
          <a:xfrm>
            <a:off x="6384926" y="3991881"/>
            <a:ext cx="2667000" cy="2095500"/>
          </a:xfrm>
          <a:prstGeom prst="rect">
            <a:avLst/>
          </a:prstGeom>
        </p:spPr>
      </p:pic>
    </p:spTree>
    <p:extLst>
      <p:ext uri="{BB962C8B-B14F-4D97-AF65-F5344CB8AC3E}">
        <p14:creationId xmlns:p14="http://schemas.microsoft.com/office/powerpoint/2010/main" val="167500282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GB" dirty="0"/>
              <a:t>Application of solid water?</a:t>
            </a:r>
          </a:p>
        </p:txBody>
      </p:sp>
      <p:sp>
        <p:nvSpPr>
          <p:cNvPr id="6" name="Marcador de contenido 5"/>
          <p:cNvSpPr>
            <a:spLocks noGrp="1"/>
          </p:cNvSpPr>
          <p:nvPr>
            <p:ph idx="1"/>
          </p:nvPr>
        </p:nvSpPr>
        <p:spPr/>
        <p:txBody>
          <a:bodyPr/>
          <a:lstStyle/>
          <a:p>
            <a:r>
              <a:rPr lang="en-GB" dirty="0"/>
              <a:t>Mineral water </a:t>
            </a:r>
            <a:r>
              <a:rPr lang="en-GB" dirty="0" smtClean="0"/>
              <a:t>on </a:t>
            </a:r>
            <a:r>
              <a:rPr lang="en-GB" dirty="0"/>
              <a:t>a solid </a:t>
            </a:r>
            <a:r>
              <a:rPr lang="en-GB" dirty="0" smtClean="0"/>
              <a:t>support</a:t>
            </a:r>
          </a:p>
          <a:p>
            <a:r>
              <a:rPr lang="en-GB" dirty="0" smtClean="0"/>
              <a:t>Matured </a:t>
            </a:r>
            <a:r>
              <a:rPr lang="en-GB" dirty="0"/>
              <a:t>over </a:t>
            </a:r>
            <a:r>
              <a:rPr lang="en-GB" dirty="0" smtClean="0"/>
              <a:t>time</a:t>
            </a:r>
          </a:p>
          <a:p>
            <a:r>
              <a:rPr lang="en-GB" dirty="0"/>
              <a:t>A</a:t>
            </a:r>
            <a:r>
              <a:rPr lang="en-GB" dirty="0" smtClean="0"/>
              <a:t>pply locally or not </a:t>
            </a:r>
          </a:p>
          <a:p>
            <a:r>
              <a:rPr lang="en-GB" dirty="0" smtClean="0"/>
              <a:t>Cold or heated</a:t>
            </a:r>
          </a:p>
          <a:p>
            <a:pPr marL="0" indent="0">
              <a:buNone/>
            </a:pPr>
            <a:endParaRPr lang="en-GB" dirty="0" smtClean="0"/>
          </a:p>
          <a:p>
            <a:pPr marL="0" indent="0">
              <a:buNone/>
            </a:pPr>
            <a:r>
              <a:rPr lang="en-GB" dirty="0" smtClean="0"/>
              <a:t>    can </a:t>
            </a:r>
            <a:r>
              <a:rPr lang="en-GB" dirty="0"/>
              <a:t>improve dermatological </a:t>
            </a:r>
            <a:r>
              <a:rPr lang="en-GB" dirty="0" smtClean="0"/>
              <a:t>properties!</a:t>
            </a:r>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85553661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2829135770"/>
              </p:ext>
            </p:extLst>
          </p:nvPr>
        </p:nvGraphicFramePr>
        <p:xfrm>
          <a:off x="108520" y="116632"/>
          <a:ext cx="8927976" cy="6597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821675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graphicEl>
                                              <a:dgm id="{C7E9E946-D41D-404D-BAC8-FC5757CB0E37}"/>
                                            </p:graphicEl>
                                          </p:spTgt>
                                        </p:tgtEl>
                                        <p:attrNameLst>
                                          <p:attrName>style.visibility</p:attrName>
                                        </p:attrNameLst>
                                      </p:cBhvr>
                                      <p:to>
                                        <p:strVal val="visible"/>
                                      </p:to>
                                    </p:set>
                                    <p:animEffect transition="in" filter="wipe(up)">
                                      <p:cBhvr>
                                        <p:cTn id="7" dur="500"/>
                                        <p:tgtEl>
                                          <p:spTgt spid="6">
                                            <p:graphicEl>
                                              <a:dgm id="{C7E9E946-D41D-404D-BAC8-FC5757CB0E37}"/>
                                            </p:graphic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graphicEl>
                                              <a:dgm id="{BB8B4C24-9A98-4B19-AAF4-6A0D3966B9F7}"/>
                                            </p:graphicEl>
                                          </p:spTgt>
                                        </p:tgtEl>
                                        <p:attrNameLst>
                                          <p:attrName>style.visibility</p:attrName>
                                        </p:attrNameLst>
                                      </p:cBhvr>
                                      <p:to>
                                        <p:strVal val="visible"/>
                                      </p:to>
                                    </p:set>
                                    <p:animEffect transition="in" filter="wipe(up)">
                                      <p:cBhvr>
                                        <p:cTn id="11" dur="500"/>
                                        <p:tgtEl>
                                          <p:spTgt spid="6">
                                            <p:graphicEl>
                                              <a:dgm id="{BB8B4C24-9A98-4B19-AAF4-6A0D3966B9F7}"/>
                                            </p:graphicEl>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graphicEl>
                                              <a:dgm id="{0D2AFC37-6D11-4AFC-8E20-69C19EF2CDE3}"/>
                                            </p:graphicEl>
                                          </p:spTgt>
                                        </p:tgtEl>
                                        <p:attrNameLst>
                                          <p:attrName>style.visibility</p:attrName>
                                        </p:attrNameLst>
                                      </p:cBhvr>
                                      <p:to>
                                        <p:strVal val="visible"/>
                                      </p:to>
                                    </p:set>
                                    <p:animEffect transition="in" filter="wipe(up)">
                                      <p:cBhvr>
                                        <p:cTn id="14" dur="500"/>
                                        <p:tgtEl>
                                          <p:spTgt spid="6">
                                            <p:graphicEl>
                                              <a:dgm id="{0D2AFC37-6D11-4AFC-8E20-69C19EF2CDE3}"/>
                                            </p:graphicEl>
                                          </p:spTgt>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6">
                                            <p:graphicEl>
                                              <a:dgm id="{C37B3DBC-9CB7-7048-B93D-142093B992E9}"/>
                                            </p:graphicEl>
                                          </p:spTgt>
                                        </p:tgtEl>
                                        <p:attrNameLst>
                                          <p:attrName>style.visibility</p:attrName>
                                        </p:attrNameLst>
                                      </p:cBhvr>
                                      <p:to>
                                        <p:strVal val="visible"/>
                                      </p:to>
                                    </p:set>
                                    <p:animEffect transition="in" filter="wipe(up)">
                                      <p:cBhvr>
                                        <p:cTn id="18" dur="500"/>
                                        <p:tgtEl>
                                          <p:spTgt spid="6">
                                            <p:graphicEl>
                                              <a:dgm id="{C37B3DBC-9CB7-7048-B93D-142093B992E9}"/>
                                            </p:graphic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
                                            <p:graphicEl>
                                              <a:dgm id="{54C5B1F6-9E5B-5B46-9469-5E92765405D5}"/>
                                            </p:graphicEl>
                                          </p:spTgt>
                                        </p:tgtEl>
                                        <p:attrNameLst>
                                          <p:attrName>style.visibility</p:attrName>
                                        </p:attrNameLst>
                                      </p:cBhvr>
                                      <p:to>
                                        <p:strVal val="visible"/>
                                      </p:to>
                                    </p:set>
                                    <p:animEffect transition="in" filter="wipe(up)">
                                      <p:cBhvr>
                                        <p:cTn id="21" dur="500"/>
                                        <p:tgtEl>
                                          <p:spTgt spid="6">
                                            <p:graphicEl>
                                              <a:dgm id="{54C5B1F6-9E5B-5B46-9469-5E92765405D5}"/>
                                            </p:graphicEl>
                                          </p:spTgt>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6">
                                            <p:graphicEl>
                                              <a:dgm id="{3CF34D7D-62EC-2C49-BB96-71E6AFD89EC0}"/>
                                            </p:graphicEl>
                                          </p:spTgt>
                                        </p:tgtEl>
                                        <p:attrNameLst>
                                          <p:attrName>style.visibility</p:attrName>
                                        </p:attrNameLst>
                                      </p:cBhvr>
                                      <p:to>
                                        <p:strVal val="visible"/>
                                      </p:to>
                                    </p:set>
                                    <p:animEffect transition="in" filter="wipe(up)">
                                      <p:cBhvr>
                                        <p:cTn id="25" dur="500"/>
                                        <p:tgtEl>
                                          <p:spTgt spid="6">
                                            <p:graphicEl>
                                              <a:dgm id="{3CF34D7D-62EC-2C49-BB96-71E6AFD89EC0}"/>
                                            </p:graphic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6">
                                            <p:graphicEl>
                                              <a:dgm id="{7DA8FCBC-0421-7749-B046-1A04F9AD845E}"/>
                                            </p:graphicEl>
                                          </p:spTgt>
                                        </p:tgtEl>
                                        <p:attrNameLst>
                                          <p:attrName>style.visibility</p:attrName>
                                        </p:attrNameLst>
                                      </p:cBhvr>
                                      <p:to>
                                        <p:strVal val="visible"/>
                                      </p:to>
                                    </p:set>
                                    <p:animEffect transition="in" filter="wipe(up)">
                                      <p:cBhvr>
                                        <p:cTn id="28" dur="500"/>
                                        <p:tgtEl>
                                          <p:spTgt spid="6">
                                            <p:graphicEl>
                                              <a:dgm id="{7DA8FCBC-0421-7749-B046-1A04F9AD845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Humus</a:t>
            </a:r>
            <a:endParaRPr lang="es-ES" dirty="0"/>
          </a:p>
        </p:txBody>
      </p:sp>
      <p:sp>
        <p:nvSpPr>
          <p:cNvPr id="3" name="Marcador de contenido 2"/>
          <p:cNvSpPr>
            <a:spLocks noGrp="1"/>
          </p:cNvSpPr>
          <p:nvPr>
            <p:ph idx="1"/>
          </p:nvPr>
        </p:nvSpPr>
        <p:spPr/>
        <p:txBody>
          <a:bodyPr/>
          <a:lstStyle/>
          <a:p>
            <a:endParaRPr lang="en-GB" dirty="0" smtClean="0"/>
          </a:p>
          <a:p>
            <a:r>
              <a:rPr lang="en-GB" dirty="0" smtClean="0"/>
              <a:t>Humus is similar to the decomposed lignin complex:</a:t>
            </a:r>
          </a:p>
          <a:p>
            <a:pPr lvl="1"/>
            <a:endParaRPr lang="en-GB" dirty="0" smtClean="0"/>
          </a:p>
          <a:p>
            <a:pPr lvl="1"/>
            <a:r>
              <a:rPr lang="en-GB" dirty="0" smtClean="0"/>
              <a:t>Polymer aromatic rings: fulvic and humic acid</a:t>
            </a:r>
          </a:p>
          <a:p>
            <a:pPr lvl="1"/>
            <a:endParaRPr lang="en-GB" dirty="0" smtClean="0"/>
          </a:p>
          <a:p>
            <a:pPr lvl="1"/>
            <a:r>
              <a:rPr lang="en-GB" dirty="0" smtClean="0"/>
              <a:t>Carbohydrates and amino acids</a:t>
            </a:r>
          </a:p>
        </p:txBody>
      </p:sp>
    </p:spTree>
    <p:extLst>
      <p:ext uri="{BB962C8B-B14F-4D97-AF65-F5344CB8AC3E}">
        <p14:creationId xmlns:p14="http://schemas.microsoft.com/office/powerpoint/2010/main" val="18619346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Bath absorption</a:t>
            </a:r>
            <a:endParaRPr lang="en-GB"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668556777"/>
              </p:ext>
            </p:extLst>
          </p:nvPr>
        </p:nvGraphicFramePr>
        <p:xfrm>
          <a:off x="896526" y="1556792"/>
          <a:ext cx="7491898" cy="4693920"/>
        </p:xfrm>
        <a:graphic>
          <a:graphicData uri="http://schemas.openxmlformats.org/drawingml/2006/table">
            <a:tbl>
              <a:tblPr firstRow="1" bandRow="1">
                <a:tableStyleId>{5C22544A-7EE6-4342-B048-85BDC9FD1C3A}</a:tableStyleId>
              </a:tblPr>
              <a:tblGrid>
                <a:gridCol w="2281439"/>
                <a:gridCol w="2242856"/>
                <a:gridCol w="1527443"/>
                <a:gridCol w="1440160"/>
              </a:tblGrid>
              <a:tr h="370840">
                <a:tc>
                  <a:txBody>
                    <a:bodyPr/>
                    <a:lstStyle/>
                    <a:p>
                      <a:r>
                        <a:rPr lang="en-GB" sz="4000" b="1" dirty="0" smtClean="0"/>
                        <a:t> Salt</a:t>
                      </a:r>
                      <a:endParaRPr lang="en-GB" sz="4000" b="1" dirty="0"/>
                    </a:p>
                  </a:txBody>
                  <a:tcPr anchor="ctr">
                    <a:cell3D prstMaterial="dkEdge">
                      <a:bevel w="114300" prst="artDeco"/>
                      <a:lightRig rig="flood" dir="t"/>
                    </a:cell3D>
                  </a:tcPr>
                </a:tc>
                <a:tc>
                  <a:txBody>
                    <a:bodyPr/>
                    <a:lstStyle/>
                    <a:p>
                      <a:pPr algn="ctr"/>
                      <a:r>
                        <a:rPr lang="en-GB" sz="1800" b="1" dirty="0" smtClean="0"/>
                        <a:t>Minimum concentration limits   (mg/kg)</a:t>
                      </a:r>
                      <a:endParaRPr lang="en-GB" sz="1800" b="1" dirty="0"/>
                    </a:p>
                  </a:txBody>
                  <a:tcPr anchor="ctr">
                    <a:cell3D prstMaterial="dkEdge">
                      <a:bevel w="114300" prst="artDeco"/>
                      <a:lightRig rig="flood" dir="t"/>
                    </a:cell3D>
                  </a:tcPr>
                </a:tc>
                <a:tc>
                  <a:txBody>
                    <a:bodyPr/>
                    <a:lstStyle/>
                    <a:p>
                      <a:pPr algn="ctr"/>
                      <a:r>
                        <a:rPr lang="en-GB" sz="1800" b="1" dirty="0" smtClean="0"/>
                        <a:t>Resorption rate          (nL/cm</a:t>
                      </a:r>
                      <a:r>
                        <a:rPr lang="en-GB" sz="1800" b="1" baseline="30000" dirty="0" smtClean="0"/>
                        <a:t>2</a:t>
                      </a:r>
                      <a:r>
                        <a:rPr lang="en-GB" sz="1800" b="1" dirty="0" smtClean="0"/>
                        <a:t>)</a:t>
                      </a:r>
                      <a:endParaRPr lang="en-GB" sz="1800" b="1" dirty="0"/>
                    </a:p>
                  </a:txBody>
                  <a:tcPr anchor="ctr">
                    <a:cell3D prstMaterial="dkEdge">
                      <a:bevel w="114300" prst="artDeco"/>
                      <a:lightRig rig="flood" dir="t"/>
                    </a:cell3D>
                  </a:tcPr>
                </a:tc>
                <a:tc>
                  <a:txBody>
                    <a:bodyPr/>
                    <a:lstStyle/>
                    <a:p>
                      <a:pPr algn="ctr"/>
                      <a:r>
                        <a:rPr lang="en-GB" sz="1800" b="1" dirty="0" smtClean="0"/>
                        <a:t>Bath absorption </a:t>
                      </a:r>
                      <a:r>
                        <a:rPr lang="en-GB" sz="1400" b="1" dirty="0" smtClean="0"/>
                        <a:t>(without skin) </a:t>
                      </a:r>
                      <a:r>
                        <a:rPr lang="en-GB" sz="1800" b="1" dirty="0" smtClean="0"/>
                        <a:t>μg</a:t>
                      </a:r>
                      <a:endParaRPr lang="en-GB" sz="1800" b="1" dirty="0"/>
                    </a:p>
                  </a:txBody>
                  <a:tcPr anchor="ctr">
                    <a:cell3D prstMaterial="dkEdge">
                      <a:bevel w="114300" prst="artDeco"/>
                      <a:lightRig rig="flood" dir="t"/>
                    </a:cell3D>
                  </a:tcPr>
                </a:tc>
              </a:tr>
              <a:tr h="370840">
                <a:tc>
                  <a:txBody>
                    <a:bodyPr/>
                    <a:lstStyle/>
                    <a:p>
                      <a:r>
                        <a:rPr lang="en-GB" sz="2000" dirty="0" smtClean="0"/>
                        <a:t>Sodium (Na</a:t>
                      </a:r>
                      <a:r>
                        <a:rPr lang="en-GB" sz="2000" baseline="30000" dirty="0" smtClean="0"/>
                        <a:t>+</a:t>
                      </a:r>
                      <a:r>
                        <a:rPr lang="en-GB" sz="2000" dirty="0" smtClean="0"/>
                        <a:t>)</a:t>
                      </a:r>
                      <a:endParaRPr lang="en-GB" sz="2000" dirty="0"/>
                    </a:p>
                  </a:txBody>
                  <a:tcPr anchor="ctr">
                    <a:cell3D prstMaterial="dkEdge">
                      <a:bevel w="114300" prst="artDeco"/>
                      <a:lightRig rig="flood" dir="t"/>
                    </a:cell3D>
                  </a:tcPr>
                </a:tc>
                <a:tc>
                  <a:txBody>
                    <a:bodyPr/>
                    <a:lstStyle/>
                    <a:p>
                      <a:pPr algn="ctr"/>
                      <a:r>
                        <a:rPr lang="en-GB" sz="2000" dirty="0" smtClean="0"/>
                        <a:t>600</a:t>
                      </a:r>
                    </a:p>
                  </a:txBody>
                  <a:tcPr anchor="ctr">
                    <a:cell3D prstMaterial="dkEdge">
                      <a:bevel w="114300" prst="artDeco"/>
                      <a:lightRig rig="flood" dir="t"/>
                    </a:cell3D>
                  </a:tcPr>
                </a:tc>
                <a:tc>
                  <a:txBody>
                    <a:bodyPr/>
                    <a:lstStyle/>
                    <a:p>
                      <a:pPr algn="ctr"/>
                      <a:r>
                        <a:rPr lang="en-GB" sz="2000" dirty="0" smtClean="0"/>
                        <a:t>169</a:t>
                      </a:r>
                      <a:endParaRPr lang="en-GB" sz="2000" dirty="0"/>
                    </a:p>
                  </a:txBody>
                  <a:tcPr anchor="ctr">
                    <a:cell3D prstMaterial="dkEdge">
                      <a:bevel w="114300" prst="artDeco"/>
                      <a:lightRig rig="flood" dir="t"/>
                    </a:cell3D>
                  </a:tcPr>
                </a:tc>
                <a:tc>
                  <a:txBody>
                    <a:bodyPr/>
                    <a:lstStyle/>
                    <a:p>
                      <a:pPr algn="ctr"/>
                      <a:r>
                        <a:rPr lang="en-GB" sz="2000" dirty="0" smtClean="0"/>
                        <a:t>2.000</a:t>
                      </a:r>
                      <a:endParaRPr lang="en-GB" sz="2000" dirty="0"/>
                    </a:p>
                  </a:txBody>
                  <a:tcPr anchor="ctr">
                    <a:cell3D prstMaterial="dkEdge">
                      <a:bevel w="114300" prst="artDeco"/>
                      <a:lightRig rig="flood" dir="t"/>
                    </a:cell3D>
                  </a:tcPr>
                </a:tc>
              </a:tr>
              <a:tr h="370840">
                <a:tc>
                  <a:txBody>
                    <a:bodyPr/>
                    <a:lstStyle/>
                    <a:p>
                      <a:r>
                        <a:rPr lang="en-GB" sz="2000" dirty="0" smtClean="0"/>
                        <a:t>Potassium (K</a:t>
                      </a:r>
                      <a:r>
                        <a:rPr lang="en-GB" sz="2000" baseline="30000" dirty="0" smtClean="0"/>
                        <a:t>+</a:t>
                      </a:r>
                      <a:r>
                        <a:rPr lang="en-GB" sz="2000" dirty="0" smtClean="0"/>
                        <a:t>)</a:t>
                      </a:r>
                    </a:p>
                  </a:txBody>
                  <a:tcPr anchor="ctr">
                    <a:cell3D prstMaterial="dkEdge">
                      <a:bevel w="114300" prst="artDeco"/>
                      <a:lightRig rig="flood" dir="t"/>
                    </a:cell3D>
                  </a:tcPr>
                </a:tc>
                <a:tc>
                  <a:txBody>
                    <a:bodyPr/>
                    <a:lstStyle/>
                    <a:p>
                      <a:pPr algn="ctr"/>
                      <a:r>
                        <a:rPr lang="en-GB" sz="2000" dirty="0" smtClean="0"/>
                        <a:t>700</a:t>
                      </a:r>
                      <a:endParaRPr lang="en-GB" sz="2000" dirty="0"/>
                    </a:p>
                  </a:txBody>
                  <a:tcPr anchor="ctr">
                    <a:cell3D prstMaterial="dkEdge">
                      <a:bevel w="114300" prst="artDeco"/>
                      <a:lightRig rig="flood" dir="t"/>
                    </a:cell3D>
                  </a:tcPr>
                </a:tc>
                <a:tc>
                  <a:txBody>
                    <a:bodyPr/>
                    <a:lstStyle/>
                    <a:p>
                      <a:pPr algn="ctr"/>
                      <a:r>
                        <a:rPr lang="en-GB" sz="2000" dirty="0" smtClean="0"/>
                        <a:t>44</a:t>
                      </a:r>
                      <a:endParaRPr lang="en-GB" sz="2000" dirty="0"/>
                    </a:p>
                  </a:txBody>
                  <a:tcPr anchor="ctr">
                    <a:cell3D prstMaterial="dkEdge">
                      <a:bevel w="114300" prst="artDeco"/>
                      <a:lightRig rig="flood" dir="t"/>
                    </a:cell3D>
                  </a:tcPr>
                </a:tc>
                <a:tc>
                  <a:txBody>
                    <a:bodyPr/>
                    <a:lstStyle/>
                    <a:p>
                      <a:pPr algn="ctr"/>
                      <a:r>
                        <a:rPr lang="en-GB" sz="2000" dirty="0" smtClean="0"/>
                        <a:t>600</a:t>
                      </a:r>
                      <a:endParaRPr lang="en-GB" sz="2000" dirty="0"/>
                    </a:p>
                  </a:txBody>
                  <a:tcPr anchor="ctr">
                    <a:cell3D prstMaterial="dkEdge">
                      <a:bevel w="114300" prst="artDeco"/>
                      <a:lightRig rig="flood" dir="t"/>
                    </a:cell3D>
                  </a:tcPr>
                </a:tc>
              </a:tr>
              <a:tr h="370840">
                <a:tc>
                  <a:txBody>
                    <a:bodyPr/>
                    <a:lstStyle/>
                    <a:p>
                      <a:r>
                        <a:rPr lang="en-GB" sz="2000" dirty="0" smtClean="0"/>
                        <a:t>Calcium (Ca</a:t>
                      </a:r>
                      <a:r>
                        <a:rPr lang="en-GB" sz="2000" baseline="30000" dirty="0" smtClean="0"/>
                        <a:t>2+</a:t>
                      </a:r>
                      <a:r>
                        <a:rPr lang="en-GB" sz="2000" dirty="0" smtClean="0"/>
                        <a:t>)</a:t>
                      </a:r>
                      <a:endParaRPr lang="en-GB" sz="2000" dirty="0"/>
                    </a:p>
                  </a:txBody>
                  <a:tcPr anchor="ctr">
                    <a:cell3D prstMaterial="dkEdge">
                      <a:bevel w="114300" prst="artDeco"/>
                      <a:lightRig rig="flood" dir="t"/>
                    </a:cell3D>
                  </a:tcPr>
                </a:tc>
                <a:tc>
                  <a:txBody>
                    <a:bodyPr/>
                    <a:lstStyle/>
                    <a:p>
                      <a:pPr algn="ctr"/>
                      <a:r>
                        <a:rPr lang="en-GB" sz="2000" dirty="0" smtClean="0"/>
                        <a:t>300</a:t>
                      </a:r>
                      <a:endParaRPr lang="en-GB" sz="2000" dirty="0"/>
                    </a:p>
                  </a:txBody>
                  <a:tcPr anchor="ctr">
                    <a:cell3D prstMaterial="dkEdge">
                      <a:bevel w="114300" prst="artDeco"/>
                      <a:lightRig rig="flood" dir="t"/>
                    </a:cell3D>
                  </a:tcPr>
                </a:tc>
                <a:tc>
                  <a:txBody>
                    <a:bodyPr/>
                    <a:lstStyle/>
                    <a:p>
                      <a:pPr algn="ctr"/>
                      <a:r>
                        <a:rPr lang="en-GB" sz="2000" dirty="0" smtClean="0"/>
                        <a:t>18</a:t>
                      </a:r>
                      <a:endParaRPr lang="en-GB" sz="2000" dirty="0"/>
                    </a:p>
                  </a:txBody>
                  <a:tcPr anchor="ctr">
                    <a:cell3D prstMaterial="dkEdge">
                      <a:bevel w="114300" prst="artDeco"/>
                      <a:lightRig rig="flood" dir="t"/>
                    </a:cell3D>
                  </a:tcPr>
                </a:tc>
                <a:tc>
                  <a:txBody>
                    <a:bodyPr/>
                    <a:lstStyle/>
                    <a:p>
                      <a:pPr algn="ctr"/>
                      <a:r>
                        <a:rPr lang="en-GB" sz="2000" dirty="0" smtClean="0"/>
                        <a:t>100</a:t>
                      </a:r>
                      <a:endParaRPr lang="en-GB" sz="2000" dirty="0"/>
                    </a:p>
                  </a:txBody>
                  <a:tcPr anchor="ctr">
                    <a:cell3D prstMaterial="dkEdge">
                      <a:bevel w="114300" prst="artDeco"/>
                      <a:lightRig rig="flood" dir="t"/>
                    </a:cell3D>
                  </a:tcPr>
                </a:tc>
              </a:tr>
              <a:tr h="370840">
                <a:tc>
                  <a:txBody>
                    <a:bodyPr/>
                    <a:lstStyle/>
                    <a:p>
                      <a:r>
                        <a:rPr lang="en-GB" sz="2000" dirty="0" smtClean="0"/>
                        <a:t>Magnesium (Mg</a:t>
                      </a:r>
                      <a:r>
                        <a:rPr lang="en-GB" sz="2000" baseline="30000" dirty="0" smtClean="0"/>
                        <a:t>2+</a:t>
                      </a:r>
                      <a:r>
                        <a:rPr lang="en-GB" sz="2000" dirty="0" smtClean="0"/>
                        <a:t>)</a:t>
                      </a:r>
                      <a:endParaRPr lang="en-GB" sz="2000" dirty="0"/>
                    </a:p>
                  </a:txBody>
                  <a:tcPr anchor="ctr">
                    <a:cell3D prstMaterial="dkEdge">
                      <a:bevel w="114300" prst="artDeco"/>
                      <a:lightRig rig="flood" dir="t"/>
                    </a:cell3D>
                  </a:tcPr>
                </a:tc>
                <a:tc>
                  <a:txBody>
                    <a:bodyPr/>
                    <a:lstStyle/>
                    <a:p>
                      <a:pPr algn="ctr"/>
                      <a:r>
                        <a:rPr lang="en-GB" sz="2000" dirty="0" smtClean="0"/>
                        <a:t>20</a:t>
                      </a:r>
                      <a:endParaRPr lang="en-GB" sz="2000" dirty="0"/>
                    </a:p>
                  </a:txBody>
                  <a:tcPr anchor="ctr">
                    <a:cell3D prstMaterial="dkEdge">
                      <a:bevel w="114300" prst="artDeco"/>
                      <a:lightRig rig="flood" dir="t"/>
                    </a:cell3D>
                  </a:tcPr>
                </a:tc>
                <a:tc>
                  <a:txBody>
                    <a:bodyPr/>
                    <a:lstStyle/>
                    <a:p>
                      <a:pPr algn="ctr"/>
                      <a:r>
                        <a:rPr lang="en-GB" sz="2000" dirty="0" smtClean="0"/>
                        <a:t>200</a:t>
                      </a:r>
                      <a:endParaRPr lang="en-GB" sz="2000" dirty="0"/>
                    </a:p>
                  </a:txBody>
                  <a:tcPr anchor="ctr">
                    <a:cell3D prstMaterial="dkEdge">
                      <a:bevel w="114300" prst="artDeco"/>
                      <a:lightRig rig="flood" dir="t"/>
                    </a:cell3D>
                  </a:tcPr>
                </a:tc>
                <a:tc>
                  <a:txBody>
                    <a:bodyPr/>
                    <a:lstStyle/>
                    <a:p>
                      <a:pPr algn="ctr"/>
                      <a:r>
                        <a:rPr lang="en-GB" sz="2000" dirty="0" smtClean="0"/>
                        <a:t>80</a:t>
                      </a:r>
                      <a:endParaRPr lang="en-GB" sz="2000" dirty="0"/>
                    </a:p>
                  </a:txBody>
                  <a:tcPr anchor="ctr">
                    <a:cell3D prstMaterial="dkEdge">
                      <a:bevel w="114300" prst="artDeco"/>
                      <a:lightRig rig="flood" dir="t"/>
                    </a:cell3D>
                  </a:tcPr>
                </a:tc>
              </a:tr>
              <a:tr h="370840">
                <a:tc>
                  <a:txBody>
                    <a:bodyPr/>
                    <a:lstStyle/>
                    <a:p>
                      <a:r>
                        <a:rPr lang="en-GB" sz="2000" dirty="0" smtClean="0"/>
                        <a:t>Iron (Fe</a:t>
                      </a:r>
                      <a:r>
                        <a:rPr lang="en-GB" sz="2000" baseline="30000" dirty="0" smtClean="0"/>
                        <a:t>2+, 3+</a:t>
                      </a:r>
                      <a:r>
                        <a:rPr lang="en-GB" sz="2000" dirty="0" smtClean="0"/>
                        <a:t>)</a:t>
                      </a:r>
                      <a:endParaRPr lang="en-GB" sz="2000" dirty="0"/>
                    </a:p>
                  </a:txBody>
                  <a:tcPr anchor="ctr">
                    <a:cell3D prstMaterial="dkEdge">
                      <a:bevel w="114300" prst="artDeco"/>
                      <a:lightRig rig="flood" dir="t"/>
                    </a:cell3D>
                  </a:tcPr>
                </a:tc>
                <a:tc>
                  <a:txBody>
                    <a:bodyPr/>
                    <a:lstStyle/>
                    <a:p>
                      <a:pPr algn="ctr"/>
                      <a:r>
                        <a:rPr lang="en-GB" sz="2000" dirty="0" smtClean="0"/>
                        <a:t>20</a:t>
                      </a:r>
                      <a:endParaRPr lang="en-GB" sz="2000" dirty="0"/>
                    </a:p>
                  </a:txBody>
                  <a:tcPr anchor="ctr">
                    <a:cell3D prstMaterial="dkEdge">
                      <a:bevel w="114300" prst="artDeco"/>
                      <a:lightRig rig="flood" dir="t"/>
                    </a:cell3D>
                  </a:tcPr>
                </a:tc>
                <a:tc>
                  <a:txBody>
                    <a:bodyPr/>
                    <a:lstStyle/>
                    <a:p>
                      <a:pPr algn="ctr"/>
                      <a:r>
                        <a:rPr lang="en-GB" sz="2000" dirty="0" smtClean="0"/>
                        <a:t>2</a:t>
                      </a:r>
                      <a:endParaRPr lang="en-GB" sz="2000" dirty="0"/>
                    </a:p>
                  </a:txBody>
                  <a:tcPr anchor="ctr">
                    <a:cell3D prstMaterial="dkEdge">
                      <a:bevel w="114300" prst="artDeco"/>
                      <a:lightRig rig="flood" dir="t"/>
                    </a:cell3D>
                  </a:tcPr>
                </a:tc>
                <a:tc>
                  <a:txBody>
                    <a:bodyPr/>
                    <a:lstStyle/>
                    <a:p>
                      <a:pPr algn="ctr"/>
                      <a:r>
                        <a:rPr lang="en-GB" sz="2000" dirty="0" smtClean="0"/>
                        <a:t>0.8</a:t>
                      </a:r>
                      <a:endParaRPr lang="en-GB" sz="2000" dirty="0"/>
                    </a:p>
                  </a:txBody>
                  <a:tcPr anchor="ctr">
                    <a:cell3D prstMaterial="dkEdge">
                      <a:bevel w="114300" prst="artDeco"/>
                      <a:lightRig rig="flood" dir="t"/>
                    </a:cell3D>
                  </a:tcPr>
                </a:tc>
              </a:tr>
              <a:tr h="370840">
                <a:tc>
                  <a:txBody>
                    <a:bodyPr/>
                    <a:lstStyle/>
                    <a:p>
                      <a:r>
                        <a:rPr lang="en-GB" sz="2000" dirty="0" smtClean="0"/>
                        <a:t>Chloride (Cl</a:t>
                      </a:r>
                      <a:r>
                        <a:rPr lang="en-GB" sz="2000" baseline="30000" dirty="0" smtClean="0"/>
                        <a:t>-</a:t>
                      </a:r>
                      <a:r>
                        <a:rPr lang="en-GB" sz="2000" dirty="0" smtClean="0"/>
                        <a:t>)</a:t>
                      </a:r>
                      <a:endParaRPr lang="en-GB" sz="2000" dirty="0"/>
                    </a:p>
                  </a:txBody>
                  <a:tcPr anchor="ctr">
                    <a:cell3D prstMaterial="dkEdge">
                      <a:bevel w="114300" prst="artDeco"/>
                      <a:lightRig rig="flood" dir="t"/>
                    </a:cell3D>
                  </a:tcPr>
                </a:tc>
                <a:tc>
                  <a:txBody>
                    <a:bodyPr/>
                    <a:lstStyle/>
                    <a:p>
                      <a:pPr algn="ctr"/>
                      <a:r>
                        <a:rPr lang="en-GB" sz="2000" dirty="0" smtClean="0"/>
                        <a:t>1.000</a:t>
                      </a:r>
                      <a:endParaRPr lang="en-GB" sz="2000" dirty="0"/>
                    </a:p>
                  </a:txBody>
                  <a:tcPr anchor="ctr">
                    <a:cell3D prstMaterial="dkEdge">
                      <a:bevel w="114300" prst="artDeco"/>
                      <a:lightRig rig="flood" dir="t"/>
                    </a:cell3D>
                  </a:tcPr>
                </a:tc>
                <a:tc>
                  <a:txBody>
                    <a:bodyPr/>
                    <a:lstStyle/>
                    <a:p>
                      <a:pPr algn="ctr"/>
                      <a:r>
                        <a:rPr lang="en-GB" sz="2000" dirty="0" smtClean="0"/>
                        <a:t>22</a:t>
                      </a:r>
                      <a:endParaRPr lang="en-GB" sz="2000" dirty="0"/>
                    </a:p>
                  </a:txBody>
                  <a:tcPr anchor="ctr">
                    <a:cell3D prstMaterial="dkEdge">
                      <a:bevel w="114300" prst="artDeco"/>
                      <a:lightRig rig="flood" dir="t"/>
                    </a:cell3D>
                  </a:tcPr>
                </a:tc>
                <a:tc>
                  <a:txBody>
                    <a:bodyPr/>
                    <a:lstStyle/>
                    <a:p>
                      <a:pPr algn="ctr"/>
                      <a:r>
                        <a:rPr lang="en-GB" sz="2000" dirty="0" smtClean="0"/>
                        <a:t>40</a:t>
                      </a:r>
                      <a:endParaRPr lang="en-GB" sz="2000" dirty="0"/>
                    </a:p>
                  </a:txBody>
                  <a:tcPr anchor="ctr">
                    <a:cell3D prstMaterial="dkEdge">
                      <a:bevel w="114300" prst="artDeco"/>
                      <a:lightRig rig="flood" dir="t"/>
                    </a:cell3D>
                  </a:tcPr>
                </a:tc>
              </a:tr>
              <a:tr h="370840">
                <a:tc>
                  <a:txBody>
                    <a:bodyPr/>
                    <a:lstStyle/>
                    <a:p>
                      <a:r>
                        <a:rPr lang="en-GB" sz="2000" dirty="0" smtClean="0"/>
                        <a:t>Fluoride (F</a:t>
                      </a:r>
                      <a:r>
                        <a:rPr lang="en-GB" sz="2000" baseline="30000" dirty="0" smtClean="0"/>
                        <a:t>-</a:t>
                      </a:r>
                      <a:r>
                        <a:rPr lang="en-GB" sz="2000" dirty="0" smtClean="0"/>
                        <a:t>)</a:t>
                      </a:r>
                      <a:endParaRPr lang="en-GB" sz="2000" dirty="0"/>
                    </a:p>
                  </a:txBody>
                  <a:tcPr anchor="ctr">
                    <a:cell3D prstMaterial="dkEdge">
                      <a:bevel w="114300" prst="artDeco"/>
                      <a:lightRig rig="flood" dir="t"/>
                    </a:cell3D>
                  </a:tcPr>
                </a:tc>
                <a:tc>
                  <a:txBody>
                    <a:bodyPr/>
                    <a:lstStyle/>
                    <a:p>
                      <a:pPr algn="ctr"/>
                      <a:r>
                        <a:rPr lang="en-GB" sz="2000" dirty="0" smtClean="0"/>
                        <a:t>50</a:t>
                      </a:r>
                      <a:endParaRPr lang="en-GB" sz="2000" dirty="0"/>
                    </a:p>
                  </a:txBody>
                  <a:tcPr anchor="ctr">
                    <a:cell3D prstMaterial="dkEdge">
                      <a:bevel w="114300" prst="artDeco"/>
                      <a:lightRig rig="flood" dir="t"/>
                    </a:cell3D>
                  </a:tcPr>
                </a:tc>
                <a:tc>
                  <a:txBody>
                    <a:bodyPr/>
                    <a:lstStyle/>
                    <a:p>
                      <a:pPr algn="ctr"/>
                      <a:r>
                        <a:rPr lang="en-GB" sz="2000" dirty="0" smtClean="0"/>
                        <a:t>20</a:t>
                      </a:r>
                      <a:endParaRPr lang="en-GB" sz="2000" dirty="0"/>
                    </a:p>
                  </a:txBody>
                  <a:tcPr anchor="ctr">
                    <a:cell3D prstMaterial="dkEdge">
                      <a:bevel w="114300" prst="artDeco"/>
                      <a:lightRig rig="flood" dir="t"/>
                    </a:cell3D>
                  </a:tcPr>
                </a:tc>
                <a:tc>
                  <a:txBody>
                    <a:bodyPr/>
                    <a:lstStyle/>
                    <a:p>
                      <a:pPr algn="ctr"/>
                      <a:r>
                        <a:rPr lang="en-GB" sz="2000" dirty="0" smtClean="0"/>
                        <a:t>20</a:t>
                      </a:r>
                      <a:endParaRPr lang="en-GB" sz="2000" dirty="0"/>
                    </a:p>
                  </a:txBody>
                  <a:tcPr anchor="ctr">
                    <a:cell3D prstMaterial="dkEdge">
                      <a:bevel w="114300" prst="artDeco"/>
                      <a:lightRig rig="flood" dir="t"/>
                    </a:cell3D>
                  </a:tcPr>
                </a:tc>
              </a:tr>
              <a:tr h="370840">
                <a:tc>
                  <a:txBody>
                    <a:bodyPr/>
                    <a:lstStyle/>
                    <a:p>
                      <a:r>
                        <a:rPr lang="en-GB" sz="2000" dirty="0" smtClean="0"/>
                        <a:t>Iodine (I</a:t>
                      </a:r>
                      <a:r>
                        <a:rPr lang="en-GB" sz="2000" baseline="30000" dirty="0" smtClean="0"/>
                        <a:t>-</a:t>
                      </a:r>
                      <a:r>
                        <a:rPr lang="en-GB" sz="2000" dirty="0" smtClean="0"/>
                        <a:t>)</a:t>
                      </a:r>
                      <a:endParaRPr lang="en-GB" sz="2000" dirty="0"/>
                    </a:p>
                  </a:txBody>
                  <a:tcPr anchor="ctr">
                    <a:cell3D prstMaterial="dkEdge">
                      <a:bevel w="114300" prst="artDeco"/>
                      <a:lightRig rig="flood" dir="t"/>
                    </a:cell3D>
                  </a:tcPr>
                </a:tc>
                <a:tc>
                  <a:txBody>
                    <a:bodyPr/>
                    <a:lstStyle/>
                    <a:p>
                      <a:pPr algn="ctr"/>
                      <a:r>
                        <a:rPr lang="en-GB" sz="2000" dirty="0" smtClean="0"/>
                        <a:t>10</a:t>
                      </a:r>
                      <a:endParaRPr lang="en-GB" sz="2000" dirty="0"/>
                    </a:p>
                  </a:txBody>
                  <a:tcPr anchor="ctr">
                    <a:cell3D prstMaterial="dkEdge">
                      <a:bevel w="114300" prst="artDeco"/>
                      <a:lightRig rig="flood" dir="t"/>
                    </a:cell3D>
                  </a:tcPr>
                </a:tc>
                <a:tc>
                  <a:txBody>
                    <a:bodyPr/>
                    <a:lstStyle/>
                    <a:p>
                      <a:pPr algn="ctr"/>
                      <a:r>
                        <a:rPr lang="en-GB" sz="2000" dirty="0" smtClean="0"/>
                        <a:t>40</a:t>
                      </a:r>
                      <a:endParaRPr lang="en-GB" sz="2000" dirty="0"/>
                    </a:p>
                  </a:txBody>
                  <a:tcPr anchor="ctr">
                    <a:cell3D prstMaterial="dkEdge">
                      <a:bevel w="114300" prst="artDeco"/>
                      <a:lightRig rig="flood" dir="t"/>
                    </a:cell3D>
                  </a:tcPr>
                </a:tc>
                <a:tc>
                  <a:txBody>
                    <a:bodyPr/>
                    <a:lstStyle/>
                    <a:p>
                      <a:pPr algn="ctr"/>
                      <a:r>
                        <a:rPr lang="en-GB" sz="2000" dirty="0" smtClean="0"/>
                        <a:t>8</a:t>
                      </a:r>
                      <a:endParaRPr lang="en-GB" sz="2000" dirty="0"/>
                    </a:p>
                  </a:txBody>
                  <a:tcPr anchor="ctr">
                    <a:cell3D prstMaterial="dkEdge">
                      <a:bevel w="114300" prst="artDeco"/>
                      <a:lightRig rig="flood" dir="t"/>
                    </a:cell3D>
                  </a:tcPr>
                </a:tc>
              </a:tr>
              <a:tr h="370840">
                <a:tc>
                  <a:txBody>
                    <a:bodyPr/>
                    <a:lstStyle/>
                    <a:p>
                      <a:r>
                        <a:rPr lang="en-GB" sz="2000" dirty="0" smtClean="0"/>
                        <a:t>Sulphates (SO</a:t>
                      </a:r>
                      <a:r>
                        <a:rPr lang="en-GB" sz="2000" baseline="-25000" dirty="0" smtClean="0"/>
                        <a:t>4</a:t>
                      </a:r>
                      <a:r>
                        <a:rPr lang="en-GB" sz="2000" baseline="30000" dirty="0" smtClean="0"/>
                        <a:t>2-</a:t>
                      </a:r>
                      <a:r>
                        <a:rPr lang="en-GB" sz="2000" dirty="0" smtClean="0"/>
                        <a:t>)</a:t>
                      </a:r>
                      <a:endParaRPr lang="en-GB" sz="2000" dirty="0"/>
                    </a:p>
                  </a:txBody>
                  <a:tcPr anchor="ctr">
                    <a:cell3D prstMaterial="dkEdge">
                      <a:bevel w="114300" prst="artDeco"/>
                      <a:lightRig rig="flood" dir="t"/>
                    </a:cell3D>
                  </a:tcPr>
                </a:tc>
                <a:tc>
                  <a:txBody>
                    <a:bodyPr/>
                    <a:lstStyle/>
                    <a:p>
                      <a:pPr algn="ctr"/>
                      <a:r>
                        <a:rPr lang="en-GB" sz="2000" dirty="0" smtClean="0"/>
                        <a:t>1.000</a:t>
                      </a:r>
                      <a:endParaRPr lang="en-GB" sz="2000" dirty="0"/>
                    </a:p>
                  </a:txBody>
                  <a:tcPr anchor="ctr">
                    <a:cell3D prstMaterial="dkEdge">
                      <a:bevel w="114300" prst="artDeco"/>
                      <a:lightRig rig="flood" dir="t"/>
                    </a:cell3D>
                  </a:tcPr>
                </a:tc>
                <a:tc>
                  <a:txBody>
                    <a:bodyPr/>
                    <a:lstStyle/>
                    <a:p>
                      <a:pPr algn="ctr"/>
                      <a:r>
                        <a:rPr lang="en-GB" sz="2000" dirty="0" smtClean="0"/>
                        <a:t>4</a:t>
                      </a:r>
                      <a:endParaRPr lang="en-GB" sz="2000" dirty="0"/>
                    </a:p>
                  </a:txBody>
                  <a:tcPr anchor="ctr">
                    <a:cell3D prstMaterial="dkEdge">
                      <a:bevel w="114300" prst="artDeco"/>
                      <a:lightRig rig="flood" dir="t"/>
                    </a:cell3D>
                  </a:tcPr>
                </a:tc>
                <a:tc>
                  <a:txBody>
                    <a:bodyPr/>
                    <a:lstStyle/>
                    <a:p>
                      <a:pPr algn="ctr"/>
                      <a:r>
                        <a:rPr lang="en-GB" sz="2000" dirty="0" smtClean="0"/>
                        <a:t>80</a:t>
                      </a:r>
                      <a:endParaRPr lang="en-GB" sz="2000" dirty="0"/>
                    </a:p>
                  </a:txBody>
                  <a:tcPr anchor="ctr">
                    <a:cell3D prstMaterial="dkEdge">
                      <a:bevel w="114300" prst="artDeco"/>
                      <a:lightRig rig="flood" dir="t"/>
                    </a:cell3D>
                  </a:tcPr>
                </a:tc>
              </a:tr>
            </a:tbl>
          </a:graphicData>
        </a:graphic>
      </p:graphicFrame>
      <p:sp>
        <p:nvSpPr>
          <p:cNvPr id="6" name="CuadroTexto 5"/>
          <p:cNvSpPr txBox="1"/>
          <p:nvPr/>
        </p:nvSpPr>
        <p:spPr>
          <a:xfrm>
            <a:off x="2843808" y="6433591"/>
            <a:ext cx="4269949" cy="307777"/>
          </a:xfrm>
          <a:prstGeom prst="rect">
            <a:avLst/>
          </a:prstGeom>
          <a:noFill/>
        </p:spPr>
        <p:txBody>
          <a:bodyPr wrap="none" rtlCol="0">
            <a:spAutoFit/>
          </a:bodyPr>
          <a:lstStyle/>
          <a:p>
            <a:r>
              <a:rPr lang="es-ES" sz="1400" i="1" dirty="0"/>
              <a:t>Pratzel (</a:t>
            </a:r>
            <a:r>
              <a:rPr lang="es-ES" sz="1400" i="1" dirty="0" smtClean="0"/>
              <a:t>1987) and San </a:t>
            </a:r>
            <a:r>
              <a:rPr lang="es-ES" sz="1400" i="1" dirty="0"/>
              <a:t>Martín </a:t>
            </a:r>
            <a:r>
              <a:rPr lang="es-ES" sz="1400" i="1" dirty="0" smtClean="0"/>
              <a:t>&amp; San José (1989</a:t>
            </a:r>
            <a:r>
              <a:rPr lang="es-ES" sz="1400" i="1" dirty="0"/>
              <a:t>) </a:t>
            </a:r>
            <a:endParaRPr lang="en-GB" sz="1400" i="1" dirty="0"/>
          </a:p>
        </p:txBody>
      </p:sp>
    </p:spTree>
    <p:extLst>
      <p:ext uri="{BB962C8B-B14F-4D97-AF65-F5344CB8AC3E}">
        <p14:creationId xmlns:p14="http://schemas.microsoft.com/office/powerpoint/2010/main" val="219595909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8311" y="40662"/>
            <a:ext cx="8604250" cy="1371601"/>
          </a:xfrm>
        </p:spPr>
        <p:txBody>
          <a:bodyPr/>
          <a:lstStyle/>
          <a:p>
            <a:r>
              <a:rPr lang="en-GB" dirty="0" smtClean="0"/>
              <a:t>Humification </a:t>
            </a:r>
            <a:r>
              <a:rPr lang="en-GB" dirty="0"/>
              <a:t>process</a:t>
            </a:r>
          </a:p>
        </p:txBody>
      </p:sp>
      <p:pic>
        <p:nvPicPr>
          <p:cNvPr id="4" name="Imagen 3" descr="compost_mushroom.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512" y="3145998"/>
            <a:ext cx="2802092" cy="1971326"/>
          </a:xfrm>
          <a:prstGeom prst="rect">
            <a:avLst/>
          </a:prstGeom>
        </p:spPr>
      </p:pic>
      <p:sp>
        <p:nvSpPr>
          <p:cNvPr id="6" name="CuadroTexto 5"/>
          <p:cNvSpPr txBox="1"/>
          <p:nvPr/>
        </p:nvSpPr>
        <p:spPr>
          <a:xfrm>
            <a:off x="558074" y="2737639"/>
            <a:ext cx="2531709"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Humic </a:t>
            </a:r>
            <a:r>
              <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precursors</a:t>
            </a:r>
          </a:p>
        </p:txBody>
      </p:sp>
      <p:sp>
        <p:nvSpPr>
          <p:cNvPr id="7" name="CuadroTexto 6"/>
          <p:cNvSpPr txBox="1"/>
          <p:nvPr/>
        </p:nvSpPr>
        <p:spPr>
          <a:xfrm>
            <a:off x="798479" y="3648267"/>
            <a:ext cx="229130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666666"/>
              </a:contourClr>
            </a:sp3d>
          </a:bodyPr>
          <a:lstStyle/>
          <a:p>
            <a:r>
              <a:rPr lang="en-GB" b="1" dirty="0" smtClean="0">
                <a:ln w="11430"/>
                <a:solidFill>
                  <a:srgbClr val="FFFF00"/>
                </a:solidFill>
                <a:effectLst>
                  <a:outerShdw blurRad="50800" dist="39000" dir="5460000" algn="tl">
                    <a:srgbClr val="000000">
                      <a:alpha val="38000"/>
                    </a:srgbClr>
                  </a:outerShdw>
                </a:effectLst>
              </a:rPr>
              <a:t>Polyphenolic Acids</a:t>
            </a:r>
            <a:endParaRPr lang="en-GB" b="1" dirty="0">
              <a:ln w="11430"/>
              <a:solidFill>
                <a:srgbClr val="FFFF00"/>
              </a:solidFill>
              <a:effectLst>
                <a:outerShdw blurRad="50800" dist="39000" dir="5460000" algn="tl">
                  <a:srgbClr val="000000">
                    <a:alpha val="38000"/>
                  </a:srgbClr>
                </a:outerShdw>
              </a:effectLst>
            </a:endParaRPr>
          </a:p>
        </p:txBody>
      </p:sp>
      <p:sp>
        <p:nvSpPr>
          <p:cNvPr id="8" name="CuadroTexto 7"/>
          <p:cNvSpPr txBox="1"/>
          <p:nvPr/>
        </p:nvSpPr>
        <p:spPr>
          <a:xfrm>
            <a:off x="1093262" y="4284379"/>
            <a:ext cx="199652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804000"/>
              </a:contourClr>
            </a:sp3d>
          </a:bodyPr>
          <a:lstStyle/>
          <a:p>
            <a:pPr algn="r"/>
            <a:r>
              <a:rPr lang="en-GB" b="1" dirty="0" smtClean="0">
                <a:ln w="11430"/>
                <a:solidFill>
                  <a:srgbClr val="FF6600"/>
                </a:solidFill>
                <a:effectLst>
                  <a:outerShdw blurRad="50800" dist="39000" dir="5460000" algn="tl">
                    <a:srgbClr val="000000">
                      <a:alpha val="38000"/>
                    </a:srgbClr>
                  </a:outerShdw>
                </a:effectLst>
              </a:rPr>
              <a:t>Carbohydrates</a:t>
            </a:r>
            <a:endParaRPr lang="en-GB" b="1" dirty="0">
              <a:ln w="11430"/>
              <a:solidFill>
                <a:srgbClr val="FF6600"/>
              </a:solidFill>
              <a:effectLst>
                <a:outerShdw blurRad="50800" dist="39000" dir="5460000" algn="tl">
                  <a:srgbClr val="000000">
                    <a:alpha val="38000"/>
                  </a:srgbClr>
                </a:outerShdw>
              </a:effectLst>
            </a:endParaRPr>
          </a:p>
        </p:txBody>
      </p:sp>
      <p:sp>
        <p:nvSpPr>
          <p:cNvPr id="9" name="CuadroTexto 8"/>
          <p:cNvSpPr txBox="1"/>
          <p:nvPr/>
        </p:nvSpPr>
        <p:spPr>
          <a:xfrm>
            <a:off x="1449622" y="3972116"/>
            <a:ext cx="164016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rgbClr val="008040"/>
              </a:contourClr>
            </a:sp3d>
          </a:bodyPr>
          <a:lstStyle/>
          <a:p>
            <a:pPr algn="r"/>
            <a:r>
              <a:rPr lang="en-GB" b="1" dirty="0" smtClean="0">
                <a:ln w="11430"/>
                <a:solidFill>
                  <a:srgbClr val="CCFFCC"/>
                </a:solidFill>
                <a:effectLst>
                  <a:outerShdw blurRad="50800" dist="39000" dir="5460000" algn="tl">
                    <a:srgbClr val="000000">
                      <a:alpha val="38000"/>
                    </a:srgbClr>
                  </a:outerShdw>
                </a:effectLst>
              </a:rPr>
              <a:t>Amino Acids</a:t>
            </a:r>
            <a:endParaRPr lang="en-GB" b="1" dirty="0">
              <a:ln w="11430"/>
              <a:solidFill>
                <a:srgbClr val="CCFFCC"/>
              </a:solidFill>
              <a:effectLst>
                <a:outerShdw blurRad="50800" dist="39000" dir="5460000" algn="tl">
                  <a:srgbClr val="000000">
                    <a:alpha val="38000"/>
                  </a:srgbClr>
                </a:outerShdw>
              </a:effectLst>
            </a:endParaRPr>
          </a:p>
        </p:txBody>
      </p:sp>
      <p:sp>
        <p:nvSpPr>
          <p:cNvPr id="11" name="CuadroTexto 10"/>
          <p:cNvSpPr txBox="1"/>
          <p:nvPr/>
        </p:nvSpPr>
        <p:spPr>
          <a:xfrm>
            <a:off x="3732073" y="1475665"/>
            <a:ext cx="3326973" cy="646331"/>
          </a:xfrm>
          <a:prstGeom prst="rect">
            <a:avLst/>
          </a:prstGeom>
          <a:noFill/>
        </p:spPr>
        <p:txBody>
          <a:bodyPr wrap="square" rtlCol="0">
            <a:spAutoFit/>
          </a:bodyPr>
          <a:lstStyle/>
          <a:p>
            <a:pPr algn="ctr"/>
            <a:r>
              <a:rPr lang="en-GB" dirty="0" smtClean="0">
                <a:solidFill>
                  <a:srgbClr val="FF00FF"/>
                </a:solidFill>
              </a:rPr>
              <a:t>Polymerization</a:t>
            </a:r>
            <a:endParaRPr lang="en-GB" dirty="0">
              <a:solidFill>
                <a:srgbClr val="FF00FF"/>
              </a:solidFill>
            </a:endParaRPr>
          </a:p>
          <a:p>
            <a:pPr algn="ctr"/>
            <a:r>
              <a:rPr lang="en-GB" dirty="0" smtClean="0">
                <a:solidFill>
                  <a:srgbClr val="FF00FF"/>
                </a:solidFill>
              </a:rPr>
              <a:t>Specific Bacterial </a:t>
            </a:r>
            <a:r>
              <a:rPr lang="en-GB" dirty="0">
                <a:solidFill>
                  <a:srgbClr val="FF00FF"/>
                </a:solidFill>
              </a:rPr>
              <a:t>A</a:t>
            </a:r>
            <a:r>
              <a:rPr lang="en-GB" dirty="0" smtClean="0">
                <a:solidFill>
                  <a:srgbClr val="FF00FF"/>
                </a:solidFill>
              </a:rPr>
              <a:t>ction</a:t>
            </a:r>
            <a:endParaRPr lang="en-GB" dirty="0">
              <a:solidFill>
                <a:srgbClr val="FF00FF"/>
              </a:solidFill>
            </a:endParaRPr>
          </a:p>
        </p:txBody>
      </p:sp>
      <p:cxnSp>
        <p:nvCxnSpPr>
          <p:cNvPr id="13" name="Conector angular 12"/>
          <p:cNvCxnSpPr>
            <a:endCxn id="29" idx="1"/>
          </p:cNvCxnSpPr>
          <p:nvPr/>
        </p:nvCxnSpPr>
        <p:spPr>
          <a:xfrm flipV="1">
            <a:off x="3119606" y="1817303"/>
            <a:ext cx="4088640" cy="2022303"/>
          </a:xfrm>
          <a:prstGeom prst="bentConnector3">
            <a:avLst>
              <a:gd name="adj1" fmla="val 11509"/>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9" name="Rectángulo 28"/>
          <p:cNvSpPr/>
          <p:nvPr/>
        </p:nvSpPr>
        <p:spPr>
          <a:xfrm>
            <a:off x="7208246" y="1421922"/>
            <a:ext cx="1709699" cy="790761"/>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GB" dirty="0" smtClean="0">
                <a:ln>
                  <a:solidFill>
                    <a:srgbClr val="000000"/>
                  </a:solidFill>
                </a:ln>
              </a:rPr>
              <a:t>Aromatic Nucleus</a:t>
            </a:r>
            <a:endParaRPr lang="en-GB" dirty="0">
              <a:ln>
                <a:solidFill>
                  <a:srgbClr val="000000"/>
                </a:solidFill>
              </a:ln>
            </a:endParaRPr>
          </a:p>
        </p:txBody>
      </p:sp>
      <p:sp>
        <p:nvSpPr>
          <p:cNvPr id="30" name="Rectángulo 29"/>
          <p:cNvSpPr/>
          <p:nvPr/>
        </p:nvSpPr>
        <p:spPr>
          <a:xfrm>
            <a:off x="7208246" y="3340900"/>
            <a:ext cx="1709699" cy="790761"/>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GB" dirty="0" smtClean="0"/>
              <a:t>Aliphatic Chains</a:t>
            </a:r>
            <a:endParaRPr lang="en-GB" dirty="0"/>
          </a:p>
        </p:txBody>
      </p:sp>
      <p:sp>
        <p:nvSpPr>
          <p:cNvPr id="31" name="Elipse 30"/>
          <p:cNvSpPr/>
          <p:nvPr/>
        </p:nvSpPr>
        <p:spPr>
          <a:xfrm>
            <a:off x="4827899" y="3839603"/>
            <a:ext cx="1593167" cy="950987"/>
          </a:xfrm>
          <a:prstGeom prst="ellipse">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GB" dirty="0" smtClean="0"/>
              <a:t>Bacterial </a:t>
            </a:r>
            <a:r>
              <a:rPr lang="en-GB" dirty="0"/>
              <a:t>B</a:t>
            </a:r>
            <a:r>
              <a:rPr lang="en-GB" dirty="0" smtClean="0"/>
              <a:t>iomass</a:t>
            </a:r>
            <a:endParaRPr lang="en-GB" dirty="0"/>
          </a:p>
        </p:txBody>
      </p:sp>
      <p:sp>
        <p:nvSpPr>
          <p:cNvPr id="32" name="Hexágono 31"/>
          <p:cNvSpPr/>
          <p:nvPr/>
        </p:nvSpPr>
        <p:spPr>
          <a:xfrm>
            <a:off x="3447178" y="5681855"/>
            <a:ext cx="1693727" cy="822960"/>
          </a:xfrm>
          <a:prstGeom prst="hexagon">
            <a:avLst/>
          </a:prstGeom>
          <a:solidFill>
            <a:srgbClr val="FF0080"/>
          </a:solidFill>
          <a:ln/>
        </p:spPr>
        <p:style>
          <a:lnRef idx="0">
            <a:schemeClr val="accent6"/>
          </a:lnRef>
          <a:fillRef idx="3">
            <a:schemeClr val="accent6"/>
          </a:fillRef>
          <a:effectRef idx="3">
            <a:schemeClr val="accent6"/>
          </a:effectRef>
          <a:fontRef idx="minor">
            <a:schemeClr val="lt1"/>
          </a:fontRef>
        </p:style>
        <p:txBody>
          <a:bodyPr/>
          <a:lstStyle/>
          <a:p>
            <a:r>
              <a:rPr lang="en-GB" dirty="0"/>
              <a:t>M</a:t>
            </a:r>
            <a:r>
              <a:rPr lang="en-GB" dirty="0" smtClean="0"/>
              <a:t>elaninas</a:t>
            </a:r>
            <a:endParaRPr lang="en-GB" dirty="0"/>
          </a:p>
        </p:txBody>
      </p:sp>
      <p:sp>
        <p:nvSpPr>
          <p:cNvPr id="34" name="Hexágono 33"/>
          <p:cNvSpPr/>
          <p:nvPr/>
        </p:nvSpPr>
        <p:spPr>
          <a:xfrm>
            <a:off x="7239480" y="5681855"/>
            <a:ext cx="1678465" cy="822960"/>
          </a:xfrm>
          <a:prstGeom prst="hexagon">
            <a:avLst/>
          </a:prstGeom>
          <a:ln/>
        </p:spPr>
        <p:style>
          <a:lnRef idx="0">
            <a:schemeClr val="accent6"/>
          </a:lnRef>
          <a:fillRef idx="3">
            <a:schemeClr val="accent6"/>
          </a:fillRef>
          <a:effectRef idx="3">
            <a:schemeClr val="accent6"/>
          </a:effectRef>
          <a:fontRef idx="minor">
            <a:schemeClr val="lt1"/>
          </a:fontRef>
        </p:style>
        <p:txBody>
          <a:bodyPr/>
          <a:lstStyle/>
          <a:p>
            <a:pPr algn="ctr"/>
            <a:r>
              <a:rPr lang="en-GB" dirty="0"/>
              <a:t>A</a:t>
            </a:r>
            <a:r>
              <a:rPr lang="en-GB" dirty="0" smtClean="0"/>
              <a:t>lcoholic </a:t>
            </a:r>
            <a:r>
              <a:rPr lang="en-GB" dirty="0"/>
              <a:t>A</a:t>
            </a:r>
            <a:r>
              <a:rPr lang="en-GB" dirty="0" smtClean="0"/>
              <a:t>cids</a:t>
            </a:r>
            <a:endParaRPr lang="en-GB" dirty="0"/>
          </a:p>
        </p:txBody>
      </p:sp>
      <p:sp>
        <p:nvSpPr>
          <p:cNvPr id="36" name="Llamada de nube 35"/>
          <p:cNvSpPr/>
          <p:nvPr/>
        </p:nvSpPr>
        <p:spPr>
          <a:xfrm flipH="1">
            <a:off x="3810151" y="2721018"/>
            <a:ext cx="2306530" cy="742233"/>
          </a:xfrm>
          <a:prstGeom prst="cloudCallout">
            <a:avLst>
              <a:gd name="adj1" fmla="val -13926"/>
              <a:gd name="adj2" fmla="val 100364"/>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dirty="0">
                <a:ln>
                  <a:solidFill>
                    <a:srgbClr val="000000"/>
                  </a:solidFill>
                </a:ln>
              </a:rPr>
              <a:t>atmospheric nitrogen</a:t>
            </a:r>
          </a:p>
        </p:txBody>
      </p:sp>
      <p:sp>
        <p:nvSpPr>
          <p:cNvPr id="48" name="CuadroTexto 47"/>
          <p:cNvSpPr txBox="1"/>
          <p:nvPr/>
        </p:nvSpPr>
        <p:spPr>
          <a:xfrm>
            <a:off x="4294042" y="3463251"/>
            <a:ext cx="1497134" cy="369332"/>
          </a:xfrm>
          <a:prstGeom prst="rect">
            <a:avLst/>
          </a:prstGeom>
          <a:noFill/>
        </p:spPr>
        <p:txBody>
          <a:bodyPr wrap="square" rtlCol="0">
            <a:spAutoFit/>
          </a:bodyPr>
          <a:lstStyle/>
          <a:p>
            <a:pPr algn="ctr"/>
            <a:r>
              <a:rPr lang="en-GB" dirty="0" smtClean="0">
                <a:solidFill>
                  <a:srgbClr val="FF00FF"/>
                </a:solidFill>
              </a:rPr>
              <a:t>Fixation</a:t>
            </a:r>
            <a:endParaRPr lang="en-GB" dirty="0">
              <a:solidFill>
                <a:srgbClr val="FF00FF"/>
              </a:solidFill>
            </a:endParaRPr>
          </a:p>
        </p:txBody>
      </p:sp>
      <p:cxnSp>
        <p:nvCxnSpPr>
          <p:cNvPr id="64" name="Conector recto de flecha 63"/>
          <p:cNvCxnSpPr>
            <a:stCxn id="4" idx="3"/>
          </p:cNvCxnSpPr>
          <p:nvPr/>
        </p:nvCxnSpPr>
        <p:spPr>
          <a:xfrm>
            <a:off x="3119604" y="4131661"/>
            <a:ext cx="1708295"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6" name="Conector recto de flecha 65"/>
          <p:cNvCxnSpPr>
            <a:stCxn id="8" idx="3"/>
          </p:cNvCxnSpPr>
          <p:nvPr/>
        </p:nvCxnSpPr>
        <p:spPr>
          <a:xfrm>
            <a:off x="3089784" y="4469045"/>
            <a:ext cx="1738115" cy="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68" name="Conector angular 67"/>
          <p:cNvCxnSpPr>
            <a:stCxn id="31" idx="6"/>
            <a:endCxn id="30" idx="1"/>
          </p:cNvCxnSpPr>
          <p:nvPr/>
        </p:nvCxnSpPr>
        <p:spPr>
          <a:xfrm flipV="1">
            <a:off x="6421066" y="3736281"/>
            <a:ext cx="787180" cy="578816"/>
          </a:xfrm>
          <a:prstGeom prst="bentConnector3">
            <a:avLst>
              <a:gd name="adj1" fmla="val 50000"/>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87" name="Conector angular 86"/>
          <p:cNvCxnSpPr/>
          <p:nvPr/>
        </p:nvCxnSpPr>
        <p:spPr>
          <a:xfrm rot="5400000">
            <a:off x="4145435" y="4802318"/>
            <a:ext cx="1028144" cy="730930"/>
          </a:xfrm>
          <a:prstGeom prst="bentConnector3">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91" name="Conector angular 90"/>
          <p:cNvCxnSpPr>
            <a:stCxn id="32" idx="3"/>
            <a:endCxn id="7" idx="1"/>
          </p:cNvCxnSpPr>
          <p:nvPr/>
        </p:nvCxnSpPr>
        <p:spPr>
          <a:xfrm rot="10800000">
            <a:off x="798480" y="3832933"/>
            <a:ext cx="2648699" cy="2260402"/>
          </a:xfrm>
          <a:prstGeom prst="bentConnector3">
            <a:avLst>
              <a:gd name="adj1" fmla="val 108631"/>
            </a:avLst>
          </a:prstGeom>
          <a:ln>
            <a:solidFill>
              <a:srgbClr val="FF0080"/>
            </a:solidFill>
            <a:tailEnd type="arrow"/>
          </a:ln>
        </p:spPr>
        <p:style>
          <a:lnRef idx="2">
            <a:schemeClr val="accent1"/>
          </a:lnRef>
          <a:fillRef idx="0">
            <a:schemeClr val="accent1"/>
          </a:fillRef>
          <a:effectRef idx="1">
            <a:schemeClr val="accent1"/>
          </a:effectRef>
          <a:fontRef idx="minor">
            <a:schemeClr val="tx1"/>
          </a:fontRef>
        </p:style>
      </p:cxnSp>
      <p:cxnSp>
        <p:nvCxnSpPr>
          <p:cNvPr id="105" name="Conector angular 104"/>
          <p:cNvCxnSpPr>
            <a:stCxn id="31" idx="7"/>
            <a:endCxn id="29" idx="2"/>
          </p:cNvCxnSpPr>
          <p:nvPr/>
        </p:nvCxnSpPr>
        <p:spPr>
          <a:xfrm rot="5400000" flipH="1" flipV="1">
            <a:off x="6242330" y="2158106"/>
            <a:ext cx="1766189" cy="1875344"/>
          </a:xfrm>
          <a:prstGeom prst="bentConnector3">
            <a:avLst>
              <a:gd name="adj1" fmla="val 67197"/>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123" name="Conector angular 122"/>
          <p:cNvCxnSpPr>
            <a:endCxn id="34" idx="3"/>
          </p:cNvCxnSpPr>
          <p:nvPr/>
        </p:nvCxnSpPr>
        <p:spPr>
          <a:xfrm rot="16200000" flipH="1">
            <a:off x="5993804" y="4847659"/>
            <a:ext cx="1439624" cy="1051728"/>
          </a:xfrm>
          <a:prstGeom prst="bentConnector2">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124" name="CuadroTexto 123"/>
          <p:cNvSpPr txBox="1"/>
          <p:nvPr/>
        </p:nvSpPr>
        <p:spPr>
          <a:xfrm>
            <a:off x="6354998" y="2438655"/>
            <a:ext cx="1573756" cy="646331"/>
          </a:xfrm>
          <a:prstGeom prst="rect">
            <a:avLst/>
          </a:prstGeom>
          <a:noFill/>
        </p:spPr>
        <p:txBody>
          <a:bodyPr wrap="square" rtlCol="0">
            <a:spAutoFit/>
          </a:bodyPr>
          <a:lstStyle/>
          <a:p>
            <a:pPr algn="ctr"/>
            <a:r>
              <a:rPr lang="en-GB" dirty="0" smtClean="0">
                <a:solidFill>
                  <a:srgbClr val="FF00FF"/>
                </a:solidFill>
              </a:rPr>
              <a:t>Enzymatic </a:t>
            </a:r>
          </a:p>
          <a:p>
            <a:pPr algn="ctr"/>
            <a:r>
              <a:rPr lang="en-GB" dirty="0" smtClean="0">
                <a:solidFill>
                  <a:srgbClr val="FF00FF"/>
                </a:solidFill>
              </a:rPr>
              <a:t>Oxidation</a:t>
            </a:r>
            <a:endParaRPr lang="en-GB" dirty="0">
              <a:solidFill>
                <a:srgbClr val="FF00FF"/>
              </a:solidFill>
            </a:endParaRPr>
          </a:p>
        </p:txBody>
      </p:sp>
    </p:spTree>
    <p:extLst>
      <p:ext uri="{BB962C8B-B14F-4D97-AF65-F5344CB8AC3E}">
        <p14:creationId xmlns:p14="http://schemas.microsoft.com/office/powerpoint/2010/main" val="246751271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par>
                                <p:cTn id="19" presetID="22" presetClass="entr" presetSubtype="8"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left)">
                                      <p:cBhvr>
                                        <p:cTn id="21" dur="500"/>
                                        <p:tgtEl>
                                          <p:spTgt spid="6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childTnLst>
                          </p:cTn>
                        </p:par>
                        <p:par>
                          <p:cTn id="26" fill="hold">
                            <p:stCondLst>
                              <p:cond delay="1000"/>
                            </p:stCondLst>
                            <p:childTnLst>
                              <p:par>
                                <p:cTn id="27" presetID="55" presetClass="entr" presetSubtype="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1000" fill="hold"/>
                                        <p:tgtEl>
                                          <p:spTgt spid="36"/>
                                        </p:tgtEl>
                                        <p:attrNameLst>
                                          <p:attrName>ppt_w</p:attrName>
                                        </p:attrNameLst>
                                      </p:cBhvr>
                                      <p:tavLst>
                                        <p:tav tm="0">
                                          <p:val>
                                            <p:strVal val="#ppt_w*0.70"/>
                                          </p:val>
                                        </p:tav>
                                        <p:tav tm="100000">
                                          <p:val>
                                            <p:strVal val="#ppt_w"/>
                                          </p:val>
                                        </p:tav>
                                      </p:tavLst>
                                    </p:anim>
                                    <p:anim calcmode="lin" valueType="num">
                                      <p:cBhvr>
                                        <p:cTn id="30" dur="1000" fill="hold"/>
                                        <p:tgtEl>
                                          <p:spTgt spid="36"/>
                                        </p:tgtEl>
                                        <p:attrNameLst>
                                          <p:attrName>ppt_h</p:attrName>
                                        </p:attrNameLst>
                                      </p:cBhvr>
                                      <p:tavLst>
                                        <p:tav tm="0">
                                          <p:val>
                                            <p:strVal val="#ppt_h"/>
                                          </p:val>
                                        </p:tav>
                                        <p:tav tm="100000">
                                          <p:val>
                                            <p:strVal val="#ppt_h"/>
                                          </p:val>
                                        </p:tav>
                                      </p:tavLst>
                                    </p:anim>
                                    <p:animEffect transition="in" filter="fade">
                                      <p:cBhvr>
                                        <p:cTn id="31" dur="1000"/>
                                        <p:tgtEl>
                                          <p:spTgt spid="36"/>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up)">
                                      <p:cBhvr>
                                        <p:cTn id="35" dur="500"/>
                                        <p:tgtEl>
                                          <p:spTgt spid="4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5"/>
                                        </p:tgtEl>
                                        <p:attrNameLst>
                                          <p:attrName>style.visibility</p:attrName>
                                        </p:attrNameLst>
                                      </p:cBhvr>
                                      <p:to>
                                        <p:strVal val="visible"/>
                                      </p:to>
                                    </p:set>
                                    <p:animEffect transition="in" filter="wipe(left)">
                                      <p:cBhvr>
                                        <p:cTn id="40" dur="500"/>
                                        <p:tgtEl>
                                          <p:spTgt spid="105"/>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24"/>
                                        </p:tgtEl>
                                        <p:attrNameLst>
                                          <p:attrName>style.visibility</p:attrName>
                                        </p:attrNameLst>
                                      </p:cBhvr>
                                      <p:to>
                                        <p:strVal val="visible"/>
                                      </p:to>
                                    </p:set>
                                    <p:animEffect transition="in" filter="wipe(left)">
                                      <p:cBhvr>
                                        <p:cTn id="43" dur="500"/>
                                        <p:tgtEl>
                                          <p:spTgt spid="124"/>
                                        </p:tgtEl>
                                      </p:cBhvr>
                                    </p:animEffect>
                                  </p:childTnLst>
                                </p:cTn>
                              </p:par>
                            </p:childTnLst>
                          </p:cTn>
                        </p:par>
                        <p:par>
                          <p:cTn id="44" fill="hold">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wipe(left)">
                                      <p:cBhvr>
                                        <p:cTn id="59" dur="500"/>
                                        <p:tgtEl>
                                          <p:spTgt spid="68"/>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23"/>
                                        </p:tgtEl>
                                        <p:attrNameLst>
                                          <p:attrName>style.visibility</p:attrName>
                                        </p:attrNameLst>
                                      </p:cBhvr>
                                      <p:to>
                                        <p:strVal val="visible"/>
                                      </p:to>
                                    </p:set>
                                    <p:animEffect transition="in" filter="wipe(left)">
                                      <p:cBhvr>
                                        <p:cTn id="68" dur="500"/>
                                        <p:tgtEl>
                                          <p:spTgt spid="123"/>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left)">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wipe(up)">
                                      <p:cBhvr>
                                        <p:cTn id="77" dur="500"/>
                                        <p:tgtEl>
                                          <p:spTgt spid="87"/>
                                        </p:tgtEl>
                                      </p:cBhvr>
                                    </p:animEffect>
                                  </p:childTnLst>
                                </p:cTn>
                              </p:par>
                            </p:childTnLst>
                          </p:cTn>
                        </p:par>
                        <p:par>
                          <p:cTn id="78" fill="hold">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wipe(up)">
                                      <p:cBhvr>
                                        <p:cTn id="81" dur="500"/>
                                        <p:tgtEl>
                                          <p:spTgt spid="32"/>
                                        </p:tgtEl>
                                      </p:cBhvr>
                                    </p:animEffect>
                                  </p:childTnLst>
                                </p:cTn>
                              </p:par>
                            </p:childTnLst>
                          </p:cTn>
                        </p:par>
                        <p:par>
                          <p:cTn id="82" fill="hold">
                            <p:stCondLst>
                              <p:cond delay="1000"/>
                            </p:stCondLst>
                            <p:childTnLst>
                              <p:par>
                                <p:cTn id="83" presetID="22" presetClass="entr" presetSubtype="2" fill="hold" nodeType="afterEffect">
                                  <p:stCondLst>
                                    <p:cond delay="0"/>
                                  </p:stCondLst>
                                  <p:childTnLst>
                                    <p:set>
                                      <p:cBhvr>
                                        <p:cTn id="84" dur="1" fill="hold">
                                          <p:stCondLst>
                                            <p:cond delay="0"/>
                                          </p:stCondLst>
                                        </p:cTn>
                                        <p:tgtEl>
                                          <p:spTgt spid="91"/>
                                        </p:tgtEl>
                                        <p:attrNameLst>
                                          <p:attrName>style.visibility</p:attrName>
                                        </p:attrNameLst>
                                      </p:cBhvr>
                                      <p:to>
                                        <p:strVal val="visible"/>
                                      </p:to>
                                    </p:set>
                                    <p:animEffect transition="in" filter="wipe(right)">
                                      <p:cBhvr>
                                        <p:cTn id="85"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29" grpId="0" animBg="1"/>
      <p:bldP spid="30" grpId="0" animBg="1"/>
      <p:bldP spid="31" grpId="0" animBg="1"/>
      <p:bldP spid="32" grpId="0" animBg="1"/>
      <p:bldP spid="34" grpId="0" animBg="1"/>
      <p:bldP spid="36" grpId="0" animBg="1"/>
      <p:bldP spid="48" grpId="0"/>
      <p:bldP spid="12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Adherence to clay</a:t>
            </a:r>
            <a:endParaRPr lang="en-GB" dirty="0"/>
          </a:p>
        </p:txBody>
      </p:sp>
      <p:pic>
        <p:nvPicPr>
          <p:cNvPr id="3" name="Imagen 2" descr="img00010.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28" y="1556792"/>
            <a:ext cx="8610600" cy="5168900"/>
          </a:xfrm>
          <a:prstGeom prst="rect">
            <a:avLst/>
          </a:prstGeom>
        </p:spPr>
      </p:pic>
    </p:spTree>
    <p:extLst>
      <p:ext uri="{BB962C8B-B14F-4D97-AF65-F5344CB8AC3E}">
        <p14:creationId xmlns:p14="http://schemas.microsoft.com/office/powerpoint/2010/main" val="3690014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montmorillomitemine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497564"/>
            <a:ext cx="9550535" cy="4536504"/>
          </a:xfrm>
          <a:prstGeom prst="rect">
            <a:avLst/>
          </a:prstGeom>
        </p:spPr>
      </p:pic>
      <p:sp>
        <p:nvSpPr>
          <p:cNvPr id="7" name="Título 6"/>
          <p:cNvSpPr>
            <a:spLocks noGrp="1"/>
          </p:cNvSpPr>
          <p:nvPr>
            <p:ph type="title"/>
          </p:nvPr>
        </p:nvSpPr>
        <p:spPr/>
        <p:txBody>
          <a:bodyPr/>
          <a:lstStyle/>
          <a:p>
            <a:r>
              <a:rPr lang="en-GB" dirty="0" smtClean="0"/>
              <a:t>Location of formation of humus</a:t>
            </a:r>
            <a:endParaRPr lang="en-GB" dirty="0"/>
          </a:p>
        </p:txBody>
      </p:sp>
      <p:sp>
        <p:nvSpPr>
          <p:cNvPr id="5" name="CuadroTexto 4"/>
          <p:cNvSpPr txBox="1"/>
          <p:nvPr/>
        </p:nvSpPr>
        <p:spPr>
          <a:xfrm>
            <a:off x="-25789" y="6240434"/>
            <a:ext cx="9169789" cy="646331"/>
          </a:xfrm>
          <a:prstGeom prst="rect">
            <a:avLst/>
          </a:prstGeom>
          <a:noFill/>
        </p:spPr>
        <p:txBody>
          <a:bodyPr wrap="square" rtlCol="0">
            <a:spAutoFit/>
          </a:bodyPr>
          <a:lstStyle/>
          <a:p>
            <a:r>
              <a:rPr lang="en-GB" sz="1200" dirty="0" smtClean="0"/>
              <a:t>Fernández-González MV, Martín-García JM, Delgado G, Párraga J, Delgado R. A study of the chemical, mineralogical and physicochemical properties of peloids prepared with two medicinal mineral waters from Lanjarón Spa (Granada, Spain). Applied Clay Science. 2013; 80–81: 107–116 </a:t>
            </a:r>
            <a:endParaRPr lang="en-GB" sz="1200" dirty="0"/>
          </a:p>
        </p:txBody>
      </p:sp>
    </p:spTree>
    <p:extLst>
      <p:ext uri="{BB962C8B-B14F-4D97-AF65-F5344CB8AC3E}">
        <p14:creationId xmlns:p14="http://schemas.microsoft.com/office/powerpoint/2010/main" val="178220383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Peloids micro-factory </a:t>
            </a:r>
            <a:endParaRPr lang="en-GB" dirty="0"/>
          </a:p>
        </p:txBody>
      </p:sp>
      <p:pic>
        <p:nvPicPr>
          <p:cNvPr id="3" name="Imagen 2"/>
          <p:cNvPicPr>
            <a:picLocks noChangeAspect="1"/>
          </p:cNvPicPr>
          <p:nvPr/>
        </p:nvPicPr>
        <p:blipFill>
          <a:blip r:embed="rId3"/>
          <a:stretch>
            <a:fillRect/>
          </a:stretch>
        </p:blipFill>
        <p:spPr>
          <a:xfrm>
            <a:off x="323617" y="1704977"/>
            <a:ext cx="8701479" cy="3824826"/>
          </a:xfrm>
          <a:prstGeom prst="rect">
            <a:avLst/>
          </a:prstGeom>
        </p:spPr>
      </p:pic>
      <p:sp>
        <p:nvSpPr>
          <p:cNvPr id="4" name="CuadroTexto 3"/>
          <p:cNvSpPr txBox="1"/>
          <p:nvPr/>
        </p:nvSpPr>
        <p:spPr>
          <a:xfrm>
            <a:off x="0" y="5497653"/>
            <a:ext cx="9169789" cy="646331"/>
          </a:xfrm>
          <a:prstGeom prst="rect">
            <a:avLst/>
          </a:prstGeom>
          <a:noFill/>
        </p:spPr>
        <p:txBody>
          <a:bodyPr wrap="square" rtlCol="0">
            <a:spAutoFit/>
          </a:bodyPr>
          <a:lstStyle/>
          <a:p>
            <a:r>
              <a:rPr lang="en-GB" sz="1200" dirty="0" smtClean="0"/>
              <a:t>Fernández-González MV, Martín-García JM, Delgado G, Párraga J, Delgado R. A study of the chemical, mineralogical and physicochemical properties of peloids prepared with two medicinal mineral waters from Lanjarón Spa (Granada, Spain). Applied Clay Science. 2013; 80–81: 107–116 </a:t>
            </a:r>
            <a:endParaRPr lang="en-GB" sz="1200" dirty="0"/>
          </a:p>
        </p:txBody>
      </p:sp>
      <p:sp>
        <p:nvSpPr>
          <p:cNvPr id="6" name="CuadroTexto 5"/>
          <p:cNvSpPr txBox="1"/>
          <p:nvPr/>
        </p:nvSpPr>
        <p:spPr>
          <a:xfrm>
            <a:off x="0" y="6291268"/>
            <a:ext cx="9144000" cy="461665"/>
          </a:xfrm>
          <a:prstGeom prst="rect">
            <a:avLst/>
          </a:prstGeom>
          <a:noFill/>
        </p:spPr>
        <p:txBody>
          <a:bodyPr wrap="square" rtlCol="0">
            <a:spAutoFit/>
          </a:bodyPr>
          <a:lstStyle/>
          <a:p>
            <a:r>
              <a:rPr lang="en-GB" sz="1200" dirty="0" smtClean="0"/>
              <a:t>Serrano C. Romero M., Alou L, Sevillano D, Corvillo I, Armijo F, Maraver F. Survival of human pathogenic bacteria in different types of natural mineral water. J Water Health. 2012; 10(3): 400-5</a:t>
            </a:r>
            <a:endParaRPr lang="en-GB" sz="1200" dirty="0"/>
          </a:p>
        </p:txBody>
      </p:sp>
    </p:spTree>
    <p:extLst>
      <p:ext uri="{BB962C8B-B14F-4D97-AF65-F5344CB8AC3E}">
        <p14:creationId xmlns:p14="http://schemas.microsoft.com/office/powerpoint/2010/main" val="344660297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n-GB" dirty="0" smtClean="0"/>
              <a:t>Skin Effect</a:t>
            </a:r>
            <a:endParaRPr lang="en-GB" dirty="0"/>
          </a:p>
        </p:txBody>
      </p:sp>
      <p:pic>
        <p:nvPicPr>
          <p:cNvPr id="3" name="Marcador de contenido 2"/>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t="-42460" b="-42460"/>
          <a:stretch/>
        </p:blipFill>
        <p:spPr>
          <a:xfrm>
            <a:off x="41484" y="1412774"/>
            <a:ext cx="5178588" cy="6120682"/>
          </a:xfrm>
        </p:spPr>
      </p:pic>
      <p:sp>
        <p:nvSpPr>
          <p:cNvPr id="8" name="Marcador de contenido 7"/>
          <p:cNvSpPr>
            <a:spLocks noGrp="1"/>
          </p:cNvSpPr>
          <p:nvPr>
            <p:ph sz="half" idx="2"/>
          </p:nvPr>
        </p:nvSpPr>
        <p:spPr>
          <a:xfrm>
            <a:off x="5364089" y="1773239"/>
            <a:ext cx="3687835" cy="4981576"/>
          </a:xfrm>
        </p:spPr>
        <p:txBody>
          <a:bodyPr/>
          <a:lstStyle/>
          <a:p>
            <a:endParaRPr lang="en-GB" dirty="0" smtClean="0"/>
          </a:p>
          <a:p>
            <a:endParaRPr lang="en-GB" dirty="0" smtClean="0"/>
          </a:p>
          <a:p>
            <a:r>
              <a:rPr lang="en-GB" dirty="0" smtClean="0"/>
              <a:t>Blood flow</a:t>
            </a:r>
          </a:p>
          <a:p>
            <a:r>
              <a:rPr lang="en-GB" dirty="0" smtClean="0"/>
              <a:t>Sebum </a:t>
            </a:r>
          </a:p>
          <a:p>
            <a:r>
              <a:rPr lang="en-GB" dirty="0" smtClean="0"/>
              <a:t>pH </a:t>
            </a:r>
          </a:p>
          <a:p>
            <a:r>
              <a:rPr lang="en-GB" dirty="0" smtClean="0"/>
              <a:t>Barrier function</a:t>
            </a:r>
          </a:p>
          <a:p>
            <a:r>
              <a:rPr lang="en-GB" dirty="0" smtClean="0"/>
              <a:t>Viscoelasticity</a:t>
            </a:r>
          </a:p>
          <a:p>
            <a:r>
              <a:rPr lang="en-GB" dirty="0" smtClean="0"/>
              <a:t>Dermal density</a:t>
            </a:r>
            <a:endParaRPr lang="en-GB" dirty="0"/>
          </a:p>
        </p:txBody>
      </p:sp>
    </p:spTree>
    <p:extLst>
      <p:ext uri="{BB962C8B-B14F-4D97-AF65-F5344CB8AC3E}">
        <p14:creationId xmlns:p14="http://schemas.microsoft.com/office/powerpoint/2010/main" val="77573274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dirty="0"/>
              <a:t>Objectives</a:t>
            </a:r>
          </a:p>
        </p:txBody>
      </p:sp>
      <p:graphicFrame>
        <p:nvGraphicFramePr>
          <p:cNvPr id="7" name="6 Marcador de contenido"/>
          <p:cNvGraphicFramePr>
            <a:graphicFrameLocks noGrp="1"/>
          </p:cNvGraphicFramePr>
          <p:nvPr>
            <p:ph idx="1"/>
            <p:extLst>
              <p:ext uri="{D42A27DB-BD31-4B8C-83A1-F6EECF244321}">
                <p14:modId xmlns:p14="http://schemas.microsoft.com/office/powerpoint/2010/main" val="755929546"/>
              </p:ext>
            </p:extLst>
          </p:nvPr>
        </p:nvGraphicFramePr>
        <p:xfrm>
          <a:off x="251521" y="1556791"/>
          <a:ext cx="8800405" cy="5198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654880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graphicEl>
                                              <a:dgm id="{87362E7A-3878-4E0E-B7FF-83B1C52F7E2D}"/>
                                            </p:graphicEl>
                                          </p:spTgt>
                                        </p:tgtEl>
                                        <p:attrNameLst>
                                          <p:attrName>style.visibility</p:attrName>
                                        </p:attrNameLst>
                                      </p:cBhvr>
                                      <p:to>
                                        <p:strVal val="visible"/>
                                      </p:to>
                                    </p:set>
                                    <p:anim calcmode="lin" valueType="num">
                                      <p:cBhvr additive="base">
                                        <p:cTn id="12" dur="500" fill="hold"/>
                                        <p:tgtEl>
                                          <p:spTgt spid="7">
                                            <p:graphicEl>
                                              <a:dgm id="{87362E7A-3878-4E0E-B7FF-83B1C52F7E2D}"/>
                                            </p:graphic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graphicEl>
                                              <a:dgm id="{87362E7A-3878-4E0E-B7FF-83B1C52F7E2D}"/>
                                            </p:graphic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graphicEl>
                                              <a:dgm id="{1A926828-4490-4C93-BB2C-D6485A3C1D1B}"/>
                                            </p:graphicEl>
                                          </p:spTgt>
                                        </p:tgtEl>
                                        <p:attrNameLst>
                                          <p:attrName>style.visibility</p:attrName>
                                        </p:attrNameLst>
                                      </p:cBhvr>
                                      <p:to>
                                        <p:strVal val="visible"/>
                                      </p:to>
                                    </p:set>
                                    <p:anim calcmode="lin" valueType="num">
                                      <p:cBhvr additive="base">
                                        <p:cTn id="16" dur="500" fill="hold"/>
                                        <p:tgtEl>
                                          <p:spTgt spid="7">
                                            <p:graphicEl>
                                              <a:dgm id="{1A926828-4490-4C93-BB2C-D6485A3C1D1B}"/>
                                            </p:graphicEl>
                                          </p:spTgt>
                                        </p:tgtEl>
                                        <p:attrNameLst>
                                          <p:attrName>ppt_x</p:attrName>
                                        </p:attrNameLst>
                                      </p:cBhvr>
                                      <p:tavLst>
                                        <p:tav tm="0">
                                          <p:val>
                                            <p:strVal val="#ppt_x"/>
                                          </p:val>
                                        </p:tav>
                                        <p:tav tm="100000">
                                          <p:val>
                                            <p:strVal val="#ppt_x"/>
                                          </p:val>
                                        </p:tav>
                                      </p:tavLst>
                                    </p:anim>
                                    <p:anim calcmode="lin" valueType="num">
                                      <p:cBhvr additive="base">
                                        <p:cTn id="17" dur="500" fill="hold"/>
                                        <p:tgtEl>
                                          <p:spTgt spid="7">
                                            <p:graphicEl>
                                              <a:dgm id="{1A926828-4490-4C93-BB2C-D6485A3C1D1B}"/>
                                            </p:graphic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graphicEl>
                                              <a:dgm id="{305823A1-3F9F-4442-978D-D0B2C06EE369}"/>
                                            </p:graphicEl>
                                          </p:spTgt>
                                        </p:tgtEl>
                                        <p:attrNameLst>
                                          <p:attrName>style.visibility</p:attrName>
                                        </p:attrNameLst>
                                      </p:cBhvr>
                                      <p:to>
                                        <p:strVal val="visible"/>
                                      </p:to>
                                    </p:set>
                                    <p:anim calcmode="lin" valueType="num">
                                      <p:cBhvr additive="base">
                                        <p:cTn id="22" dur="500" fill="hold"/>
                                        <p:tgtEl>
                                          <p:spTgt spid="7">
                                            <p:graphicEl>
                                              <a:dgm id="{305823A1-3F9F-4442-978D-D0B2C06EE369}"/>
                                            </p:graphic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graphicEl>
                                              <a:dgm id="{305823A1-3F9F-4442-978D-D0B2C06EE369}"/>
                                            </p:graphic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graphicEl>
                                              <a:dgm id="{E823E6E3-ED5C-7C45-B401-7F9795D7054D}"/>
                                            </p:graphicEl>
                                          </p:spTgt>
                                        </p:tgtEl>
                                        <p:attrNameLst>
                                          <p:attrName>style.visibility</p:attrName>
                                        </p:attrNameLst>
                                      </p:cBhvr>
                                      <p:to>
                                        <p:strVal val="visible"/>
                                      </p:to>
                                    </p:set>
                                    <p:anim calcmode="lin" valueType="num">
                                      <p:cBhvr additive="base">
                                        <p:cTn id="26" dur="500" fill="hold"/>
                                        <p:tgtEl>
                                          <p:spTgt spid="7">
                                            <p:graphicEl>
                                              <a:dgm id="{E823E6E3-ED5C-7C45-B401-7F9795D7054D}"/>
                                            </p:graphic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graphicEl>
                                              <a:dgm id="{E823E6E3-ED5C-7C45-B401-7F9795D7054D}"/>
                                            </p:graphic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graphicEl>
                                              <a:dgm id="{EA62491B-908B-4114-85C1-8100CBAAABE4}"/>
                                            </p:graphicEl>
                                          </p:spTgt>
                                        </p:tgtEl>
                                        <p:attrNameLst>
                                          <p:attrName>style.visibility</p:attrName>
                                        </p:attrNameLst>
                                      </p:cBhvr>
                                      <p:to>
                                        <p:strVal val="visible"/>
                                      </p:to>
                                    </p:set>
                                    <p:anim calcmode="lin" valueType="num">
                                      <p:cBhvr additive="base">
                                        <p:cTn id="32" dur="500" fill="hold"/>
                                        <p:tgtEl>
                                          <p:spTgt spid="7">
                                            <p:graphicEl>
                                              <a:dgm id="{EA62491B-908B-4114-85C1-8100CBAAABE4}"/>
                                            </p:graphic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graphicEl>
                                              <a:dgm id="{EA62491B-908B-4114-85C1-8100CBAAABE4}"/>
                                            </p:graphic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7">
                                            <p:graphicEl>
                                              <a:dgm id="{7F3B7EAB-68AC-4911-8D7B-22031E6C639E}"/>
                                            </p:graphicEl>
                                          </p:spTgt>
                                        </p:tgtEl>
                                        <p:attrNameLst>
                                          <p:attrName>style.visibility</p:attrName>
                                        </p:attrNameLst>
                                      </p:cBhvr>
                                      <p:to>
                                        <p:strVal val="visible"/>
                                      </p:to>
                                    </p:set>
                                    <p:anim calcmode="lin" valueType="num">
                                      <p:cBhvr additive="base">
                                        <p:cTn id="36" dur="500" fill="hold"/>
                                        <p:tgtEl>
                                          <p:spTgt spid="7">
                                            <p:graphicEl>
                                              <a:dgm id="{7F3B7EAB-68AC-4911-8D7B-22031E6C639E}"/>
                                            </p:graphic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graphicEl>
                                              <a:dgm id="{7F3B7EAB-68AC-4911-8D7B-22031E6C639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7" grpId="0">
        <p:bldSub>
          <a:bldDgm bld="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GB" dirty="0" smtClean="0"/>
              <a:t>Materials</a:t>
            </a:r>
            <a:endParaRPr lang="en-GB" dirty="0"/>
          </a:p>
        </p:txBody>
      </p:sp>
      <p:sp>
        <p:nvSpPr>
          <p:cNvPr id="4099" name="Rectangle 3"/>
          <p:cNvSpPr>
            <a:spLocks noGrp="1" noChangeArrowheads="1"/>
          </p:cNvSpPr>
          <p:nvPr>
            <p:ph idx="1"/>
          </p:nvPr>
        </p:nvSpPr>
        <p:spPr/>
        <p:txBody>
          <a:bodyPr/>
          <a:lstStyle/>
          <a:p>
            <a:r>
              <a:rPr lang="en-US" dirty="0"/>
              <a:t>2</a:t>
            </a:r>
            <a:r>
              <a:rPr lang="en-US" dirty="0" smtClean="0"/>
              <a:t> type of peloids of two different </a:t>
            </a:r>
            <a:r>
              <a:rPr lang="en-GB" dirty="0"/>
              <a:t>sulphurous </a:t>
            </a:r>
            <a:r>
              <a:rPr lang="en-GB" dirty="0" smtClean="0"/>
              <a:t>waters </a:t>
            </a:r>
          </a:p>
          <a:p>
            <a:r>
              <a:rPr lang="en-US" dirty="0" smtClean="0"/>
              <a:t>3 stages of maturation: </a:t>
            </a:r>
            <a:r>
              <a:rPr lang="en-US" u="sng" dirty="0" smtClean="0"/>
              <a:t>0, 3 and 6 months </a:t>
            </a:r>
          </a:p>
          <a:p>
            <a:r>
              <a:rPr lang="en-US" dirty="0" smtClean="0"/>
              <a:t>Peloids daily placed on volar forearm on 35 panelist at </a:t>
            </a:r>
            <a:r>
              <a:rPr lang="en-US" u="sng" dirty="0" smtClean="0"/>
              <a:t>room temperature</a:t>
            </a:r>
          </a:p>
          <a:p>
            <a:r>
              <a:rPr lang="en-US" dirty="0" smtClean="0"/>
              <a:t>Determinations on days 0, 10 and 20</a:t>
            </a:r>
          </a:p>
          <a:p>
            <a:r>
              <a:rPr lang="en-US" dirty="0" smtClean="0"/>
              <a:t>Day zero values are considered normal skin pattern</a:t>
            </a:r>
            <a:endParaRPr lang="es-ES" dirty="0"/>
          </a:p>
        </p:txBody>
      </p:sp>
    </p:spTree>
    <p:extLst>
      <p:ext uri="{BB962C8B-B14F-4D97-AF65-F5344CB8AC3E}">
        <p14:creationId xmlns:p14="http://schemas.microsoft.com/office/powerpoint/2010/main" val="237664499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n-GB" dirty="0" smtClean="0"/>
              <a:t>Type of sulphurous waters</a:t>
            </a:r>
            <a:endParaRPr lang="en-GB" dirty="0"/>
          </a:p>
        </p:txBody>
      </p:sp>
      <p:sp>
        <p:nvSpPr>
          <p:cNvPr id="5" name="Marcador de texto 4"/>
          <p:cNvSpPr>
            <a:spLocks noGrp="1"/>
          </p:cNvSpPr>
          <p:nvPr>
            <p:ph type="body" idx="1"/>
          </p:nvPr>
        </p:nvSpPr>
        <p:spPr>
          <a:xfrm>
            <a:off x="5004048" y="1340768"/>
            <a:ext cx="3106691" cy="906118"/>
          </a:xfrm>
          <a:solidFill>
            <a:srgbClr val="8000FF"/>
          </a:solidFill>
        </p:spPr>
        <p:txBody>
          <a:bodyPr>
            <a:scene3d>
              <a:camera prst="orthographicFront"/>
              <a:lightRig rig="balanced" dir="t">
                <a:rot lat="0" lon="0" rev="2100000"/>
              </a:lightRig>
            </a:scene3d>
            <a:sp3d extrusionH="57150" prstMaterial="metal">
              <a:bevelT w="38100" h="25400"/>
              <a:contourClr>
                <a:schemeClr val="bg2"/>
              </a:contourClr>
            </a:sp3d>
          </a:bodyPr>
          <a:lstStyle/>
          <a:p>
            <a:pPr algn="ctr"/>
            <a:r>
              <a:rPr lang="en-GB" dirty="0">
                <a:ln w="50800"/>
                <a:solidFill>
                  <a:schemeClr val="bg1">
                    <a:shade val="50000"/>
                  </a:schemeClr>
                </a:solidFill>
                <a:effectLst/>
              </a:rPr>
              <a:t>“Termas de Cuntis</a:t>
            </a:r>
            <a:r>
              <a:rPr lang="en-GB" dirty="0" smtClean="0">
                <a:ln w="50800"/>
                <a:solidFill>
                  <a:schemeClr val="bg1">
                    <a:shade val="50000"/>
                  </a:schemeClr>
                </a:solidFill>
                <a:effectLst/>
              </a:rPr>
              <a:t>”</a:t>
            </a:r>
          </a:p>
          <a:p>
            <a:pPr algn="ctr"/>
            <a:r>
              <a:rPr lang="en-GB" dirty="0" smtClean="0">
                <a:ln w="50800"/>
                <a:solidFill>
                  <a:schemeClr val="bg1">
                    <a:shade val="50000"/>
                  </a:schemeClr>
                </a:solidFill>
                <a:effectLst/>
              </a:rPr>
              <a:t>Calle Real Spring</a:t>
            </a:r>
            <a:endParaRPr lang="en-GB" dirty="0">
              <a:ln w="50800"/>
              <a:solidFill>
                <a:schemeClr val="bg1">
                  <a:shade val="50000"/>
                </a:schemeClr>
              </a:solidFill>
              <a:effectLst/>
            </a:endParaRPr>
          </a:p>
        </p:txBody>
      </p:sp>
      <p:sp>
        <p:nvSpPr>
          <p:cNvPr id="6" name="Marcador de contenido 5"/>
          <p:cNvSpPr>
            <a:spLocks noGrp="1"/>
          </p:cNvSpPr>
          <p:nvPr>
            <p:ph sz="half" idx="2"/>
          </p:nvPr>
        </p:nvSpPr>
        <p:spPr>
          <a:xfrm>
            <a:off x="4860032" y="2214015"/>
            <a:ext cx="4040190" cy="3951289"/>
          </a:xfrm>
        </p:spPr>
        <p:txBody>
          <a:bodyPr>
            <a:scene3d>
              <a:camera prst="orthographicFront"/>
              <a:lightRig rig="flat" dir="tl">
                <a:rot lat="0" lon="0" rev="6600000"/>
              </a:lightRig>
            </a:scene3d>
            <a:sp3d extrusionH="25400" contourW="8890">
              <a:bevelT w="38100" h="31750"/>
              <a:contourClr>
                <a:srgbClr val="8000FF"/>
              </a:contourClr>
            </a:sp3d>
          </a:bodyPr>
          <a:lstStyle/>
          <a:p>
            <a:r>
              <a:rPr lang="en-GB" dirty="0" smtClean="0">
                <a:solidFill>
                  <a:srgbClr val="8000FF"/>
                </a:solidFill>
              </a:rPr>
              <a:t>Sulfide &amp; Carbohydrate</a:t>
            </a:r>
            <a:r>
              <a:rPr lang="en-GB" dirty="0">
                <a:solidFill>
                  <a:srgbClr val="8000FF"/>
                </a:solidFill>
              </a:rPr>
              <a:t>, Chloride, </a:t>
            </a:r>
            <a:r>
              <a:rPr lang="en-GB" dirty="0" smtClean="0">
                <a:solidFill>
                  <a:srgbClr val="8000FF"/>
                </a:solidFill>
              </a:rPr>
              <a:t>Sodium </a:t>
            </a:r>
            <a:endParaRPr lang="en-GB" dirty="0">
              <a:solidFill>
                <a:srgbClr val="8000FF"/>
              </a:solidFill>
            </a:endParaRPr>
          </a:p>
          <a:p>
            <a:r>
              <a:rPr lang="en-GB" dirty="0" smtClean="0">
                <a:solidFill>
                  <a:srgbClr val="8000FF"/>
                </a:solidFill>
              </a:rPr>
              <a:t>pH</a:t>
            </a:r>
            <a:r>
              <a:rPr lang="en-GB" dirty="0">
                <a:solidFill>
                  <a:srgbClr val="8000FF"/>
                </a:solidFill>
              </a:rPr>
              <a:t>: </a:t>
            </a:r>
            <a:r>
              <a:rPr lang="en-GB" dirty="0" smtClean="0">
                <a:solidFill>
                  <a:srgbClr val="8000FF"/>
                </a:solidFill>
              </a:rPr>
              <a:t>9.0</a:t>
            </a:r>
            <a:endParaRPr lang="en-GB" dirty="0">
              <a:solidFill>
                <a:srgbClr val="8000FF"/>
              </a:solidFill>
            </a:endParaRPr>
          </a:p>
          <a:p>
            <a:r>
              <a:rPr lang="en-GB" dirty="0" smtClean="0">
                <a:solidFill>
                  <a:srgbClr val="8000FF"/>
                </a:solidFill>
              </a:rPr>
              <a:t>Spring: 52.5ºC</a:t>
            </a:r>
          </a:p>
          <a:p>
            <a:endParaRPr lang="en-GB" dirty="0" smtClean="0">
              <a:solidFill>
                <a:srgbClr val="8000FF"/>
              </a:solidFill>
            </a:endParaRPr>
          </a:p>
          <a:p>
            <a:r>
              <a:rPr lang="en-GB" dirty="0" smtClean="0">
                <a:solidFill>
                  <a:srgbClr val="8000FF"/>
                </a:solidFill>
              </a:rPr>
              <a:t>H</a:t>
            </a:r>
            <a:r>
              <a:rPr lang="en-GB" baseline="-25000" dirty="0" smtClean="0">
                <a:solidFill>
                  <a:srgbClr val="8000FF"/>
                </a:solidFill>
              </a:rPr>
              <a:t>2</a:t>
            </a:r>
            <a:r>
              <a:rPr lang="en-GB" dirty="0" smtClean="0">
                <a:solidFill>
                  <a:srgbClr val="8000FF"/>
                </a:solidFill>
              </a:rPr>
              <a:t>S / HS</a:t>
            </a:r>
            <a:r>
              <a:rPr lang="en-GB" baseline="30000" dirty="0" smtClean="0">
                <a:solidFill>
                  <a:srgbClr val="8000FF"/>
                </a:solidFill>
              </a:rPr>
              <a:t>- </a:t>
            </a:r>
            <a:r>
              <a:rPr lang="en-GB" dirty="0" smtClean="0">
                <a:solidFill>
                  <a:srgbClr val="8000FF"/>
                </a:solidFill>
                <a:latin typeface="Wingdings"/>
                <a:ea typeface="Wingdings"/>
                <a:cs typeface="Wingdings"/>
                <a:sym typeface="Wingdings"/>
              </a:rPr>
              <a:t></a:t>
            </a:r>
            <a:r>
              <a:rPr lang="en-GB" dirty="0" smtClean="0">
                <a:solidFill>
                  <a:srgbClr val="8000FF"/>
                </a:solidFill>
              </a:rPr>
              <a:t> 0 / 4.0 mg/L</a:t>
            </a:r>
            <a:endParaRPr lang="en-GB" dirty="0">
              <a:solidFill>
                <a:srgbClr val="8000FF"/>
              </a:solidFill>
            </a:endParaRPr>
          </a:p>
          <a:p>
            <a:endParaRPr lang="en-GB" dirty="0" smtClean="0">
              <a:solidFill>
                <a:srgbClr val="8000FF"/>
              </a:solidFill>
            </a:endParaRPr>
          </a:p>
          <a:p>
            <a:r>
              <a:rPr lang="en-GB" dirty="0">
                <a:solidFill>
                  <a:srgbClr val="8000FF"/>
                </a:solidFill>
              </a:rPr>
              <a:t>Dry residue (110ºC): </a:t>
            </a:r>
          </a:p>
          <a:p>
            <a:pPr lvl="1"/>
            <a:r>
              <a:rPr lang="en-GB" dirty="0">
                <a:solidFill>
                  <a:srgbClr val="8000FF"/>
                </a:solidFill>
              </a:rPr>
              <a:t>364.2 mg/L</a:t>
            </a:r>
          </a:p>
          <a:p>
            <a:r>
              <a:rPr lang="en-GB" dirty="0">
                <a:solidFill>
                  <a:srgbClr val="8000FF"/>
                </a:solidFill>
              </a:rPr>
              <a:t>Conductivity: </a:t>
            </a:r>
          </a:p>
          <a:p>
            <a:pPr lvl="1"/>
            <a:r>
              <a:rPr lang="en-GB" dirty="0">
                <a:solidFill>
                  <a:srgbClr val="8000FF"/>
                </a:solidFill>
              </a:rPr>
              <a:t>522.0 μScm</a:t>
            </a:r>
            <a:r>
              <a:rPr lang="en-GB" baseline="30000" dirty="0">
                <a:solidFill>
                  <a:srgbClr val="8000FF"/>
                </a:solidFill>
              </a:rPr>
              <a:t>-1</a:t>
            </a:r>
            <a:r>
              <a:rPr lang="en-GB" dirty="0">
                <a:solidFill>
                  <a:srgbClr val="8000FF"/>
                </a:solidFill>
              </a:rPr>
              <a:t> </a:t>
            </a:r>
          </a:p>
          <a:p>
            <a:endParaRPr lang="en-GB" dirty="0"/>
          </a:p>
        </p:txBody>
      </p:sp>
      <p:sp>
        <p:nvSpPr>
          <p:cNvPr id="7" name="Marcador de texto 6"/>
          <p:cNvSpPr>
            <a:spLocks noGrp="1"/>
          </p:cNvSpPr>
          <p:nvPr>
            <p:ph type="body" sz="quarter" idx="3"/>
          </p:nvPr>
        </p:nvSpPr>
        <p:spPr>
          <a:xfrm>
            <a:off x="323528" y="1340768"/>
            <a:ext cx="4041773" cy="906118"/>
          </a:xfrm>
          <a:solidFill>
            <a:srgbClr val="FF6600"/>
          </a:solidFill>
        </p:spPr>
        <p:txBody>
          <a:bodyPr>
            <a:scene3d>
              <a:camera prst="orthographicFront"/>
              <a:lightRig rig="balanced" dir="t">
                <a:rot lat="0" lon="0" rev="2100000"/>
              </a:lightRig>
            </a:scene3d>
            <a:sp3d extrusionH="57150" prstMaterial="metal">
              <a:bevelT w="38100" h="25400"/>
              <a:contourClr>
                <a:schemeClr val="bg2"/>
              </a:contourClr>
            </a:sp3d>
          </a:bodyPr>
          <a:lstStyle/>
          <a:p>
            <a:pPr algn="ctr"/>
            <a:r>
              <a:rPr lang="en-GB" dirty="0" smtClean="0">
                <a:ln w="50800"/>
                <a:solidFill>
                  <a:schemeClr val="bg1">
                    <a:shade val="50000"/>
                  </a:schemeClr>
                </a:solidFill>
                <a:effectLst/>
              </a:rPr>
              <a:t>“Baños de Montemayor” Arqueta Spring</a:t>
            </a:r>
            <a:endParaRPr lang="en-GB" dirty="0">
              <a:ln w="50800"/>
              <a:solidFill>
                <a:schemeClr val="bg1">
                  <a:shade val="50000"/>
                </a:schemeClr>
              </a:solidFill>
              <a:effectLst/>
            </a:endParaRPr>
          </a:p>
        </p:txBody>
      </p:sp>
      <p:sp>
        <p:nvSpPr>
          <p:cNvPr id="8" name="Marcador de contenido 7"/>
          <p:cNvSpPr>
            <a:spLocks noGrp="1"/>
          </p:cNvSpPr>
          <p:nvPr>
            <p:ph sz="quarter" idx="4"/>
          </p:nvPr>
        </p:nvSpPr>
        <p:spPr>
          <a:xfrm>
            <a:off x="251520" y="2214015"/>
            <a:ext cx="4644008" cy="3951289"/>
          </a:xfrm>
        </p:spPr>
        <p:txBody>
          <a:bodyPr>
            <a:scene3d>
              <a:camera prst="orthographicFront"/>
              <a:lightRig rig="flat" dir="tl">
                <a:rot lat="0" lon="0" rev="6600000"/>
              </a:lightRig>
            </a:scene3d>
            <a:sp3d extrusionH="25400" contourW="8890">
              <a:bevelT w="38100" h="31750"/>
              <a:contourClr>
                <a:srgbClr val="FF8000"/>
              </a:contourClr>
            </a:sp3d>
          </a:bodyPr>
          <a:lstStyle/>
          <a:p>
            <a:r>
              <a:rPr lang="en-GB" dirty="0" smtClean="0">
                <a:solidFill>
                  <a:srgbClr val="FF6600"/>
                </a:solidFill>
              </a:rPr>
              <a:t>Sulfide &amp; Bicarbonated, Sodium</a:t>
            </a:r>
            <a:endParaRPr lang="en-GB" dirty="0">
              <a:solidFill>
                <a:srgbClr val="FF6600"/>
              </a:solidFill>
            </a:endParaRPr>
          </a:p>
          <a:p>
            <a:r>
              <a:rPr lang="en-GB" dirty="0" smtClean="0">
                <a:solidFill>
                  <a:srgbClr val="FF6600"/>
                </a:solidFill>
              </a:rPr>
              <a:t>pH</a:t>
            </a:r>
            <a:r>
              <a:rPr lang="en-GB" dirty="0">
                <a:solidFill>
                  <a:srgbClr val="FF6600"/>
                </a:solidFill>
              </a:rPr>
              <a:t>: </a:t>
            </a:r>
            <a:r>
              <a:rPr lang="en-GB" dirty="0" smtClean="0">
                <a:solidFill>
                  <a:srgbClr val="FF6600"/>
                </a:solidFill>
              </a:rPr>
              <a:t>7.7</a:t>
            </a:r>
          </a:p>
          <a:p>
            <a:r>
              <a:rPr lang="en-GB" dirty="0">
                <a:solidFill>
                  <a:srgbClr val="FF6600"/>
                </a:solidFill>
              </a:rPr>
              <a:t>Spring: </a:t>
            </a:r>
            <a:r>
              <a:rPr lang="en-GB" dirty="0" smtClean="0">
                <a:solidFill>
                  <a:srgbClr val="FF6600"/>
                </a:solidFill>
              </a:rPr>
              <a:t>42.2ºC</a:t>
            </a:r>
          </a:p>
          <a:p>
            <a:endParaRPr lang="en-GB" dirty="0">
              <a:solidFill>
                <a:srgbClr val="FF6600"/>
              </a:solidFill>
            </a:endParaRPr>
          </a:p>
          <a:p>
            <a:r>
              <a:rPr lang="en-GB" dirty="0">
                <a:solidFill>
                  <a:srgbClr val="FF6600"/>
                </a:solidFill>
              </a:rPr>
              <a:t>H</a:t>
            </a:r>
            <a:r>
              <a:rPr lang="en-GB" baseline="-25000" dirty="0">
                <a:solidFill>
                  <a:srgbClr val="FF6600"/>
                </a:solidFill>
              </a:rPr>
              <a:t>2</a:t>
            </a:r>
            <a:r>
              <a:rPr lang="en-GB" dirty="0">
                <a:solidFill>
                  <a:srgbClr val="FF6600"/>
                </a:solidFill>
              </a:rPr>
              <a:t>S / HS</a:t>
            </a:r>
            <a:r>
              <a:rPr lang="en-GB" baseline="30000" dirty="0">
                <a:solidFill>
                  <a:srgbClr val="FF6600"/>
                </a:solidFill>
              </a:rPr>
              <a:t>- </a:t>
            </a:r>
            <a:r>
              <a:rPr lang="en-GB" dirty="0">
                <a:solidFill>
                  <a:srgbClr val="FF6600"/>
                </a:solidFill>
                <a:latin typeface="Wingdings"/>
                <a:ea typeface="Wingdings"/>
                <a:cs typeface="Wingdings"/>
                <a:sym typeface="Wingdings"/>
              </a:rPr>
              <a:t></a:t>
            </a:r>
            <a:r>
              <a:rPr lang="en-GB" dirty="0">
                <a:solidFill>
                  <a:srgbClr val="FF6600"/>
                </a:solidFill>
              </a:rPr>
              <a:t> </a:t>
            </a:r>
            <a:r>
              <a:rPr lang="en-GB" dirty="0" smtClean="0">
                <a:solidFill>
                  <a:srgbClr val="FF6600"/>
                </a:solidFill>
              </a:rPr>
              <a:t>1.9 </a:t>
            </a:r>
            <a:r>
              <a:rPr lang="en-GB" dirty="0">
                <a:solidFill>
                  <a:srgbClr val="FF6600"/>
                </a:solidFill>
              </a:rPr>
              <a:t>/ </a:t>
            </a:r>
            <a:r>
              <a:rPr lang="en-GB" dirty="0" smtClean="0">
                <a:solidFill>
                  <a:srgbClr val="FF6600"/>
                </a:solidFill>
              </a:rPr>
              <a:t>10.5 </a:t>
            </a:r>
            <a:r>
              <a:rPr lang="en-GB" dirty="0">
                <a:solidFill>
                  <a:srgbClr val="FF6600"/>
                </a:solidFill>
              </a:rPr>
              <a:t>mg/L</a:t>
            </a:r>
          </a:p>
          <a:p>
            <a:endParaRPr lang="en-GB" dirty="0" smtClean="0">
              <a:solidFill>
                <a:srgbClr val="FF6600"/>
              </a:solidFill>
            </a:endParaRPr>
          </a:p>
          <a:p>
            <a:r>
              <a:rPr lang="en-GB" dirty="0" smtClean="0">
                <a:solidFill>
                  <a:srgbClr val="FF6600"/>
                </a:solidFill>
              </a:rPr>
              <a:t>Dry </a:t>
            </a:r>
            <a:r>
              <a:rPr lang="en-GB" dirty="0">
                <a:solidFill>
                  <a:srgbClr val="FF6600"/>
                </a:solidFill>
              </a:rPr>
              <a:t>residue (110ºC): </a:t>
            </a:r>
          </a:p>
          <a:p>
            <a:pPr lvl="1"/>
            <a:r>
              <a:rPr lang="en-GB" dirty="0">
                <a:solidFill>
                  <a:srgbClr val="FF6600"/>
                </a:solidFill>
              </a:rPr>
              <a:t>262.2 mg/L</a:t>
            </a:r>
          </a:p>
          <a:p>
            <a:r>
              <a:rPr lang="en-GB" dirty="0">
                <a:solidFill>
                  <a:srgbClr val="FF6600"/>
                </a:solidFill>
              </a:rPr>
              <a:t>Conductivity: </a:t>
            </a:r>
          </a:p>
          <a:p>
            <a:pPr lvl="1"/>
            <a:r>
              <a:rPr lang="en-GB" dirty="0">
                <a:solidFill>
                  <a:srgbClr val="FF6600"/>
                </a:solidFill>
              </a:rPr>
              <a:t>395.1 μScm</a:t>
            </a:r>
            <a:r>
              <a:rPr lang="en-GB" baseline="30000" dirty="0">
                <a:solidFill>
                  <a:srgbClr val="FF6600"/>
                </a:solidFill>
              </a:rPr>
              <a:t>-1</a:t>
            </a:r>
            <a:r>
              <a:rPr lang="en-GB" dirty="0">
                <a:solidFill>
                  <a:srgbClr val="FF8000"/>
                </a:solidFill>
              </a:rPr>
              <a:t> </a:t>
            </a:r>
          </a:p>
          <a:p>
            <a:pPr lvl="1"/>
            <a:endParaRPr lang="en-GB" dirty="0" smtClean="0">
              <a:solidFill>
                <a:srgbClr val="FF8000"/>
              </a:solidFill>
            </a:endParaRPr>
          </a:p>
          <a:p>
            <a:pPr lvl="1"/>
            <a:endParaRPr lang="en-GB" dirty="0">
              <a:solidFill>
                <a:srgbClr val="FF8000"/>
              </a:solidFill>
            </a:endParaRPr>
          </a:p>
        </p:txBody>
      </p:sp>
    </p:spTree>
    <p:extLst>
      <p:ext uri="{BB962C8B-B14F-4D97-AF65-F5344CB8AC3E}">
        <p14:creationId xmlns:p14="http://schemas.microsoft.com/office/powerpoint/2010/main" val="117758818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n-GB" dirty="0" smtClean="0"/>
              <a:t>Reduction force vs. pH</a:t>
            </a:r>
            <a:endParaRPr lang="en-GB" dirty="0"/>
          </a:p>
        </p:txBody>
      </p:sp>
      <p:graphicFrame>
        <p:nvGraphicFramePr>
          <p:cNvPr id="18" name="Marcador de contenido 4"/>
          <p:cNvGraphicFramePr>
            <a:graphicFrameLocks noGrp="1"/>
          </p:cNvGraphicFramePr>
          <p:nvPr>
            <p:ph idx="1"/>
            <p:extLst>
              <p:ext uri="{D42A27DB-BD31-4B8C-83A1-F6EECF244321}">
                <p14:modId xmlns:p14="http://schemas.microsoft.com/office/powerpoint/2010/main" val="2140128375"/>
              </p:ext>
            </p:extLst>
          </p:nvPr>
        </p:nvGraphicFramePr>
        <p:xfrm>
          <a:off x="468313" y="1628775"/>
          <a:ext cx="8583612" cy="4981575"/>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Agrupar 11"/>
          <p:cNvGrpSpPr/>
          <p:nvPr/>
        </p:nvGrpSpPr>
        <p:grpSpPr>
          <a:xfrm>
            <a:off x="4211960" y="3284984"/>
            <a:ext cx="1008112" cy="2364147"/>
            <a:chOff x="6372200" y="416781"/>
            <a:chExt cx="1008112" cy="2652179"/>
          </a:xfrm>
        </p:grpSpPr>
        <p:sp>
          <p:nvSpPr>
            <p:cNvPr id="13" name="Flecha a la derecha con bandas 12"/>
            <p:cNvSpPr/>
            <p:nvPr/>
          </p:nvSpPr>
          <p:spPr>
            <a:xfrm rot="5400000">
              <a:off x="5667034" y="1916832"/>
              <a:ext cx="2016224" cy="288032"/>
            </a:xfrm>
            <a:prstGeom prst="stripedRightArrow">
              <a:avLst/>
            </a:prstGeom>
            <a:solidFill>
              <a:srgbClr val="FF66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p>
          </p:txBody>
        </p:sp>
        <p:sp>
          <p:nvSpPr>
            <p:cNvPr id="14" name="CuadroTexto 13"/>
            <p:cNvSpPr txBox="1"/>
            <p:nvPr/>
          </p:nvSpPr>
          <p:spPr>
            <a:xfrm rot="18932935">
              <a:off x="6372200" y="416781"/>
              <a:ext cx="1008112" cy="369332"/>
            </a:xfrm>
            <a:prstGeom prst="rect">
              <a:avLst/>
            </a:prstGeom>
            <a:noFill/>
          </p:spPr>
          <p:txBody>
            <a:bodyPr wrap="square" rtlCol="0">
              <a:spAutoFit/>
            </a:bodyPr>
            <a:lstStyle/>
            <a:p>
              <a:r>
                <a:rPr lang="en-GB" dirty="0" smtClean="0"/>
                <a:t>pH: 7.7</a:t>
              </a:r>
              <a:endParaRPr lang="en-GB" dirty="0"/>
            </a:p>
          </p:txBody>
        </p:sp>
      </p:grpSp>
      <p:grpSp>
        <p:nvGrpSpPr>
          <p:cNvPr id="15" name="Agrupar 14"/>
          <p:cNvGrpSpPr/>
          <p:nvPr/>
        </p:nvGrpSpPr>
        <p:grpSpPr>
          <a:xfrm>
            <a:off x="5220072" y="3284984"/>
            <a:ext cx="1008112" cy="2364147"/>
            <a:chOff x="7179202" y="416781"/>
            <a:chExt cx="1008112" cy="2652179"/>
          </a:xfrm>
        </p:grpSpPr>
        <p:sp>
          <p:nvSpPr>
            <p:cNvPr id="16" name="Flecha a la derecha con bandas 15"/>
            <p:cNvSpPr/>
            <p:nvPr/>
          </p:nvSpPr>
          <p:spPr>
            <a:xfrm rot="5400000">
              <a:off x="6444208" y="1916832"/>
              <a:ext cx="2016224" cy="288032"/>
            </a:xfrm>
            <a:prstGeom prst="stripedRightArrow">
              <a:avLst/>
            </a:prstGeom>
            <a:solidFill>
              <a:srgbClr val="660066"/>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dirty="0"/>
            </a:p>
          </p:txBody>
        </p:sp>
        <p:sp>
          <p:nvSpPr>
            <p:cNvPr id="17" name="CuadroTexto 16"/>
            <p:cNvSpPr txBox="1"/>
            <p:nvPr/>
          </p:nvSpPr>
          <p:spPr>
            <a:xfrm rot="18932935">
              <a:off x="7179202" y="416781"/>
              <a:ext cx="1008112" cy="369332"/>
            </a:xfrm>
            <a:prstGeom prst="rect">
              <a:avLst/>
            </a:prstGeom>
            <a:noFill/>
          </p:spPr>
          <p:txBody>
            <a:bodyPr wrap="square" rtlCol="0">
              <a:spAutoFit/>
            </a:bodyPr>
            <a:lstStyle/>
            <a:p>
              <a:r>
                <a:rPr lang="en-GB" dirty="0" smtClean="0"/>
                <a:t>pH: 9.0</a:t>
              </a:r>
              <a:endParaRPr lang="en-GB" dirty="0"/>
            </a:p>
          </p:txBody>
        </p:sp>
      </p:grpSp>
    </p:spTree>
    <p:extLst>
      <p:ext uri="{BB962C8B-B14F-4D97-AF65-F5344CB8AC3E}">
        <p14:creationId xmlns:p14="http://schemas.microsoft.com/office/powerpoint/2010/main" val="245502576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80">
                                          <p:stCondLst>
                                            <p:cond delay="0"/>
                                          </p:stCondLst>
                                        </p:cTn>
                                        <p:tgtEl>
                                          <p:spTgt spid="15"/>
                                        </p:tgtEl>
                                      </p:cBhvr>
                                    </p:animEffect>
                                    <p:anim calcmode="lin" valueType="num">
                                      <p:cBhvr>
                                        <p:cTn id="2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0" dur="26">
                                          <p:stCondLst>
                                            <p:cond delay="650"/>
                                          </p:stCondLst>
                                        </p:cTn>
                                        <p:tgtEl>
                                          <p:spTgt spid="15"/>
                                        </p:tgtEl>
                                      </p:cBhvr>
                                      <p:to x="100000" y="60000"/>
                                    </p:animScale>
                                    <p:animScale>
                                      <p:cBhvr>
                                        <p:cTn id="31" dur="166" decel="50000">
                                          <p:stCondLst>
                                            <p:cond delay="676"/>
                                          </p:stCondLst>
                                        </p:cTn>
                                        <p:tgtEl>
                                          <p:spTgt spid="15"/>
                                        </p:tgtEl>
                                      </p:cBhvr>
                                      <p:to x="100000" y="100000"/>
                                    </p:animScale>
                                    <p:animScale>
                                      <p:cBhvr>
                                        <p:cTn id="32" dur="26">
                                          <p:stCondLst>
                                            <p:cond delay="1312"/>
                                          </p:stCondLst>
                                        </p:cTn>
                                        <p:tgtEl>
                                          <p:spTgt spid="15"/>
                                        </p:tgtEl>
                                      </p:cBhvr>
                                      <p:to x="100000" y="80000"/>
                                    </p:animScale>
                                    <p:animScale>
                                      <p:cBhvr>
                                        <p:cTn id="33" dur="166" decel="50000">
                                          <p:stCondLst>
                                            <p:cond delay="1338"/>
                                          </p:stCondLst>
                                        </p:cTn>
                                        <p:tgtEl>
                                          <p:spTgt spid="15"/>
                                        </p:tgtEl>
                                      </p:cBhvr>
                                      <p:to x="100000" y="100000"/>
                                    </p:animScale>
                                    <p:animScale>
                                      <p:cBhvr>
                                        <p:cTn id="34" dur="26">
                                          <p:stCondLst>
                                            <p:cond delay="1642"/>
                                          </p:stCondLst>
                                        </p:cTn>
                                        <p:tgtEl>
                                          <p:spTgt spid="15"/>
                                        </p:tgtEl>
                                      </p:cBhvr>
                                      <p:to x="100000" y="90000"/>
                                    </p:animScale>
                                    <p:animScale>
                                      <p:cBhvr>
                                        <p:cTn id="35" dur="166" decel="50000">
                                          <p:stCondLst>
                                            <p:cond delay="1668"/>
                                          </p:stCondLst>
                                        </p:cTn>
                                        <p:tgtEl>
                                          <p:spTgt spid="15"/>
                                        </p:tgtEl>
                                      </p:cBhvr>
                                      <p:to x="100000" y="100000"/>
                                    </p:animScale>
                                    <p:animScale>
                                      <p:cBhvr>
                                        <p:cTn id="36" dur="26">
                                          <p:stCondLst>
                                            <p:cond delay="1808"/>
                                          </p:stCondLst>
                                        </p:cTn>
                                        <p:tgtEl>
                                          <p:spTgt spid="15"/>
                                        </p:tgtEl>
                                      </p:cBhvr>
                                      <p:to x="100000" y="95000"/>
                                    </p:animScale>
                                    <p:animScale>
                                      <p:cBhvr>
                                        <p:cTn id="37"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n-GB" dirty="0" smtClean="0"/>
              <a:t>Peloids</a:t>
            </a:r>
            <a:endParaRPr lang="en-GB" dirty="0"/>
          </a:p>
        </p:txBody>
      </p:sp>
      <p:sp>
        <p:nvSpPr>
          <p:cNvPr id="2" name="Marcador de contenido 1"/>
          <p:cNvSpPr>
            <a:spLocks noGrp="1"/>
          </p:cNvSpPr>
          <p:nvPr>
            <p:ph sz="half" idx="1"/>
          </p:nvPr>
        </p:nvSpPr>
        <p:spPr/>
        <p:txBody>
          <a:bodyPr/>
          <a:lstStyle/>
          <a:p>
            <a:endParaRPr lang="en-GB" dirty="0" smtClean="0"/>
          </a:p>
          <a:p>
            <a:endParaRPr lang="en-GB" dirty="0"/>
          </a:p>
          <a:p>
            <a:endParaRPr lang="en-GB" dirty="0" smtClean="0"/>
          </a:p>
          <a:p>
            <a:pPr marL="0" indent="0">
              <a:buNone/>
            </a:pPr>
            <a:r>
              <a:rPr lang="en-GB" dirty="0" smtClean="0"/>
              <a:t>Two peloids with a magnesium bentonite</a:t>
            </a:r>
            <a:endParaRPr lang="en-GB" dirty="0"/>
          </a:p>
        </p:txBody>
      </p:sp>
      <p:graphicFrame>
        <p:nvGraphicFramePr>
          <p:cNvPr id="7" name="6 Diagrama"/>
          <p:cNvGraphicFramePr>
            <a:graphicFrameLocks noGrp="1"/>
          </p:cNvGraphicFramePr>
          <p:nvPr>
            <p:ph sz="half" idx="2"/>
            <p:extLst>
              <p:ext uri="{D42A27DB-BD31-4B8C-83A1-F6EECF244321}">
                <p14:modId xmlns:p14="http://schemas.microsoft.com/office/powerpoint/2010/main" val="2542262403"/>
              </p:ext>
            </p:extLst>
          </p:nvPr>
        </p:nvGraphicFramePr>
        <p:xfrm>
          <a:off x="4835525" y="1773238"/>
          <a:ext cx="4216400" cy="4981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456488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graphicEl>
                                              <a:dgm id="{A70D7C55-B4CC-42B9-A12C-F68A6060F983}"/>
                                            </p:graphicEl>
                                          </p:spTgt>
                                        </p:tgtEl>
                                        <p:attrNameLst>
                                          <p:attrName>style.visibility</p:attrName>
                                        </p:attrNameLst>
                                      </p:cBhvr>
                                      <p:to>
                                        <p:strVal val="visible"/>
                                      </p:to>
                                    </p:set>
                                    <p:animEffect transition="in" filter="fade">
                                      <p:cBhvr>
                                        <p:cTn id="7" dur="500"/>
                                        <p:tgtEl>
                                          <p:spTgt spid="7">
                                            <p:graphicEl>
                                              <a:dgm id="{A70D7C55-B4CC-42B9-A12C-F68A6060F983}"/>
                                            </p:graphicEl>
                                          </p:spTgt>
                                        </p:tgtEl>
                                      </p:cBhvr>
                                    </p:animEffect>
                                  </p:childTnLst>
                                </p:cTn>
                              </p:par>
                              <p:par>
                                <p:cTn id="8" presetID="2" presetClass="entr" presetSubtype="1" fill="hold" grpId="0" nodeType="withEffect">
                                  <p:stCondLst>
                                    <p:cond delay="0"/>
                                  </p:stCondLst>
                                  <p:childTnLst>
                                    <p:set>
                                      <p:cBhvr>
                                        <p:cTn id="9" dur="1" fill="hold">
                                          <p:stCondLst>
                                            <p:cond delay="0"/>
                                          </p:stCondLst>
                                        </p:cTn>
                                        <p:tgtEl>
                                          <p:spTgt spid="7">
                                            <p:graphicEl>
                                              <a:dgm id="{0A2B6BCB-8435-43F4-BE6D-3312A2DF7BED}"/>
                                            </p:graphicEl>
                                          </p:spTgt>
                                        </p:tgtEl>
                                        <p:attrNameLst>
                                          <p:attrName>style.visibility</p:attrName>
                                        </p:attrNameLst>
                                      </p:cBhvr>
                                      <p:to>
                                        <p:strVal val="visible"/>
                                      </p:to>
                                    </p:set>
                                    <p:anim calcmode="lin" valueType="num">
                                      <p:cBhvr additive="base">
                                        <p:cTn id="10" dur="500" fill="hold"/>
                                        <p:tgtEl>
                                          <p:spTgt spid="7">
                                            <p:graphicEl>
                                              <a:dgm id="{0A2B6BCB-8435-43F4-BE6D-3312A2DF7BED}"/>
                                            </p:graphicEl>
                                          </p:spTgt>
                                        </p:tgtEl>
                                        <p:attrNameLst>
                                          <p:attrName>ppt_x</p:attrName>
                                        </p:attrNameLst>
                                      </p:cBhvr>
                                      <p:tavLst>
                                        <p:tav tm="0">
                                          <p:val>
                                            <p:strVal val="#ppt_x"/>
                                          </p:val>
                                        </p:tav>
                                        <p:tav tm="100000">
                                          <p:val>
                                            <p:strVal val="#ppt_x"/>
                                          </p:val>
                                        </p:tav>
                                      </p:tavLst>
                                    </p:anim>
                                    <p:anim calcmode="lin" valueType="num">
                                      <p:cBhvr additive="base">
                                        <p:cTn id="11" dur="500" fill="hold"/>
                                        <p:tgtEl>
                                          <p:spTgt spid="7">
                                            <p:graphicEl>
                                              <a:dgm id="{0A2B6BCB-8435-43F4-BE6D-3312A2DF7BED}"/>
                                            </p:graphicEl>
                                          </p:spTgt>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7">
                                            <p:graphicEl>
                                              <a:dgm id="{A4A21E31-A8C8-4835-92EC-FE89C7688C92}"/>
                                            </p:graphicEl>
                                          </p:spTgt>
                                        </p:tgtEl>
                                        <p:attrNameLst>
                                          <p:attrName>style.visibility</p:attrName>
                                        </p:attrNameLst>
                                      </p:cBhvr>
                                      <p:to>
                                        <p:strVal val="visible"/>
                                      </p:to>
                                    </p:set>
                                    <p:animEffect transition="in" filter="fade">
                                      <p:cBhvr>
                                        <p:cTn id="14" dur="500"/>
                                        <p:tgtEl>
                                          <p:spTgt spid="7">
                                            <p:graphicEl>
                                              <a:dgm id="{A4A21E31-A8C8-4835-92EC-FE89C7688C92}"/>
                                            </p:graphicEl>
                                          </p:spTgt>
                                        </p:tgtEl>
                                      </p:cBhvr>
                                    </p:animEffect>
                                  </p:childTnLst>
                                </p:cTn>
                              </p:par>
                            </p:childTnLst>
                          </p:cTn>
                        </p:par>
                        <p:par>
                          <p:cTn id="15" fill="hold">
                            <p:stCondLst>
                              <p:cond delay="500"/>
                            </p:stCondLst>
                            <p:childTnLst>
                              <p:par>
                                <p:cTn id="16" presetID="2" presetClass="entr" presetSubtype="1" fill="hold" grpId="0" nodeType="afterEffect">
                                  <p:stCondLst>
                                    <p:cond delay="0"/>
                                  </p:stCondLst>
                                  <p:childTnLst>
                                    <p:set>
                                      <p:cBhvr>
                                        <p:cTn id="17" dur="1" fill="hold">
                                          <p:stCondLst>
                                            <p:cond delay="0"/>
                                          </p:stCondLst>
                                        </p:cTn>
                                        <p:tgtEl>
                                          <p:spTgt spid="7">
                                            <p:graphicEl>
                                              <a:dgm id="{2C62AC26-AEE8-4556-A8B0-130174EE1C49}"/>
                                            </p:graphicEl>
                                          </p:spTgt>
                                        </p:tgtEl>
                                        <p:attrNameLst>
                                          <p:attrName>style.visibility</p:attrName>
                                        </p:attrNameLst>
                                      </p:cBhvr>
                                      <p:to>
                                        <p:strVal val="visible"/>
                                      </p:to>
                                    </p:set>
                                    <p:anim calcmode="lin" valueType="num">
                                      <p:cBhvr additive="base">
                                        <p:cTn id="18" dur="500" fill="hold"/>
                                        <p:tgtEl>
                                          <p:spTgt spid="7">
                                            <p:graphicEl>
                                              <a:dgm id="{2C62AC26-AEE8-4556-A8B0-130174EE1C49}"/>
                                            </p:graphic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graphicEl>
                                              <a:dgm id="{2C62AC26-AEE8-4556-A8B0-130174EE1C49}"/>
                                            </p:graphicEl>
                                          </p:spTgt>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 presetClass="entr" presetSubtype="1" fill="hold" grpId="0" nodeType="afterEffect">
                                  <p:stCondLst>
                                    <p:cond delay="0"/>
                                  </p:stCondLst>
                                  <p:childTnLst>
                                    <p:set>
                                      <p:cBhvr>
                                        <p:cTn id="22" dur="1" fill="hold">
                                          <p:stCondLst>
                                            <p:cond delay="0"/>
                                          </p:stCondLst>
                                        </p:cTn>
                                        <p:tgtEl>
                                          <p:spTgt spid="7">
                                            <p:graphicEl>
                                              <a:dgm id="{E8998101-4BDD-4802-824F-8AAE4FD2BB3D}"/>
                                            </p:graphicEl>
                                          </p:spTgt>
                                        </p:tgtEl>
                                        <p:attrNameLst>
                                          <p:attrName>style.visibility</p:attrName>
                                        </p:attrNameLst>
                                      </p:cBhvr>
                                      <p:to>
                                        <p:strVal val="visible"/>
                                      </p:to>
                                    </p:set>
                                    <p:anim calcmode="lin" valueType="num">
                                      <p:cBhvr additive="base">
                                        <p:cTn id="23" dur="500" fill="hold"/>
                                        <p:tgtEl>
                                          <p:spTgt spid="7">
                                            <p:graphicEl>
                                              <a:dgm id="{E8998101-4BDD-4802-824F-8AAE4FD2BB3D}"/>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graphicEl>
                                              <a:dgm id="{E8998101-4BDD-4802-824F-8AAE4FD2BB3D}"/>
                                            </p:graphicEl>
                                          </p:spTgt>
                                        </p:tgtEl>
                                        <p:attrNameLst>
                                          <p:attrName>ppt_y</p:attrName>
                                        </p:attrNameLst>
                                      </p:cBhvr>
                                      <p:tavLst>
                                        <p:tav tm="0">
                                          <p:val>
                                            <p:strVal val="0-#ppt_h/2"/>
                                          </p:val>
                                        </p:tav>
                                        <p:tav tm="100000">
                                          <p:val>
                                            <p:strVal val="#ppt_y"/>
                                          </p:val>
                                        </p:tav>
                                      </p:tavLst>
                                    </p:anim>
                                  </p:childTnLst>
                                </p:cTn>
                              </p:par>
                            </p:childTnLst>
                          </p:cTn>
                        </p:par>
                        <p:par>
                          <p:cTn id="25" fill="hold">
                            <p:stCondLst>
                              <p:cond delay="1500"/>
                            </p:stCondLst>
                            <p:childTnLst>
                              <p:par>
                                <p:cTn id="26" presetID="2" presetClass="entr" presetSubtype="1" fill="hold" grpId="0" nodeType="afterEffect">
                                  <p:stCondLst>
                                    <p:cond delay="0"/>
                                  </p:stCondLst>
                                  <p:childTnLst>
                                    <p:set>
                                      <p:cBhvr>
                                        <p:cTn id="27" dur="1" fill="hold">
                                          <p:stCondLst>
                                            <p:cond delay="0"/>
                                          </p:stCondLst>
                                        </p:cTn>
                                        <p:tgtEl>
                                          <p:spTgt spid="7">
                                            <p:graphicEl>
                                              <a:dgm id="{A0586245-D9A5-4231-85B7-54FD67BE37A1}"/>
                                            </p:graphicEl>
                                          </p:spTgt>
                                        </p:tgtEl>
                                        <p:attrNameLst>
                                          <p:attrName>style.visibility</p:attrName>
                                        </p:attrNameLst>
                                      </p:cBhvr>
                                      <p:to>
                                        <p:strVal val="visible"/>
                                      </p:to>
                                    </p:set>
                                    <p:anim calcmode="lin" valueType="num">
                                      <p:cBhvr additive="base">
                                        <p:cTn id="28" dur="500" fill="hold"/>
                                        <p:tgtEl>
                                          <p:spTgt spid="7">
                                            <p:graphicEl>
                                              <a:dgm id="{A0586245-D9A5-4231-85B7-54FD67BE37A1}"/>
                                            </p:graphic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graphicEl>
                                              <a:dgm id="{A0586245-D9A5-4231-85B7-54FD67BE37A1}"/>
                                            </p:graphicEl>
                                          </p:spTgt>
                                        </p:tgtEl>
                                        <p:attrNameLst>
                                          <p:attrName>ppt_y</p:attrName>
                                        </p:attrNameLst>
                                      </p:cBhvr>
                                      <p:tavLst>
                                        <p:tav tm="0">
                                          <p:val>
                                            <p:strVal val="0-#ppt_h/2"/>
                                          </p:val>
                                        </p:tav>
                                        <p:tav tm="100000">
                                          <p:val>
                                            <p:strVal val="#ppt_y"/>
                                          </p:val>
                                        </p:tav>
                                      </p:tavLst>
                                    </p:anim>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7">
                                            <p:graphicEl>
                                              <a:dgm id="{F429227D-2C85-46D8-A46E-FF53DD1148AE}"/>
                                            </p:graphicEl>
                                          </p:spTgt>
                                        </p:tgtEl>
                                        <p:attrNameLst>
                                          <p:attrName>style.visibility</p:attrName>
                                        </p:attrNameLst>
                                      </p:cBhvr>
                                      <p:to>
                                        <p:strVal val="visible"/>
                                      </p:to>
                                    </p:set>
                                    <p:animEffect transition="in" filter="wipe(up)">
                                      <p:cBhvr>
                                        <p:cTn id="33" dur="500"/>
                                        <p:tgtEl>
                                          <p:spTgt spid="7">
                                            <p:graphicEl>
                                              <a:dgm id="{F429227D-2C85-46D8-A46E-FF53DD1148A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260648"/>
            <a:ext cx="8604250" cy="1371601"/>
          </a:xfrm>
        </p:spPr>
        <p:txBody>
          <a:bodyPr/>
          <a:lstStyle/>
          <a:p>
            <a:r>
              <a:rPr lang="en-GB" dirty="0" smtClean="0"/>
              <a:t>Absorption pathways</a:t>
            </a:r>
            <a:endParaRPr lang="en-GB" dirty="0"/>
          </a:p>
        </p:txBody>
      </p:sp>
      <p:grpSp>
        <p:nvGrpSpPr>
          <p:cNvPr id="108" name="Group 104"/>
          <p:cNvGrpSpPr>
            <a:grpSpLocks/>
          </p:cNvGrpSpPr>
          <p:nvPr/>
        </p:nvGrpSpPr>
        <p:grpSpPr bwMode="auto">
          <a:xfrm>
            <a:off x="4643438" y="3366273"/>
            <a:ext cx="4505325" cy="3500437"/>
            <a:chOff x="2925" y="2115"/>
            <a:chExt cx="2838" cy="2205"/>
          </a:xfrm>
        </p:grpSpPr>
        <p:grpSp>
          <p:nvGrpSpPr>
            <p:cNvPr id="109" name="Group 5"/>
            <p:cNvGrpSpPr>
              <a:grpSpLocks/>
            </p:cNvGrpSpPr>
            <p:nvPr/>
          </p:nvGrpSpPr>
          <p:grpSpPr bwMode="auto">
            <a:xfrm>
              <a:off x="2925" y="2296"/>
              <a:ext cx="2838" cy="2024"/>
              <a:chOff x="-5" y="1505"/>
              <a:chExt cx="5768" cy="2812"/>
            </a:xfrm>
          </p:grpSpPr>
          <p:grpSp>
            <p:nvGrpSpPr>
              <p:cNvPr id="136" name="Group 6"/>
              <p:cNvGrpSpPr>
                <a:grpSpLocks/>
              </p:cNvGrpSpPr>
              <p:nvPr/>
            </p:nvGrpSpPr>
            <p:grpSpPr bwMode="auto">
              <a:xfrm>
                <a:off x="-3" y="2362"/>
                <a:ext cx="5766" cy="1955"/>
                <a:chOff x="-3" y="2362"/>
                <a:chExt cx="5766" cy="1955"/>
              </a:xfrm>
            </p:grpSpPr>
            <p:grpSp>
              <p:nvGrpSpPr>
                <p:cNvPr id="158" name="Group 7"/>
                <p:cNvGrpSpPr>
                  <a:grpSpLocks/>
                </p:cNvGrpSpPr>
                <p:nvPr/>
              </p:nvGrpSpPr>
              <p:grpSpPr bwMode="auto">
                <a:xfrm>
                  <a:off x="-3" y="3340"/>
                  <a:ext cx="5765" cy="977"/>
                  <a:chOff x="-3" y="3340"/>
                  <a:chExt cx="5765" cy="977"/>
                </a:xfrm>
              </p:grpSpPr>
              <p:grpSp>
                <p:nvGrpSpPr>
                  <p:cNvPr id="180" name="Group 8"/>
                  <p:cNvGrpSpPr>
                    <a:grpSpLocks/>
                  </p:cNvGrpSpPr>
                  <p:nvPr/>
                </p:nvGrpSpPr>
                <p:grpSpPr bwMode="auto">
                  <a:xfrm>
                    <a:off x="-3" y="3819"/>
                    <a:ext cx="5760" cy="498"/>
                    <a:chOff x="2" y="3819"/>
                    <a:chExt cx="5760" cy="498"/>
                  </a:xfrm>
                </p:grpSpPr>
                <p:sp>
                  <p:nvSpPr>
                    <p:cNvPr id="191" name="Rectangle 9"/>
                    <p:cNvSpPr>
                      <a:spLocks noChangeArrowheads="1"/>
                    </p:cNvSpPr>
                    <p:nvPr/>
                  </p:nvSpPr>
                  <p:spPr bwMode="auto">
                    <a:xfrm flipV="1">
                      <a:off x="2" y="4181"/>
                      <a:ext cx="5760" cy="45"/>
                    </a:xfrm>
                    <a:prstGeom prst="rect">
                      <a:avLst/>
                    </a:prstGeom>
                    <a:solidFill>
                      <a:srgbClr val="FFFF99">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92" name="Rectangle 10"/>
                    <p:cNvSpPr>
                      <a:spLocks noChangeArrowheads="1"/>
                    </p:cNvSpPr>
                    <p:nvPr/>
                  </p:nvSpPr>
                  <p:spPr bwMode="auto">
                    <a:xfrm>
                      <a:off x="2" y="4046"/>
                      <a:ext cx="5760" cy="44"/>
                    </a:xfrm>
                    <a:prstGeom prst="rect">
                      <a:avLst/>
                    </a:prstGeom>
                    <a:solidFill>
                      <a:srgbClr val="CCCC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93" name="Rectangle 11"/>
                    <p:cNvSpPr>
                      <a:spLocks noChangeArrowheads="1"/>
                    </p:cNvSpPr>
                    <p:nvPr/>
                  </p:nvSpPr>
                  <p:spPr bwMode="auto">
                    <a:xfrm>
                      <a:off x="2" y="4227"/>
                      <a:ext cx="5760" cy="44"/>
                    </a:xfrm>
                    <a:prstGeom prst="rect">
                      <a:avLst/>
                    </a:prstGeom>
                    <a:solidFill>
                      <a:srgbClr val="CCCC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94" name="Rectangle 12"/>
                    <p:cNvSpPr>
                      <a:spLocks noChangeArrowheads="1"/>
                    </p:cNvSpPr>
                    <p:nvPr/>
                  </p:nvSpPr>
                  <p:spPr bwMode="auto">
                    <a:xfrm>
                      <a:off x="2" y="3955"/>
                      <a:ext cx="5760" cy="90"/>
                    </a:xfrm>
                    <a:prstGeom prst="rect">
                      <a:avLst/>
                    </a:prstGeom>
                    <a:solidFill>
                      <a:srgbClr val="CCFF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95" name="Rectangle 13"/>
                    <p:cNvSpPr>
                      <a:spLocks noChangeArrowheads="1"/>
                    </p:cNvSpPr>
                    <p:nvPr/>
                  </p:nvSpPr>
                  <p:spPr bwMode="auto">
                    <a:xfrm>
                      <a:off x="2" y="4091"/>
                      <a:ext cx="5760" cy="90"/>
                    </a:xfrm>
                    <a:prstGeom prst="rect">
                      <a:avLst/>
                    </a:prstGeom>
                    <a:solidFill>
                      <a:srgbClr val="CCFF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96" name="Rectangle 14"/>
                    <p:cNvSpPr>
                      <a:spLocks noChangeArrowheads="1"/>
                    </p:cNvSpPr>
                    <p:nvPr/>
                  </p:nvSpPr>
                  <p:spPr bwMode="auto">
                    <a:xfrm>
                      <a:off x="2" y="3819"/>
                      <a:ext cx="5760" cy="45"/>
                    </a:xfrm>
                    <a:prstGeom prst="rect">
                      <a:avLst/>
                    </a:prstGeom>
                    <a:solidFill>
                      <a:srgbClr val="FFFF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97" name="Rectangle 15"/>
                    <p:cNvSpPr>
                      <a:spLocks noChangeArrowheads="1"/>
                    </p:cNvSpPr>
                    <p:nvPr/>
                  </p:nvSpPr>
                  <p:spPr bwMode="auto">
                    <a:xfrm>
                      <a:off x="2" y="4272"/>
                      <a:ext cx="5760" cy="45"/>
                    </a:xfrm>
                    <a:prstGeom prst="rect">
                      <a:avLst/>
                    </a:prstGeom>
                    <a:solidFill>
                      <a:srgbClr val="FFFF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98" name="Rectangle 16"/>
                    <p:cNvSpPr>
                      <a:spLocks noChangeArrowheads="1"/>
                    </p:cNvSpPr>
                    <p:nvPr/>
                  </p:nvSpPr>
                  <p:spPr bwMode="auto">
                    <a:xfrm flipV="1">
                      <a:off x="2" y="3910"/>
                      <a:ext cx="5760" cy="45"/>
                    </a:xfrm>
                    <a:prstGeom prst="rect">
                      <a:avLst/>
                    </a:prstGeom>
                    <a:solidFill>
                      <a:srgbClr val="FFFF99">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99" name="Rectangle 17"/>
                    <p:cNvSpPr>
                      <a:spLocks noChangeArrowheads="1"/>
                    </p:cNvSpPr>
                    <p:nvPr/>
                  </p:nvSpPr>
                  <p:spPr bwMode="auto">
                    <a:xfrm>
                      <a:off x="2" y="3865"/>
                      <a:ext cx="5760" cy="44"/>
                    </a:xfrm>
                    <a:prstGeom prst="rect">
                      <a:avLst/>
                    </a:prstGeom>
                    <a:solidFill>
                      <a:srgbClr val="CCCC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grpSp>
              <p:grpSp>
                <p:nvGrpSpPr>
                  <p:cNvPr id="181" name="Group 18"/>
                  <p:cNvGrpSpPr>
                    <a:grpSpLocks/>
                  </p:cNvGrpSpPr>
                  <p:nvPr/>
                </p:nvGrpSpPr>
                <p:grpSpPr bwMode="auto">
                  <a:xfrm>
                    <a:off x="2" y="3340"/>
                    <a:ext cx="5760" cy="498"/>
                    <a:chOff x="2" y="3819"/>
                    <a:chExt cx="5760" cy="498"/>
                  </a:xfrm>
                </p:grpSpPr>
                <p:sp>
                  <p:nvSpPr>
                    <p:cNvPr id="182" name="Rectangle 19"/>
                    <p:cNvSpPr>
                      <a:spLocks noChangeArrowheads="1"/>
                    </p:cNvSpPr>
                    <p:nvPr/>
                  </p:nvSpPr>
                  <p:spPr bwMode="auto">
                    <a:xfrm flipV="1">
                      <a:off x="2" y="4181"/>
                      <a:ext cx="5760" cy="45"/>
                    </a:xfrm>
                    <a:prstGeom prst="rect">
                      <a:avLst/>
                    </a:prstGeom>
                    <a:solidFill>
                      <a:srgbClr val="FFFF99">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83" name="Rectangle 20"/>
                    <p:cNvSpPr>
                      <a:spLocks noChangeArrowheads="1"/>
                    </p:cNvSpPr>
                    <p:nvPr/>
                  </p:nvSpPr>
                  <p:spPr bwMode="auto">
                    <a:xfrm>
                      <a:off x="2" y="4046"/>
                      <a:ext cx="5760" cy="44"/>
                    </a:xfrm>
                    <a:prstGeom prst="rect">
                      <a:avLst/>
                    </a:prstGeom>
                    <a:solidFill>
                      <a:srgbClr val="CCCC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84" name="Rectangle 21"/>
                    <p:cNvSpPr>
                      <a:spLocks noChangeArrowheads="1"/>
                    </p:cNvSpPr>
                    <p:nvPr/>
                  </p:nvSpPr>
                  <p:spPr bwMode="auto">
                    <a:xfrm>
                      <a:off x="2" y="4227"/>
                      <a:ext cx="5760" cy="44"/>
                    </a:xfrm>
                    <a:prstGeom prst="rect">
                      <a:avLst/>
                    </a:prstGeom>
                    <a:solidFill>
                      <a:srgbClr val="CCCC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85" name="Rectangle 22"/>
                    <p:cNvSpPr>
                      <a:spLocks noChangeArrowheads="1"/>
                    </p:cNvSpPr>
                    <p:nvPr/>
                  </p:nvSpPr>
                  <p:spPr bwMode="auto">
                    <a:xfrm>
                      <a:off x="2" y="3955"/>
                      <a:ext cx="5760" cy="90"/>
                    </a:xfrm>
                    <a:prstGeom prst="rect">
                      <a:avLst/>
                    </a:prstGeom>
                    <a:solidFill>
                      <a:srgbClr val="CCFF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86" name="Rectangle 23"/>
                    <p:cNvSpPr>
                      <a:spLocks noChangeArrowheads="1"/>
                    </p:cNvSpPr>
                    <p:nvPr/>
                  </p:nvSpPr>
                  <p:spPr bwMode="auto">
                    <a:xfrm>
                      <a:off x="2" y="4091"/>
                      <a:ext cx="5760" cy="90"/>
                    </a:xfrm>
                    <a:prstGeom prst="rect">
                      <a:avLst/>
                    </a:prstGeom>
                    <a:solidFill>
                      <a:srgbClr val="CCFF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87" name="Rectangle 24"/>
                    <p:cNvSpPr>
                      <a:spLocks noChangeArrowheads="1"/>
                    </p:cNvSpPr>
                    <p:nvPr/>
                  </p:nvSpPr>
                  <p:spPr bwMode="auto">
                    <a:xfrm>
                      <a:off x="2" y="3819"/>
                      <a:ext cx="5760" cy="45"/>
                    </a:xfrm>
                    <a:prstGeom prst="rect">
                      <a:avLst/>
                    </a:prstGeom>
                    <a:solidFill>
                      <a:srgbClr val="FFFF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88" name="Rectangle 25"/>
                    <p:cNvSpPr>
                      <a:spLocks noChangeArrowheads="1"/>
                    </p:cNvSpPr>
                    <p:nvPr/>
                  </p:nvSpPr>
                  <p:spPr bwMode="auto">
                    <a:xfrm>
                      <a:off x="2" y="4272"/>
                      <a:ext cx="5760" cy="45"/>
                    </a:xfrm>
                    <a:prstGeom prst="rect">
                      <a:avLst/>
                    </a:prstGeom>
                    <a:solidFill>
                      <a:srgbClr val="FFFF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89" name="Rectangle 26"/>
                    <p:cNvSpPr>
                      <a:spLocks noChangeArrowheads="1"/>
                    </p:cNvSpPr>
                    <p:nvPr/>
                  </p:nvSpPr>
                  <p:spPr bwMode="auto">
                    <a:xfrm flipV="1">
                      <a:off x="2" y="3910"/>
                      <a:ext cx="5760" cy="45"/>
                    </a:xfrm>
                    <a:prstGeom prst="rect">
                      <a:avLst/>
                    </a:prstGeom>
                    <a:solidFill>
                      <a:srgbClr val="FFFF99">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90" name="Rectangle 27"/>
                    <p:cNvSpPr>
                      <a:spLocks noChangeArrowheads="1"/>
                    </p:cNvSpPr>
                    <p:nvPr/>
                  </p:nvSpPr>
                  <p:spPr bwMode="auto">
                    <a:xfrm>
                      <a:off x="2" y="3865"/>
                      <a:ext cx="5760" cy="44"/>
                    </a:xfrm>
                    <a:prstGeom prst="rect">
                      <a:avLst/>
                    </a:prstGeom>
                    <a:solidFill>
                      <a:srgbClr val="CCCC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grpSp>
            </p:grpSp>
            <p:grpSp>
              <p:nvGrpSpPr>
                <p:cNvPr id="159" name="Group 28"/>
                <p:cNvGrpSpPr>
                  <a:grpSpLocks/>
                </p:cNvGrpSpPr>
                <p:nvPr/>
              </p:nvGrpSpPr>
              <p:grpSpPr bwMode="auto">
                <a:xfrm>
                  <a:off x="-2" y="2362"/>
                  <a:ext cx="5765" cy="977"/>
                  <a:chOff x="-3" y="3340"/>
                  <a:chExt cx="5765" cy="977"/>
                </a:xfrm>
              </p:grpSpPr>
              <p:grpSp>
                <p:nvGrpSpPr>
                  <p:cNvPr id="160" name="Group 29"/>
                  <p:cNvGrpSpPr>
                    <a:grpSpLocks/>
                  </p:cNvGrpSpPr>
                  <p:nvPr/>
                </p:nvGrpSpPr>
                <p:grpSpPr bwMode="auto">
                  <a:xfrm>
                    <a:off x="-3" y="3819"/>
                    <a:ext cx="5760" cy="498"/>
                    <a:chOff x="2" y="3819"/>
                    <a:chExt cx="5760" cy="498"/>
                  </a:xfrm>
                </p:grpSpPr>
                <p:sp>
                  <p:nvSpPr>
                    <p:cNvPr id="171" name="Rectangle 30"/>
                    <p:cNvSpPr>
                      <a:spLocks noChangeArrowheads="1"/>
                    </p:cNvSpPr>
                    <p:nvPr/>
                  </p:nvSpPr>
                  <p:spPr bwMode="auto">
                    <a:xfrm flipV="1">
                      <a:off x="2" y="4181"/>
                      <a:ext cx="5760" cy="45"/>
                    </a:xfrm>
                    <a:prstGeom prst="rect">
                      <a:avLst/>
                    </a:prstGeom>
                    <a:solidFill>
                      <a:srgbClr val="FFFF99">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72" name="Rectangle 31"/>
                    <p:cNvSpPr>
                      <a:spLocks noChangeArrowheads="1"/>
                    </p:cNvSpPr>
                    <p:nvPr/>
                  </p:nvSpPr>
                  <p:spPr bwMode="auto">
                    <a:xfrm>
                      <a:off x="2" y="4046"/>
                      <a:ext cx="5760" cy="44"/>
                    </a:xfrm>
                    <a:prstGeom prst="rect">
                      <a:avLst/>
                    </a:prstGeom>
                    <a:solidFill>
                      <a:srgbClr val="CCCC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73" name="Rectangle 32"/>
                    <p:cNvSpPr>
                      <a:spLocks noChangeArrowheads="1"/>
                    </p:cNvSpPr>
                    <p:nvPr/>
                  </p:nvSpPr>
                  <p:spPr bwMode="auto">
                    <a:xfrm>
                      <a:off x="2" y="4227"/>
                      <a:ext cx="5760" cy="44"/>
                    </a:xfrm>
                    <a:prstGeom prst="rect">
                      <a:avLst/>
                    </a:prstGeom>
                    <a:solidFill>
                      <a:srgbClr val="CCCC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74" name="Rectangle 33"/>
                    <p:cNvSpPr>
                      <a:spLocks noChangeArrowheads="1"/>
                    </p:cNvSpPr>
                    <p:nvPr/>
                  </p:nvSpPr>
                  <p:spPr bwMode="auto">
                    <a:xfrm>
                      <a:off x="2" y="3955"/>
                      <a:ext cx="5760" cy="90"/>
                    </a:xfrm>
                    <a:prstGeom prst="rect">
                      <a:avLst/>
                    </a:prstGeom>
                    <a:solidFill>
                      <a:srgbClr val="CCFF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75" name="Rectangle 34"/>
                    <p:cNvSpPr>
                      <a:spLocks noChangeArrowheads="1"/>
                    </p:cNvSpPr>
                    <p:nvPr/>
                  </p:nvSpPr>
                  <p:spPr bwMode="auto">
                    <a:xfrm>
                      <a:off x="2" y="4091"/>
                      <a:ext cx="5760" cy="90"/>
                    </a:xfrm>
                    <a:prstGeom prst="rect">
                      <a:avLst/>
                    </a:prstGeom>
                    <a:solidFill>
                      <a:srgbClr val="CCFF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76" name="Rectangle 35"/>
                    <p:cNvSpPr>
                      <a:spLocks noChangeArrowheads="1"/>
                    </p:cNvSpPr>
                    <p:nvPr/>
                  </p:nvSpPr>
                  <p:spPr bwMode="auto">
                    <a:xfrm>
                      <a:off x="2" y="3819"/>
                      <a:ext cx="5760" cy="45"/>
                    </a:xfrm>
                    <a:prstGeom prst="rect">
                      <a:avLst/>
                    </a:prstGeom>
                    <a:solidFill>
                      <a:srgbClr val="FFFF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77" name="Rectangle 36"/>
                    <p:cNvSpPr>
                      <a:spLocks noChangeArrowheads="1"/>
                    </p:cNvSpPr>
                    <p:nvPr/>
                  </p:nvSpPr>
                  <p:spPr bwMode="auto">
                    <a:xfrm>
                      <a:off x="2" y="4272"/>
                      <a:ext cx="5760" cy="45"/>
                    </a:xfrm>
                    <a:prstGeom prst="rect">
                      <a:avLst/>
                    </a:prstGeom>
                    <a:solidFill>
                      <a:srgbClr val="FFFF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78" name="Rectangle 37"/>
                    <p:cNvSpPr>
                      <a:spLocks noChangeArrowheads="1"/>
                    </p:cNvSpPr>
                    <p:nvPr/>
                  </p:nvSpPr>
                  <p:spPr bwMode="auto">
                    <a:xfrm flipV="1">
                      <a:off x="2" y="3910"/>
                      <a:ext cx="5760" cy="45"/>
                    </a:xfrm>
                    <a:prstGeom prst="rect">
                      <a:avLst/>
                    </a:prstGeom>
                    <a:solidFill>
                      <a:srgbClr val="FFFF99">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79" name="Rectangle 38"/>
                    <p:cNvSpPr>
                      <a:spLocks noChangeArrowheads="1"/>
                    </p:cNvSpPr>
                    <p:nvPr/>
                  </p:nvSpPr>
                  <p:spPr bwMode="auto">
                    <a:xfrm>
                      <a:off x="2" y="3865"/>
                      <a:ext cx="5760" cy="44"/>
                    </a:xfrm>
                    <a:prstGeom prst="rect">
                      <a:avLst/>
                    </a:prstGeom>
                    <a:solidFill>
                      <a:srgbClr val="CCCC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grpSp>
              <p:grpSp>
                <p:nvGrpSpPr>
                  <p:cNvPr id="161" name="Group 39"/>
                  <p:cNvGrpSpPr>
                    <a:grpSpLocks/>
                  </p:cNvGrpSpPr>
                  <p:nvPr/>
                </p:nvGrpSpPr>
                <p:grpSpPr bwMode="auto">
                  <a:xfrm>
                    <a:off x="2" y="3340"/>
                    <a:ext cx="5760" cy="498"/>
                    <a:chOff x="2" y="3819"/>
                    <a:chExt cx="5760" cy="498"/>
                  </a:xfrm>
                </p:grpSpPr>
                <p:sp>
                  <p:nvSpPr>
                    <p:cNvPr id="162" name="Rectangle 40"/>
                    <p:cNvSpPr>
                      <a:spLocks noChangeArrowheads="1"/>
                    </p:cNvSpPr>
                    <p:nvPr/>
                  </p:nvSpPr>
                  <p:spPr bwMode="auto">
                    <a:xfrm flipV="1">
                      <a:off x="2" y="4181"/>
                      <a:ext cx="5760" cy="45"/>
                    </a:xfrm>
                    <a:prstGeom prst="rect">
                      <a:avLst/>
                    </a:prstGeom>
                    <a:solidFill>
                      <a:srgbClr val="FFFF99">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63" name="Rectangle 41"/>
                    <p:cNvSpPr>
                      <a:spLocks noChangeArrowheads="1"/>
                    </p:cNvSpPr>
                    <p:nvPr/>
                  </p:nvSpPr>
                  <p:spPr bwMode="auto">
                    <a:xfrm>
                      <a:off x="2" y="4046"/>
                      <a:ext cx="5760" cy="44"/>
                    </a:xfrm>
                    <a:prstGeom prst="rect">
                      <a:avLst/>
                    </a:prstGeom>
                    <a:solidFill>
                      <a:srgbClr val="CCCC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64" name="Rectangle 42"/>
                    <p:cNvSpPr>
                      <a:spLocks noChangeArrowheads="1"/>
                    </p:cNvSpPr>
                    <p:nvPr/>
                  </p:nvSpPr>
                  <p:spPr bwMode="auto">
                    <a:xfrm>
                      <a:off x="2" y="4227"/>
                      <a:ext cx="5760" cy="44"/>
                    </a:xfrm>
                    <a:prstGeom prst="rect">
                      <a:avLst/>
                    </a:prstGeom>
                    <a:solidFill>
                      <a:srgbClr val="CCCC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65" name="Rectangle 43"/>
                    <p:cNvSpPr>
                      <a:spLocks noChangeArrowheads="1"/>
                    </p:cNvSpPr>
                    <p:nvPr/>
                  </p:nvSpPr>
                  <p:spPr bwMode="auto">
                    <a:xfrm>
                      <a:off x="2" y="3955"/>
                      <a:ext cx="5760" cy="90"/>
                    </a:xfrm>
                    <a:prstGeom prst="rect">
                      <a:avLst/>
                    </a:prstGeom>
                    <a:solidFill>
                      <a:srgbClr val="CCFF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66" name="Rectangle 44"/>
                    <p:cNvSpPr>
                      <a:spLocks noChangeArrowheads="1"/>
                    </p:cNvSpPr>
                    <p:nvPr/>
                  </p:nvSpPr>
                  <p:spPr bwMode="auto">
                    <a:xfrm>
                      <a:off x="2" y="4091"/>
                      <a:ext cx="5760" cy="90"/>
                    </a:xfrm>
                    <a:prstGeom prst="rect">
                      <a:avLst/>
                    </a:prstGeom>
                    <a:solidFill>
                      <a:srgbClr val="CCFF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67" name="Rectangle 45"/>
                    <p:cNvSpPr>
                      <a:spLocks noChangeArrowheads="1"/>
                    </p:cNvSpPr>
                    <p:nvPr/>
                  </p:nvSpPr>
                  <p:spPr bwMode="auto">
                    <a:xfrm>
                      <a:off x="2" y="3819"/>
                      <a:ext cx="5760" cy="45"/>
                    </a:xfrm>
                    <a:prstGeom prst="rect">
                      <a:avLst/>
                    </a:prstGeom>
                    <a:solidFill>
                      <a:srgbClr val="FFFF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68" name="Rectangle 46"/>
                    <p:cNvSpPr>
                      <a:spLocks noChangeArrowheads="1"/>
                    </p:cNvSpPr>
                    <p:nvPr/>
                  </p:nvSpPr>
                  <p:spPr bwMode="auto">
                    <a:xfrm>
                      <a:off x="2" y="4272"/>
                      <a:ext cx="5760" cy="45"/>
                    </a:xfrm>
                    <a:prstGeom prst="rect">
                      <a:avLst/>
                    </a:prstGeom>
                    <a:solidFill>
                      <a:srgbClr val="FFFF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69" name="Rectangle 47"/>
                    <p:cNvSpPr>
                      <a:spLocks noChangeArrowheads="1"/>
                    </p:cNvSpPr>
                    <p:nvPr/>
                  </p:nvSpPr>
                  <p:spPr bwMode="auto">
                    <a:xfrm flipV="1">
                      <a:off x="2" y="3910"/>
                      <a:ext cx="5760" cy="45"/>
                    </a:xfrm>
                    <a:prstGeom prst="rect">
                      <a:avLst/>
                    </a:prstGeom>
                    <a:solidFill>
                      <a:srgbClr val="FFFF99">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70" name="Rectangle 48"/>
                    <p:cNvSpPr>
                      <a:spLocks noChangeArrowheads="1"/>
                    </p:cNvSpPr>
                    <p:nvPr/>
                  </p:nvSpPr>
                  <p:spPr bwMode="auto">
                    <a:xfrm>
                      <a:off x="2" y="3865"/>
                      <a:ext cx="5760" cy="44"/>
                    </a:xfrm>
                    <a:prstGeom prst="rect">
                      <a:avLst/>
                    </a:prstGeom>
                    <a:solidFill>
                      <a:srgbClr val="CCCC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grpSp>
            </p:grpSp>
          </p:grpSp>
          <p:grpSp>
            <p:nvGrpSpPr>
              <p:cNvPr id="137" name="Group 49"/>
              <p:cNvGrpSpPr>
                <a:grpSpLocks/>
              </p:cNvGrpSpPr>
              <p:nvPr/>
            </p:nvGrpSpPr>
            <p:grpSpPr bwMode="auto">
              <a:xfrm>
                <a:off x="-5" y="1505"/>
                <a:ext cx="5765" cy="977"/>
                <a:chOff x="-3" y="3340"/>
                <a:chExt cx="5765" cy="977"/>
              </a:xfrm>
            </p:grpSpPr>
            <p:grpSp>
              <p:nvGrpSpPr>
                <p:cNvPr id="138" name="Group 50"/>
                <p:cNvGrpSpPr>
                  <a:grpSpLocks/>
                </p:cNvGrpSpPr>
                <p:nvPr/>
              </p:nvGrpSpPr>
              <p:grpSpPr bwMode="auto">
                <a:xfrm>
                  <a:off x="-3" y="3819"/>
                  <a:ext cx="5760" cy="498"/>
                  <a:chOff x="2" y="3819"/>
                  <a:chExt cx="5760" cy="498"/>
                </a:xfrm>
              </p:grpSpPr>
              <p:sp>
                <p:nvSpPr>
                  <p:cNvPr id="149" name="Rectangle 51"/>
                  <p:cNvSpPr>
                    <a:spLocks noChangeArrowheads="1"/>
                  </p:cNvSpPr>
                  <p:nvPr/>
                </p:nvSpPr>
                <p:spPr bwMode="auto">
                  <a:xfrm flipV="1">
                    <a:off x="2" y="4181"/>
                    <a:ext cx="5760" cy="45"/>
                  </a:xfrm>
                  <a:prstGeom prst="rect">
                    <a:avLst/>
                  </a:prstGeom>
                  <a:solidFill>
                    <a:srgbClr val="FFFF99">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50" name="Rectangle 52"/>
                  <p:cNvSpPr>
                    <a:spLocks noChangeArrowheads="1"/>
                  </p:cNvSpPr>
                  <p:nvPr/>
                </p:nvSpPr>
                <p:spPr bwMode="auto">
                  <a:xfrm>
                    <a:off x="2" y="4046"/>
                    <a:ext cx="5760" cy="44"/>
                  </a:xfrm>
                  <a:prstGeom prst="rect">
                    <a:avLst/>
                  </a:prstGeom>
                  <a:solidFill>
                    <a:srgbClr val="CCCC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51" name="Rectangle 53"/>
                  <p:cNvSpPr>
                    <a:spLocks noChangeArrowheads="1"/>
                  </p:cNvSpPr>
                  <p:nvPr/>
                </p:nvSpPr>
                <p:spPr bwMode="auto">
                  <a:xfrm>
                    <a:off x="2" y="4227"/>
                    <a:ext cx="5760" cy="44"/>
                  </a:xfrm>
                  <a:prstGeom prst="rect">
                    <a:avLst/>
                  </a:prstGeom>
                  <a:solidFill>
                    <a:srgbClr val="CCCC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52" name="Rectangle 54"/>
                  <p:cNvSpPr>
                    <a:spLocks noChangeArrowheads="1"/>
                  </p:cNvSpPr>
                  <p:nvPr/>
                </p:nvSpPr>
                <p:spPr bwMode="auto">
                  <a:xfrm>
                    <a:off x="2" y="3955"/>
                    <a:ext cx="5760" cy="90"/>
                  </a:xfrm>
                  <a:prstGeom prst="rect">
                    <a:avLst/>
                  </a:prstGeom>
                  <a:solidFill>
                    <a:srgbClr val="CCFF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53" name="Rectangle 55"/>
                  <p:cNvSpPr>
                    <a:spLocks noChangeArrowheads="1"/>
                  </p:cNvSpPr>
                  <p:nvPr/>
                </p:nvSpPr>
                <p:spPr bwMode="auto">
                  <a:xfrm>
                    <a:off x="2" y="4091"/>
                    <a:ext cx="5760" cy="90"/>
                  </a:xfrm>
                  <a:prstGeom prst="rect">
                    <a:avLst/>
                  </a:prstGeom>
                  <a:solidFill>
                    <a:srgbClr val="CCFF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54" name="Rectangle 56"/>
                  <p:cNvSpPr>
                    <a:spLocks noChangeArrowheads="1"/>
                  </p:cNvSpPr>
                  <p:nvPr/>
                </p:nvSpPr>
                <p:spPr bwMode="auto">
                  <a:xfrm>
                    <a:off x="2" y="3819"/>
                    <a:ext cx="5760" cy="45"/>
                  </a:xfrm>
                  <a:prstGeom prst="rect">
                    <a:avLst/>
                  </a:prstGeom>
                  <a:solidFill>
                    <a:srgbClr val="FFFF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55" name="Rectangle 57"/>
                  <p:cNvSpPr>
                    <a:spLocks noChangeArrowheads="1"/>
                  </p:cNvSpPr>
                  <p:nvPr/>
                </p:nvSpPr>
                <p:spPr bwMode="auto">
                  <a:xfrm>
                    <a:off x="2" y="4272"/>
                    <a:ext cx="5760" cy="45"/>
                  </a:xfrm>
                  <a:prstGeom prst="rect">
                    <a:avLst/>
                  </a:prstGeom>
                  <a:solidFill>
                    <a:srgbClr val="FFFF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56" name="Rectangle 58"/>
                  <p:cNvSpPr>
                    <a:spLocks noChangeArrowheads="1"/>
                  </p:cNvSpPr>
                  <p:nvPr/>
                </p:nvSpPr>
                <p:spPr bwMode="auto">
                  <a:xfrm flipV="1">
                    <a:off x="2" y="3910"/>
                    <a:ext cx="5760" cy="45"/>
                  </a:xfrm>
                  <a:prstGeom prst="rect">
                    <a:avLst/>
                  </a:prstGeom>
                  <a:solidFill>
                    <a:srgbClr val="FFFF99">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57" name="Rectangle 59"/>
                  <p:cNvSpPr>
                    <a:spLocks noChangeArrowheads="1"/>
                  </p:cNvSpPr>
                  <p:nvPr/>
                </p:nvSpPr>
                <p:spPr bwMode="auto">
                  <a:xfrm>
                    <a:off x="2" y="3865"/>
                    <a:ext cx="5760" cy="44"/>
                  </a:xfrm>
                  <a:prstGeom prst="rect">
                    <a:avLst/>
                  </a:prstGeom>
                  <a:solidFill>
                    <a:srgbClr val="CCCC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grpSp>
            <p:grpSp>
              <p:nvGrpSpPr>
                <p:cNvPr id="139" name="Group 60"/>
                <p:cNvGrpSpPr>
                  <a:grpSpLocks/>
                </p:cNvGrpSpPr>
                <p:nvPr/>
              </p:nvGrpSpPr>
              <p:grpSpPr bwMode="auto">
                <a:xfrm>
                  <a:off x="2" y="3340"/>
                  <a:ext cx="5760" cy="498"/>
                  <a:chOff x="2" y="3819"/>
                  <a:chExt cx="5760" cy="498"/>
                </a:xfrm>
              </p:grpSpPr>
              <p:sp>
                <p:nvSpPr>
                  <p:cNvPr id="140" name="Rectangle 61"/>
                  <p:cNvSpPr>
                    <a:spLocks noChangeArrowheads="1"/>
                  </p:cNvSpPr>
                  <p:nvPr/>
                </p:nvSpPr>
                <p:spPr bwMode="auto">
                  <a:xfrm flipV="1">
                    <a:off x="2" y="4181"/>
                    <a:ext cx="5760" cy="45"/>
                  </a:xfrm>
                  <a:prstGeom prst="rect">
                    <a:avLst/>
                  </a:prstGeom>
                  <a:solidFill>
                    <a:srgbClr val="FFFF99">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41" name="Rectangle 62"/>
                  <p:cNvSpPr>
                    <a:spLocks noChangeArrowheads="1"/>
                  </p:cNvSpPr>
                  <p:nvPr/>
                </p:nvSpPr>
                <p:spPr bwMode="auto">
                  <a:xfrm>
                    <a:off x="2" y="4046"/>
                    <a:ext cx="5760" cy="44"/>
                  </a:xfrm>
                  <a:prstGeom prst="rect">
                    <a:avLst/>
                  </a:prstGeom>
                  <a:solidFill>
                    <a:srgbClr val="CCCC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42" name="Rectangle 63"/>
                  <p:cNvSpPr>
                    <a:spLocks noChangeArrowheads="1"/>
                  </p:cNvSpPr>
                  <p:nvPr/>
                </p:nvSpPr>
                <p:spPr bwMode="auto">
                  <a:xfrm>
                    <a:off x="2" y="4227"/>
                    <a:ext cx="5760" cy="44"/>
                  </a:xfrm>
                  <a:prstGeom prst="rect">
                    <a:avLst/>
                  </a:prstGeom>
                  <a:solidFill>
                    <a:srgbClr val="CCCC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43" name="Rectangle 64"/>
                  <p:cNvSpPr>
                    <a:spLocks noChangeArrowheads="1"/>
                  </p:cNvSpPr>
                  <p:nvPr/>
                </p:nvSpPr>
                <p:spPr bwMode="auto">
                  <a:xfrm>
                    <a:off x="2" y="3955"/>
                    <a:ext cx="5760" cy="90"/>
                  </a:xfrm>
                  <a:prstGeom prst="rect">
                    <a:avLst/>
                  </a:prstGeom>
                  <a:solidFill>
                    <a:srgbClr val="CCFF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44" name="Rectangle 65"/>
                  <p:cNvSpPr>
                    <a:spLocks noChangeArrowheads="1"/>
                  </p:cNvSpPr>
                  <p:nvPr/>
                </p:nvSpPr>
                <p:spPr bwMode="auto">
                  <a:xfrm>
                    <a:off x="2" y="4091"/>
                    <a:ext cx="5760" cy="90"/>
                  </a:xfrm>
                  <a:prstGeom prst="rect">
                    <a:avLst/>
                  </a:prstGeom>
                  <a:solidFill>
                    <a:srgbClr val="CCFF33">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45" name="Rectangle 66"/>
                  <p:cNvSpPr>
                    <a:spLocks noChangeArrowheads="1"/>
                  </p:cNvSpPr>
                  <p:nvPr/>
                </p:nvSpPr>
                <p:spPr bwMode="auto">
                  <a:xfrm>
                    <a:off x="2" y="3819"/>
                    <a:ext cx="5760" cy="45"/>
                  </a:xfrm>
                  <a:prstGeom prst="rect">
                    <a:avLst/>
                  </a:prstGeom>
                  <a:solidFill>
                    <a:srgbClr val="FFFF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46" name="Rectangle 67"/>
                  <p:cNvSpPr>
                    <a:spLocks noChangeArrowheads="1"/>
                  </p:cNvSpPr>
                  <p:nvPr/>
                </p:nvSpPr>
                <p:spPr bwMode="auto">
                  <a:xfrm>
                    <a:off x="2" y="4272"/>
                    <a:ext cx="5760" cy="45"/>
                  </a:xfrm>
                  <a:prstGeom prst="rect">
                    <a:avLst/>
                  </a:prstGeom>
                  <a:solidFill>
                    <a:srgbClr val="FFFF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47" name="Rectangle 68"/>
                  <p:cNvSpPr>
                    <a:spLocks noChangeArrowheads="1"/>
                  </p:cNvSpPr>
                  <p:nvPr/>
                </p:nvSpPr>
                <p:spPr bwMode="auto">
                  <a:xfrm flipV="1">
                    <a:off x="2" y="3910"/>
                    <a:ext cx="5760" cy="45"/>
                  </a:xfrm>
                  <a:prstGeom prst="rect">
                    <a:avLst/>
                  </a:prstGeom>
                  <a:solidFill>
                    <a:srgbClr val="FFFF99">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sp>
                <p:nvSpPr>
                  <p:cNvPr id="148" name="Rectangle 69"/>
                  <p:cNvSpPr>
                    <a:spLocks noChangeArrowheads="1"/>
                  </p:cNvSpPr>
                  <p:nvPr/>
                </p:nvSpPr>
                <p:spPr bwMode="auto">
                  <a:xfrm>
                    <a:off x="2" y="3865"/>
                    <a:ext cx="5760" cy="44"/>
                  </a:xfrm>
                  <a:prstGeom prst="rect">
                    <a:avLst/>
                  </a:prstGeom>
                  <a:solidFill>
                    <a:srgbClr val="CCCC00">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anchor="ctr"/>
                  <a:lstStyle/>
                  <a:p>
                    <a:endParaRPr lang="es-ES" dirty="0"/>
                  </a:p>
                </p:txBody>
              </p:sp>
            </p:grpSp>
          </p:grpSp>
        </p:grpSp>
        <p:sp>
          <p:nvSpPr>
            <p:cNvPr id="110" name="Freeform 70"/>
            <p:cNvSpPr>
              <a:spLocks/>
            </p:cNvSpPr>
            <p:nvPr/>
          </p:nvSpPr>
          <p:spPr bwMode="auto">
            <a:xfrm>
              <a:off x="2925" y="2115"/>
              <a:ext cx="2835" cy="226"/>
            </a:xfrm>
            <a:custGeom>
              <a:avLst/>
              <a:gdLst>
                <a:gd name="T0" fmla="*/ 822 w 6481"/>
                <a:gd name="T1" fmla="*/ 286 h 1161"/>
                <a:gd name="T2" fmla="*/ 564 w 6481"/>
                <a:gd name="T3" fmla="*/ 224 h 1161"/>
                <a:gd name="T4" fmla="*/ 464 w 6481"/>
                <a:gd name="T5" fmla="*/ 210 h 1161"/>
                <a:gd name="T6" fmla="*/ 315 w 6481"/>
                <a:gd name="T7" fmla="*/ 194 h 1161"/>
                <a:gd name="T8" fmla="*/ 151 w 6481"/>
                <a:gd name="T9" fmla="*/ 224 h 1161"/>
                <a:gd name="T10" fmla="*/ 30 w 6481"/>
                <a:gd name="T11" fmla="*/ 288 h 1161"/>
                <a:gd name="T12" fmla="*/ 0 w 6481"/>
                <a:gd name="T13" fmla="*/ 352 h 1161"/>
                <a:gd name="T14" fmla="*/ 6 w 6481"/>
                <a:gd name="T15" fmla="*/ 416 h 1161"/>
                <a:gd name="T16" fmla="*/ 6 w 6481"/>
                <a:gd name="T17" fmla="*/ 491 h 1161"/>
                <a:gd name="T18" fmla="*/ 6 w 6481"/>
                <a:gd name="T19" fmla="*/ 570 h 1161"/>
                <a:gd name="T20" fmla="*/ 6 w 6481"/>
                <a:gd name="T21" fmla="*/ 638 h 1161"/>
                <a:gd name="T22" fmla="*/ 6 w 6481"/>
                <a:gd name="T23" fmla="*/ 714 h 1161"/>
                <a:gd name="T24" fmla="*/ 6 w 6481"/>
                <a:gd name="T25" fmla="*/ 808 h 1161"/>
                <a:gd name="T26" fmla="*/ 6 w 6481"/>
                <a:gd name="T27" fmla="*/ 876 h 1161"/>
                <a:gd name="T28" fmla="*/ 6 w 6481"/>
                <a:gd name="T29" fmla="*/ 924 h 1161"/>
                <a:gd name="T30" fmla="*/ 6 w 6481"/>
                <a:gd name="T31" fmla="*/ 972 h 1161"/>
                <a:gd name="T32" fmla="*/ 6 w 6481"/>
                <a:gd name="T33" fmla="*/ 1000 h 1161"/>
                <a:gd name="T34" fmla="*/ 3 w 6481"/>
                <a:gd name="T35" fmla="*/ 1022 h 1161"/>
                <a:gd name="T36" fmla="*/ 68 w 6481"/>
                <a:gd name="T37" fmla="*/ 1075 h 1161"/>
                <a:gd name="T38" fmla="*/ 276 w 6481"/>
                <a:gd name="T39" fmla="*/ 1077 h 1161"/>
                <a:gd name="T40" fmla="*/ 700 w 6481"/>
                <a:gd name="T41" fmla="*/ 1138 h 1161"/>
                <a:gd name="T42" fmla="*/ 1262 w 6481"/>
                <a:gd name="T43" fmla="*/ 1159 h 1161"/>
                <a:gd name="T44" fmla="*/ 1780 w 6481"/>
                <a:gd name="T45" fmla="*/ 1110 h 1161"/>
                <a:gd name="T46" fmla="*/ 2134 w 6481"/>
                <a:gd name="T47" fmla="*/ 1062 h 1161"/>
                <a:gd name="T48" fmla="*/ 2879 w 6481"/>
                <a:gd name="T49" fmla="*/ 1015 h 1161"/>
                <a:gd name="T50" fmla="*/ 4855 w 6481"/>
                <a:gd name="T51" fmla="*/ 1106 h 1161"/>
                <a:gd name="T52" fmla="*/ 6049 w 6481"/>
                <a:gd name="T53" fmla="*/ 1119 h 1161"/>
                <a:gd name="T54" fmla="*/ 6191 w 6481"/>
                <a:gd name="T55" fmla="*/ 1107 h 1161"/>
                <a:gd name="T56" fmla="*/ 6235 w 6481"/>
                <a:gd name="T57" fmla="*/ 1098 h 1161"/>
                <a:gd name="T58" fmla="*/ 6350 w 6481"/>
                <a:gd name="T59" fmla="*/ 1102 h 1161"/>
                <a:gd name="T60" fmla="*/ 6457 w 6481"/>
                <a:gd name="T61" fmla="*/ 1099 h 1161"/>
                <a:gd name="T62" fmla="*/ 6472 w 6481"/>
                <a:gd name="T63" fmla="*/ 1006 h 1161"/>
                <a:gd name="T64" fmla="*/ 6462 w 6481"/>
                <a:gd name="T65" fmla="*/ 832 h 1161"/>
                <a:gd name="T66" fmla="*/ 6462 w 6481"/>
                <a:gd name="T67" fmla="*/ 670 h 1161"/>
                <a:gd name="T68" fmla="*/ 6462 w 6481"/>
                <a:gd name="T69" fmla="*/ 611 h 1161"/>
                <a:gd name="T70" fmla="*/ 6462 w 6481"/>
                <a:gd name="T71" fmla="*/ 515 h 1161"/>
                <a:gd name="T72" fmla="*/ 6462 w 6481"/>
                <a:gd name="T73" fmla="*/ 358 h 1161"/>
                <a:gd name="T74" fmla="*/ 6462 w 6481"/>
                <a:gd name="T75" fmla="*/ 221 h 1161"/>
                <a:gd name="T76" fmla="*/ 6462 w 6481"/>
                <a:gd name="T77" fmla="*/ 138 h 1161"/>
                <a:gd name="T78" fmla="*/ 6464 w 6481"/>
                <a:gd name="T79" fmla="*/ 122 h 1161"/>
                <a:gd name="T80" fmla="*/ 6108 w 6481"/>
                <a:gd name="T81" fmla="*/ 4 h 1161"/>
                <a:gd name="T82" fmla="*/ 5394 w 6481"/>
                <a:gd name="T83" fmla="*/ 156 h 1161"/>
                <a:gd name="T84" fmla="*/ 5124 w 6481"/>
                <a:gd name="T85" fmla="*/ 257 h 1161"/>
                <a:gd name="T86" fmla="*/ 4633 w 6481"/>
                <a:gd name="T87" fmla="*/ 331 h 1161"/>
                <a:gd name="T88" fmla="*/ 4142 w 6481"/>
                <a:gd name="T89" fmla="*/ 311 h 1161"/>
                <a:gd name="T90" fmla="*/ 3938 w 6481"/>
                <a:gd name="T91" fmla="*/ 303 h 1161"/>
                <a:gd name="T92" fmla="*/ 3644 w 6481"/>
                <a:gd name="T93" fmla="*/ 299 h 1161"/>
                <a:gd name="T94" fmla="*/ 3380 w 6481"/>
                <a:gd name="T95" fmla="*/ 291 h 1161"/>
                <a:gd name="T96" fmla="*/ 3084 w 6481"/>
                <a:gd name="T97" fmla="*/ 182 h 1161"/>
                <a:gd name="T98" fmla="*/ 2780 w 6481"/>
                <a:gd name="T99" fmla="*/ 191 h 1161"/>
                <a:gd name="T100" fmla="*/ 2567 w 6481"/>
                <a:gd name="T101" fmla="*/ 355 h 1161"/>
                <a:gd name="T102" fmla="*/ 2435 w 6481"/>
                <a:gd name="T103" fmla="*/ 404 h 1161"/>
                <a:gd name="T104" fmla="*/ 2352 w 6481"/>
                <a:gd name="T105" fmla="*/ 420 h 1161"/>
                <a:gd name="T106" fmla="*/ 2296 w 6481"/>
                <a:gd name="T107" fmla="*/ 438 h 1161"/>
                <a:gd name="T108" fmla="*/ 2076 w 6481"/>
                <a:gd name="T109" fmla="*/ 409 h 1161"/>
                <a:gd name="T110" fmla="*/ 1818 w 6481"/>
                <a:gd name="T111" fmla="*/ 309 h 1161"/>
                <a:gd name="T112" fmla="*/ 1675 w 6481"/>
                <a:gd name="T113" fmla="*/ 258 h 1161"/>
                <a:gd name="T114" fmla="*/ 1532 w 6481"/>
                <a:gd name="T115" fmla="*/ 173 h 1161"/>
                <a:gd name="T116" fmla="*/ 1425 w 6481"/>
                <a:gd name="T117" fmla="*/ 113 h 1161"/>
                <a:gd name="T118" fmla="*/ 1293 w 6481"/>
                <a:gd name="T119" fmla="*/ 112 h 1161"/>
                <a:gd name="T120" fmla="*/ 1244 w 6481"/>
                <a:gd name="T121" fmla="*/ 118 h 1161"/>
                <a:gd name="T122" fmla="*/ 1244 w 6481"/>
                <a:gd name="T123" fmla="*/ 118 h 1161"/>
                <a:gd name="T124" fmla="*/ 1169 w 6481"/>
                <a:gd name="T125" fmla="*/ 237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81" h="1161">
                  <a:moveTo>
                    <a:pt x="1086" y="298"/>
                  </a:moveTo>
                  <a:lnTo>
                    <a:pt x="1052" y="309"/>
                  </a:lnTo>
                  <a:lnTo>
                    <a:pt x="1036" y="313"/>
                  </a:lnTo>
                  <a:lnTo>
                    <a:pt x="1021" y="316"/>
                  </a:lnTo>
                  <a:lnTo>
                    <a:pt x="1006" y="319"/>
                  </a:lnTo>
                  <a:lnTo>
                    <a:pt x="992" y="321"/>
                  </a:lnTo>
                  <a:lnTo>
                    <a:pt x="979" y="322"/>
                  </a:lnTo>
                  <a:lnTo>
                    <a:pt x="966" y="322"/>
                  </a:lnTo>
                  <a:lnTo>
                    <a:pt x="953" y="322"/>
                  </a:lnTo>
                  <a:lnTo>
                    <a:pt x="941" y="320"/>
                  </a:lnTo>
                  <a:lnTo>
                    <a:pt x="928" y="319"/>
                  </a:lnTo>
                  <a:lnTo>
                    <a:pt x="917" y="317"/>
                  </a:lnTo>
                  <a:lnTo>
                    <a:pt x="905" y="314"/>
                  </a:lnTo>
                  <a:lnTo>
                    <a:pt x="893" y="311"/>
                  </a:lnTo>
                  <a:lnTo>
                    <a:pt x="882" y="308"/>
                  </a:lnTo>
                  <a:lnTo>
                    <a:pt x="870" y="304"/>
                  </a:lnTo>
                  <a:lnTo>
                    <a:pt x="858" y="300"/>
                  </a:lnTo>
                  <a:lnTo>
                    <a:pt x="846" y="296"/>
                  </a:lnTo>
                  <a:lnTo>
                    <a:pt x="834" y="291"/>
                  </a:lnTo>
                  <a:lnTo>
                    <a:pt x="822" y="286"/>
                  </a:lnTo>
                  <a:lnTo>
                    <a:pt x="808" y="282"/>
                  </a:lnTo>
                  <a:lnTo>
                    <a:pt x="795" y="277"/>
                  </a:lnTo>
                  <a:lnTo>
                    <a:pt x="781" y="272"/>
                  </a:lnTo>
                  <a:lnTo>
                    <a:pt x="767" y="267"/>
                  </a:lnTo>
                  <a:lnTo>
                    <a:pt x="752" y="262"/>
                  </a:lnTo>
                  <a:lnTo>
                    <a:pt x="736" y="257"/>
                  </a:lnTo>
                  <a:lnTo>
                    <a:pt x="720" y="253"/>
                  </a:lnTo>
                  <a:lnTo>
                    <a:pt x="703" y="248"/>
                  </a:lnTo>
                  <a:lnTo>
                    <a:pt x="685" y="244"/>
                  </a:lnTo>
                  <a:lnTo>
                    <a:pt x="666" y="240"/>
                  </a:lnTo>
                  <a:lnTo>
                    <a:pt x="646" y="237"/>
                  </a:lnTo>
                  <a:lnTo>
                    <a:pt x="625" y="234"/>
                  </a:lnTo>
                  <a:lnTo>
                    <a:pt x="608" y="231"/>
                  </a:lnTo>
                  <a:lnTo>
                    <a:pt x="601" y="230"/>
                  </a:lnTo>
                  <a:lnTo>
                    <a:pt x="594" y="229"/>
                  </a:lnTo>
                  <a:lnTo>
                    <a:pt x="587" y="228"/>
                  </a:lnTo>
                  <a:lnTo>
                    <a:pt x="581" y="227"/>
                  </a:lnTo>
                  <a:lnTo>
                    <a:pt x="575" y="226"/>
                  </a:lnTo>
                  <a:lnTo>
                    <a:pt x="570" y="225"/>
                  </a:lnTo>
                  <a:lnTo>
                    <a:pt x="564" y="224"/>
                  </a:lnTo>
                  <a:lnTo>
                    <a:pt x="560" y="223"/>
                  </a:lnTo>
                  <a:lnTo>
                    <a:pt x="555" y="222"/>
                  </a:lnTo>
                  <a:lnTo>
                    <a:pt x="550" y="222"/>
                  </a:lnTo>
                  <a:lnTo>
                    <a:pt x="546" y="221"/>
                  </a:lnTo>
                  <a:lnTo>
                    <a:pt x="541" y="220"/>
                  </a:lnTo>
                  <a:lnTo>
                    <a:pt x="537" y="219"/>
                  </a:lnTo>
                  <a:lnTo>
                    <a:pt x="532" y="218"/>
                  </a:lnTo>
                  <a:lnTo>
                    <a:pt x="528" y="218"/>
                  </a:lnTo>
                  <a:lnTo>
                    <a:pt x="524" y="217"/>
                  </a:lnTo>
                  <a:lnTo>
                    <a:pt x="519" y="216"/>
                  </a:lnTo>
                  <a:lnTo>
                    <a:pt x="515" y="216"/>
                  </a:lnTo>
                  <a:lnTo>
                    <a:pt x="510" y="215"/>
                  </a:lnTo>
                  <a:lnTo>
                    <a:pt x="505" y="214"/>
                  </a:lnTo>
                  <a:lnTo>
                    <a:pt x="500" y="213"/>
                  </a:lnTo>
                  <a:lnTo>
                    <a:pt x="495" y="213"/>
                  </a:lnTo>
                  <a:lnTo>
                    <a:pt x="490" y="212"/>
                  </a:lnTo>
                  <a:lnTo>
                    <a:pt x="484" y="212"/>
                  </a:lnTo>
                  <a:lnTo>
                    <a:pt x="477" y="211"/>
                  </a:lnTo>
                  <a:lnTo>
                    <a:pt x="471" y="210"/>
                  </a:lnTo>
                  <a:lnTo>
                    <a:pt x="464" y="210"/>
                  </a:lnTo>
                  <a:lnTo>
                    <a:pt x="456" y="209"/>
                  </a:lnTo>
                  <a:lnTo>
                    <a:pt x="448" y="208"/>
                  </a:lnTo>
                  <a:lnTo>
                    <a:pt x="440" y="208"/>
                  </a:lnTo>
                  <a:lnTo>
                    <a:pt x="420" y="206"/>
                  </a:lnTo>
                  <a:lnTo>
                    <a:pt x="411" y="205"/>
                  </a:lnTo>
                  <a:lnTo>
                    <a:pt x="403" y="204"/>
                  </a:lnTo>
                  <a:lnTo>
                    <a:pt x="395" y="204"/>
                  </a:lnTo>
                  <a:lnTo>
                    <a:pt x="387" y="203"/>
                  </a:lnTo>
                  <a:lnTo>
                    <a:pt x="380" y="202"/>
                  </a:lnTo>
                  <a:lnTo>
                    <a:pt x="373" y="201"/>
                  </a:lnTo>
                  <a:lnTo>
                    <a:pt x="366" y="200"/>
                  </a:lnTo>
                  <a:lnTo>
                    <a:pt x="360" y="199"/>
                  </a:lnTo>
                  <a:lnTo>
                    <a:pt x="354" y="198"/>
                  </a:lnTo>
                  <a:lnTo>
                    <a:pt x="348" y="197"/>
                  </a:lnTo>
                  <a:lnTo>
                    <a:pt x="342" y="197"/>
                  </a:lnTo>
                  <a:lnTo>
                    <a:pt x="336" y="196"/>
                  </a:lnTo>
                  <a:lnTo>
                    <a:pt x="331" y="195"/>
                  </a:lnTo>
                  <a:lnTo>
                    <a:pt x="326" y="195"/>
                  </a:lnTo>
                  <a:lnTo>
                    <a:pt x="320" y="194"/>
                  </a:lnTo>
                  <a:lnTo>
                    <a:pt x="315" y="194"/>
                  </a:lnTo>
                  <a:lnTo>
                    <a:pt x="309" y="194"/>
                  </a:lnTo>
                  <a:lnTo>
                    <a:pt x="304" y="194"/>
                  </a:lnTo>
                  <a:lnTo>
                    <a:pt x="298" y="194"/>
                  </a:lnTo>
                  <a:lnTo>
                    <a:pt x="292" y="194"/>
                  </a:lnTo>
                  <a:lnTo>
                    <a:pt x="286" y="195"/>
                  </a:lnTo>
                  <a:lnTo>
                    <a:pt x="280" y="196"/>
                  </a:lnTo>
                  <a:lnTo>
                    <a:pt x="273" y="196"/>
                  </a:lnTo>
                  <a:lnTo>
                    <a:pt x="266" y="197"/>
                  </a:lnTo>
                  <a:lnTo>
                    <a:pt x="259" y="198"/>
                  </a:lnTo>
                  <a:lnTo>
                    <a:pt x="251" y="200"/>
                  </a:lnTo>
                  <a:lnTo>
                    <a:pt x="243" y="201"/>
                  </a:lnTo>
                  <a:lnTo>
                    <a:pt x="234" y="203"/>
                  </a:lnTo>
                  <a:lnTo>
                    <a:pt x="225" y="206"/>
                  </a:lnTo>
                  <a:lnTo>
                    <a:pt x="216" y="208"/>
                  </a:lnTo>
                  <a:lnTo>
                    <a:pt x="196" y="213"/>
                  </a:lnTo>
                  <a:lnTo>
                    <a:pt x="186" y="215"/>
                  </a:lnTo>
                  <a:lnTo>
                    <a:pt x="177" y="218"/>
                  </a:lnTo>
                  <a:lnTo>
                    <a:pt x="168" y="220"/>
                  </a:lnTo>
                  <a:lnTo>
                    <a:pt x="159" y="222"/>
                  </a:lnTo>
                  <a:lnTo>
                    <a:pt x="151" y="224"/>
                  </a:lnTo>
                  <a:lnTo>
                    <a:pt x="143" y="226"/>
                  </a:lnTo>
                  <a:lnTo>
                    <a:pt x="135" y="228"/>
                  </a:lnTo>
                  <a:lnTo>
                    <a:pt x="128" y="230"/>
                  </a:lnTo>
                  <a:lnTo>
                    <a:pt x="121" y="232"/>
                  </a:lnTo>
                  <a:lnTo>
                    <a:pt x="114" y="234"/>
                  </a:lnTo>
                  <a:lnTo>
                    <a:pt x="107" y="236"/>
                  </a:lnTo>
                  <a:lnTo>
                    <a:pt x="100" y="239"/>
                  </a:lnTo>
                  <a:lnTo>
                    <a:pt x="94" y="241"/>
                  </a:lnTo>
                  <a:lnTo>
                    <a:pt x="88" y="244"/>
                  </a:lnTo>
                  <a:lnTo>
                    <a:pt x="82" y="246"/>
                  </a:lnTo>
                  <a:lnTo>
                    <a:pt x="76" y="250"/>
                  </a:lnTo>
                  <a:lnTo>
                    <a:pt x="71" y="252"/>
                  </a:lnTo>
                  <a:lnTo>
                    <a:pt x="66" y="256"/>
                  </a:lnTo>
                  <a:lnTo>
                    <a:pt x="60" y="260"/>
                  </a:lnTo>
                  <a:lnTo>
                    <a:pt x="55" y="264"/>
                  </a:lnTo>
                  <a:lnTo>
                    <a:pt x="50" y="268"/>
                  </a:lnTo>
                  <a:lnTo>
                    <a:pt x="45" y="272"/>
                  </a:lnTo>
                  <a:lnTo>
                    <a:pt x="40" y="277"/>
                  </a:lnTo>
                  <a:lnTo>
                    <a:pt x="35" y="283"/>
                  </a:lnTo>
                  <a:lnTo>
                    <a:pt x="30" y="288"/>
                  </a:lnTo>
                  <a:lnTo>
                    <a:pt x="25" y="294"/>
                  </a:lnTo>
                  <a:lnTo>
                    <a:pt x="20" y="301"/>
                  </a:lnTo>
                  <a:lnTo>
                    <a:pt x="15" y="308"/>
                  </a:lnTo>
                  <a:lnTo>
                    <a:pt x="10" y="316"/>
                  </a:lnTo>
                  <a:lnTo>
                    <a:pt x="6" y="324"/>
                  </a:lnTo>
                  <a:lnTo>
                    <a:pt x="3" y="328"/>
                  </a:lnTo>
                  <a:lnTo>
                    <a:pt x="2" y="330"/>
                  </a:lnTo>
                  <a:lnTo>
                    <a:pt x="2" y="332"/>
                  </a:lnTo>
                  <a:lnTo>
                    <a:pt x="1" y="334"/>
                  </a:lnTo>
                  <a:lnTo>
                    <a:pt x="0" y="336"/>
                  </a:lnTo>
                  <a:lnTo>
                    <a:pt x="0" y="337"/>
                  </a:lnTo>
                  <a:lnTo>
                    <a:pt x="0" y="339"/>
                  </a:lnTo>
                  <a:lnTo>
                    <a:pt x="0" y="341"/>
                  </a:lnTo>
                  <a:lnTo>
                    <a:pt x="0" y="342"/>
                  </a:lnTo>
                  <a:lnTo>
                    <a:pt x="0" y="344"/>
                  </a:lnTo>
                  <a:lnTo>
                    <a:pt x="0" y="346"/>
                  </a:lnTo>
                  <a:lnTo>
                    <a:pt x="0" y="348"/>
                  </a:lnTo>
                  <a:lnTo>
                    <a:pt x="0" y="349"/>
                  </a:lnTo>
                  <a:lnTo>
                    <a:pt x="0" y="351"/>
                  </a:lnTo>
                  <a:lnTo>
                    <a:pt x="0" y="352"/>
                  </a:lnTo>
                  <a:lnTo>
                    <a:pt x="1" y="354"/>
                  </a:lnTo>
                  <a:lnTo>
                    <a:pt x="1" y="356"/>
                  </a:lnTo>
                  <a:lnTo>
                    <a:pt x="1" y="358"/>
                  </a:lnTo>
                  <a:lnTo>
                    <a:pt x="2" y="360"/>
                  </a:lnTo>
                  <a:lnTo>
                    <a:pt x="2" y="361"/>
                  </a:lnTo>
                  <a:lnTo>
                    <a:pt x="3" y="363"/>
                  </a:lnTo>
                  <a:lnTo>
                    <a:pt x="3" y="365"/>
                  </a:lnTo>
                  <a:lnTo>
                    <a:pt x="4" y="368"/>
                  </a:lnTo>
                  <a:lnTo>
                    <a:pt x="4" y="370"/>
                  </a:lnTo>
                  <a:lnTo>
                    <a:pt x="4" y="372"/>
                  </a:lnTo>
                  <a:lnTo>
                    <a:pt x="4" y="374"/>
                  </a:lnTo>
                  <a:lnTo>
                    <a:pt x="5" y="377"/>
                  </a:lnTo>
                  <a:lnTo>
                    <a:pt x="5" y="379"/>
                  </a:lnTo>
                  <a:lnTo>
                    <a:pt x="5" y="382"/>
                  </a:lnTo>
                  <a:lnTo>
                    <a:pt x="5" y="385"/>
                  </a:lnTo>
                  <a:lnTo>
                    <a:pt x="6" y="388"/>
                  </a:lnTo>
                  <a:lnTo>
                    <a:pt x="6" y="400"/>
                  </a:lnTo>
                  <a:lnTo>
                    <a:pt x="6" y="406"/>
                  </a:lnTo>
                  <a:lnTo>
                    <a:pt x="6" y="411"/>
                  </a:lnTo>
                  <a:lnTo>
                    <a:pt x="6" y="416"/>
                  </a:lnTo>
                  <a:lnTo>
                    <a:pt x="6" y="421"/>
                  </a:lnTo>
                  <a:lnTo>
                    <a:pt x="6" y="426"/>
                  </a:lnTo>
                  <a:lnTo>
                    <a:pt x="6" y="430"/>
                  </a:lnTo>
                  <a:lnTo>
                    <a:pt x="6" y="434"/>
                  </a:lnTo>
                  <a:lnTo>
                    <a:pt x="6" y="438"/>
                  </a:lnTo>
                  <a:lnTo>
                    <a:pt x="6" y="442"/>
                  </a:lnTo>
                  <a:lnTo>
                    <a:pt x="6" y="445"/>
                  </a:lnTo>
                  <a:lnTo>
                    <a:pt x="6" y="448"/>
                  </a:lnTo>
                  <a:lnTo>
                    <a:pt x="6" y="452"/>
                  </a:lnTo>
                  <a:lnTo>
                    <a:pt x="6" y="455"/>
                  </a:lnTo>
                  <a:lnTo>
                    <a:pt x="6" y="458"/>
                  </a:lnTo>
                  <a:lnTo>
                    <a:pt x="6" y="462"/>
                  </a:lnTo>
                  <a:lnTo>
                    <a:pt x="6" y="465"/>
                  </a:lnTo>
                  <a:lnTo>
                    <a:pt x="6" y="468"/>
                  </a:lnTo>
                  <a:lnTo>
                    <a:pt x="6" y="472"/>
                  </a:lnTo>
                  <a:lnTo>
                    <a:pt x="6" y="476"/>
                  </a:lnTo>
                  <a:lnTo>
                    <a:pt x="6" y="479"/>
                  </a:lnTo>
                  <a:lnTo>
                    <a:pt x="6" y="483"/>
                  </a:lnTo>
                  <a:lnTo>
                    <a:pt x="6" y="487"/>
                  </a:lnTo>
                  <a:lnTo>
                    <a:pt x="6" y="491"/>
                  </a:lnTo>
                  <a:lnTo>
                    <a:pt x="6" y="496"/>
                  </a:lnTo>
                  <a:lnTo>
                    <a:pt x="6" y="500"/>
                  </a:lnTo>
                  <a:lnTo>
                    <a:pt x="6" y="506"/>
                  </a:lnTo>
                  <a:lnTo>
                    <a:pt x="6" y="511"/>
                  </a:lnTo>
                  <a:lnTo>
                    <a:pt x="6" y="516"/>
                  </a:lnTo>
                  <a:lnTo>
                    <a:pt x="6" y="522"/>
                  </a:lnTo>
                  <a:lnTo>
                    <a:pt x="6" y="529"/>
                  </a:lnTo>
                  <a:lnTo>
                    <a:pt x="6" y="537"/>
                  </a:lnTo>
                  <a:lnTo>
                    <a:pt x="6" y="540"/>
                  </a:lnTo>
                  <a:lnTo>
                    <a:pt x="6" y="544"/>
                  </a:lnTo>
                  <a:lnTo>
                    <a:pt x="6" y="547"/>
                  </a:lnTo>
                  <a:lnTo>
                    <a:pt x="6" y="550"/>
                  </a:lnTo>
                  <a:lnTo>
                    <a:pt x="6" y="553"/>
                  </a:lnTo>
                  <a:lnTo>
                    <a:pt x="6" y="556"/>
                  </a:lnTo>
                  <a:lnTo>
                    <a:pt x="6" y="558"/>
                  </a:lnTo>
                  <a:lnTo>
                    <a:pt x="6" y="561"/>
                  </a:lnTo>
                  <a:lnTo>
                    <a:pt x="6" y="563"/>
                  </a:lnTo>
                  <a:lnTo>
                    <a:pt x="6" y="566"/>
                  </a:lnTo>
                  <a:lnTo>
                    <a:pt x="6" y="568"/>
                  </a:lnTo>
                  <a:lnTo>
                    <a:pt x="6" y="570"/>
                  </a:lnTo>
                  <a:lnTo>
                    <a:pt x="6" y="572"/>
                  </a:lnTo>
                  <a:lnTo>
                    <a:pt x="6" y="574"/>
                  </a:lnTo>
                  <a:lnTo>
                    <a:pt x="6" y="576"/>
                  </a:lnTo>
                  <a:lnTo>
                    <a:pt x="6" y="578"/>
                  </a:lnTo>
                  <a:lnTo>
                    <a:pt x="6" y="581"/>
                  </a:lnTo>
                  <a:lnTo>
                    <a:pt x="6" y="583"/>
                  </a:lnTo>
                  <a:lnTo>
                    <a:pt x="6" y="585"/>
                  </a:lnTo>
                  <a:lnTo>
                    <a:pt x="6" y="588"/>
                  </a:lnTo>
                  <a:lnTo>
                    <a:pt x="6" y="590"/>
                  </a:lnTo>
                  <a:lnTo>
                    <a:pt x="6" y="592"/>
                  </a:lnTo>
                  <a:lnTo>
                    <a:pt x="6" y="595"/>
                  </a:lnTo>
                  <a:lnTo>
                    <a:pt x="6" y="598"/>
                  </a:lnTo>
                  <a:lnTo>
                    <a:pt x="6" y="601"/>
                  </a:lnTo>
                  <a:lnTo>
                    <a:pt x="6" y="604"/>
                  </a:lnTo>
                  <a:lnTo>
                    <a:pt x="6" y="608"/>
                  </a:lnTo>
                  <a:lnTo>
                    <a:pt x="6" y="612"/>
                  </a:lnTo>
                  <a:lnTo>
                    <a:pt x="6" y="615"/>
                  </a:lnTo>
                  <a:lnTo>
                    <a:pt x="6" y="620"/>
                  </a:lnTo>
                  <a:lnTo>
                    <a:pt x="6" y="632"/>
                  </a:lnTo>
                  <a:lnTo>
                    <a:pt x="6" y="638"/>
                  </a:lnTo>
                  <a:lnTo>
                    <a:pt x="6" y="643"/>
                  </a:lnTo>
                  <a:lnTo>
                    <a:pt x="6" y="648"/>
                  </a:lnTo>
                  <a:lnTo>
                    <a:pt x="6" y="652"/>
                  </a:lnTo>
                  <a:lnTo>
                    <a:pt x="6" y="657"/>
                  </a:lnTo>
                  <a:lnTo>
                    <a:pt x="6" y="661"/>
                  </a:lnTo>
                  <a:lnTo>
                    <a:pt x="6" y="665"/>
                  </a:lnTo>
                  <a:lnTo>
                    <a:pt x="6" y="669"/>
                  </a:lnTo>
                  <a:lnTo>
                    <a:pt x="6" y="673"/>
                  </a:lnTo>
                  <a:lnTo>
                    <a:pt x="6" y="676"/>
                  </a:lnTo>
                  <a:lnTo>
                    <a:pt x="6" y="680"/>
                  </a:lnTo>
                  <a:lnTo>
                    <a:pt x="6" y="683"/>
                  </a:lnTo>
                  <a:lnTo>
                    <a:pt x="6" y="686"/>
                  </a:lnTo>
                  <a:lnTo>
                    <a:pt x="6" y="690"/>
                  </a:lnTo>
                  <a:lnTo>
                    <a:pt x="6" y="693"/>
                  </a:lnTo>
                  <a:lnTo>
                    <a:pt x="6" y="696"/>
                  </a:lnTo>
                  <a:lnTo>
                    <a:pt x="6" y="700"/>
                  </a:lnTo>
                  <a:lnTo>
                    <a:pt x="6" y="703"/>
                  </a:lnTo>
                  <a:lnTo>
                    <a:pt x="6" y="707"/>
                  </a:lnTo>
                  <a:lnTo>
                    <a:pt x="6" y="711"/>
                  </a:lnTo>
                  <a:lnTo>
                    <a:pt x="6" y="714"/>
                  </a:lnTo>
                  <a:lnTo>
                    <a:pt x="6" y="718"/>
                  </a:lnTo>
                  <a:lnTo>
                    <a:pt x="6" y="723"/>
                  </a:lnTo>
                  <a:lnTo>
                    <a:pt x="6" y="727"/>
                  </a:lnTo>
                  <a:lnTo>
                    <a:pt x="6" y="732"/>
                  </a:lnTo>
                  <a:lnTo>
                    <a:pt x="6" y="737"/>
                  </a:lnTo>
                  <a:lnTo>
                    <a:pt x="6" y="742"/>
                  </a:lnTo>
                  <a:lnTo>
                    <a:pt x="6" y="748"/>
                  </a:lnTo>
                  <a:lnTo>
                    <a:pt x="6" y="754"/>
                  </a:lnTo>
                  <a:lnTo>
                    <a:pt x="6" y="761"/>
                  </a:lnTo>
                  <a:lnTo>
                    <a:pt x="6" y="771"/>
                  </a:lnTo>
                  <a:lnTo>
                    <a:pt x="6" y="776"/>
                  </a:lnTo>
                  <a:lnTo>
                    <a:pt x="6" y="780"/>
                  </a:lnTo>
                  <a:lnTo>
                    <a:pt x="6" y="784"/>
                  </a:lnTo>
                  <a:lnTo>
                    <a:pt x="6" y="788"/>
                  </a:lnTo>
                  <a:lnTo>
                    <a:pt x="6" y="792"/>
                  </a:lnTo>
                  <a:lnTo>
                    <a:pt x="6" y="795"/>
                  </a:lnTo>
                  <a:lnTo>
                    <a:pt x="6" y="798"/>
                  </a:lnTo>
                  <a:lnTo>
                    <a:pt x="6" y="802"/>
                  </a:lnTo>
                  <a:lnTo>
                    <a:pt x="6" y="804"/>
                  </a:lnTo>
                  <a:lnTo>
                    <a:pt x="6" y="808"/>
                  </a:lnTo>
                  <a:lnTo>
                    <a:pt x="6" y="810"/>
                  </a:lnTo>
                  <a:lnTo>
                    <a:pt x="6" y="813"/>
                  </a:lnTo>
                  <a:lnTo>
                    <a:pt x="6" y="816"/>
                  </a:lnTo>
                  <a:lnTo>
                    <a:pt x="6" y="818"/>
                  </a:lnTo>
                  <a:lnTo>
                    <a:pt x="6" y="821"/>
                  </a:lnTo>
                  <a:lnTo>
                    <a:pt x="6" y="824"/>
                  </a:lnTo>
                  <a:lnTo>
                    <a:pt x="6" y="827"/>
                  </a:lnTo>
                  <a:lnTo>
                    <a:pt x="6" y="830"/>
                  </a:lnTo>
                  <a:lnTo>
                    <a:pt x="6" y="832"/>
                  </a:lnTo>
                  <a:lnTo>
                    <a:pt x="6" y="836"/>
                  </a:lnTo>
                  <a:lnTo>
                    <a:pt x="6" y="839"/>
                  </a:lnTo>
                  <a:lnTo>
                    <a:pt x="6" y="842"/>
                  </a:lnTo>
                  <a:lnTo>
                    <a:pt x="6" y="846"/>
                  </a:lnTo>
                  <a:lnTo>
                    <a:pt x="6" y="849"/>
                  </a:lnTo>
                  <a:lnTo>
                    <a:pt x="6" y="853"/>
                  </a:lnTo>
                  <a:lnTo>
                    <a:pt x="6" y="857"/>
                  </a:lnTo>
                  <a:lnTo>
                    <a:pt x="6" y="861"/>
                  </a:lnTo>
                  <a:lnTo>
                    <a:pt x="6" y="866"/>
                  </a:lnTo>
                  <a:lnTo>
                    <a:pt x="6" y="871"/>
                  </a:lnTo>
                  <a:lnTo>
                    <a:pt x="6" y="876"/>
                  </a:lnTo>
                  <a:lnTo>
                    <a:pt x="6" y="883"/>
                  </a:lnTo>
                  <a:lnTo>
                    <a:pt x="6" y="886"/>
                  </a:lnTo>
                  <a:lnTo>
                    <a:pt x="6" y="889"/>
                  </a:lnTo>
                  <a:lnTo>
                    <a:pt x="6" y="892"/>
                  </a:lnTo>
                  <a:lnTo>
                    <a:pt x="6" y="894"/>
                  </a:lnTo>
                  <a:lnTo>
                    <a:pt x="6" y="897"/>
                  </a:lnTo>
                  <a:lnTo>
                    <a:pt x="6" y="899"/>
                  </a:lnTo>
                  <a:lnTo>
                    <a:pt x="6" y="901"/>
                  </a:lnTo>
                  <a:lnTo>
                    <a:pt x="6" y="903"/>
                  </a:lnTo>
                  <a:lnTo>
                    <a:pt x="6" y="905"/>
                  </a:lnTo>
                  <a:lnTo>
                    <a:pt x="6" y="907"/>
                  </a:lnTo>
                  <a:lnTo>
                    <a:pt x="6" y="909"/>
                  </a:lnTo>
                  <a:lnTo>
                    <a:pt x="6" y="911"/>
                  </a:lnTo>
                  <a:lnTo>
                    <a:pt x="6" y="913"/>
                  </a:lnTo>
                  <a:lnTo>
                    <a:pt x="6" y="915"/>
                  </a:lnTo>
                  <a:lnTo>
                    <a:pt x="6" y="916"/>
                  </a:lnTo>
                  <a:lnTo>
                    <a:pt x="6" y="918"/>
                  </a:lnTo>
                  <a:lnTo>
                    <a:pt x="6" y="920"/>
                  </a:lnTo>
                  <a:lnTo>
                    <a:pt x="6" y="922"/>
                  </a:lnTo>
                  <a:lnTo>
                    <a:pt x="6" y="924"/>
                  </a:lnTo>
                  <a:lnTo>
                    <a:pt x="6" y="926"/>
                  </a:lnTo>
                  <a:lnTo>
                    <a:pt x="6" y="928"/>
                  </a:lnTo>
                  <a:lnTo>
                    <a:pt x="6" y="930"/>
                  </a:lnTo>
                  <a:lnTo>
                    <a:pt x="6" y="933"/>
                  </a:lnTo>
                  <a:lnTo>
                    <a:pt x="6" y="935"/>
                  </a:lnTo>
                  <a:lnTo>
                    <a:pt x="6" y="938"/>
                  </a:lnTo>
                  <a:lnTo>
                    <a:pt x="6" y="940"/>
                  </a:lnTo>
                  <a:lnTo>
                    <a:pt x="6" y="944"/>
                  </a:lnTo>
                  <a:lnTo>
                    <a:pt x="6" y="946"/>
                  </a:lnTo>
                  <a:lnTo>
                    <a:pt x="6" y="950"/>
                  </a:lnTo>
                  <a:lnTo>
                    <a:pt x="6" y="954"/>
                  </a:lnTo>
                  <a:lnTo>
                    <a:pt x="6" y="958"/>
                  </a:lnTo>
                  <a:lnTo>
                    <a:pt x="6" y="960"/>
                  </a:lnTo>
                  <a:lnTo>
                    <a:pt x="6" y="962"/>
                  </a:lnTo>
                  <a:lnTo>
                    <a:pt x="6" y="964"/>
                  </a:lnTo>
                  <a:lnTo>
                    <a:pt x="6" y="966"/>
                  </a:lnTo>
                  <a:lnTo>
                    <a:pt x="6" y="967"/>
                  </a:lnTo>
                  <a:lnTo>
                    <a:pt x="6" y="969"/>
                  </a:lnTo>
                  <a:lnTo>
                    <a:pt x="6" y="970"/>
                  </a:lnTo>
                  <a:lnTo>
                    <a:pt x="6" y="972"/>
                  </a:lnTo>
                  <a:lnTo>
                    <a:pt x="6" y="973"/>
                  </a:lnTo>
                  <a:lnTo>
                    <a:pt x="6" y="974"/>
                  </a:lnTo>
                  <a:lnTo>
                    <a:pt x="6" y="975"/>
                  </a:lnTo>
                  <a:lnTo>
                    <a:pt x="6" y="976"/>
                  </a:lnTo>
                  <a:lnTo>
                    <a:pt x="6" y="978"/>
                  </a:lnTo>
                  <a:lnTo>
                    <a:pt x="6" y="979"/>
                  </a:lnTo>
                  <a:lnTo>
                    <a:pt x="6" y="980"/>
                  </a:lnTo>
                  <a:lnTo>
                    <a:pt x="6" y="982"/>
                  </a:lnTo>
                  <a:lnTo>
                    <a:pt x="6" y="983"/>
                  </a:lnTo>
                  <a:lnTo>
                    <a:pt x="6" y="984"/>
                  </a:lnTo>
                  <a:lnTo>
                    <a:pt x="6" y="985"/>
                  </a:lnTo>
                  <a:lnTo>
                    <a:pt x="6" y="987"/>
                  </a:lnTo>
                  <a:lnTo>
                    <a:pt x="6" y="988"/>
                  </a:lnTo>
                  <a:lnTo>
                    <a:pt x="6" y="990"/>
                  </a:lnTo>
                  <a:lnTo>
                    <a:pt x="6" y="991"/>
                  </a:lnTo>
                  <a:lnTo>
                    <a:pt x="6" y="993"/>
                  </a:lnTo>
                  <a:lnTo>
                    <a:pt x="6" y="994"/>
                  </a:lnTo>
                  <a:lnTo>
                    <a:pt x="6" y="996"/>
                  </a:lnTo>
                  <a:lnTo>
                    <a:pt x="6" y="998"/>
                  </a:lnTo>
                  <a:lnTo>
                    <a:pt x="6" y="1000"/>
                  </a:lnTo>
                  <a:lnTo>
                    <a:pt x="6" y="1003"/>
                  </a:lnTo>
                  <a:lnTo>
                    <a:pt x="6" y="1005"/>
                  </a:lnTo>
                  <a:lnTo>
                    <a:pt x="5" y="1007"/>
                  </a:lnTo>
                  <a:lnTo>
                    <a:pt x="5" y="1008"/>
                  </a:lnTo>
                  <a:lnTo>
                    <a:pt x="5" y="1010"/>
                  </a:lnTo>
                  <a:lnTo>
                    <a:pt x="5" y="1010"/>
                  </a:lnTo>
                  <a:lnTo>
                    <a:pt x="5" y="1012"/>
                  </a:lnTo>
                  <a:lnTo>
                    <a:pt x="5" y="1012"/>
                  </a:lnTo>
                  <a:lnTo>
                    <a:pt x="5" y="1013"/>
                  </a:lnTo>
                  <a:lnTo>
                    <a:pt x="4" y="1014"/>
                  </a:lnTo>
                  <a:lnTo>
                    <a:pt x="4" y="1015"/>
                  </a:lnTo>
                  <a:lnTo>
                    <a:pt x="4" y="1016"/>
                  </a:lnTo>
                  <a:lnTo>
                    <a:pt x="4" y="1017"/>
                  </a:lnTo>
                  <a:lnTo>
                    <a:pt x="4" y="1018"/>
                  </a:lnTo>
                  <a:lnTo>
                    <a:pt x="4" y="1018"/>
                  </a:lnTo>
                  <a:lnTo>
                    <a:pt x="4" y="1019"/>
                  </a:lnTo>
                  <a:lnTo>
                    <a:pt x="3" y="1020"/>
                  </a:lnTo>
                  <a:lnTo>
                    <a:pt x="3" y="1020"/>
                  </a:lnTo>
                  <a:lnTo>
                    <a:pt x="3" y="1021"/>
                  </a:lnTo>
                  <a:lnTo>
                    <a:pt x="3" y="1022"/>
                  </a:lnTo>
                  <a:lnTo>
                    <a:pt x="3" y="1022"/>
                  </a:lnTo>
                  <a:lnTo>
                    <a:pt x="3" y="1023"/>
                  </a:lnTo>
                  <a:lnTo>
                    <a:pt x="3" y="1024"/>
                  </a:lnTo>
                  <a:lnTo>
                    <a:pt x="3" y="1024"/>
                  </a:lnTo>
                  <a:lnTo>
                    <a:pt x="3" y="1025"/>
                  </a:lnTo>
                  <a:lnTo>
                    <a:pt x="3" y="1026"/>
                  </a:lnTo>
                  <a:lnTo>
                    <a:pt x="3" y="1026"/>
                  </a:lnTo>
                  <a:lnTo>
                    <a:pt x="4" y="1027"/>
                  </a:lnTo>
                  <a:lnTo>
                    <a:pt x="4" y="1028"/>
                  </a:lnTo>
                  <a:lnTo>
                    <a:pt x="4" y="1028"/>
                  </a:lnTo>
                  <a:lnTo>
                    <a:pt x="4" y="1029"/>
                  </a:lnTo>
                  <a:lnTo>
                    <a:pt x="5" y="1030"/>
                  </a:lnTo>
                  <a:lnTo>
                    <a:pt x="6" y="1031"/>
                  </a:lnTo>
                  <a:lnTo>
                    <a:pt x="21" y="1046"/>
                  </a:lnTo>
                  <a:lnTo>
                    <a:pt x="28" y="1053"/>
                  </a:lnTo>
                  <a:lnTo>
                    <a:pt x="36" y="1059"/>
                  </a:lnTo>
                  <a:lnTo>
                    <a:pt x="44" y="1064"/>
                  </a:lnTo>
                  <a:lnTo>
                    <a:pt x="52" y="1068"/>
                  </a:lnTo>
                  <a:lnTo>
                    <a:pt x="60" y="1072"/>
                  </a:lnTo>
                  <a:lnTo>
                    <a:pt x="68" y="1075"/>
                  </a:lnTo>
                  <a:lnTo>
                    <a:pt x="76" y="1078"/>
                  </a:lnTo>
                  <a:lnTo>
                    <a:pt x="85" y="1080"/>
                  </a:lnTo>
                  <a:lnTo>
                    <a:pt x="94" y="1081"/>
                  </a:lnTo>
                  <a:lnTo>
                    <a:pt x="102" y="1082"/>
                  </a:lnTo>
                  <a:lnTo>
                    <a:pt x="111" y="1083"/>
                  </a:lnTo>
                  <a:lnTo>
                    <a:pt x="120" y="1083"/>
                  </a:lnTo>
                  <a:lnTo>
                    <a:pt x="130" y="1083"/>
                  </a:lnTo>
                  <a:lnTo>
                    <a:pt x="139" y="1083"/>
                  </a:lnTo>
                  <a:lnTo>
                    <a:pt x="149" y="1083"/>
                  </a:lnTo>
                  <a:lnTo>
                    <a:pt x="159" y="1082"/>
                  </a:lnTo>
                  <a:lnTo>
                    <a:pt x="169" y="1082"/>
                  </a:lnTo>
                  <a:lnTo>
                    <a:pt x="180" y="1081"/>
                  </a:lnTo>
                  <a:lnTo>
                    <a:pt x="190" y="1080"/>
                  </a:lnTo>
                  <a:lnTo>
                    <a:pt x="202" y="1079"/>
                  </a:lnTo>
                  <a:lnTo>
                    <a:pt x="213" y="1078"/>
                  </a:lnTo>
                  <a:lnTo>
                    <a:pt x="225" y="1078"/>
                  </a:lnTo>
                  <a:lnTo>
                    <a:pt x="237" y="1077"/>
                  </a:lnTo>
                  <a:lnTo>
                    <a:pt x="250" y="1077"/>
                  </a:lnTo>
                  <a:lnTo>
                    <a:pt x="263" y="1077"/>
                  </a:lnTo>
                  <a:lnTo>
                    <a:pt x="276" y="1077"/>
                  </a:lnTo>
                  <a:lnTo>
                    <a:pt x="290" y="1078"/>
                  </a:lnTo>
                  <a:lnTo>
                    <a:pt x="304" y="1079"/>
                  </a:lnTo>
                  <a:lnTo>
                    <a:pt x="319" y="1080"/>
                  </a:lnTo>
                  <a:lnTo>
                    <a:pt x="335" y="1082"/>
                  </a:lnTo>
                  <a:lnTo>
                    <a:pt x="396" y="1090"/>
                  </a:lnTo>
                  <a:lnTo>
                    <a:pt x="424" y="1094"/>
                  </a:lnTo>
                  <a:lnTo>
                    <a:pt x="450" y="1098"/>
                  </a:lnTo>
                  <a:lnTo>
                    <a:pt x="475" y="1102"/>
                  </a:lnTo>
                  <a:lnTo>
                    <a:pt x="498" y="1106"/>
                  </a:lnTo>
                  <a:lnTo>
                    <a:pt x="520" y="1109"/>
                  </a:lnTo>
                  <a:lnTo>
                    <a:pt x="542" y="1113"/>
                  </a:lnTo>
                  <a:lnTo>
                    <a:pt x="562" y="1116"/>
                  </a:lnTo>
                  <a:lnTo>
                    <a:pt x="580" y="1119"/>
                  </a:lnTo>
                  <a:lnTo>
                    <a:pt x="599" y="1122"/>
                  </a:lnTo>
                  <a:lnTo>
                    <a:pt x="616" y="1125"/>
                  </a:lnTo>
                  <a:lnTo>
                    <a:pt x="634" y="1128"/>
                  </a:lnTo>
                  <a:lnTo>
                    <a:pt x="650" y="1131"/>
                  </a:lnTo>
                  <a:lnTo>
                    <a:pt x="667" y="1133"/>
                  </a:lnTo>
                  <a:lnTo>
                    <a:pt x="683" y="1136"/>
                  </a:lnTo>
                  <a:lnTo>
                    <a:pt x="700" y="1138"/>
                  </a:lnTo>
                  <a:lnTo>
                    <a:pt x="716" y="1140"/>
                  </a:lnTo>
                  <a:lnTo>
                    <a:pt x="733" y="1142"/>
                  </a:lnTo>
                  <a:lnTo>
                    <a:pt x="750" y="1144"/>
                  </a:lnTo>
                  <a:lnTo>
                    <a:pt x="768" y="1146"/>
                  </a:lnTo>
                  <a:lnTo>
                    <a:pt x="786" y="1148"/>
                  </a:lnTo>
                  <a:lnTo>
                    <a:pt x="805" y="1150"/>
                  </a:lnTo>
                  <a:lnTo>
                    <a:pt x="825" y="1151"/>
                  </a:lnTo>
                  <a:lnTo>
                    <a:pt x="846" y="1153"/>
                  </a:lnTo>
                  <a:lnTo>
                    <a:pt x="868" y="1154"/>
                  </a:lnTo>
                  <a:lnTo>
                    <a:pt x="892" y="1155"/>
                  </a:lnTo>
                  <a:lnTo>
                    <a:pt x="917" y="1156"/>
                  </a:lnTo>
                  <a:lnTo>
                    <a:pt x="943" y="1157"/>
                  </a:lnTo>
                  <a:lnTo>
                    <a:pt x="971" y="1158"/>
                  </a:lnTo>
                  <a:lnTo>
                    <a:pt x="1001" y="1158"/>
                  </a:lnTo>
                  <a:lnTo>
                    <a:pt x="1033" y="1159"/>
                  </a:lnTo>
                  <a:lnTo>
                    <a:pt x="1119" y="1160"/>
                  </a:lnTo>
                  <a:lnTo>
                    <a:pt x="1158" y="1160"/>
                  </a:lnTo>
                  <a:lnTo>
                    <a:pt x="1195" y="1160"/>
                  </a:lnTo>
                  <a:lnTo>
                    <a:pt x="1230" y="1160"/>
                  </a:lnTo>
                  <a:lnTo>
                    <a:pt x="1262" y="1159"/>
                  </a:lnTo>
                  <a:lnTo>
                    <a:pt x="1293" y="1159"/>
                  </a:lnTo>
                  <a:lnTo>
                    <a:pt x="1322" y="1158"/>
                  </a:lnTo>
                  <a:lnTo>
                    <a:pt x="1350" y="1157"/>
                  </a:lnTo>
                  <a:lnTo>
                    <a:pt x="1377" y="1156"/>
                  </a:lnTo>
                  <a:lnTo>
                    <a:pt x="1403" y="1154"/>
                  </a:lnTo>
                  <a:lnTo>
                    <a:pt x="1428" y="1152"/>
                  </a:lnTo>
                  <a:lnTo>
                    <a:pt x="1452" y="1150"/>
                  </a:lnTo>
                  <a:lnTo>
                    <a:pt x="1475" y="1148"/>
                  </a:lnTo>
                  <a:lnTo>
                    <a:pt x="1498" y="1146"/>
                  </a:lnTo>
                  <a:lnTo>
                    <a:pt x="1521" y="1144"/>
                  </a:lnTo>
                  <a:lnTo>
                    <a:pt x="1544" y="1141"/>
                  </a:lnTo>
                  <a:lnTo>
                    <a:pt x="1567" y="1138"/>
                  </a:lnTo>
                  <a:lnTo>
                    <a:pt x="1590" y="1136"/>
                  </a:lnTo>
                  <a:lnTo>
                    <a:pt x="1614" y="1132"/>
                  </a:lnTo>
                  <a:lnTo>
                    <a:pt x="1639" y="1129"/>
                  </a:lnTo>
                  <a:lnTo>
                    <a:pt x="1665" y="1126"/>
                  </a:lnTo>
                  <a:lnTo>
                    <a:pt x="1692" y="1122"/>
                  </a:lnTo>
                  <a:lnTo>
                    <a:pt x="1720" y="1118"/>
                  </a:lnTo>
                  <a:lnTo>
                    <a:pt x="1749" y="1114"/>
                  </a:lnTo>
                  <a:lnTo>
                    <a:pt x="1780" y="1110"/>
                  </a:lnTo>
                  <a:lnTo>
                    <a:pt x="1812" y="1106"/>
                  </a:lnTo>
                  <a:lnTo>
                    <a:pt x="1847" y="1101"/>
                  </a:lnTo>
                  <a:lnTo>
                    <a:pt x="1884" y="1096"/>
                  </a:lnTo>
                  <a:lnTo>
                    <a:pt x="1922" y="1092"/>
                  </a:lnTo>
                  <a:lnTo>
                    <a:pt x="1964" y="1087"/>
                  </a:lnTo>
                  <a:lnTo>
                    <a:pt x="2008" y="1082"/>
                  </a:lnTo>
                  <a:lnTo>
                    <a:pt x="2032" y="1079"/>
                  </a:lnTo>
                  <a:lnTo>
                    <a:pt x="2042" y="1078"/>
                  </a:lnTo>
                  <a:lnTo>
                    <a:pt x="2052" y="1076"/>
                  </a:lnTo>
                  <a:lnTo>
                    <a:pt x="2062" y="1075"/>
                  </a:lnTo>
                  <a:lnTo>
                    <a:pt x="2070" y="1074"/>
                  </a:lnTo>
                  <a:lnTo>
                    <a:pt x="2079" y="1072"/>
                  </a:lnTo>
                  <a:lnTo>
                    <a:pt x="2086" y="1071"/>
                  </a:lnTo>
                  <a:lnTo>
                    <a:pt x="2094" y="1069"/>
                  </a:lnTo>
                  <a:lnTo>
                    <a:pt x="2101" y="1068"/>
                  </a:lnTo>
                  <a:lnTo>
                    <a:pt x="2108" y="1067"/>
                  </a:lnTo>
                  <a:lnTo>
                    <a:pt x="2115" y="1065"/>
                  </a:lnTo>
                  <a:lnTo>
                    <a:pt x="2121" y="1064"/>
                  </a:lnTo>
                  <a:lnTo>
                    <a:pt x="2128" y="1063"/>
                  </a:lnTo>
                  <a:lnTo>
                    <a:pt x="2134" y="1062"/>
                  </a:lnTo>
                  <a:lnTo>
                    <a:pt x="2140" y="1060"/>
                  </a:lnTo>
                  <a:lnTo>
                    <a:pt x="2146" y="1059"/>
                  </a:lnTo>
                  <a:lnTo>
                    <a:pt x="2152" y="1058"/>
                  </a:lnTo>
                  <a:lnTo>
                    <a:pt x="2158" y="1056"/>
                  </a:lnTo>
                  <a:lnTo>
                    <a:pt x="2165" y="1055"/>
                  </a:lnTo>
                  <a:lnTo>
                    <a:pt x="2172" y="1054"/>
                  </a:lnTo>
                  <a:lnTo>
                    <a:pt x="2178" y="1053"/>
                  </a:lnTo>
                  <a:lnTo>
                    <a:pt x="2186" y="1052"/>
                  </a:lnTo>
                  <a:lnTo>
                    <a:pt x="2193" y="1051"/>
                  </a:lnTo>
                  <a:lnTo>
                    <a:pt x="2201" y="1050"/>
                  </a:lnTo>
                  <a:lnTo>
                    <a:pt x="2209" y="1049"/>
                  </a:lnTo>
                  <a:lnTo>
                    <a:pt x="2218" y="1048"/>
                  </a:lnTo>
                  <a:lnTo>
                    <a:pt x="2228" y="1047"/>
                  </a:lnTo>
                  <a:lnTo>
                    <a:pt x="2238" y="1046"/>
                  </a:lnTo>
                  <a:lnTo>
                    <a:pt x="2248" y="1045"/>
                  </a:lnTo>
                  <a:lnTo>
                    <a:pt x="2259" y="1044"/>
                  </a:lnTo>
                  <a:lnTo>
                    <a:pt x="2272" y="1044"/>
                  </a:lnTo>
                  <a:lnTo>
                    <a:pt x="2594" y="1026"/>
                  </a:lnTo>
                  <a:lnTo>
                    <a:pt x="2740" y="1020"/>
                  </a:lnTo>
                  <a:lnTo>
                    <a:pt x="2879" y="1015"/>
                  </a:lnTo>
                  <a:lnTo>
                    <a:pt x="3009" y="1012"/>
                  </a:lnTo>
                  <a:lnTo>
                    <a:pt x="3132" y="1011"/>
                  </a:lnTo>
                  <a:lnTo>
                    <a:pt x="3248" y="1011"/>
                  </a:lnTo>
                  <a:lnTo>
                    <a:pt x="3359" y="1012"/>
                  </a:lnTo>
                  <a:lnTo>
                    <a:pt x="3464" y="1014"/>
                  </a:lnTo>
                  <a:lnTo>
                    <a:pt x="3564" y="1017"/>
                  </a:lnTo>
                  <a:lnTo>
                    <a:pt x="3660" y="1021"/>
                  </a:lnTo>
                  <a:lnTo>
                    <a:pt x="3753" y="1026"/>
                  </a:lnTo>
                  <a:lnTo>
                    <a:pt x="3844" y="1032"/>
                  </a:lnTo>
                  <a:lnTo>
                    <a:pt x="3932" y="1038"/>
                  </a:lnTo>
                  <a:lnTo>
                    <a:pt x="4020" y="1044"/>
                  </a:lnTo>
                  <a:lnTo>
                    <a:pt x="4106" y="1051"/>
                  </a:lnTo>
                  <a:lnTo>
                    <a:pt x="4192" y="1058"/>
                  </a:lnTo>
                  <a:lnTo>
                    <a:pt x="4280" y="1065"/>
                  </a:lnTo>
                  <a:lnTo>
                    <a:pt x="4368" y="1072"/>
                  </a:lnTo>
                  <a:lnTo>
                    <a:pt x="4459" y="1080"/>
                  </a:lnTo>
                  <a:lnTo>
                    <a:pt x="4552" y="1087"/>
                  </a:lnTo>
                  <a:lnTo>
                    <a:pt x="4649" y="1094"/>
                  </a:lnTo>
                  <a:lnTo>
                    <a:pt x="4750" y="1100"/>
                  </a:lnTo>
                  <a:lnTo>
                    <a:pt x="4855" y="1106"/>
                  </a:lnTo>
                  <a:lnTo>
                    <a:pt x="4966" y="1111"/>
                  </a:lnTo>
                  <a:lnTo>
                    <a:pt x="5082" y="1115"/>
                  </a:lnTo>
                  <a:lnTo>
                    <a:pt x="5206" y="1119"/>
                  </a:lnTo>
                  <a:lnTo>
                    <a:pt x="5337" y="1122"/>
                  </a:lnTo>
                  <a:lnTo>
                    <a:pt x="5476" y="1123"/>
                  </a:lnTo>
                  <a:lnTo>
                    <a:pt x="5624" y="1124"/>
                  </a:lnTo>
                  <a:lnTo>
                    <a:pt x="5780" y="1123"/>
                  </a:lnTo>
                  <a:lnTo>
                    <a:pt x="5948" y="1121"/>
                  </a:lnTo>
                  <a:lnTo>
                    <a:pt x="5968" y="1120"/>
                  </a:lnTo>
                  <a:lnTo>
                    <a:pt x="5978" y="1120"/>
                  </a:lnTo>
                  <a:lnTo>
                    <a:pt x="5987" y="1120"/>
                  </a:lnTo>
                  <a:lnTo>
                    <a:pt x="5995" y="1120"/>
                  </a:lnTo>
                  <a:lnTo>
                    <a:pt x="6003" y="1120"/>
                  </a:lnTo>
                  <a:lnTo>
                    <a:pt x="6011" y="1120"/>
                  </a:lnTo>
                  <a:lnTo>
                    <a:pt x="6018" y="1120"/>
                  </a:lnTo>
                  <a:lnTo>
                    <a:pt x="6024" y="1120"/>
                  </a:lnTo>
                  <a:lnTo>
                    <a:pt x="6031" y="1119"/>
                  </a:lnTo>
                  <a:lnTo>
                    <a:pt x="6037" y="1119"/>
                  </a:lnTo>
                  <a:lnTo>
                    <a:pt x="6043" y="1119"/>
                  </a:lnTo>
                  <a:lnTo>
                    <a:pt x="6049" y="1119"/>
                  </a:lnTo>
                  <a:lnTo>
                    <a:pt x="6055" y="1119"/>
                  </a:lnTo>
                  <a:lnTo>
                    <a:pt x="6060" y="1118"/>
                  </a:lnTo>
                  <a:lnTo>
                    <a:pt x="6066" y="1118"/>
                  </a:lnTo>
                  <a:lnTo>
                    <a:pt x="6072" y="1118"/>
                  </a:lnTo>
                  <a:lnTo>
                    <a:pt x="6077" y="1118"/>
                  </a:lnTo>
                  <a:lnTo>
                    <a:pt x="6083" y="1117"/>
                  </a:lnTo>
                  <a:lnTo>
                    <a:pt x="6089" y="1117"/>
                  </a:lnTo>
                  <a:lnTo>
                    <a:pt x="6095" y="1116"/>
                  </a:lnTo>
                  <a:lnTo>
                    <a:pt x="6101" y="1116"/>
                  </a:lnTo>
                  <a:lnTo>
                    <a:pt x="6108" y="1115"/>
                  </a:lnTo>
                  <a:lnTo>
                    <a:pt x="6114" y="1115"/>
                  </a:lnTo>
                  <a:lnTo>
                    <a:pt x="6121" y="1114"/>
                  </a:lnTo>
                  <a:lnTo>
                    <a:pt x="6129" y="1113"/>
                  </a:lnTo>
                  <a:lnTo>
                    <a:pt x="6137" y="1112"/>
                  </a:lnTo>
                  <a:lnTo>
                    <a:pt x="6145" y="1112"/>
                  </a:lnTo>
                  <a:lnTo>
                    <a:pt x="6154" y="1111"/>
                  </a:lnTo>
                  <a:lnTo>
                    <a:pt x="6164" y="1110"/>
                  </a:lnTo>
                  <a:lnTo>
                    <a:pt x="6174" y="1108"/>
                  </a:lnTo>
                  <a:lnTo>
                    <a:pt x="6184" y="1108"/>
                  </a:lnTo>
                  <a:lnTo>
                    <a:pt x="6191" y="1107"/>
                  </a:lnTo>
                  <a:lnTo>
                    <a:pt x="6194" y="1106"/>
                  </a:lnTo>
                  <a:lnTo>
                    <a:pt x="6197" y="1106"/>
                  </a:lnTo>
                  <a:lnTo>
                    <a:pt x="6200" y="1105"/>
                  </a:lnTo>
                  <a:lnTo>
                    <a:pt x="6203" y="1105"/>
                  </a:lnTo>
                  <a:lnTo>
                    <a:pt x="6205" y="1104"/>
                  </a:lnTo>
                  <a:lnTo>
                    <a:pt x="6208" y="1104"/>
                  </a:lnTo>
                  <a:lnTo>
                    <a:pt x="6210" y="1104"/>
                  </a:lnTo>
                  <a:lnTo>
                    <a:pt x="6212" y="1103"/>
                  </a:lnTo>
                  <a:lnTo>
                    <a:pt x="6214" y="1103"/>
                  </a:lnTo>
                  <a:lnTo>
                    <a:pt x="6216" y="1102"/>
                  </a:lnTo>
                  <a:lnTo>
                    <a:pt x="6218" y="1102"/>
                  </a:lnTo>
                  <a:lnTo>
                    <a:pt x="6220" y="1102"/>
                  </a:lnTo>
                  <a:lnTo>
                    <a:pt x="6222" y="1101"/>
                  </a:lnTo>
                  <a:lnTo>
                    <a:pt x="6224" y="1101"/>
                  </a:lnTo>
                  <a:lnTo>
                    <a:pt x="6226" y="1100"/>
                  </a:lnTo>
                  <a:lnTo>
                    <a:pt x="6227" y="1100"/>
                  </a:lnTo>
                  <a:lnTo>
                    <a:pt x="6229" y="1099"/>
                  </a:lnTo>
                  <a:lnTo>
                    <a:pt x="6231" y="1099"/>
                  </a:lnTo>
                  <a:lnTo>
                    <a:pt x="6233" y="1098"/>
                  </a:lnTo>
                  <a:lnTo>
                    <a:pt x="6235" y="1098"/>
                  </a:lnTo>
                  <a:lnTo>
                    <a:pt x="6238" y="1098"/>
                  </a:lnTo>
                  <a:lnTo>
                    <a:pt x="6240" y="1097"/>
                  </a:lnTo>
                  <a:lnTo>
                    <a:pt x="6242" y="1097"/>
                  </a:lnTo>
                  <a:lnTo>
                    <a:pt x="6245" y="1097"/>
                  </a:lnTo>
                  <a:lnTo>
                    <a:pt x="6247" y="1096"/>
                  </a:lnTo>
                  <a:lnTo>
                    <a:pt x="6250" y="1096"/>
                  </a:lnTo>
                  <a:lnTo>
                    <a:pt x="6253" y="1096"/>
                  </a:lnTo>
                  <a:lnTo>
                    <a:pt x="6256" y="1095"/>
                  </a:lnTo>
                  <a:lnTo>
                    <a:pt x="6260" y="1095"/>
                  </a:lnTo>
                  <a:lnTo>
                    <a:pt x="6264" y="1095"/>
                  </a:lnTo>
                  <a:lnTo>
                    <a:pt x="6281" y="1094"/>
                  </a:lnTo>
                  <a:lnTo>
                    <a:pt x="6290" y="1094"/>
                  </a:lnTo>
                  <a:lnTo>
                    <a:pt x="6298" y="1094"/>
                  </a:lnTo>
                  <a:lnTo>
                    <a:pt x="6306" y="1095"/>
                  </a:lnTo>
                  <a:lnTo>
                    <a:pt x="6314" y="1096"/>
                  </a:lnTo>
                  <a:lnTo>
                    <a:pt x="6321" y="1097"/>
                  </a:lnTo>
                  <a:lnTo>
                    <a:pt x="6329" y="1098"/>
                  </a:lnTo>
                  <a:lnTo>
                    <a:pt x="6336" y="1100"/>
                  </a:lnTo>
                  <a:lnTo>
                    <a:pt x="6343" y="1101"/>
                  </a:lnTo>
                  <a:lnTo>
                    <a:pt x="6350" y="1102"/>
                  </a:lnTo>
                  <a:lnTo>
                    <a:pt x="6356" y="1104"/>
                  </a:lnTo>
                  <a:lnTo>
                    <a:pt x="6362" y="1106"/>
                  </a:lnTo>
                  <a:lnTo>
                    <a:pt x="6368" y="1107"/>
                  </a:lnTo>
                  <a:lnTo>
                    <a:pt x="6375" y="1108"/>
                  </a:lnTo>
                  <a:lnTo>
                    <a:pt x="6380" y="1110"/>
                  </a:lnTo>
                  <a:lnTo>
                    <a:pt x="6386" y="1111"/>
                  </a:lnTo>
                  <a:lnTo>
                    <a:pt x="6392" y="1112"/>
                  </a:lnTo>
                  <a:lnTo>
                    <a:pt x="6397" y="1113"/>
                  </a:lnTo>
                  <a:lnTo>
                    <a:pt x="6403" y="1114"/>
                  </a:lnTo>
                  <a:lnTo>
                    <a:pt x="6408" y="1114"/>
                  </a:lnTo>
                  <a:lnTo>
                    <a:pt x="6413" y="1114"/>
                  </a:lnTo>
                  <a:lnTo>
                    <a:pt x="6418" y="1114"/>
                  </a:lnTo>
                  <a:lnTo>
                    <a:pt x="6423" y="1114"/>
                  </a:lnTo>
                  <a:lnTo>
                    <a:pt x="6428" y="1113"/>
                  </a:lnTo>
                  <a:lnTo>
                    <a:pt x="6433" y="1112"/>
                  </a:lnTo>
                  <a:lnTo>
                    <a:pt x="6438" y="1110"/>
                  </a:lnTo>
                  <a:lnTo>
                    <a:pt x="6443" y="1108"/>
                  </a:lnTo>
                  <a:lnTo>
                    <a:pt x="6447" y="1106"/>
                  </a:lnTo>
                  <a:lnTo>
                    <a:pt x="6452" y="1102"/>
                  </a:lnTo>
                  <a:lnTo>
                    <a:pt x="6457" y="1099"/>
                  </a:lnTo>
                  <a:lnTo>
                    <a:pt x="6462" y="1095"/>
                  </a:lnTo>
                  <a:lnTo>
                    <a:pt x="6468" y="1087"/>
                  </a:lnTo>
                  <a:lnTo>
                    <a:pt x="6471" y="1083"/>
                  </a:lnTo>
                  <a:lnTo>
                    <a:pt x="6474" y="1079"/>
                  </a:lnTo>
                  <a:lnTo>
                    <a:pt x="6476" y="1075"/>
                  </a:lnTo>
                  <a:lnTo>
                    <a:pt x="6477" y="1071"/>
                  </a:lnTo>
                  <a:lnTo>
                    <a:pt x="6478" y="1067"/>
                  </a:lnTo>
                  <a:lnTo>
                    <a:pt x="6479" y="1063"/>
                  </a:lnTo>
                  <a:lnTo>
                    <a:pt x="6480" y="1058"/>
                  </a:lnTo>
                  <a:lnTo>
                    <a:pt x="6480" y="1054"/>
                  </a:lnTo>
                  <a:lnTo>
                    <a:pt x="6480" y="1050"/>
                  </a:lnTo>
                  <a:lnTo>
                    <a:pt x="6480" y="1046"/>
                  </a:lnTo>
                  <a:lnTo>
                    <a:pt x="6480" y="1041"/>
                  </a:lnTo>
                  <a:lnTo>
                    <a:pt x="6479" y="1036"/>
                  </a:lnTo>
                  <a:lnTo>
                    <a:pt x="6478" y="1032"/>
                  </a:lnTo>
                  <a:lnTo>
                    <a:pt x="6477" y="1027"/>
                  </a:lnTo>
                  <a:lnTo>
                    <a:pt x="6476" y="1022"/>
                  </a:lnTo>
                  <a:lnTo>
                    <a:pt x="6475" y="1017"/>
                  </a:lnTo>
                  <a:lnTo>
                    <a:pt x="6474" y="1012"/>
                  </a:lnTo>
                  <a:lnTo>
                    <a:pt x="6472" y="1006"/>
                  </a:lnTo>
                  <a:lnTo>
                    <a:pt x="6471" y="1001"/>
                  </a:lnTo>
                  <a:lnTo>
                    <a:pt x="6470" y="995"/>
                  </a:lnTo>
                  <a:lnTo>
                    <a:pt x="6469" y="989"/>
                  </a:lnTo>
                  <a:lnTo>
                    <a:pt x="6467" y="983"/>
                  </a:lnTo>
                  <a:lnTo>
                    <a:pt x="6466" y="977"/>
                  </a:lnTo>
                  <a:lnTo>
                    <a:pt x="6465" y="971"/>
                  </a:lnTo>
                  <a:lnTo>
                    <a:pt x="6464" y="964"/>
                  </a:lnTo>
                  <a:lnTo>
                    <a:pt x="6463" y="957"/>
                  </a:lnTo>
                  <a:lnTo>
                    <a:pt x="6462" y="950"/>
                  </a:lnTo>
                  <a:lnTo>
                    <a:pt x="6462" y="943"/>
                  </a:lnTo>
                  <a:lnTo>
                    <a:pt x="6462" y="936"/>
                  </a:lnTo>
                  <a:lnTo>
                    <a:pt x="6462" y="928"/>
                  </a:lnTo>
                  <a:lnTo>
                    <a:pt x="6462" y="902"/>
                  </a:lnTo>
                  <a:lnTo>
                    <a:pt x="6462" y="890"/>
                  </a:lnTo>
                  <a:lnTo>
                    <a:pt x="6462" y="879"/>
                  </a:lnTo>
                  <a:lnTo>
                    <a:pt x="6462" y="868"/>
                  </a:lnTo>
                  <a:lnTo>
                    <a:pt x="6462" y="858"/>
                  </a:lnTo>
                  <a:lnTo>
                    <a:pt x="6462" y="849"/>
                  </a:lnTo>
                  <a:lnTo>
                    <a:pt x="6462" y="840"/>
                  </a:lnTo>
                  <a:lnTo>
                    <a:pt x="6462" y="832"/>
                  </a:lnTo>
                  <a:lnTo>
                    <a:pt x="6462" y="823"/>
                  </a:lnTo>
                  <a:lnTo>
                    <a:pt x="6462" y="816"/>
                  </a:lnTo>
                  <a:lnTo>
                    <a:pt x="6462" y="808"/>
                  </a:lnTo>
                  <a:lnTo>
                    <a:pt x="6462" y="801"/>
                  </a:lnTo>
                  <a:lnTo>
                    <a:pt x="6462" y="794"/>
                  </a:lnTo>
                  <a:lnTo>
                    <a:pt x="6462" y="787"/>
                  </a:lnTo>
                  <a:lnTo>
                    <a:pt x="6462" y="780"/>
                  </a:lnTo>
                  <a:lnTo>
                    <a:pt x="6462" y="773"/>
                  </a:lnTo>
                  <a:lnTo>
                    <a:pt x="6462" y="766"/>
                  </a:lnTo>
                  <a:lnTo>
                    <a:pt x="6462" y="759"/>
                  </a:lnTo>
                  <a:lnTo>
                    <a:pt x="6462" y="752"/>
                  </a:lnTo>
                  <a:lnTo>
                    <a:pt x="6462" y="744"/>
                  </a:lnTo>
                  <a:lnTo>
                    <a:pt x="6462" y="736"/>
                  </a:lnTo>
                  <a:lnTo>
                    <a:pt x="6462" y="728"/>
                  </a:lnTo>
                  <a:lnTo>
                    <a:pt x="6462" y="720"/>
                  </a:lnTo>
                  <a:lnTo>
                    <a:pt x="6462" y="711"/>
                  </a:lnTo>
                  <a:lnTo>
                    <a:pt x="6462" y="701"/>
                  </a:lnTo>
                  <a:lnTo>
                    <a:pt x="6462" y="692"/>
                  </a:lnTo>
                  <a:lnTo>
                    <a:pt x="6462" y="681"/>
                  </a:lnTo>
                  <a:lnTo>
                    <a:pt x="6462" y="670"/>
                  </a:lnTo>
                  <a:lnTo>
                    <a:pt x="6462" y="658"/>
                  </a:lnTo>
                  <a:lnTo>
                    <a:pt x="6462" y="645"/>
                  </a:lnTo>
                  <a:lnTo>
                    <a:pt x="6462" y="632"/>
                  </a:lnTo>
                  <a:lnTo>
                    <a:pt x="6462" y="628"/>
                  </a:lnTo>
                  <a:lnTo>
                    <a:pt x="6462" y="627"/>
                  </a:lnTo>
                  <a:lnTo>
                    <a:pt x="6462" y="626"/>
                  </a:lnTo>
                  <a:lnTo>
                    <a:pt x="6462" y="624"/>
                  </a:lnTo>
                  <a:lnTo>
                    <a:pt x="6462" y="623"/>
                  </a:lnTo>
                  <a:lnTo>
                    <a:pt x="6462" y="622"/>
                  </a:lnTo>
                  <a:lnTo>
                    <a:pt x="6462" y="620"/>
                  </a:lnTo>
                  <a:lnTo>
                    <a:pt x="6462" y="619"/>
                  </a:lnTo>
                  <a:lnTo>
                    <a:pt x="6462" y="618"/>
                  </a:lnTo>
                  <a:lnTo>
                    <a:pt x="6462" y="617"/>
                  </a:lnTo>
                  <a:lnTo>
                    <a:pt x="6462" y="616"/>
                  </a:lnTo>
                  <a:lnTo>
                    <a:pt x="6462" y="615"/>
                  </a:lnTo>
                  <a:lnTo>
                    <a:pt x="6462" y="614"/>
                  </a:lnTo>
                  <a:lnTo>
                    <a:pt x="6462" y="614"/>
                  </a:lnTo>
                  <a:lnTo>
                    <a:pt x="6462" y="613"/>
                  </a:lnTo>
                  <a:lnTo>
                    <a:pt x="6462" y="612"/>
                  </a:lnTo>
                  <a:lnTo>
                    <a:pt x="6462" y="611"/>
                  </a:lnTo>
                  <a:lnTo>
                    <a:pt x="6462" y="610"/>
                  </a:lnTo>
                  <a:lnTo>
                    <a:pt x="6462" y="609"/>
                  </a:lnTo>
                  <a:lnTo>
                    <a:pt x="6462" y="608"/>
                  </a:lnTo>
                  <a:lnTo>
                    <a:pt x="6462" y="607"/>
                  </a:lnTo>
                  <a:lnTo>
                    <a:pt x="6462" y="606"/>
                  </a:lnTo>
                  <a:lnTo>
                    <a:pt x="6462" y="605"/>
                  </a:lnTo>
                  <a:lnTo>
                    <a:pt x="6462" y="604"/>
                  </a:lnTo>
                  <a:lnTo>
                    <a:pt x="6462" y="602"/>
                  </a:lnTo>
                  <a:lnTo>
                    <a:pt x="6462" y="601"/>
                  </a:lnTo>
                  <a:lnTo>
                    <a:pt x="6462" y="600"/>
                  </a:lnTo>
                  <a:lnTo>
                    <a:pt x="6462" y="598"/>
                  </a:lnTo>
                  <a:lnTo>
                    <a:pt x="6462" y="597"/>
                  </a:lnTo>
                  <a:lnTo>
                    <a:pt x="6462" y="595"/>
                  </a:lnTo>
                  <a:lnTo>
                    <a:pt x="6462" y="594"/>
                  </a:lnTo>
                  <a:lnTo>
                    <a:pt x="6462" y="567"/>
                  </a:lnTo>
                  <a:lnTo>
                    <a:pt x="6462" y="556"/>
                  </a:lnTo>
                  <a:lnTo>
                    <a:pt x="6462" y="544"/>
                  </a:lnTo>
                  <a:lnTo>
                    <a:pt x="6462" y="534"/>
                  </a:lnTo>
                  <a:lnTo>
                    <a:pt x="6462" y="524"/>
                  </a:lnTo>
                  <a:lnTo>
                    <a:pt x="6462" y="515"/>
                  </a:lnTo>
                  <a:lnTo>
                    <a:pt x="6462" y="506"/>
                  </a:lnTo>
                  <a:lnTo>
                    <a:pt x="6462" y="497"/>
                  </a:lnTo>
                  <a:lnTo>
                    <a:pt x="6462" y="489"/>
                  </a:lnTo>
                  <a:lnTo>
                    <a:pt x="6462" y="482"/>
                  </a:lnTo>
                  <a:lnTo>
                    <a:pt x="6462" y="474"/>
                  </a:lnTo>
                  <a:lnTo>
                    <a:pt x="6462" y="467"/>
                  </a:lnTo>
                  <a:lnTo>
                    <a:pt x="6462" y="460"/>
                  </a:lnTo>
                  <a:lnTo>
                    <a:pt x="6462" y="453"/>
                  </a:lnTo>
                  <a:lnTo>
                    <a:pt x="6462" y="446"/>
                  </a:lnTo>
                  <a:lnTo>
                    <a:pt x="6462" y="439"/>
                  </a:lnTo>
                  <a:lnTo>
                    <a:pt x="6462" y="432"/>
                  </a:lnTo>
                  <a:lnTo>
                    <a:pt x="6462" y="425"/>
                  </a:lnTo>
                  <a:lnTo>
                    <a:pt x="6462" y="418"/>
                  </a:lnTo>
                  <a:lnTo>
                    <a:pt x="6462" y="410"/>
                  </a:lnTo>
                  <a:lnTo>
                    <a:pt x="6462" y="402"/>
                  </a:lnTo>
                  <a:lnTo>
                    <a:pt x="6462" y="394"/>
                  </a:lnTo>
                  <a:lnTo>
                    <a:pt x="6462" y="386"/>
                  </a:lnTo>
                  <a:lnTo>
                    <a:pt x="6462" y="377"/>
                  </a:lnTo>
                  <a:lnTo>
                    <a:pt x="6462" y="367"/>
                  </a:lnTo>
                  <a:lnTo>
                    <a:pt x="6462" y="358"/>
                  </a:lnTo>
                  <a:lnTo>
                    <a:pt x="6462" y="347"/>
                  </a:lnTo>
                  <a:lnTo>
                    <a:pt x="6462" y="336"/>
                  </a:lnTo>
                  <a:lnTo>
                    <a:pt x="6462" y="324"/>
                  </a:lnTo>
                  <a:lnTo>
                    <a:pt x="6462" y="311"/>
                  </a:lnTo>
                  <a:lnTo>
                    <a:pt x="6462" y="298"/>
                  </a:lnTo>
                  <a:lnTo>
                    <a:pt x="6462" y="284"/>
                  </a:lnTo>
                  <a:lnTo>
                    <a:pt x="6462" y="278"/>
                  </a:lnTo>
                  <a:lnTo>
                    <a:pt x="6462" y="272"/>
                  </a:lnTo>
                  <a:lnTo>
                    <a:pt x="6462" y="267"/>
                  </a:lnTo>
                  <a:lnTo>
                    <a:pt x="6462" y="262"/>
                  </a:lnTo>
                  <a:lnTo>
                    <a:pt x="6462" y="256"/>
                  </a:lnTo>
                  <a:lnTo>
                    <a:pt x="6462" y="252"/>
                  </a:lnTo>
                  <a:lnTo>
                    <a:pt x="6462" y="248"/>
                  </a:lnTo>
                  <a:lnTo>
                    <a:pt x="6462" y="243"/>
                  </a:lnTo>
                  <a:lnTo>
                    <a:pt x="6462" y="239"/>
                  </a:lnTo>
                  <a:lnTo>
                    <a:pt x="6462" y="235"/>
                  </a:lnTo>
                  <a:lnTo>
                    <a:pt x="6462" y="232"/>
                  </a:lnTo>
                  <a:lnTo>
                    <a:pt x="6462" y="228"/>
                  </a:lnTo>
                  <a:lnTo>
                    <a:pt x="6462" y="224"/>
                  </a:lnTo>
                  <a:lnTo>
                    <a:pt x="6462" y="221"/>
                  </a:lnTo>
                  <a:lnTo>
                    <a:pt x="6462" y="217"/>
                  </a:lnTo>
                  <a:lnTo>
                    <a:pt x="6462" y="213"/>
                  </a:lnTo>
                  <a:lnTo>
                    <a:pt x="6462" y="210"/>
                  </a:lnTo>
                  <a:lnTo>
                    <a:pt x="6462" y="206"/>
                  </a:lnTo>
                  <a:lnTo>
                    <a:pt x="6462" y="202"/>
                  </a:lnTo>
                  <a:lnTo>
                    <a:pt x="6462" y="198"/>
                  </a:lnTo>
                  <a:lnTo>
                    <a:pt x="6462" y="194"/>
                  </a:lnTo>
                  <a:lnTo>
                    <a:pt x="6462" y="189"/>
                  </a:lnTo>
                  <a:lnTo>
                    <a:pt x="6462" y="184"/>
                  </a:lnTo>
                  <a:lnTo>
                    <a:pt x="6462" y="180"/>
                  </a:lnTo>
                  <a:lnTo>
                    <a:pt x="6462" y="174"/>
                  </a:lnTo>
                  <a:lnTo>
                    <a:pt x="6462" y="169"/>
                  </a:lnTo>
                  <a:lnTo>
                    <a:pt x="6462" y="163"/>
                  </a:lnTo>
                  <a:lnTo>
                    <a:pt x="6462" y="157"/>
                  </a:lnTo>
                  <a:lnTo>
                    <a:pt x="6462" y="150"/>
                  </a:lnTo>
                  <a:lnTo>
                    <a:pt x="6462" y="144"/>
                  </a:lnTo>
                  <a:lnTo>
                    <a:pt x="6462" y="141"/>
                  </a:lnTo>
                  <a:lnTo>
                    <a:pt x="6462" y="140"/>
                  </a:lnTo>
                  <a:lnTo>
                    <a:pt x="6462" y="139"/>
                  </a:lnTo>
                  <a:lnTo>
                    <a:pt x="6462" y="138"/>
                  </a:lnTo>
                  <a:lnTo>
                    <a:pt x="6462" y="137"/>
                  </a:lnTo>
                  <a:lnTo>
                    <a:pt x="6462" y="136"/>
                  </a:lnTo>
                  <a:lnTo>
                    <a:pt x="6462" y="135"/>
                  </a:lnTo>
                  <a:lnTo>
                    <a:pt x="6462" y="134"/>
                  </a:lnTo>
                  <a:lnTo>
                    <a:pt x="6463" y="133"/>
                  </a:lnTo>
                  <a:lnTo>
                    <a:pt x="6463" y="132"/>
                  </a:lnTo>
                  <a:lnTo>
                    <a:pt x="6463" y="131"/>
                  </a:lnTo>
                  <a:lnTo>
                    <a:pt x="6463" y="130"/>
                  </a:lnTo>
                  <a:lnTo>
                    <a:pt x="6464" y="130"/>
                  </a:lnTo>
                  <a:lnTo>
                    <a:pt x="6464" y="129"/>
                  </a:lnTo>
                  <a:lnTo>
                    <a:pt x="6464" y="128"/>
                  </a:lnTo>
                  <a:lnTo>
                    <a:pt x="6464" y="128"/>
                  </a:lnTo>
                  <a:lnTo>
                    <a:pt x="6464" y="127"/>
                  </a:lnTo>
                  <a:lnTo>
                    <a:pt x="6464" y="126"/>
                  </a:lnTo>
                  <a:lnTo>
                    <a:pt x="6464" y="125"/>
                  </a:lnTo>
                  <a:lnTo>
                    <a:pt x="6464" y="125"/>
                  </a:lnTo>
                  <a:lnTo>
                    <a:pt x="6464" y="124"/>
                  </a:lnTo>
                  <a:lnTo>
                    <a:pt x="6464" y="123"/>
                  </a:lnTo>
                  <a:lnTo>
                    <a:pt x="6464" y="123"/>
                  </a:lnTo>
                  <a:lnTo>
                    <a:pt x="6464" y="122"/>
                  </a:lnTo>
                  <a:lnTo>
                    <a:pt x="6464" y="122"/>
                  </a:lnTo>
                  <a:lnTo>
                    <a:pt x="6464" y="121"/>
                  </a:lnTo>
                  <a:lnTo>
                    <a:pt x="6463" y="120"/>
                  </a:lnTo>
                  <a:lnTo>
                    <a:pt x="6463" y="120"/>
                  </a:lnTo>
                  <a:lnTo>
                    <a:pt x="6462" y="119"/>
                  </a:lnTo>
                  <a:lnTo>
                    <a:pt x="6462" y="118"/>
                  </a:lnTo>
                  <a:lnTo>
                    <a:pt x="6462" y="118"/>
                  </a:lnTo>
                  <a:lnTo>
                    <a:pt x="6414" y="78"/>
                  </a:lnTo>
                  <a:lnTo>
                    <a:pt x="6390" y="62"/>
                  </a:lnTo>
                  <a:lnTo>
                    <a:pt x="6366" y="47"/>
                  </a:lnTo>
                  <a:lnTo>
                    <a:pt x="6342" y="35"/>
                  </a:lnTo>
                  <a:lnTo>
                    <a:pt x="6318" y="25"/>
                  </a:lnTo>
                  <a:lnTo>
                    <a:pt x="6293" y="17"/>
                  </a:lnTo>
                  <a:lnTo>
                    <a:pt x="6268" y="10"/>
                  </a:lnTo>
                  <a:lnTo>
                    <a:pt x="6242" y="5"/>
                  </a:lnTo>
                  <a:lnTo>
                    <a:pt x="6216" y="2"/>
                  </a:lnTo>
                  <a:lnTo>
                    <a:pt x="6190" y="0"/>
                  </a:lnTo>
                  <a:lnTo>
                    <a:pt x="6163" y="0"/>
                  </a:lnTo>
                  <a:lnTo>
                    <a:pt x="6136" y="1"/>
                  </a:lnTo>
                  <a:lnTo>
                    <a:pt x="6108" y="4"/>
                  </a:lnTo>
                  <a:lnTo>
                    <a:pt x="6079" y="7"/>
                  </a:lnTo>
                  <a:lnTo>
                    <a:pt x="6050" y="11"/>
                  </a:lnTo>
                  <a:lnTo>
                    <a:pt x="6020" y="17"/>
                  </a:lnTo>
                  <a:lnTo>
                    <a:pt x="5989" y="23"/>
                  </a:lnTo>
                  <a:lnTo>
                    <a:pt x="5958" y="30"/>
                  </a:lnTo>
                  <a:lnTo>
                    <a:pt x="5926" y="37"/>
                  </a:lnTo>
                  <a:lnTo>
                    <a:pt x="5892" y="46"/>
                  </a:lnTo>
                  <a:lnTo>
                    <a:pt x="5858" y="54"/>
                  </a:lnTo>
                  <a:lnTo>
                    <a:pt x="5823" y="63"/>
                  </a:lnTo>
                  <a:lnTo>
                    <a:pt x="5787" y="72"/>
                  </a:lnTo>
                  <a:lnTo>
                    <a:pt x="5750" y="82"/>
                  </a:lnTo>
                  <a:lnTo>
                    <a:pt x="5712" y="91"/>
                  </a:lnTo>
                  <a:lnTo>
                    <a:pt x="5673" y="100"/>
                  </a:lnTo>
                  <a:lnTo>
                    <a:pt x="5633" y="110"/>
                  </a:lnTo>
                  <a:lnTo>
                    <a:pt x="5592" y="118"/>
                  </a:lnTo>
                  <a:lnTo>
                    <a:pt x="5549" y="127"/>
                  </a:lnTo>
                  <a:lnTo>
                    <a:pt x="5505" y="136"/>
                  </a:lnTo>
                  <a:lnTo>
                    <a:pt x="5460" y="144"/>
                  </a:lnTo>
                  <a:lnTo>
                    <a:pt x="5415" y="152"/>
                  </a:lnTo>
                  <a:lnTo>
                    <a:pt x="5394" y="156"/>
                  </a:lnTo>
                  <a:lnTo>
                    <a:pt x="5375" y="160"/>
                  </a:lnTo>
                  <a:lnTo>
                    <a:pt x="5357" y="165"/>
                  </a:lnTo>
                  <a:lnTo>
                    <a:pt x="5340" y="170"/>
                  </a:lnTo>
                  <a:lnTo>
                    <a:pt x="5324" y="174"/>
                  </a:lnTo>
                  <a:lnTo>
                    <a:pt x="5310" y="180"/>
                  </a:lnTo>
                  <a:lnTo>
                    <a:pt x="5295" y="184"/>
                  </a:lnTo>
                  <a:lnTo>
                    <a:pt x="5282" y="190"/>
                  </a:lnTo>
                  <a:lnTo>
                    <a:pt x="5269" y="195"/>
                  </a:lnTo>
                  <a:lnTo>
                    <a:pt x="5256" y="200"/>
                  </a:lnTo>
                  <a:lnTo>
                    <a:pt x="5244" y="205"/>
                  </a:lnTo>
                  <a:lnTo>
                    <a:pt x="5232" y="210"/>
                  </a:lnTo>
                  <a:lnTo>
                    <a:pt x="5221" y="216"/>
                  </a:lnTo>
                  <a:lnTo>
                    <a:pt x="5210" y="221"/>
                  </a:lnTo>
                  <a:lnTo>
                    <a:pt x="5198" y="226"/>
                  </a:lnTo>
                  <a:lnTo>
                    <a:pt x="5186" y="232"/>
                  </a:lnTo>
                  <a:lnTo>
                    <a:pt x="5174" y="237"/>
                  </a:lnTo>
                  <a:lnTo>
                    <a:pt x="5162" y="242"/>
                  </a:lnTo>
                  <a:lnTo>
                    <a:pt x="5150" y="247"/>
                  </a:lnTo>
                  <a:lnTo>
                    <a:pt x="5137" y="252"/>
                  </a:lnTo>
                  <a:lnTo>
                    <a:pt x="5124" y="257"/>
                  </a:lnTo>
                  <a:lnTo>
                    <a:pt x="5109" y="262"/>
                  </a:lnTo>
                  <a:lnTo>
                    <a:pt x="5094" y="267"/>
                  </a:lnTo>
                  <a:lnTo>
                    <a:pt x="5078" y="272"/>
                  </a:lnTo>
                  <a:lnTo>
                    <a:pt x="5062" y="277"/>
                  </a:lnTo>
                  <a:lnTo>
                    <a:pt x="5044" y="281"/>
                  </a:lnTo>
                  <a:lnTo>
                    <a:pt x="5024" y="286"/>
                  </a:lnTo>
                  <a:lnTo>
                    <a:pt x="5004" y="290"/>
                  </a:lnTo>
                  <a:lnTo>
                    <a:pt x="4982" y="294"/>
                  </a:lnTo>
                  <a:lnTo>
                    <a:pt x="4959" y="298"/>
                  </a:lnTo>
                  <a:lnTo>
                    <a:pt x="4888" y="308"/>
                  </a:lnTo>
                  <a:lnTo>
                    <a:pt x="4856" y="313"/>
                  </a:lnTo>
                  <a:lnTo>
                    <a:pt x="4826" y="317"/>
                  </a:lnTo>
                  <a:lnTo>
                    <a:pt x="4797" y="320"/>
                  </a:lnTo>
                  <a:lnTo>
                    <a:pt x="4770" y="323"/>
                  </a:lnTo>
                  <a:lnTo>
                    <a:pt x="4745" y="325"/>
                  </a:lnTo>
                  <a:lnTo>
                    <a:pt x="4720" y="327"/>
                  </a:lnTo>
                  <a:lnTo>
                    <a:pt x="4697" y="329"/>
                  </a:lnTo>
                  <a:lnTo>
                    <a:pt x="4675" y="330"/>
                  </a:lnTo>
                  <a:lnTo>
                    <a:pt x="4653" y="331"/>
                  </a:lnTo>
                  <a:lnTo>
                    <a:pt x="4633" y="331"/>
                  </a:lnTo>
                  <a:lnTo>
                    <a:pt x="4612" y="331"/>
                  </a:lnTo>
                  <a:lnTo>
                    <a:pt x="4593" y="331"/>
                  </a:lnTo>
                  <a:lnTo>
                    <a:pt x="4573" y="330"/>
                  </a:lnTo>
                  <a:lnTo>
                    <a:pt x="4554" y="330"/>
                  </a:lnTo>
                  <a:lnTo>
                    <a:pt x="4534" y="329"/>
                  </a:lnTo>
                  <a:lnTo>
                    <a:pt x="4515" y="328"/>
                  </a:lnTo>
                  <a:lnTo>
                    <a:pt x="4495" y="327"/>
                  </a:lnTo>
                  <a:lnTo>
                    <a:pt x="4475" y="326"/>
                  </a:lnTo>
                  <a:lnTo>
                    <a:pt x="4454" y="324"/>
                  </a:lnTo>
                  <a:lnTo>
                    <a:pt x="4432" y="322"/>
                  </a:lnTo>
                  <a:lnTo>
                    <a:pt x="4410" y="321"/>
                  </a:lnTo>
                  <a:lnTo>
                    <a:pt x="4386" y="320"/>
                  </a:lnTo>
                  <a:lnTo>
                    <a:pt x="4361" y="318"/>
                  </a:lnTo>
                  <a:lnTo>
                    <a:pt x="4335" y="317"/>
                  </a:lnTo>
                  <a:lnTo>
                    <a:pt x="4307" y="315"/>
                  </a:lnTo>
                  <a:lnTo>
                    <a:pt x="4278" y="314"/>
                  </a:lnTo>
                  <a:lnTo>
                    <a:pt x="4247" y="313"/>
                  </a:lnTo>
                  <a:lnTo>
                    <a:pt x="4214" y="312"/>
                  </a:lnTo>
                  <a:lnTo>
                    <a:pt x="4179" y="311"/>
                  </a:lnTo>
                  <a:lnTo>
                    <a:pt x="4142" y="311"/>
                  </a:lnTo>
                  <a:lnTo>
                    <a:pt x="4113" y="310"/>
                  </a:lnTo>
                  <a:lnTo>
                    <a:pt x="4100" y="310"/>
                  </a:lnTo>
                  <a:lnTo>
                    <a:pt x="4088" y="310"/>
                  </a:lnTo>
                  <a:lnTo>
                    <a:pt x="4076" y="310"/>
                  </a:lnTo>
                  <a:lnTo>
                    <a:pt x="4065" y="309"/>
                  </a:lnTo>
                  <a:lnTo>
                    <a:pt x="4054" y="309"/>
                  </a:lnTo>
                  <a:lnTo>
                    <a:pt x="4044" y="309"/>
                  </a:lnTo>
                  <a:lnTo>
                    <a:pt x="4035" y="308"/>
                  </a:lnTo>
                  <a:lnTo>
                    <a:pt x="4026" y="308"/>
                  </a:lnTo>
                  <a:lnTo>
                    <a:pt x="4017" y="308"/>
                  </a:lnTo>
                  <a:lnTo>
                    <a:pt x="4009" y="307"/>
                  </a:lnTo>
                  <a:lnTo>
                    <a:pt x="4001" y="307"/>
                  </a:lnTo>
                  <a:lnTo>
                    <a:pt x="3993" y="306"/>
                  </a:lnTo>
                  <a:lnTo>
                    <a:pt x="3985" y="306"/>
                  </a:lnTo>
                  <a:lnTo>
                    <a:pt x="3978" y="306"/>
                  </a:lnTo>
                  <a:lnTo>
                    <a:pt x="3970" y="305"/>
                  </a:lnTo>
                  <a:lnTo>
                    <a:pt x="3962" y="305"/>
                  </a:lnTo>
                  <a:lnTo>
                    <a:pt x="3954" y="304"/>
                  </a:lnTo>
                  <a:lnTo>
                    <a:pt x="3946" y="304"/>
                  </a:lnTo>
                  <a:lnTo>
                    <a:pt x="3938" y="303"/>
                  </a:lnTo>
                  <a:lnTo>
                    <a:pt x="3929" y="303"/>
                  </a:lnTo>
                  <a:lnTo>
                    <a:pt x="3920" y="302"/>
                  </a:lnTo>
                  <a:lnTo>
                    <a:pt x="3911" y="302"/>
                  </a:lnTo>
                  <a:lnTo>
                    <a:pt x="3901" y="302"/>
                  </a:lnTo>
                  <a:lnTo>
                    <a:pt x="3890" y="301"/>
                  </a:lnTo>
                  <a:lnTo>
                    <a:pt x="3879" y="300"/>
                  </a:lnTo>
                  <a:lnTo>
                    <a:pt x="3868" y="300"/>
                  </a:lnTo>
                  <a:lnTo>
                    <a:pt x="3855" y="299"/>
                  </a:lnTo>
                  <a:lnTo>
                    <a:pt x="3842" y="299"/>
                  </a:lnTo>
                  <a:lnTo>
                    <a:pt x="3828" y="298"/>
                  </a:lnTo>
                  <a:lnTo>
                    <a:pt x="3813" y="298"/>
                  </a:lnTo>
                  <a:lnTo>
                    <a:pt x="3771" y="297"/>
                  </a:lnTo>
                  <a:lnTo>
                    <a:pt x="3752" y="296"/>
                  </a:lnTo>
                  <a:lnTo>
                    <a:pt x="3734" y="296"/>
                  </a:lnTo>
                  <a:lnTo>
                    <a:pt x="3717" y="297"/>
                  </a:lnTo>
                  <a:lnTo>
                    <a:pt x="3701" y="297"/>
                  </a:lnTo>
                  <a:lnTo>
                    <a:pt x="3686" y="297"/>
                  </a:lnTo>
                  <a:lnTo>
                    <a:pt x="3672" y="298"/>
                  </a:lnTo>
                  <a:lnTo>
                    <a:pt x="3658" y="298"/>
                  </a:lnTo>
                  <a:lnTo>
                    <a:pt x="3644" y="299"/>
                  </a:lnTo>
                  <a:lnTo>
                    <a:pt x="3632" y="300"/>
                  </a:lnTo>
                  <a:lnTo>
                    <a:pt x="3620" y="300"/>
                  </a:lnTo>
                  <a:lnTo>
                    <a:pt x="3608" y="301"/>
                  </a:lnTo>
                  <a:lnTo>
                    <a:pt x="3596" y="301"/>
                  </a:lnTo>
                  <a:lnTo>
                    <a:pt x="3585" y="302"/>
                  </a:lnTo>
                  <a:lnTo>
                    <a:pt x="3574" y="302"/>
                  </a:lnTo>
                  <a:lnTo>
                    <a:pt x="3562" y="303"/>
                  </a:lnTo>
                  <a:lnTo>
                    <a:pt x="3551" y="303"/>
                  </a:lnTo>
                  <a:lnTo>
                    <a:pt x="3540" y="303"/>
                  </a:lnTo>
                  <a:lnTo>
                    <a:pt x="3528" y="303"/>
                  </a:lnTo>
                  <a:lnTo>
                    <a:pt x="3516" y="303"/>
                  </a:lnTo>
                  <a:lnTo>
                    <a:pt x="3504" y="303"/>
                  </a:lnTo>
                  <a:lnTo>
                    <a:pt x="3491" y="302"/>
                  </a:lnTo>
                  <a:lnTo>
                    <a:pt x="3477" y="302"/>
                  </a:lnTo>
                  <a:lnTo>
                    <a:pt x="3463" y="300"/>
                  </a:lnTo>
                  <a:lnTo>
                    <a:pt x="3448" y="299"/>
                  </a:lnTo>
                  <a:lnTo>
                    <a:pt x="3432" y="298"/>
                  </a:lnTo>
                  <a:lnTo>
                    <a:pt x="3416" y="296"/>
                  </a:lnTo>
                  <a:lnTo>
                    <a:pt x="3398" y="294"/>
                  </a:lnTo>
                  <a:lnTo>
                    <a:pt x="3380" y="291"/>
                  </a:lnTo>
                  <a:lnTo>
                    <a:pt x="3360" y="288"/>
                  </a:lnTo>
                  <a:lnTo>
                    <a:pt x="3339" y="285"/>
                  </a:lnTo>
                  <a:lnTo>
                    <a:pt x="3299" y="278"/>
                  </a:lnTo>
                  <a:lnTo>
                    <a:pt x="3282" y="273"/>
                  </a:lnTo>
                  <a:lnTo>
                    <a:pt x="3265" y="268"/>
                  </a:lnTo>
                  <a:lnTo>
                    <a:pt x="3249" y="263"/>
                  </a:lnTo>
                  <a:lnTo>
                    <a:pt x="3234" y="258"/>
                  </a:lnTo>
                  <a:lnTo>
                    <a:pt x="3220" y="252"/>
                  </a:lnTo>
                  <a:lnTo>
                    <a:pt x="3206" y="247"/>
                  </a:lnTo>
                  <a:lnTo>
                    <a:pt x="3193" y="241"/>
                  </a:lnTo>
                  <a:lnTo>
                    <a:pt x="3181" y="235"/>
                  </a:lnTo>
                  <a:lnTo>
                    <a:pt x="3169" y="229"/>
                  </a:lnTo>
                  <a:lnTo>
                    <a:pt x="3158" y="223"/>
                  </a:lnTo>
                  <a:lnTo>
                    <a:pt x="3147" y="216"/>
                  </a:lnTo>
                  <a:lnTo>
                    <a:pt x="3136" y="210"/>
                  </a:lnTo>
                  <a:lnTo>
                    <a:pt x="3126" y="204"/>
                  </a:lnTo>
                  <a:lnTo>
                    <a:pt x="3116" y="199"/>
                  </a:lnTo>
                  <a:lnTo>
                    <a:pt x="3105" y="193"/>
                  </a:lnTo>
                  <a:lnTo>
                    <a:pt x="3095" y="188"/>
                  </a:lnTo>
                  <a:lnTo>
                    <a:pt x="3084" y="182"/>
                  </a:lnTo>
                  <a:lnTo>
                    <a:pt x="3074" y="178"/>
                  </a:lnTo>
                  <a:lnTo>
                    <a:pt x="3063" y="173"/>
                  </a:lnTo>
                  <a:lnTo>
                    <a:pt x="3052" y="169"/>
                  </a:lnTo>
                  <a:lnTo>
                    <a:pt x="3040" y="165"/>
                  </a:lnTo>
                  <a:lnTo>
                    <a:pt x="3028" y="162"/>
                  </a:lnTo>
                  <a:lnTo>
                    <a:pt x="3015" y="159"/>
                  </a:lnTo>
                  <a:lnTo>
                    <a:pt x="3002" y="156"/>
                  </a:lnTo>
                  <a:lnTo>
                    <a:pt x="2988" y="155"/>
                  </a:lnTo>
                  <a:lnTo>
                    <a:pt x="2973" y="154"/>
                  </a:lnTo>
                  <a:lnTo>
                    <a:pt x="2957" y="153"/>
                  </a:lnTo>
                  <a:lnTo>
                    <a:pt x="2940" y="154"/>
                  </a:lnTo>
                  <a:lnTo>
                    <a:pt x="2923" y="154"/>
                  </a:lnTo>
                  <a:lnTo>
                    <a:pt x="2904" y="156"/>
                  </a:lnTo>
                  <a:lnTo>
                    <a:pt x="2866" y="162"/>
                  </a:lnTo>
                  <a:lnTo>
                    <a:pt x="2849" y="166"/>
                  </a:lnTo>
                  <a:lnTo>
                    <a:pt x="2834" y="170"/>
                  </a:lnTo>
                  <a:lnTo>
                    <a:pt x="2819" y="174"/>
                  </a:lnTo>
                  <a:lnTo>
                    <a:pt x="2805" y="180"/>
                  </a:lnTo>
                  <a:lnTo>
                    <a:pt x="2792" y="185"/>
                  </a:lnTo>
                  <a:lnTo>
                    <a:pt x="2780" y="191"/>
                  </a:lnTo>
                  <a:lnTo>
                    <a:pt x="2768" y="198"/>
                  </a:lnTo>
                  <a:lnTo>
                    <a:pt x="2758" y="204"/>
                  </a:lnTo>
                  <a:lnTo>
                    <a:pt x="2748" y="211"/>
                  </a:lnTo>
                  <a:lnTo>
                    <a:pt x="2738" y="218"/>
                  </a:lnTo>
                  <a:lnTo>
                    <a:pt x="2728" y="226"/>
                  </a:lnTo>
                  <a:lnTo>
                    <a:pt x="2719" y="234"/>
                  </a:lnTo>
                  <a:lnTo>
                    <a:pt x="2710" y="242"/>
                  </a:lnTo>
                  <a:lnTo>
                    <a:pt x="2701" y="250"/>
                  </a:lnTo>
                  <a:lnTo>
                    <a:pt x="2692" y="259"/>
                  </a:lnTo>
                  <a:lnTo>
                    <a:pt x="2682" y="267"/>
                  </a:lnTo>
                  <a:lnTo>
                    <a:pt x="2673" y="276"/>
                  </a:lnTo>
                  <a:lnTo>
                    <a:pt x="2664" y="285"/>
                  </a:lnTo>
                  <a:lnTo>
                    <a:pt x="2654" y="294"/>
                  </a:lnTo>
                  <a:lnTo>
                    <a:pt x="2643" y="302"/>
                  </a:lnTo>
                  <a:lnTo>
                    <a:pt x="2632" y="311"/>
                  </a:lnTo>
                  <a:lnTo>
                    <a:pt x="2621" y="320"/>
                  </a:lnTo>
                  <a:lnTo>
                    <a:pt x="2609" y="329"/>
                  </a:lnTo>
                  <a:lnTo>
                    <a:pt x="2596" y="338"/>
                  </a:lnTo>
                  <a:lnTo>
                    <a:pt x="2582" y="346"/>
                  </a:lnTo>
                  <a:lnTo>
                    <a:pt x="2567" y="355"/>
                  </a:lnTo>
                  <a:lnTo>
                    <a:pt x="2551" y="364"/>
                  </a:lnTo>
                  <a:lnTo>
                    <a:pt x="2534" y="372"/>
                  </a:lnTo>
                  <a:lnTo>
                    <a:pt x="2516" y="380"/>
                  </a:lnTo>
                  <a:lnTo>
                    <a:pt x="2496" y="388"/>
                  </a:lnTo>
                  <a:lnTo>
                    <a:pt x="2486" y="392"/>
                  </a:lnTo>
                  <a:lnTo>
                    <a:pt x="2481" y="393"/>
                  </a:lnTo>
                  <a:lnTo>
                    <a:pt x="2477" y="394"/>
                  </a:lnTo>
                  <a:lnTo>
                    <a:pt x="2473" y="396"/>
                  </a:lnTo>
                  <a:lnTo>
                    <a:pt x="2469" y="397"/>
                  </a:lnTo>
                  <a:lnTo>
                    <a:pt x="2466" y="398"/>
                  </a:lnTo>
                  <a:lnTo>
                    <a:pt x="2462" y="399"/>
                  </a:lnTo>
                  <a:lnTo>
                    <a:pt x="2458" y="400"/>
                  </a:lnTo>
                  <a:lnTo>
                    <a:pt x="2455" y="400"/>
                  </a:lnTo>
                  <a:lnTo>
                    <a:pt x="2452" y="401"/>
                  </a:lnTo>
                  <a:lnTo>
                    <a:pt x="2449" y="402"/>
                  </a:lnTo>
                  <a:lnTo>
                    <a:pt x="2446" y="402"/>
                  </a:lnTo>
                  <a:lnTo>
                    <a:pt x="2443" y="403"/>
                  </a:lnTo>
                  <a:lnTo>
                    <a:pt x="2440" y="403"/>
                  </a:lnTo>
                  <a:lnTo>
                    <a:pt x="2438" y="404"/>
                  </a:lnTo>
                  <a:lnTo>
                    <a:pt x="2435" y="404"/>
                  </a:lnTo>
                  <a:lnTo>
                    <a:pt x="2432" y="404"/>
                  </a:lnTo>
                  <a:lnTo>
                    <a:pt x="2429" y="404"/>
                  </a:lnTo>
                  <a:lnTo>
                    <a:pt x="2426" y="405"/>
                  </a:lnTo>
                  <a:lnTo>
                    <a:pt x="2423" y="405"/>
                  </a:lnTo>
                  <a:lnTo>
                    <a:pt x="2420" y="406"/>
                  </a:lnTo>
                  <a:lnTo>
                    <a:pt x="2416" y="406"/>
                  </a:lnTo>
                  <a:lnTo>
                    <a:pt x="2413" y="407"/>
                  </a:lnTo>
                  <a:lnTo>
                    <a:pt x="2409" y="407"/>
                  </a:lnTo>
                  <a:lnTo>
                    <a:pt x="2405" y="408"/>
                  </a:lnTo>
                  <a:lnTo>
                    <a:pt x="2401" y="408"/>
                  </a:lnTo>
                  <a:lnTo>
                    <a:pt x="2397" y="409"/>
                  </a:lnTo>
                  <a:lnTo>
                    <a:pt x="2392" y="410"/>
                  </a:lnTo>
                  <a:lnTo>
                    <a:pt x="2388" y="411"/>
                  </a:lnTo>
                  <a:lnTo>
                    <a:pt x="2382" y="412"/>
                  </a:lnTo>
                  <a:lnTo>
                    <a:pt x="2377" y="414"/>
                  </a:lnTo>
                  <a:lnTo>
                    <a:pt x="2368" y="416"/>
                  </a:lnTo>
                  <a:lnTo>
                    <a:pt x="2364" y="417"/>
                  </a:lnTo>
                  <a:lnTo>
                    <a:pt x="2360" y="418"/>
                  </a:lnTo>
                  <a:lnTo>
                    <a:pt x="2356" y="419"/>
                  </a:lnTo>
                  <a:lnTo>
                    <a:pt x="2352" y="420"/>
                  </a:lnTo>
                  <a:lnTo>
                    <a:pt x="2349" y="422"/>
                  </a:lnTo>
                  <a:lnTo>
                    <a:pt x="2346" y="423"/>
                  </a:lnTo>
                  <a:lnTo>
                    <a:pt x="2342" y="424"/>
                  </a:lnTo>
                  <a:lnTo>
                    <a:pt x="2340" y="425"/>
                  </a:lnTo>
                  <a:lnTo>
                    <a:pt x="2337" y="426"/>
                  </a:lnTo>
                  <a:lnTo>
                    <a:pt x="2334" y="427"/>
                  </a:lnTo>
                  <a:lnTo>
                    <a:pt x="2332" y="428"/>
                  </a:lnTo>
                  <a:lnTo>
                    <a:pt x="2329" y="429"/>
                  </a:lnTo>
                  <a:lnTo>
                    <a:pt x="2327" y="430"/>
                  </a:lnTo>
                  <a:lnTo>
                    <a:pt x="2324" y="431"/>
                  </a:lnTo>
                  <a:lnTo>
                    <a:pt x="2322" y="432"/>
                  </a:lnTo>
                  <a:lnTo>
                    <a:pt x="2319" y="433"/>
                  </a:lnTo>
                  <a:lnTo>
                    <a:pt x="2317" y="434"/>
                  </a:lnTo>
                  <a:lnTo>
                    <a:pt x="2314" y="435"/>
                  </a:lnTo>
                  <a:lnTo>
                    <a:pt x="2312" y="435"/>
                  </a:lnTo>
                  <a:lnTo>
                    <a:pt x="2309" y="436"/>
                  </a:lnTo>
                  <a:lnTo>
                    <a:pt x="2306" y="437"/>
                  </a:lnTo>
                  <a:lnTo>
                    <a:pt x="2303" y="437"/>
                  </a:lnTo>
                  <a:lnTo>
                    <a:pt x="2300" y="438"/>
                  </a:lnTo>
                  <a:lnTo>
                    <a:pt x="2296" y="438"/>
                  </a:lnTo>
                  <a:lnTo>
                    <a:pt x="2293" y="438"/>
                  </a:lnTo>
                  <a:lnTo>
                    <a:pt x="2289" y="439"/>
                  </a:lnTo>
                  <a:lnTo>
                    <a:pt x="2285" y="439"/>
                  </a:lnTo>
                  <a:lnTo>
                    <a:pt x="2281" y="439"/>
                  </a:lnTo>
                  <a:lnTo>
                    <a:pt x="2276" y="439"/>
                  </a:lnTo>
                  <a:lnTo>
                    <a:pt x="2272" y="439"/>
                  </a:lnTo>
                  <a:lnTo>
                    <a:pt x="2235" y="438"/>
                  </a:lnTo>
                  <a:lnTo>
                    <a:pt x="2219" y="437"/>
                  </a:lnTo>
                  <a:lnTo>
                    <a:pt x="2203" y="436"/>
                  </a:lnTo>
                  <a:lnTo>
                    <a:pt x="2189" y="434"/>
                  </a:lnTo>
                  <a:lnTo>
                    <a:pt x="2175" y="433"/>
                  </a:lnTo>
                  <a:lnTo>
                    <a:pt x="2162" y="431"/>
                  </a:lnTo>
                  <a:lnTo>
                    <a:pt x="2150" y="429"/>
                  </a:lnTo>
                  <a:lnTo>
                    <a:pt x="2138" y="426"/>
                  </a:lnTo>
                  <a:lnTo>
                    <a:pt x="2126" y="424"/>
                  </a:lnTo>
                  <a:lnTo>
                    <a:pt x="2116" y="421"/>
                  </a:lnTo>
                  <a:lnTo>
                    <a:pt x="2105" y="418"/>
                  </a:lnTo>
                  <a:lnTo>
                    <a:pt x="2095" y="415"/>
                  </a:lnTo>
                  <a:lnTo>
                    <a:pt x="2085" y="412"/>
                  </a:lnTo>
                  <a:lnTo>
                    <a:pt x="2076" y="409"/>
                  </a:lnTo>
                  <a:lnTo>
                    <a:pt x="2066" y="405"/>
                  </a:lnTo>
                  <a:lnTo>
                    <a:pt x="2056" y="401"/>
                  </a:lnTo>
                  <a:lnTo>
                    <a:pt x="2046" y="397"/>
                  </a:lnTo>
                  <a:lnTo>
                    <a:pt x="2037" y="393"/>
                  </a:lnTo>
                  <a:lnTo>
                    <a:pt x="2027" y="389"/>
                  </a:lnTo>
                  <a:lnTo>
                    <a:pt x="2016" y="384"/>
                  </a:lnTo>
                  <a:lnTo>
                    <a:pt x="2006" y="379"/>
                  </a:lnTo>
                  <a:lnTo>
                    <a:pt x="1994" y="374"/>
                  </a:lnTo>
                  <a:lnTo>
                    <a:pt x="1983" y="370"/>
                  </a:lnTo>
                  <a:lnTo>
                    <a:pt x="1971" y="364"/>
                  </a:lnTo>
                  <a:lnTo>
                    <a:pt x="1958" y="359"/>
                  </a:lnTo>
                  <a:lnTo>
                    <a:pt x="1944" y="353"/>
                  </a:lnTo>
                  <a:lnTo>
                    <a:pt x="1930" y="348"/>
                  </a:lnTo>
                  <a:lnTo>
                    <a:pt x="1915" y="342"/>
                  </a:lnTo>
                  <a:lnTo>
                    <a:pt x="1898" y="336"/>
                  </a:lnTo>
                  <a:lnTo>
                    <a:pt x="1881" y="330"/>
                  </a:lnTo>
                  <a:lnTo>
                    <a:pt x="1863" y="324"/>
                  </a:lnTo>
                  <a:lnTo>
                    <a:pt x="1839" y="316"/>
                  </a:lnTo>
                  <a:lnTo>
                    <a:pt x="1828" y="312"/>
                  </a:lnTo>
                  <a:lnTo>
                    <a:pt x="1818" y="309"/>
                  </a:lnTo>
                  <a:lnTo>
                    <a:pt x="1809" y="306"/>
                  </a:lnTo>
                  <a:lnTo>
                    <a:pt x="1800" y="303"/>
                  </a:lnTo>
                  <a:lnTo>
                    <a:pt x="1791" y="300"/>
                  </a:lnTo>
                  <a:lnTo>
                    <a:pt x="1783" y="298"/>
                  </a:lnTo>
                  <a:lnTo>
                    <a:pt x="1775" y="295"/>
                  </a:lnTo>
                  <a:lnTo>
                    <a:pt x="1768" y="293"/>
                  </a:lnTo>
                  <a:lnTo>
                    <a:pt x="1761" y="290"/>
                  </a:lnTo>
                  <a:lnTo>
                    <a:pt x="1754" y="288"/>
                  </a:lnTo>
                  <a:lnTo>
                    <a:pt x="1747" y="286"/>
                  </a:lnTo>
                  <a:lnTo>
                    <a:pt x="1741" y="284"/>
                  </a:lnTo>
                  <a:lnTo>
                    <a:pt x="1734" y="282"/>
                  </a:lnTo>
                  <a:lnTo>
                    <a:pt x="1728" y="279"/>
                  </a:lnTo>
                  <a:lnTo>
                    <a:pt x="1722" y="277"/>
                  </a:lnTo>
                  <a:lnTo>
                    <a:pt x="1716" y="275"/>
                  </a:lnTo>
                  <a:lnTo>
                    <a:pt x="1709" y="272"/>
                  </a:lnTo>
                  <a:lnTo>
                    <a:pt x="1702" y="270"/>
                  </a:lnTo>
                  <a:lnTo>
                    <a:pt x="1696" y="267"/>
                  </a:lnTo>
                  <a:lnTo>
                    <a:pt x="1689" y="264"/>
                  </a:lnTo>
                  <a:lnTo>
                    <a:pt x="1682" y="261"/>
                  </a:lnTo>
                  <a:lnTo>
                    <a:pt x="1675" y="258"/>
                  </a:lnTo>
                  <a:lnTo>
                    <a:pt x="1667" y="254"/>
                  </a:lnTo>
                  <a:lnTo>
                    <a:pt x="1659" y="250"/>
                  </a:lnTo>
                  <a:lnTo>
                    <a:pt x="1650" y="246"/>
                  </a:lnTo>
                  <a:lnTo>
                    <a:pt x="1641" y="242"/>
                  </a:lnTo>
                  <a:lnTo>
                    <a:pt x="1632" y="237"/>
                  </a:lnTo>
                  <a:lnTo>
                    <a:pt x="1622" y="232"/>
                  </a:lnTo>
                  <a:lnTo>
                    <a:pt x="1611" y="226"/>
                  </a:lnTo>
                  <a:lnTo>
                    <a:pt x="1600" y="221"/>
                  </a:lnTo>
                  <a:lnTo>
                    <a:pt x="1585" y="213"/>
                  </a:lnTo>
                  <a:lnTo>
                    <a:pt x="1578" y="209"/>
                  </a:lnTo>
                  <a:lnTo>
                    <a:pt x="1572" y="205"/>
                  </a:lnTo>
                  <a:lnTo>
                    <a:pt x="1567" y="201"/>
                  </a:lnTo>
                  <a:lnTo>
                    <a:pt x="1561" y="198"/>
                  </a:lnTo>
                  <a:lnTo>
                    <a:pt x="1556" y="194"/>
                  </a:lnTo>
                  <a:lnTo>
                    <a:pt x="1552" y="190"/>
                  </a:lnTo>
                  <a:lnTo>
                    <a:pt x="1548" y="186"/>
                  </a:lnTo>
                  <a:lnTo>
                    <a:pt x="1544" y="183"/>
                  </a:lnTo>
                  <a:lnTo>
                    <a:pt x="1540" y="180"/>
                  </a:lnTo>
                  <a:lnTo>
                    <a:pt x="1536" y="176"/>
                  </a:lnTo>
                  <a:lnTo>
                    <a:pt x="1532" y="173"/>
                  </a:lnTo>
                  <a:lnTo>
                    <a:pt x="1529" y="169"/>
                  </a:lnTo>
                  <a:lnTo>
                    <a:pt x="1525" y="166"/>
                  </a:lnTo>
                  <a:lnTo>
                    <a:pt x="1522" y="163"/>
                  </a:lnTo>
                  <a:lnTo>
                    <a:pt x="1518" y="160"/>
                  </a:lnTo>
                  <a:lnTo>
                    <a:pt x="1515" y="156"/>
                  </a:lnTo>
                  <a:lnTo>
                    <a:pt x="1512" y="153"/>
                  </a:lnTo>
                  <a:lnTo>
                    <a:pt x="1508" y="150"/>
                  </a:lnTo>
                  <a:lnTo>
                    <a:pt x="1504" y="147"/>
                  </a:lnTo>
                  <a:lnTo>
                    <a:pt x="1500" y="144"/>
                  </a:lnTo>
                  <a:lnTo>
                    <a:pt x="1496" y="142"/>
                  </a:lnTo>
                  <a:lnTo>
                    <a:pt x="1491" y="139"/>
                  </a:lnTo>
                  <a:lnTo>
                    <a:pt x="1486" y="136"/>
                  </a:lnTo>
                  <a:lnTo>
                    <a:pt x="1481" y="133"/>
                  </a:lnTo>
                  <a:lnTo>
                    <a:pt x="1476" y="130"/>
                  </a:lnTo>
                  <a:lnTo>
                    <a:pt x="1470" y="128"/>
                  </a:lnTo>
                  <a:lnTo>
                    <a:pt x="1464" y="125"/>
                  </a:lnTo>
                  <a:lnTo>
                    <a:pt x="1457" y="123"/>
                  </a:lnTo>
                  <a:lnTo>
                    <a:pt x="1449" y="120"/>
                  </a:lnTo>
                  <a:lnTo>
                    <a:pt x="1442" y="118"/>
                  </a:lnTo>
                  <a:lnTo>
                    <a:pt x="1425" y="113"/>
                  </a:lnTo>
                  <a:lnTo>
                    <a:pt x="1417" y="112"/>
                  </a:lnTo>
                  <a:lnTo>
                    <a:pt x="1409" y="110"/>
                  </a:lnTo>
                  <a:lnTo>
                    <a:pt x="1401" y="109"/>
                  </a:lnTo>
                  <a:lnTo>
                    <a:pt x="1394" y="108"/>
                  </a:lnTo>
                  <a:lnTo>
                    <a:pt x="1386" y="107"/>
                  </a:lnTo>
                  <a:lnTo>
                    <a:pt x="1379" y="106"/>
                  </a:lnTo>
                  <a:lnTo>
                    <a:pt x="1372" y="106"/>
                  </a:lnTo>
                  <a:lnTo>
                    <a:pt x="1365" y="106"/>
                  </a:lnTo>
                  <a:lnTo>
                    <a:pt x="1359" y="106"/>
                  </a:lnTo>
                  <a:lnTo>
                    <a:pt x="1352" y="106"/>
                  </a:lnTo>
                  <a:lnTo>
                    <a:pt x="1346" y="106"/>
                  </a:lnTo>
                  <a:lnTo>
                    <a:pt x="1339" y="107"/>
                  </a:lnTo>
                  <a:lnTo>
                    <a:pt x="1333" y="107"/>
                  </a:lnTo>
                  <a:lnTo>
                    <a:pt x="1327" y="108"/>
                  </a:lnTo>
                  <a:lnTo>
                    <a:pt x="1321" y="108"/>
                  </a:lnTo>
                  <a:lnTo>
                    <a:pt x="1315" y="109"/>
                  </a:lnTo>
                  <a:lnTo>
                    <a:pt x="1310" y="110"/>
                  </a:lnTo>
                  <a:lnTo>
                    <a:pt x="1304" y="111"/>
                  </a:lnTo>
                  <a:lnTo>
                    <a:pt x="1298" y="112"/>
                  </a:lnTo>
                  <a:lnTo>
                    <a:pt x="1293" y="112"/>
                  </a:lnTo>
                  <a:lnTo>
                    <a:pt x="1288" y="113"/>
                  </a:lnTo>
                  <a:lnTo>
                    <a:pt x="1283" y="114"/>
                  </a:lnTo>
                  <a:lnTo>
                    <a:pt x="1278" y="115"/>
                  </a:lnTo>
                  <a:lnTo>
                    <a:pt x="1272" y="116"/>
                  </a:lnTo>
                  <a:lnTo>
                    <a:pt x="1268" y="116"/>
                  </a:lnTo>
                  <a:lnTo>
                    <a:pt x="1263" y="117"/>
                  </a:lnTo>
                  <a:lnTo>
                    <a:pt x="1258" y="117"/>
                  </a:lnTo>
                  <a:lnTo>
                    <a:pt x="1253" y="118"/>
                  </a:lnTo>
                  <a:lnTo>
                    <a:pt x="1248"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44" y="118"/>
                  </a:lnTo>
                  <a:lnTo>
                    <a:pt x="1236" y="127"/>
                  </a:lnTo>
                  <a:lnTo>
                    <a:pt x="1233" y="132"/>
                  </a:lnTo>
                  <a:lnTo>
                    <a:pt x="1230" y="137"/>
                  </a:lnTo>
                  <a:lnTo>
                    <a:pt x="1226" y="142"/>
                  </a:lnTo>
                  <a:lnTo>
                    <a:pt x="1223" y="148"/>
                  </a:lnTo>
                  <a:lnTo>
                    <a:pt x="1220" y="154"/>
                  </a:lnTo>
                  <a:lnTo>
                    <a:pt x="1216" y="160"/>
                  </a:lnTo>
                  <a:lnTo>
                    <a:pt x="1213" y="166"/>
                  </a:lnTo>
                  <a:lnTo>
                    <a:pt x="1210" y="172"/>
                  </a:lnTo>
                  <a:lnTo>
                    <a:pt x="1206" y="178"/>
                  </a:lnTo>
                  <a:lnTo>
                    <a:pt x="1203" y="185"/>
                  </a:lnTo>
                  <a:lnTo>
                    <a:pt x="1199" y="191"/>
                  </a:lnTo>
                  <a:lnTo>
                    <a:pt x="1195" y="198"/>
                  </a:lnTo>
                  <a:lnTo>
                    <a:pt x="1191" y="204"/>
                  </a:lnTo>
                  <a:lnTo>
                    <a:pt x="1187" y="211"/>
                  </a:lnTo>
                  <a:lnTo>
                    <a:pt x="1183" y="218"/>
                  </a:lnTo>
                  <a:lnTo>
                    <a:pt x="1179" y="224"/>
                  </a:lnTo>
                  <a:lnTo>
                    <a:pt x="1174" y="230"/>
                  </a:lnTo>
                  <a:lnTo>
                    <a:pt x="1169" y="237"/>
                  </a:lnTo>
                  <a:lnTo>
                    <a:pt x="1164" y="243"/>
                  </a:lnTo>
                  <a:lnTo>
                    <a:pt x="1158" y="249"/>
                  </a:lnTo>
                  <a:lnTo>
                    <a:pt x="1153" y="255"/>
                  </a:lnTo>
                  <a:lnTo>
                    <a:pt x="1147" y="261"/>
                  </a:lnTo>
                  <a:lnTo>
                    <a:pt x="1140" y="266"/>
                  </a:lnTo>
                  <a:lnTo>
                    <a:pt x="1134" y="272"/>
                  </a:lnTo>
                  <a:lnTo>
                    <a:pt x="1127" y="276"/>
                  </a:lnTo>
                  <a:lnTo>
                    <a:pt x="1120" y="282"/>
                  </a:lnTo>
                  <a:lnTo>
                    <a:pt x="1112" y="286"/>
                  </a:lnTo>
                  <a:lnTo>
                    <a:pt x="1104" y="290"/>
                  </a:lnTo>
                  <a:lnTo>
                    <a:pt x="1095" y="294"/>
                  </a:lnTo>
                  <a:lnTo>
                    <a:pt x="1086" y="298"/>
                  </a:lnTo>
                </a:path>
              </a:pathLst>
            </a:custGeom>
            <a:solidFill>
              <a:srgbClr val="FFCC99">
                <a:alpha val="50000"/>
              </a:srgbClr>
            </a:solidFill>
            <a:ln>
              <a:noFill/>
            </a:ln>
            <a:effectLst/>
            <a:extLst>
              <a:ext uri="{91240B29-F687-4F45-9708-019B960494DF}">
                <a14:hiddenLine xmlns:a14="http://schemas.microsoft.com/office/drawing/2010/main" w="0" cap="flat" cmpd="sng">
                  <a:solidFill>
                    <a:srgbClr val="8000FF"/>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dirty="0"/>
            </a:p>
          </p:txBody>
        </p:sp>
        <p:grpSp>
          <p:nvGrpSpPr>
            <p:cNvPr id="111" name="Group 103"/>
            <p:cNvGrpSpPr>
              <a:grpSpLocks/>
            </p:cNvGrpSpPr>
            <p:nvPr/>
          </p:nvGrpSpPr>
          <p:grpSpPr bwMode="auto">
            <a:xfrm>
              <a:off x="2925" y="2160"/>
              <a:ext cx="2833" cy="2087"/>
              <a:chOff x="2925" y="2160"/>
              <a:chExt cx="2833" cy="2087"/>
            </a:xfrm>
          </p:grpSpPr>
          <p:grpSp>
            <p:nvGrpSpPr>
              <p:cNvPr id="112" name="Group 77"/>
              <p:cNvGrpSpPr>
                <a:grpSpLocks/>
              </p:cNvGrpSpPr>
              <p:nvPr/>
            </p:nvGrpSpPr>
            <p:grpSpPr bwMode="auto">
              <a:xfrm>
                <a:off x="5109" y="2160"/>
                <a:ext cx="649" cy="2087"/>
                <a:chOff x="5109" y="2160"/>
                <a:chExt cx="649" cy="2087"/>
              </a:xfrm>
            </p:grpSpPr>
            <p:sp>
              <p:nvSpPr>
                <p:cNvPr id="131" name="AutoShape 78" descr="Corcho"/>
                <p:cNvSpPr>
                  <a:spLocks noChangeArrowheads="1"/>
                </p:cNvSpPr>
                <p:nvPr/>
              </p:nvSpPr>
              <p:spPr bwMode="auto">
                <a:xfrm flipV="1">
                  <a:off x="5109" y="3044"/>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132" name="AutoShape 79" descr="Corcho"/>
                <p:cNvSpPr>
                  <a:spLocks noChangeArrowheads="1"/>
                </p:cNvSpPr>
                <p:nvPr/>
              </p:nvSpPr>
              <p:spPr bwMode="auto">
                <a:xfrm flipV="1">
                  <a:off x="5109" y="3487"/>
                  <a:ext cx="649" cy="317"/>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133" name="AutoShape 80" descr="Corcho"/>
                <p:cNvSpPr>
                  <a:spLocks noChangeArrowheads="1"/>
                </p:cNvSpPr>
                <p:nvPr/>
              </p:nvSpPr>
              <p:spPr bwMode="auto">
                <a:xfrm flipV="1">
                  <a:off x="5109" y="3929"/>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134" name="AutoShape 81" descr="Corcho"/>
                <p:cNvSpPr>
                  <a:spLocks noChangeArrowheads="1"/>
                </p:cNvSpPr>
                <p:nvPr/>
              </p:nvSpPr>
              <p:spPr bwMode="auto">
                <a:xfrm flipV="1">
                  <a:off x="5109" y="2602"/>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135" name="AutoShape 82" descr="Corcho"/>
                <p:cNvSpPr>
                  <a:spLocks noChangeArrowheads="1"/>
                </p:cNvSpPr>
                <p:nvPr/>
              </p:nvSpPr>
              <p:spPr bwMode="auto">
                <a:xfrm flipV="1">
                  <a:off x="5109" y="2160"/>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grpSp>
          <p:grpSp>
            <p:nvGrpSpPr>
              <p:cNvPr id="113" name="Group 71"/>
              <p:cNvGrpSpPr>
                <a:grpSpLocks/>
              </p:cNvGrpSpPr>
              <p:nvPr/>
            </p:nvGrpSpPr>
            <p:grpSpPr bwMode="auto">
              <a:xfrm>
                <a:off x="3653" y="2160"/>
                <a:ext cx="649" cy="2087"/>
                <a:chOff x="3651" y="2160"/>
                <a:chExt cx="649" cy="2087"/>
              </a:xfrm>
            </p:grpSpPr>
            <p:sp>
              <p:nvSpPr>
                <p:cNvPr id="126" name="AutoShape 72" descr="Corcho"/>
                <p:cNvSpPr>
                  <a:spLocks noChangeArrowheads="1"/>
                </p:cNvSpPr>
                <p:nvPr/>
              </p:nvSpPr>
              <p:spPr bwMode="auto">
                <a:xfrm flipV="1">
                  <a:off x="3651" y="3044"/>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127" name="AutoShape 73" descr="Corcho"/>
                <p:cNvSpPr>
                  <a:spLocks noChangeArrowheads="1"/>
                </p:cNvSpPr>
                <p:nvPr/>
              </p:nvSpPr>
              <p:spPr bwMode="auto">
                <a:xfrm flipV="1">
                  <a:off x="3651" y="3487"/>
                  <a:ext cx="649" cy="317"/>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128" name="AutoShape 74" descr="Corcho"/>
                <p:cNvSpPr>
                  <a:spLocks noChangeArrowheads="1"/>
                </p:cNvSpPr>
                <p:nvPr/>
              </p:nvSpPr>
              <p:spPr bwMode="auto">
                <a:xfrm flipV="1">
                  <a:off x="3651" y="3929"/>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129" name="AutoShape 75" descr="Corcho"/>
                <p:cNvSpPr>
                  <a:spLocks noChangeArrowheads="1"/>
                </p:cNvSpPr>
                <p:nvPr/>
              </p:nvSpPr>
              <p:spPr bwMode="auto">
                <a:xfrm flipV="1">
                  <a:off x="3651" y="2602"/>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130" name="AutoShape 76" descr="Corcho"/>
                <p:cNvSpPr>
                  <a:spLocks noChangeArrowheads="1"/>
                </p:cNvSpPr>
                <p:nvPr/>
              </p:nvSpPr>
              <p:spPr bwMode="auto">
                <a:xfrm flipV="1">
                  <a:off x="3651" y="2160"/>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grpSp>
          <p:grpSp>
            <p:nvGrpSpPr>
              <p:cNvPr id="114" name="Group 83"/>
              <p:cNvGrpSpPr>
                <a:grpSpLocks/>
              </p:cNvGrpSpPr>
              <p:nvPr/>
            </p:nvGrpSpPr>
            <p:grpSpPr bwMode="auto">
              <a:xfrm>
                <a:off x="4381" y="2160"/>
                <a:ext cx="649" cy="2087"/>
                <a:chOff x="4380" y="2160"/>
                <a:chExt cx="649" cy="2087"/>
              </a:xfrm>
            </p:grpSpPr>
            <p:sp>
              <p:nvSpPr>
                <p:cNvPr id="121" name="AutoShape 84" descr="Corcho"/>
                <p:cNvSpPr>
                  <a:spLocks noChangeArrowheads="1"/>
                </p:cNvSpPr>
                <p:nvPr/>
              </p:nvSpPr>
              <p:spPr bwMode="auto">
                <a:xfrm flipV="1">
                  <a:off x="4380" y="3044"/>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122" name="AutoShape 85" descr="Corcho"/>
                <p:cNvSpPr>
                  <a:spLocks noChangeArrowheads="1"/>
                </p:cNvSpPr>
                <p:nvPr/>
              </p:nvSpPr>
              <p:spPr bwMode="auto">
                <a:xfrm flipV="1">
                  <a:off x="4380" y="3487"/>
                  <a:ext cx="649" cy="317"/>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123" name="AutoShape 86" descr="Corcho"/>
                <p:cNvSpPr>
                  <a:spLocks noChangeArrowheads="1"/>
                </p:cNvSpPr>
                <p:nvPr/>
              </p:nvSpPr>
              <p:spPr bwMode="auto">
                <a:xfrm flipV="1">
                  <a:off x="4380" y="3929"/>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124" name="AutoShape 87" descr="Corcho"/>
                <p:cNvSpPr>
                  <a:spLocks noChangeArrowheads="1"/>
                </p:cNvSpPr>
                <p:nvPr/>
              </p:nvSpPr>
              <p:spPr bwMode="auto">
                <a:xfrm flipV="1">
                  <a:off x="4380" y="2602"/>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125" name="AutoShape 88" descr="Corcho"/>
                <p:cNvSpPr>
                  <a:spLocks noChangeArrowheads="1"/>
                </p:cNvSpPr>
                <p:nvPr/>
              </p:nvSpPr>
              <p:spPr bwMode="auto">
                <a:xfrm flipV="1">
                  <a:off x="4380" y="2160"/>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grpSp>
          <p:grpSp>
            <p:nvGrpSpPr>
              <p:cNvPr id="115" name="Group 89"/>
              <p:cNvGrpSpPr>
                <a:grpSpLocks/>
              </p:cNvGrpSpPr>
              <p:nvPr/>
            </p:nvGrpSpPr>
            <p:grpSpPr bwMode="auto">
              <a:xfrm>
                <a:off x="2925" y="2160"/>
                <a:ext cx="649" cy="2087"/>
                <a:chOff x="2925" y="2160"/>
                <a:chExt cx="649" cy="2087"/>
              </a:xfrm>
            </p:grpSpPr>
            <p:sp>
              <p:nvSpPr>
                <p:cNvPr id="116" name="AutoShape 90" descr="Corcho"/>
                <p:cNvSpPr>
                  <a:spLocks noChangeArrowheads="1"/>
                </p:cNvSpPr>
                <p:nvPr/>
              </p:nvSpPr>
              <p:spPr bwMode="auto">
                <a:xfrm flipV="1">
                  <a:off x="2925" y="3044"/>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117" name="AutoShape 91" descr="Corcho"/>
                <p:cNvSpPr>
                  <a:spLocks noChangeArrowheads="1"/>
                </p:cNvSpPr>
                <p:nvPr/>
              </p:nvSpPr>
              <p:spPr bwMode="auto">
                <a:xfrm flipV="1">
                  <a:off x="2925" y="3487"/>
                  <a:ext cx="649" cy="317"/>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118" name="AutoShape 92" descr="Corcho"/>
                <p:cNvSpPr>
                  <a:spLocks noChangeArrowheads="1"/>
                </p:cNvSpPr>
                <p:nvPr/>
              </p:nvSpPr>
              <p:spPr bwMode="auto">
                <a:xfrm flipV="1">
                  <a:off x="2925" y="3929"/>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119" name="AutoShape 93" descr="Corcho"/>
                <p:cNvSpPr>
                  <a:spLocks noChangeArrowheads="1"/>
                </p:cNvSpPr>
                <p:nvPr/>
              </p:nvSpPr>
              <p:spPr bwMode="auto">
                <a:xfrm flipV="1">
                  <a:off x="2925" y="2602"/>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120" name="AutoShape 94" descr="Corcho"/>
                <p:cNvSpPr>
                  <a:spLocks noChangeArrowheads="1"/>
                </p:cNvSpPr>
                <p:nvPr/>
              </p:nvSpPr>
              <p:spPr bwMode="auto">
                <a:xfrm flipV="1">
                  <a:off x="2925" y="2160"/>
                  <a:ext cx="649" cy="318"/>
                </a:xfrm>
                <a:prstGeom prst="roundRect">
                  <a:avLst>
                    <a:gd name="adj" fmla="val 49981"/>
                  </a:avLst>
                </a:prstGeom>
                <a:blipFill dpi="0" rotWithShape="1">
                  <a:blip r:embed="rId3">
                    <a:alphaModFix amt="50000"/>
                  </a:blip>
                  <a:srcRect/>
                  <a:tile tx="0" ty="0" sx="100000" sy="100000" flip="none" algn="tl"/>
                </a:blipFill>
                <a:ln w="0">
                  <a:solidFill>
                    <a:srgbClr val="99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grpSp>
        </p:grpSp>
      </p:grpSp>
      <p:sp>
        <p:nvSpPr>
          <p:cNvPr id="106" name="Rectangle 3"/>
          <p:cNvSpPr txBox="1">
            <a:spLocks noChangeArrowheads="1"/>
          </p:cNvSpPr>
          <p:nvPr/>
        </p:nvSpPr>
        <p:spPr>
          <a:xfrm>
            <a:off x="-36512" y="1773238"/>
            <a:ext cx="4751387" cy="4981575"/>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342900" indent="-342900" algn="l" rtl="0" fontAlgn="base">
              <a:spcBef>
                <a:spcPct val="20000"/>
              </a:spcBef>
              <a:spcAft>
                <a:spcPct val="0"/>
              </a:spcAft>
              <a:buClr>
                <a:schemeClr val="bg2"/>
              </a:buClr>
              <a:buSzPct val="75000"/>
              <a:buFont typeface="Wingdings" pitchFamily="2" charset="2"/>
              <a:buChar char="n"/>
              <a:defRPr sz="32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defRPr>
            </a:lvl1pPr>
            <a:lvl2pPr marL="742950" indent="-285750" algn="l" rtl="0" fontAlgn="base">
              <a:spcBef>
                <a:spcPct val="20000"/>
              </a:spcBef>
              <a:spcAft>
                <a:spcPct val="0"/>
              </a:spcAft>
              <a:buClr>
                <a:schemeClr val="folHlink"/>
              </a:buClr>
              <a:buSzPct val="70000"/>
              <a:buFont typeface="Wingdings" pitchFamily="2" charset="2"/>
              <a:buChar char="¨"/>
              <a:defRPr sz="30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2pPr>
            <a:lvl3pPr marL="1143000" indent="-228600" algn="l" rtl="0" fontAlgn="base">
              <a:spcBef>
                <a:spcPct val="20000"/>
              </a:spcBef>
              <a:spcAft>
                <a:spcPct val="0"/>
              </a:spcAft>
              <a:buClr>
                <a:schemeClr val="hlink"/>
              </a:buClr>
              <a:buSzPct val="75000"/>
              <a:buFont typeface="Wingdings" pitchFamily="2" charset="2"/>
              <a:buChar char="n"/>
              <a:defRPr sz="28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3pPr>
            <a:lvl4pPr marL="1600200" indent="-228600" algn="l" rtl="0" fontAlgn="base">
              <a:spcBef>
                <a:spcPct val="20000"/>
              </a:spcBef>
              <a:spcAft>
                <a:spcPct val="0"/>
              </a:spcAft>
              <a:buClr>
                <a:schemeClr val="accent2"/>
              </a:buClr>
              <a:buSzPct val="75000"/>
              <a:buFont typeface="Wingdings" pitchFamily="2" charset="2"/>
              <a:buChar char="o"/>
              <a:defRPr sz="26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4pPr>
            <a:lvl5pPr marL="2057400" indent="-228600" algn="l" rtl="0" fontAlgn="base">
              <a:spcBef>
                <a:spcPct val="20000"/>
              </a:spcBef>
              <a:spcAft>
                <a:spcPct val="0"/>
              </a:spcAft>
              <a:buClr>
                <a:schemeClr val="accent1"/>
              </a:buClr>
              <a:buSzPct val="75000"/>
              <a:buFont typeface="Wingdings" pitchFamily="2" charset="2"/>
              <a:buChar char="n"/>
              <a:defRPr sz="2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5pPr>
            <a:lvl6pPr marL="2514600" indent="-228600" algn="l" rtl="0" fontAlgn="base">
              <a:spcBef>
                <a:spcPct val="20000"/>
              </a:spcBef>
              <a:spcAft>
                <a:spcPct val="0"/>
              </a:spcAft>
              <a:buClr>
                <a:schemeClr val="accent1"/>
              </a:buClr>
              <a:buSzPct val="75000"/>
              <a:buFont typeface="Wingdings" pitchFamily="2" charset="2"/>
              <a:buChar char="n"/>
              <a:defRPr sz="2400">
                <a:solidFill>
                  <a:schemeClr val="tx1"/>
                </a:solidFill>
                <a:latin typeface="+mn-lt"/>
              </a:defRPr>
            </a:lvl6pPr>
            <a:lvl7pPr marL="2971800" indent="-228600" algn="l" rtl="0" fontAlgn="base">
              <a:spcBef>
                <a:spcPct val="20000"/>
              </a:spcBef>
              <a:spcAft>
                <a:spcPct val="0"/>
              </a:spcAft>
              <a:buClr>
                <a:schemeClr val="accent1"/>
              </a:buClr>
              <a:buSzPct val="75000"/>
              <a:buFont typeface="Wingdings" pitchFamily="2" charset="2"/>
              <a:buChar char="n"/>
              <a:defRPr sz="2400">
                <a:solidFill>
                  <a:schemeClr val="tx1"/>
                </a:solidFill>
                <a:latin typeface="+mn-lt"/>
              </a:defRPr>
            </a:lvl7pPr>
            <a:lvl8pPr marL="3429000" indent="-228600" algn="l" rtl="0" fontAlgn="base">
              <a:spcBef>
                <a:spcPct val="20000"/>
              </a:spcBef>
              <a:spcAft>
                <a:spcPct val="0"/>
              </a:spcAft>
              <a:buClr>
                <a:schemeClr val="accent1"/>
              </a:buClr>
              <a:buSzPct val="75000"/>
              <a:buFont typeface="Wingdings" pitchFamily="2" charset="2"/>
              <a:buChar char="n"/>
              <a:defRPr sz="2400">
                <a:solidFill>
                  <a:schemeClr val="tx1"/>
                </a:solidFill>
                <a:latin typeface="+mn-lt"/>
              </a:defRPr>
            </a:lvl8pPr>
            <a:lvl9pPr marL="3886200" indent="-228600" algn="l" rtl="0" fontAlgn="base">
              <a:spcBef>
                <a:spcPct val="20000"/>
              </a:spcBef>
              <a:spcAft>
                <a:spcPct val="0"/>
              </a:spcAft>
              <a:buClr>
                <a:schemeClr val="accent1"/>
              </a:buClr>
              <a:buSzPct val="75000"/>
              <a:buFont typeface="Wingdings" pitchFamily="2" charset="2"/>
              <a:buChar char="n"/>
              <a:defRPr sz="2400">
                <a:solidFill>
                  <a:schemeClr val="tx1"/>
                </a:solidFill>
                <a:latin typeface="+mn-lt"/>
              </a:defRPr>
            </a:lvl9pPr>
          </a:lstStyle>
          <a:p>
            <a:r>
              <a:rPr lang="en-GB" dirty="0" smtClean="0"/>
              <a:t>Routes of entry</a:t>
            </a:r>
          </a:p>
          <a:p>
            <a:pPr lvl="1"/>
            <a:r>
              <a:rPr lang="en-GB" dirty="0" smtClean="0"/>
              <a:t>Trans-epidermal</a:t>
            </a:r>
          </a:p>
          <a:p>
            <a:pPr lvl="1"/>
            <a:r>
              <a:rPr lang="en-GB" dirty="0" smtClean="0"/>
              <a:t>Trans-appendicular</a:t>
            </a:r>
          </a:p>
          <a:p>
            <a:endParaRPr lang="en-GB" dirty="0" smtClean="0"/>
          </a:p>
          <a:p>
            <a:r>
              <a:rPr lang="en-GB" dirty="0" smtClean="0"/>
              <a:t>Entry capacity</a:t>
            </a:r>
          </a:p>
          <a:p>
            <a:pPr lvl="1"/>
            <a:r>
              <a:rPr lang="en-GB" dirty="0" smtClean="0"/>
              <a:t>Adsorption</a:t>
            </a:r>
          </a:p>
          <a:p>
            <a:pPr lvl="1"/>
            <a:r>
              <a:rPr lang="en-GB" dirty="0" smtClean="0"/>
              <a:t>Penetration</a:t>
            </a:r>
          </a:p>
          <a:p>
            <a:pPr lvl="1"/>
            <a:r>
              <a:rPr lang="en-GB" dirty="0" smtClean="0"/>
              <a:t>Absorption</a:t>
            </a:r>
            <a:endParaRPr lang="en-GB" dirty="0"/>
          </a:p>
        </p:txBody>
      </p:sp>
      <p:sp>
        <p:nvSpPr>
          <p:cNvPr id="107" name="Rectangle 4"/>
          <p:cNvSpPr txBox="1">
            <a:spLocks noChangeArrowheads="1"/>
          </p:cNvSpPr>
          <p:nvPr/>
        </p:nvSpPr>
        <p:spPr>
          <a:xfrm>
            <a:off x="4859338" y="1773238"/>
            <a:ext cx="4752975" cy="4981575"/>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342900" indent="-342900" algn="l" rtl="0" fontAlgn="base">
              <a:spcBef>
                <a:spcPct val="20000"/>
              </a:spcBef>
              <a:spcAft>
                <a:spcPct val="0"/>
              </a:spcAft>
              <a:buClr>
                <a:schemeClr val="bg2"/>
              </a:buClr>
              <a:buSzPct val="75000"/>
              <a:buFont typeface="Wingdings" pitchFamily="2" charset="2"/>
              <a:buChar char="n"/>
              <a:defRPr sz="32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defRPr>
            </a:lvl1pPr>
            <a:lvl2pPr marL="742950" indent="-285750" algn="l" rtl="0" fontAlgn="base">
              <a:spcBef>
                <a:spcPct val="20000"/>
              </a:spcBef>
              <a:spcAft>
                <a:spcPct val="0"/>
              </a:spcAft>
              <a:buClr>
                <a:schemeClr val="folHlink"/>
              </a:buClr>
              <a:buSzPct val="70000"/>
              <a:buFont typeface="Wingdings" pitchFamily="2" charset="2"/>
              <a:buChar char="¨"/>
              <a:defRPr sz="30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2pPr>
            <a:lvl3pPr marL="1143000" indent="-228600" algn="l" rtl="0" fontAlgn="base">
              <a:spcBef>
                <a:spcPct val="20000"/>
              </a:spcBef>
              <a:spcAft>
                <a:spcPct val="0"/>
              </a:spcAft>
              <a:buClr>
                <a:schemeClr val="hlink"/>
              </a:buClr>
              <a:buSzPct val="75000"/>
              <a:buFont typeface="Wingdings" pitchFamily="2" charset="2"/>
              <a:buChar char="n"/>
              <a:defRPr sz="28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3pPr>
            <a:lvl4pPr marL="1600200" indent="-228600" algn="l" rtl="0" fontAlgn="base">
              <a:spcBef>
                <a:spcPct val="20000"/>
              </a:spcBef>
              <a:spcAft>
                <a:spcPct val="0"/>
              </a:spcAft>
              <a:buClr>
                <a:schemeClr val="accent2"/>
              </a:buClr>
              <a:buSzPct val="75000"/>
              <a:buFont typeface="Wingdings" pitchFamily="2" charset="2"/>
              <a:buChar char="o"/>
              <a:defRPr sz="26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4pPr>
            <a:lvl5pPr marL="2057400" indent="-228600" algn="l" rtl="0" fontAlgn="base">
              <a:spcBef>
                <a:spcPct val="20000"/>
              </a:spcBef>
              <a:spcAft>
                <a:spcPct val="0"/>
              </a:spcAft>
              <a:buClr>
                <a:schemeClr val="accent1"/>
              </a:buClr>
              <a:buSzPct val="75000"/>
              <a:buFont typeface="Wingdings" pitchFamily="2" charset="2"/>
              <a:buChar char="n"/>
              <a:defRPr sz="2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5pPr>
            <a:lvl6pPr marL="2514600" indent="-228600" algn="l" rtl="0" fontAlgn="base">
              <a:spcBef>
                <a:spcPct val="20000"/>
              </a:spcBef>
              <a:spcAft>
                <a:spcPct val="0"/>
              </a:spcAft>
              <a:buClr>
                <a:schemeClr val="accent1"/>
              </a:buClr>
              <a:buSzPct val="75000"/>
              <a:buFont typeface="Wingdings" pitchFamily="2" charset="2"/>
              <a:buChar char="n"/>
              <a:defRPr sz="2400">
                <a:solidFill>
                  <a:schemeClr val="tx1"/>
                </a:solidFill>
                <a:latin typeface="+mn-lt"/>
              </a:defRPr>
            </a:lvl6pPr>
            <a:lvl7pPr marL="2971800" indent="-228600" algn="l" rtl="0" fontAlgn="base">
              <a:spcBef>
                <a:spcPct val="20000"/>
              </a:spcBef>
              <a:spcAft>
                <a:spcPct val="0"/>
              </a:spcAft>
              <a:buClr>
                <a:schemeClr val="accent1"/>
              </a:buClr>
              <a:buSzPct val="75000"/>
              <a:buFont typeface="Wingdings" pitchFamily="2" charset="2"/>
              <a:buChar char="n"/>
              <a:defRPr sz="2400">
                <a:solidFill>
                  <a:schemeClr val="tx1"/>
                </a:solidFill>
                <a:latin typeface="+mn-lt"/>
              </a:defRPr>
            </a:lvl7pPr>
            <a:lvl8pPr marL="3429000" indent="-228600" algn="l" rtl="0" fontAlgn="base">
              <a:spcBef>
                <a:spcPct val="20000"/>
              </a:spcBef>
              <a:spcAft>
                <a:spcPct val="0"/>
              </a:spcAft>
              <a:buClr>
                <a:schemeClr val="accent1"/>
              </a:buClr>
              <a:buSzPct val="75000"/>
              <a:buFont typeface="Wingdings" pitchFamily="2" charset="2"/>
              <a:buChar char="n"/>
              <a:defRPr sz="2400">
                <a:solidFill>
                  <a:schemeClr val="tx1"/>
                </a:solidFill>
                <a:latin typeface="+mn-lt"/>
              </a:defRPr>
            </a:lvl8pPr>
            <a:lvl9pPr marL="3886200" indent="-228600" algn="l" rtl="0" fontAlgn="base">
              <a:spcBef>
                <a:spcPct val="20000"/>
              </a:spcBef>
              <a:spcAft>
                <a:spcPct val="0"/>
              </a:spcAft>
              <a:buClr>
                <a:schemeClr val="accent1"/>
              </a:buClr>
              <a:buSzPct val="75000"/>
              <a:buFont typeface="Wingdings" pitchFamily="2" charset="2"/>
              <a:buChar char="n"/>
              <a:defRPr sz="2400">
                <a:solidFill>
                  <a:schemeClr val="tx1"/>
                </a:solidFill>
                <a:latin typeface="+mn-lt"/>
              </a:defRPr>
            </a:lvl9pPr>
          </a:lstStyle>
          <a:p>
            <a:r>
              <a:rPr lang="en-GB" dirty="0" smtClean="0"/>
              <a:t>Skin conditions</a:t>
            </a:r>
          </a:p>
          <a:p>
            <a:pPr lvl="1"/>
            <a:r>
              <a:rPr lang="en-GB" dirty="0" smtClean="0"/>
              <a:t>Injured skin</a:t>
            </a:r>
          </a:p>
          <a:p>
            <a:pPr lvl="1"/>
            <a:r>
              <a:rPr lang="en-GB" dirty="0" smtClean="0"/>
              <a:t>Stratum corneum</a:t>
            </a:r>
          </a:p>
          <a:p>
            <a:pPr lvl="2"/>
            <a:r>
              <a:rPr lang="en-GB" dirty="0" smtClean="0"/>
              <a:t>Fixation</a:t>
            </a:r>
          </a:p>
          <a:p>
            <a:pPr lvl="2"/>
            <a:r>
              <a:rPr lang="en-GB" dirty="0" smtClean="0"/>
              <a:t>Thickness</a:t>
            </a:r>
          </a:p>
          <a:p>
            <a:pPr lvl="2"/>
            <a:r>
              <a:rPr lang="en-GB" dirty="0" smtClean="0"/>
              <a:t>Skin area</a:t>
            </a:r>
          </a:p>
          <a:p>
            <a:pPr lvl="1"/>
            <a:r>
              <a:rPr lang="en-GB" dirty="0" smtClean="0"/>
              <a:t>Biotransformation</a:t>
            </a:r>
            <a:endParaRPr lang="en-GB" sz="2400" dirty="0"/>
          </a:p>
        </p:txBody>
      </p:sp>
      <p:sp>
        <p:nvSpPr>
          <p:cNvPr id="200" name="Oval 95"/>
          <p:cNvSpPr>
            <a:spLocks noChangeArrowheads="1"/>
          </p:cNvSpPr>
          <p:nvPr/>
        </p:nvSpPr>
        <p:spPr bwMode="auto">
          <a:xfrm flipV="1">
            <a:off x="5735638" y="2794000"/>
            <a:ext cx="23812" cy="26988"/>
          </a:xfrm>
          <a:prstGeom prst="ellipse">
            <a:avLst/>
          </a:prstGeom>
          <a:solidFill>
            <a:schemeClr val="accent2"/>
          </a:solidFill>
          <a:ln w="4064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201" name="Oval 96"/>
          <p:cNvSpPr>
            <a:spLocks noChangeArrowheads="1"/>
          </p:cNvSpPr>
          <p:nvPr/>
        </p:nvSpPr>
        <p:spPr bwMode="auto">
          <a:xfrm flipV="1">
            <a:off x="5795963" y="2825750"/>
            <a:ext cx="23812" cy="26988"/>
          </a:xfrm>
          <a:prstGeom prst="ellipse">
            <a:avLst/>
          </a:prstGeom>
          <a:solidFill>
            <a:schemeClr val="accent2"/>
          </a:solidFill>
          <a:ln w="4064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202" name="Oval 97"/>
          <p:cNvSpPr>
            <a:spLocks noChangeArrowheads="1"/>
          </p:cNvSpPr>
          <p:nvPr/>
        </p:nvSpPr>
        <p:spPr bwMode="auto">
          <a:xfrm flipV="1">
            <a:off x="6864350" y="2781300"/>
            <a:ext cx="23813" cy="26988"/>
          </a:xfrm>
          <a:prstGeom prst="ellipse">
            <a:avLst/>
          </a:prstGeom>
          <a:solidFill>
            <a:schemeClr val="accent2"/>
          </a:solidFill>
          <a:ln w="4064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203" name="Oval 98"/>
          <p:cNvSpPr>
            <a:spLocks noChangeArrowheads="1"/>
          </p:cNvSpPr>
          <p:nvPr/>
        </p:nvSpPr>
        <p:spPr bwMode="auto">
          <a:xfrm flipV="1">
            <a:off x="6924675" y="2813050"/>
            <a:ext cx="23813" cy="26988"/>
          </a:xfrm>
          <a:prstGeom prst="ellipse">
            <a:avLst/>
          </a:prstGeom>
          <a:solidFill>
            <a:schemeClr val="accent2"/>
          </a:solidFill>
          <a:ln w="4064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204" name="Oval 99"/>
          <p:cNvSpPr>
            <a:spLocks noChangeArrowheads="1"/>
          </p:cNvSpPr>
          <p:nvPr/>
        </p:nvSpPr>
        <p:spPr bwMode="auto">
          <a:xfrm flipV="1">
            <a:off x="8027988" y="2817813"/>
            <a:ext cx="23812" cy="26987"/>
          </a:xfrm>
          <a:prstGeom prst="ellipse">
            <a:avLst/>
          </a:prstGeom>
          <a:solidFill>
            <a:schemeClr val="accent2"/>
          </a:solidFill>
          <a:ln w="4064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sp>
        <p:nvSpPr>
          <p:cNvPr id="205" name="Oval 100"/>
          <p:cNvSpPr>
            <a:spLocks noChangeArrowheads="1"/>
          </p:cNvSpPr>
          <p:nvPr/>
        </p:nvSpPr>
        <p:spPr bwMode="auto">
          <a:xfrm flipV="1">
            <a:off x="8088313" y="2849563"/>
            <a:ext cx="23812" cy="26987"/>
          </a:xfrm>
          <a:prstGeom prst="ellipse">
            <a:avLst/>
          </a:prstGeom>
          <a:solidFill>
            <a:schemeClr val="accent2"/>
          </a:solidFill>
          <a:ln w="4064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dirty="0"/>
          </a:p>
        </p:txBody>
      </p:sp>
      <p:graphicFrame>
        <p:nvGraphicFramePr>
          <p:cNvPr id="104" name="Marcador de contenido 4"/>
          <p:cNvGraphicFramePr>
            <a:graphicFrameLocks/>
          </p:cNvGraphicFramePr>
          <p:nvPr>
            <p:extLst>
              <p:ext uri="{D42A27DB-BD31-4B8C-83A1-F6EECF244321}">
                <p14:modId xmlns:p14="http://schemas.microsoft.com/office/powerpoint/2010/main" val="3638939504"/>
              </p:ext>
            </p:extLst>
          </p:nvPr>
        </p:nvGraphicFramePr>
        <p:xfrm>
          <a:off x="813435" y="3616764"/>
          <a:ext cx="7675534" cy="2808312"/>
        </p:xfrm>
        <a:graphic>
          <a:graphicData uri="http://schemas.openxmlformats.org/drawingml/2006/table">
            <a:tbl>
              <a:tblPr firstRow="1" bandRow="1">
                <a:tableStyleId>{5C22544A-7EE6-4342-B048-85BDC9FD1C3A}</a:tableStyleId>
              </a:tblPr>
              <a:tblGrid>
                <a:gridCol w="1698222"/>
                <a:gridCol w="1529807"/>
                <a:gridCol w="1648413"/>
                <a:gridCol w="2799092"/>
              </a:tblGrid>
              <a:tr h="736752">
                <a:tc>
                  <a:txBody>
                    <a:bodyPr/>
                    <a:lstStyle/>
                    <a:p>
                      <a:r>
                        <a:rPr lang="en-GB" sz="2000" b="1" cap="none" spc="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Diffusion pathway</a:t>
                      </a:r>
                      <a:endParaRPr lang="en-GB" sz="2000" b="1" noProof="0" dirty="0"/>
                    </a:p>
                  </a:txBody>
                  <a:tcPr anchor="ctr">
                    <a:cell3D prstMaterial="dkEdge">
                      <a:bevel w="114300" prst="artDeco"/>
                      <a:lightRig rig="flood" dir="t"/>
                    </a:cell3D>
                  </a:tcPr>
                </a:tc>
                <a:tc>
                  <a:txBody>
                    <a:bodyPr/>
                    <a:lstStyle/>
                    <a:p>
                      <a:pPr algn="ctr"/>
                      <a:r>
                        <a:rPr lang="en-GB" sz="2000" b="1" cap="none" spc="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Quantity </a:t>
                      </a:r>
                    </a:p>
                    <a:p>
                      <a:pPr algn="ctr"/>
                      <a:r>
                        <a:rPr lang="en-GB" sz="2000" b="1" cap="none" spc="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per cm</a:t>
                      </a:r>
                      <a:r>
                        <a:rPr lang="en-GB" sz="2000" b="1" cap="none" spc="0" baseline="300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GB" sz="2000" b="1" cap="none" spc="0" baseline="30000" noProof="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txBody>
                  <a:tcPr anchor="ctr">
                    <a:cell3D prstMaterial="dkEdge">
                      <a:bevel w="114300" prst="artDeco"/>
                      <a:lightRig rig="flood" dir="t"/>
                    </a:cell3D>
                  </a:tcPr>
                </a:tc>
                <a:tc>
                  <a:txBody>
                    <a:bodyPr/>
                    <a:lstStyle/>
                    <a:p>
                      <a:pPr algn="ctr"/>
                      <a:r>
                        <a:rPr lang="en-GB" sz="2000" b="1" cap="none" spc="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Absorption rate (%)</a:t>
                      </a:r>
                      <a:endParaRPr lang="en-GB" sz="2000" b="1" cap="none" spc="0" noProof="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txBody>
                  <a:tcPr anchor="ctr">
                    <a:cell3D prstMaterial="dkEdge">
                      <a:bevel w="114300" prst="artDeco"/>
                      <a:lightRig rig="flood" dir="t"/>
                    </a:cell3D>
                  </a:tcPr>
                </a:tc>
                <a:tc>
                  <a:txBody>
                    <a:bodyPr/>
                    <a:lstStyle/>
                    <a:p>
                      <a:pPr algn="ctr"/>
                      <a:r>
                        <a:rPr lang="en-GB" sz="2000" b="1" cap="none" spc="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Diffusion constant </a:t>
                      </a:r>
                    </a:p>
                    <a:p>
                      <a:pPr algn="ctr"/>
                      <a:r>
                        <a:rPr lang="en-GB" sz="2000" b="1" kern="1200" cap="none" spc="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cm</a:t>
                      </a:r>
                      <a:r>
                        <a:rPr lang="en-GB" sz="2000" b="1" kern="1200" cap="none" spc="0" baseline="300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2</a:t>
                      </a:r>
                      <a:r>
                        <a:rPr lang="en-GB" sz="2000" b="1" cap="none" spc="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/seg</a:t>
                      </a:r>
                      <a:endParaRPr lang="en-GB" sz="2000" b="1" cap="none" spc="0" noProof="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txBody>
                  <a:tcPr anchor="ctr">
                    <a:cell3D prstMaterial="dkEdge">
                      <a:bevel w="114300" prst="artDeco"/>
                      <a:lightRig rig="flood" dir="t"/>
                    </a:cell3D>
                  </a:tcPr>
                </a:tc>
              </a:tr>
              <a:tr h="517890">
                <a:tc>
                  <a:txBody>
                    <a:bodyPr/>
                    <a:lstStyle/>
                    <a:p>
                      <a:r>
                        <a:rPr lang="en-GB" sz="2000" noProof="0" dirty="0" smtClean="0"/>
                        <a:t> Hair follicle</a:t>
                      </a:r>
                      <a:endParaRPr lang="en-GB" sz="2000" noProof="0" dirty="0"/>
                    </a:p>
                  </a:txBody>
                  <a:tcPr>
                    <a:cell3D prstMaterial="dkEdge">
                      <a:bevel w="114300" prst="artDeco"/>
                      <a:lightRig rig="flood" dir="t"/>
                    </a:cell3D>
                  </a:tcPr>
                </a:tc>
                <a:tc>
                  <a:txBody>
                    <a:bodyPr/>
                    <a:lstStyle/>
                    <a:p>
                      <a:pPr algn="ctr"/>
                      <a:r>
                        <a:rPr lang="en-GB" sz="2000" noProof="0" dirty="0" smtClean="0"/>
                        <a:t>40-70 μL</a:t>
                      </a:r>
                      <a:endParaRPr lang="en-GB" sz="2000" noProof="0" dirty="0"/>
                    </a:p>
                  </a:txBody>
                  <a:tcPr>
                    <a:cell3D prstMaterial="dkEdge">
                      <a:bevel w="114300" prst="artDeco"/>
                      <a:lightRig rig="flood" dir="t"/>
                    </a:cell3D>
                  </a:tcPr>
                </a:tc>
                <a:tc>
                  <a:txBody>
                    <a:bodyPr/>
                    <a:lstStyle/>
                    <a:p>
                      <a:pPr algn="ctr">
                        <a:lnSpc>
                          <a:spcPct val="100000"/>
                        </a:lnSpc>
                      </a:pPr>
                      <a:r>
                        <a:rPr lang="en-GB" sz="2000" kern="1200" noProof="0" dirty="0" smtClean="0">
                          <a:solidFill>
                            <a:schemeClr val="dk1"/>
                          </a:solidFill>
                          <a:latin typeface="+mn-lt"/>
                          <a:ea typeface="+mn-ea"/>
                          <a:cs typeface="+mn-cs"/>
                        </a:rPr>
                        <a:t>0.04-0.1</a:t>
                      </a:r>
                      <a:endParaRPr lang="en-GB" sz="2000" kern="1200" noProof="0" dirty="0">
                        <a:solidFill>
                          <a:schemeClr val="dk1"/>
                        </a:solidFill>
                        <a:latin typeface="+mn-lt"/>
                        <a:ea typeface="+mn-ea"/>
                        <a:cs typeface="+mn-cs"/>
                      </a:endParaRPr>
                    </a:p>
                  </a:txBody>
                  <a:tcPr>
                    <a:cell3D prstMaterial="dkEdge">
                      <a:bevel w="114300" prst="artDeco"/>
                      <a:lightRig rig="flood" dir="t"/>
                    </a:cell3D>
                  </a:tcPr>
                </a:tc>
                <a:tc>
                  <a:txBody>
                    <a:bodyPr/>
                    <a:lstStyle/>
                    <a:p>
                      <a:pPr algn="ctr"/>
                      <a:r>
                        <a:rPr lang="en-GB" sz="2000" noProof="0" dirty="0" smtClean="0"/>
                        <a:t>5-10</a:t>
                      </a:r>
                      <a:r>
                        <a:rPr lang="en-GB" sz="2000" baseline="0" noProof="0" dirty="0" smtClean="0"/>
                        <a:t> x 10</a:t>
                      </a:r>
                      <a:r>
                        <a:rPr lang="en-GB" sz="2000" baseline="30000" noProof="0" dirty="0" smtClean="0"/>
                        <a:t>-8</a:t>
                      </a:r>
                      <a:endParaRPr lang="en-GB" sz="2000" baseline="30000" noProof="0" dirty="0"/>
                    </a:p>
                  </a:txBody>
                  <a:tcPr>
                    <a:cell3D prstMaterial="dkEdge">
                      <a:bevel w="114300" prst="artDeco"/>
                      <a:lightRig rig="flood" dir="t"/>
                    </a:cell3D>
                  </a:tcPr>
                </a:tc>
              </a:tr>
              <a:tr h="517890">
                <a:tc>
                  <a:txBody>
                    <a:bodyPr/>
                    <a:lstStyle/>
                    <a:p>
                      <a:r>
                        <a:rPr lang="en-GB" sz="2000" noProof="0" dirty="0" smtClean="0"/>
                        <a:t> Sweat gland</a:t>
                      </a:r>
                      <a:endParaRPr lang="en-GB" sz="2000" noProof="0" dirty="0"/>
                    </a:p>
                  </a:txBody>
                  <a:tcPr>
                    <a:cell3D prstMaterial="dkEdge">
                      <a:bevel w="114300" prst="artDeco"/>
                      <a:lightRig rig="flood" dir="t"/>
                    </a:cell3D>
                  </a:tcPr>
                </a:tc>
                <a:tc>
                  <a:txBody>
                    <a:bodyPr/>
                    <a:lstStyle/>
                    <a:p>
                      <a:pPr marL="0" marR="0" indent="0" algn="ctr" defTabSz="914325" rtl="0" eaLnBrk="1" fontAlgn="auto" latinLnBrk="0" hangingPunct="1">
                        <a:lnSpc>
                          <a:spcPct val="100000"/>
                        </a:lnSpc>
                        <a:spcBef>
                          <a:spcPts val="0"/>
                        </a:spcBef>
                        <a:spcAft>
                          <a:spcPts val="0"/>
                        </a:spcAft>
                        <a:buClrTx/>
                        <a:buSzTx/>
                        <a:buFontTx/>
                        <a:buNone/>
                        <a:tabLst/>
                        <a:defRPr/>
                      </a:pPr>
                      <a:r>
                        <a:rPr lang="en-GB" sz="2000" noProof="0" dirty="0" smtClean="0"/>
                        <a:t>299-250 μL</a:t>
                      </a:r>
                    </a:p>
                  </a:txBody>
                  <a:tcPr>
                    <a:cell3D prstMaterial="dkEdge">
                      <a:bevel w="114300" prst="artDeco"/>
                      <a:lightRig rig="flood" dir="t"/>
                    </a:cell3D>
                  </a:tcPr>
                </a:tc>
                <a:tc>
                  <a:txBody>
                    <a:bodyPr/>
                    <a:lstStyle/>
                    <a:p>
                      <a:pPr algn="ctr">
                        <a:lnSpc>
                          <a:spcPct val="100000"/>
                        </a:lnSpc>
                      </a:pPr>
                      <a:r>
                        <a:rPr lang="en-GB" sz="2000" kern="1200" baseline="0" noProof="0" dirty="0" smtClean="0">
                          <a:solidFill>
                            <a:schemeClr val="dk1"/>
                          </a:solidFill>
                          <a:latin typeface="+mn-lt"/>
                          <a:ea typeface="+mn-ea"/>
                          <a:cs typeface="+mn-cs"/>
                        </a:rPr>
                        <a:t>0.15</a:t>
                      </a:r>
                      <a:r>
                        <a:rPr lang="en-GB" sz="2000" baseline="0" noProof="0" dirty="0" smtClean="0"/>
                        <a:t>-1.2</a:t>
                      </a:r>
                      <a:endParaRPr lang="en-GB" sz="2000" baseline="0" noProof="0" dirty="0"/>
                    </a:p>
                  </a:txBody>
                  <a:tcPr anchor="ctr">
                    <a:cell3D prstMaterial="dkEdge">
                      <a:bevel w="114300" prst="artDeco"/>
                      <a:lightRig rig="flood" dir="t"/>
                    </a:cell3D>
                  </a:tcPr>
                </a:tc>
                <a:tc>
                  <a:txBody>
                    <a:bodyPr/>
                    <a:lstStyle/>
                    <a:p>
                      <a:pPr algn="ctr"/>
                      <a:r>
                        <a:rPr lang="en-GB" sz="2000" noProof="0" dirty="0" smtClean="0"/>
                        <a:t>1-20 x 10</a:t>
                      </a:r>
                      <a:r>
                        <a:rPr lang="en-GB" sz="2000" baseline="30000" noProof="0" dirty="0" smtClean="0"/>
                        <a:t>-6</a:t>
                      </a:r>
                      <a:endParaRPr lang="en-GB" sz="2000" baseline="30000" noProof="0" dirty="0"/>
                    </a:p>
                  </a:txBody>
                  <a:tcPr>
                    <a:cell3D prstMaterial="dkEdge">
                      <a:bevel w="114300" prst="artDeco"/>
                      <a:lightRig rig="flood" dir="t"/>
                    </a:cell3D>
                  </a:tcPr>
                </a:tc>
              </a:tr>
              <a:tr h="517890">
                <a:tc>
                  <a:txBody>
                    <a:bodyPr/>
                    <a:lstStyle/>
                    <a:p>
                      <a:r>
                        <a:rPr lang="en-GB" sz="2000" noProof="0" dirty="0" smtClean="0"/>
                        <a:t> Transcellular</a:t>
                      </a:r>
                      <a:endParaRPr lang="en-GB" sz="2000" noProof="0" dirty="0"/>
                    </a:p>
                  </a:txBody>
                  <a:tcPr>
                    <a:cell3D prstMaterial="dkEdge">
                      <a:bevel w="114300" prst="artDeco"/>
                      <a:lightRig rig="flood" dir="t"/>
                    </a:cell3D>
                  </a:tcPr>
                </a:tc>
                <a:tc>
                  <a:txBody>
                    <a:bodyPr/>
                    <a:lstStyle/>
                    <a:p>
                      <a:pPr algn="ctr"/>
                      <a:endParaRPr lang="en-GB" sz="2000" noProof="0" dirty="0"/>
                    </a:p>
                  </a:txBody>
                  <a:tcPr>
                    <a:cell3D prstMaterial="dkEdge">
                      <a:bevel w="114300" prst="artDeco"/>
                      <a:lightRig rig="flood" dir="t"/>
                    </a:cell3D>
                  </a:tcPr>
                </a:tc>
                <a:tc>
                  <a:txBody>
                    <a:bodyPr/>
                    <a:lstStyle/>
                    <a:p>
                      <a:pPr algn="ctr">
                        <a:lnSpc>
                          <a:spcPct val="100000"/>
                        </a:lnSpc>
                      </a:pPr>
                      <a:r>
                        <a:rPr lang="en-GB" sz="2000" baseline="0" noProof="0" dirty="0" smtClean="0"/>
                        <a:t>99.0-99.9</a:t>
                      </a:r>
                      <a:endParaRPr lang="en-GB" sz="2000" baseline="0" noProof="0" dirty="0"/>
                    </a:p>
                  </a:txBody>
                  <a:tcPr anchor="ctr">
                    <a:cell3D prstMaterial="dkEdge">
                      <a:bevel w="114300" prst="artDeco"/>
                      <a:lightRig rig="flood" dir="t"/>
                    </a:cell3D>
                  </a:tcPr>
                </a:tc>
                <a:tc>
                  <a:txBody>
                    <a:bodyPr/>
                    <a:lstStyle/>
                    <a:p>
                      <a:pPr algn="ctr"/>
                      <a:r>
                        <a:rPr lang="en-GB" sz="2000" noProof="0" dirty="0" smtClean="0"/>
                        <a:t>1-10 x 10</a:t>
                      </a:r>
                      <a:r>
                        <a:rPr lang="en-GB" sz="2000" baseline="30000" noProof="0" dirty="0" smtClean="0"/>
                        <a:t>-11 </a:t>
                      </a:r>
                      <a:r>
                        <a:rPr lang="en-GB" sz="2000" noProof="0" dirty="0" smtClean="0"/>
                        <a:t>(Dry skin)</a:t>
                      </a:r>
                      <a:endParaRPr lang="en-GB" sz="2000" noProof="0" dirty="0"/>
                    </a:p>
                  </a:txBody>
                  <a:tcPr>
                    <a:cell3D prstMaterial="dkEdge">
                      <a:bevel w="114300" prst="artDeco"/>
                      <a:lightRig rig="flood" dir="t"/>
                    </a:cell3D>
                  </a:tcPr>
                </a:tc>
              </a:tr>
              <a:tr h="517890">
                <a:tc gridSpan="3">
                  <a:txBody>
                    <a:bodyPr/>
                    <a:lstStyle/>
                    <a:p>
                      <a:pPr algn="ctr"/>
                      <a:r>
                        <a:rPr lang="es-ES" sz="1400" i="1" kern="1200" dirty="0" smtClean="0">
                          <a:solidFill>
                            <a:schemeClr val="dk1"/>
                          </a:solidFill>
                          <a:effectLst/>
                          <a:latin typeface="+mn-lt"/>
                          <a:ea typeface="+mn-ea"/>
                          <a:cs typeface="+mn-cs"/>
                        </a:rPr>
                        <a:t>Taken from Scheuplein (1971) &amp; García –Delgado (2004)</a:t>
                      </a:r>
                      <a:endParaRPr lang="en-GB" sz="1400" i="1" noProof="0" dirty="0"/>
                    </a:p>
                  </a:txBody>
                  <a:tcPr anchor="ctr">
                    <a:cell3D prstMaterial="dkEdge">
                      <a:bevel w="114300" prst="artDeco"/>
                      <a:lightRig rig="flood" dir="t"/>
                    </a:cell3D>
                  </a:tcPr>
                </a:tc>
                <a:tc hMerge="1">
                  <a:txBody>
                    <a:bodyPr/>
                    <a:lstStyle/>
                    <a:p>
                      <a:endParaRPr lang="en-GB" noProof="0" dirty="0"/>
                    </a:p>
                  </a:txBody>
                  <a:tcPr/>
                </a:tc>
                <a:tc hMerge="1">
                  <a:txBody>
                    <a:bodyPr/>
                    <a:lstStyle/>
                    <a:p>
                      <a:pPr algn="ctr"/>
                      <a:endParaRPr lang="en-GB" sz="2000" noProof="0" dirty="0"/>
                    </a:p>
                  </a:txBody>
                  <a:tcPr>
                    <a:cell3D prstMaterial="dkEdge">
                      <a:bevel w="114300" prst="artDeco"/>
                      <a:lightRig rig="flood" dir="t"/>
                    </a:cell3D>
                  </a:tcPr>
                </a:tc>
                <a:tc>
                  <a:txBody>
                    <a:bodyPr/>
                    <a:lstStyle/>
                    <a:p>
                      <a:pPr algn="ctr"/>
                      <a:r>
                        <a:rPr lang="en-GB" sz="2000" noProof="0" dirty="0" smtClean="0"/>
                        <a:t>5-10 x 10</a:t>
                      </a:r>
                      <a:r>
                        <a:rPr lang="en-GB" sz="2000" baseline="30000" noProof="0" dirty="0" smtClean="0"/>
                        <a:t>-6 </a:t>
                      </a:r>
                      <a:r>
                        <a:rPr lang="en-GB" sz="2000" noProof="0" dirty="0" smtClean="0"/>
                        <a:t>(Wet skin)</a:t>
                      </a:r>
                      <a:endParaRPr lang="en-GB" sz="2000" noProof="0" dirty="0"/>
                    </a:p>
                  </a:txBody>
                  <a:tcPr>
                    <a:cell3D prstMaterial="dkEdge">
                      <a:bevel w="114300" prst="artDeco"/>
                      <a:lightRig rig="flood" dir="t"/>
                    </a:cell3D>
                  </a:tcPr>
                </a:tc>
              </a:tr>
            </a:tbl>
          </a:graphicData>
        </a:graphic>
      </p:graphicFrame>
    </p:spTree>
    <p:extLst>
      <p:ext uri="{BB962C8B-B14F-4D97-AF65-F5344CB8AC3E}">
        <p14:creationId xmlns:p14="http://schemas.microsoft.com/office/powerpoint/2010/main" val="79134543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
                                            <p:txEl>
                                              <p:pRg st="0" end="0"/>
                                            </p:txEl>
                                          </p:spTgt>
                                        </p:tgtEl>
                                        <p:attrNameLst>
                                          <p:attrName>style.visibility</p:attrName>
                                        </p:attrNameLst>
                                      </p:cBhvr>
                                      <p:to>
                                        <p:strVal val="visible"/>
                                      </p:to>
                                    </p:set>
                                    <p:animEffect transition="in" filter="fade">
                                      <p:cBhvr>
                                        <p:cTn id="7" dur="500"/>
                                        <p:tgtEl>
                                          <p:spTgt spid="10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
                                            <p:txEl>
                                              <p:pRg st="1" end="1"/>
                                            </p:txEl>
                                          </p:spTgt>
                                        </p:tgtEl>
                                        <p:attrNameLst>
                                          <p:attrName>style.visibility</p:attrName>
                                        </p:attrNameLst>
                                      </p:cBhvr>
                                      <p:to>
                                        <p:strVal val="visible"/>
                                      </p:to>
                                    </p:set>
                                    <p:animEffect transition="in" filter="fade">
                                      <p:cBhvr>
                                        <p:cTn id="10" dur="500"/>
                                        <p:tgtEl>
                                          <p:spTgt spid="10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6">
                                            <p:txEl>
                                              <p:pRg st="2" end="2"/>
                                            </p:txEl>
                                          </p:spTgt>
                                        </p:tgtEl>
                                        <p:attrNameLst>
                                          <p:attrName>style.visibility</p:attrName>
                                        </p:attrNameLst>
                                      </p:cBhvr>
                                      <p:to>
                                        <p:strVal val="visible"/>
                                      </p:to>
                                    </p:set>
                                    <p:animEffect transition="in" filter="fade">
                                      <p:cBhvr>
                                        <p:cTn id="13" dur="500"/>
                                        <p:tgtEl>
                                          <p:spTgt spid="106">
                                            <p:txEl>
                                              <p:pRg st="2" end="2"/>
                                            </p:txEl>
                                          </p:spTgt>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fade">
                                      <p:cBhvr>
                                        <p:cTn id="17" dur="1000"/>
                                        <p:tgtEl>
                                          <p:spTgt spid="104"/>
                                        </p:tgtEl>
                                      </p:cBhvr>
                                    </p:animEffect>
                                    <p:anim calcmode="lin" valueType="num">
                                      <p:cBhvr>
                                        <p:cTn id="18" dur="1000" fill="hold"/>
                                        <p:tgtEl>
                                          <p:spTgt spid="104"/>
                                        </p:tgtEl>
                                        <p:attrNameLst>
                                          <p:attrName>ppt_x</p:attrName>
                                        </p:attrNameLst>
                                      </p:cBhvr>
                                      <p:tavLst>
                                        <p:tav tm="0">
                                          <p:val>
                                            <p:strVal val="#ppt_x"/>
                                          </p:val>
                                        </p:tav>
                                        <p:tav tm="100000">
                                          <p:val>
                                            <p:strVal val="#ppt_x"/>
                                          </p:val>
                                        </p:tav>
                                      </p:tavLst>
                                    </p:anim>
                                    <p:anim calcmode="lin" valueType="num">
                                      <p:cBhvr>
                                        <p:cTn id="19"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6">
                                            <p:txEl>
                                              <p:pRg st="4" end="4"/>
                                            </p:txEl>
                                          </p:spTgt>
                                        </p:tgtEl>
                                        <p:attrNameLst>
                                          <p:attrName>style.visibility</p:attrName>
                                        </p:attrNameLst>
                                      </p:cBhvr>
                                      <p:to>
                                        <p:strVal val="visible"/>
                                      </p:to>
                                    </p:set>
                                    <p:animEffect transition="in" filter="fade">
                                      <p:cBhvr>
                                        <p:cTn id="24" dur="500"/>
                                        <p:tgtEl>
                                          <p:spTgt spid="106">
                                            <p:txEl>
                                              <p:pRg st="4" end="4"/>
                                            </p:txEl>
                                          </p:spTgt>
                                        </p:tgtEl>
                                      </p:cBhvr>
                                    </p:animEffect>
                                  </p:childTnLst>
                                </p:cTn>
                              </p:par>
                              <p:par>
                                <p:cTn id="25" presetID="37" presetClass="exit" presetSubtype="0" fill="hold" nodeType="withEffect">
                                  <p:stCondLst>
                                    <p:cond delay="0"/>
                                  </p:stCondLst>
                                  <p:childTnLst>
                                    <p:animEffect transition="out" filter="fade">
                                      <p:cBhvr>
                                        <p:cTn id="26" dur="1000"/>
                                        <p:tgtEl>
                                          <p:spTgt spid="104"/>
                                        </p:tgtEl>
                                      </p:cBhvr>
                                    </p:animEffect>
                                    <p:anim calcmode="lin" valueType="num">
                                      <p:cBhvr>
                                        <p:cTn id="27" dur="1000"/>
                                        <p:tgtEl>
                                          <p:spTgt spid="104"/>
                                        </p:tgtEl>
                                        <p:attrNameLst>
                                          <p:attrName>ppt_x</p:attrName>
                                        </p:attrNameLst>
                                      </p:cBhvr>
                                      <p:tavLst>
                                        <p:tav tm="0">
                                          <p:val>
                                            <p:strVal val="ppt_x"/>
                                          </p:val>
                                        </p:tav>
                                        <p:tav tm="100000">
                                          <p:val>
                                            <p:strVal val="ppt_x"/>
                                          </p:val>
                                        </p:tav>
                                      </p:tavLst>
                                    </p:anim>
                                    <p:anim calcmode="lin" valueType="num">
                                      <p:cBhvr>
                                        <p:cTn id="28" dur="100" decel="100000"/>
                                        <p:tgtEl>
                                          <p:spTgt spid="104"/>
                                        </p:tgtEl>
                                        <p:attrNameLst>
                                          <p:attrName>ppt_y</p:attrName>
                                        </p:attrNameLst>
                                      </p:cBhvr>
                                      <p:tavLst>
                                        <p:tav tm="0">
                                          <p:val>
                                            <p:strVal val="ppt_y"/>
                                          </p:val>
                                        </p:tav>
                                        <p:tav tm="100000">
                                          <p:val>
                                            <p:strVal val="ppt_y-.03"/>
                                          </p:val>
                                        </p:tav>
                                      </p:tavLst>
                                    </p:anim>
                                    <p:anim calcmode="lin" valueType="num">
                                      <p:cBhvr>
                                        <p:cTn id="29" dur="900" accel="100000">
                                          <p:stCondLst>
                                            <p:cond delay="100"/>
                                          </p:stCondLst>
                                        </p:cTn>
                                        <p:tgtEl>
                                          <p:spTgt spid="104"/>
                                        </p:tgtEl>
                                        <p:attrNameLst>
                                          <p:attrName>ppt_y</p:attrName>
                                        </p:attrNameLst>
                                      </p:cBhvr>
                                      <p:tavLst>
                                        <p:tav tm="0">
                                          <p:val>
                                            <p:strVal val="ppt_y"/>
                                          </p:val>
                                        </p:tav>
                                        <p:tav tm="100000">
                                          <p:val>
                                            <p:strVal val="ppt_y+1"/>
                                          </p:val>
                                        </p:tav>
                                      </p:tavLst>
                                    </p:anim>
                                    <p:set>
                                      <p:cBhvr>
                                        <p:cTn id="30" dur="1" fill="hold">
                                          <p:stCondLst>
                                            <p:cond delay="999"/>
                                          </p:stCondLst>
                                        </p:cTn>
                                        <p:tgtEl>
                                          <p:spTgt spid="104"/>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106">
                                            <p:txEl>
                                              <p:pRg st="5" end="5"/>
                                            </p:txEl>
                                          </p:spTgt>
                                        </p:tgtEl>
                                        <p:attrNameLst>
                                          <p:attrName>style.visibility</p:attrName>
                                        </p:attrNameLst>
                                      </p:cBhvr>
                                      <p:to>
                                        <p:strVal val="visible"/>
                                      </p:to>
                                    </p:set>
                                    <p:animEffect transition="in" filter="fade">
                                      <p:cBhvr>
                                        <p:cTn id="33" dur="500"/>
                                        <p:tgtEl>
                                          <p:spTgt spid="106">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6">
                                            <p:txEl>
                                              <p:pRg st="6" end="6"/>
                                            </p:txEl>
                                          </p:spTgt>
                                        </p:tgtEl>
                                        <p:attrNameLst>
                                          <p:attrName>style.visibility</p:attrName>
                                        </p:attrNameLst>
                                      </p:cBhvr>
                                      <p:to>
                                        <p:strVal val="visible"/>
                                      </p:to>
                                    </p:set>
                                    <p:animEffect transition="in" filter="fade">
                                      <p:cBhvr>
                                        <p:cTn id="36" dur="500"/>
                                        <p:tgtEl>
                                          <p:spTgt spid="106">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6">
                                            <p:txEl>
                                              <p:pRg st="7" end="7"/>
                                            </p:txEl>
                                          </p:spTgt>
                                        </p:tgtEl>
                                        <p:attrNameLst>
                                          <p:attrName>style.visibility</p:attrName>
                                        </p:attrNameLst>
                                      </p:cBhvr>
                                      <p:to>
                                        <p:strVal val="visible"/>
                                      </p:to>
                                    </p:set>
                                    <p:animEffect transition="in" filter="fade">
                                      <p:cBhvr>
                                        <p:cTn id="39" dur="500"/>
                                        <p:tgtEl>
                                          <p:spTgt spid="106">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fade">
                                      <p:cBhvr>
                                        <p:cTn id="42" dur="500"/>
                                        <p:tgtEl>
                                          <p:spTgt spid="108"/>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200"/>
                                        </p:tgtEl>
                                        <p:attrNameLst>
                                          <p:attrName>style.visibility</p:attrName>
                                        </p:attrNameLst>
                                      </p:cBhvr>
                                      <p:to>
                                        <p:strVal val="visible"/>
                                      </p:to>
                                    </p:set>
                                    <p:animEffect transition="in" filter="fade">
                                      <p:cBhvr>
                                        <p:cTn id="46" dur="500"/>
                                        <p:tgtEl>
                                          <p:spTgt spid="20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1"/>
                                        </p:tgtEl>
                                        <p:attrNameLst>
                                          <p:attrName>style.visibility</p:attrName>
                                        </p:attrNameLst>
                                      </p:cBhvr>
                                      <p:to>
                                        <p:strVal val="visible"/>
                                      </p:to>
                                    </p:set>
                                    <p:animEffect transition="in" filter="fade">
                                      <p:cBhvr>
                                        <p:cTn id="49" dur="500"/>
                                        <p:tgtEl>
                                          <p:spTgt spid="201"/>
                                        </p:tgtEl>
                                      </p:cBhvr>
                                    </p:animEffec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grpId="1" nodeType="clickEffect">
                                  <p:stCondLst>
                                    <p:cond delay="0"/>
                                  </p:stCondLst>
                                  <p:childTnLst>
                                    <p:animMotion origin="layout" path="M 0.00052 0.00255 C -2.22222E-6 0.0044 0.00035 0.00625 -0.00034 0.0081 C -0.00052 0.01088 -0.00104 0.01343 -0.00156 0.0162 C -0.00243 0.02755 -0.00191 0.01921 -0.00156 0.04143 C -0.00156 0.04444 -0.00173 0.04745 -0.00139 0.05046 C -0.00121 0.05139 -0.00052 0.05324 -0.00052 0.05324 C -0.00069 0.06782 -0.00034 0.08171 -0.00139 0.09606 C -0.00173 0.10694 0.00122 0.11944 -0.00243 0.12893 C -0.00295 0.13333 -0.00642 0.13611 -0.00816 0.13981 C -0.00868 0.14375 -0.00937 0.15 -0.01198 0.15255 C -0.01267 0.15393 -0.01354 0.15532 -0.01441 0.15671 C -0.01475 0.15926 -0.01753 0.1581 -0.01927 0.1581 " pathEditMode="relative" ptsTypes="fffffffffffA">
                                      <p:cBhvr>
                                        <p:cTn id="53" dur="2000" fill="hold"/>
                                        <p:tgtEl>
                                          <p:spTgt spid="200"/>
                                        </p:tgtEl>
                                        <p:attrNameLst>
                                          <p:attrName>ppt_x</p:attrName>
                                          <p:attrName>ppt_y</p:attrName>
                                        </p:attrNameLst>
                                      </p:cBhvr>
                                    </p:animMotion>
                                  </p:childTnLst>
                                </p:cTn>
                              </p:par>
                              <p:par>
                                <p:cTn id="54" presetID="0" presetClass="path" presetSubtype="0" accel="50000" decel="50000" fill="hold" grpId="1" nodeType="withEffect">
                                  <p:stCondLst>
                                    <p:cond delay="0"/>
                                  </p:stCondLst>
                                  <p:childTnLst>
                                    <p:animMotion origin="layout" path="M -0.00017 1.11111E-6 C 0.00017 0.00116 5.55556E-7 0.00231 0.00017 0.00347 C 0.00017 0.00532 0.00035 0.00694 0.00069 0.00903 C 0.00104 0.01667 0.00069 0.01111 0.00069 0.02639 C 0.00069 0.02824 0.00069 0.03055 0.00052 0.03241 C 0.00052 0.0331 0.00017 0.03426 0.00017 0.03449 C 0.00017 0.04421 0.00017 0.0537 0.00052 0.06366 C 0.00069 0.07106 -0.00017 0.07986 0.00104 0.08611 C 0.00121 0.08935 0.00243 0.09097 0.00312 0.09352 C 0.0033 0.0963 0.00365 0.10046 0.00451 0.10231 C 0.00469 0.10324 0.00521 0.10417 0.00538 0.10509 C 0.00556 0.10717 0.0066 0.10602 0.00746 0.10602 " pathEditMode="relative" rAng="0" ptsTypes="fffffffffffA">
                                      <p:cBhvr>
                                        <p:cTn id="55" dur="2000" fill="hold"/>
                                        <p:tgtEl>
                                          <p:spTgt spid="201"/>
                                        </p:tgtEl>
                                        <p:attrNameLst>
                                          <p:attrName>ppt_x</p:attrName>
                                          <p:attrName>ppt_y</p:attrName>
                                        </p:attrNameLst>
                                      </p:cBhvr>
                                      <p:rCtr x="382" y="5347"/>
                                    </p:animMotion>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202"/>
                                        </p:tgtEl>
                                        <p:attrNameLst>
                                          <p:attrName>style.visibility</p:attrName>
                                        </p:attrNameLst>
                                      </p:cBhvr>
                                      <p:to>
                                        <p:strVal val="visible"/>
                                      </p:to>
                                    </p:set>
                                    <p:animEffect transition="in" filter="fade">
                                      <p:cBhvr>
                                        <p:cTn id="59" dur="500"/>
                                        <p:tgtEl>
                                          <p:spTgt spid="20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3"/>
                                        </p:tgtEl>
                                        <p:attrNameLst>
                                          <p:attrName>style.visibility</p:attrName>
                                        </p:attrNameLst>
                                      </p:cBhvr>
                                      <p:to>
                                        <p:strVal val="visible"/>
                                      </p:to>
                                    </p:set>
                                    <p:animEffect transition="in" filter="fade">
                                      <p:cBhvr>
                                        <p:cTn id="62" dur="500"/>
                                        <p:tgtEl>
                                          <p:spTgt spid="203"/>
                                        </p:tgtEl>
                                      </p:cBhvr>
                                    </p:animEffect>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grpId="1" nodeType="clickEffect">
                                  <p:stCondLst>
                                    <p:cond delay="0"/>
                                  </p:stCondLst>
                                  <p:childTnLst>
                                    <p:animMotion origin="layout" path="M -0.00191 -0.00185 C -0.00174 0.03981 -0.00972 0.08356 0.00017 0.12315 C 2.77778E-7 0.13495 2.77778E-7 0.14653 -0.00052 0.15833 C -0.00087 0.16481 -0.00469 0.16921 -0.00608 0.175 C -0.00556 0.19166 -0.00521 0.19861 -0.0026 0.21203 C -0.00243 0.21759 -0.00243 0.22315 -0.00191 0.2287 C -0.00174 0.23055 -0.00052 0.23426 -0.00052 0.23426 C 0.00052 0.24838 0.00139 0.2625 -0.00052 0.27685 C -0.00104 0.28055 -0.00521 0.28495 -0.00677 0.28796 C -0.00608 0.2919 -0.0059 0.29629 -0.00469 0.3 C -0.00382 0.30278 -0.00052 0.3074 -0.00052 0.3074 C 0.00104 0.31342 2.77778E-7 0.30787 -0.00052 0.31944 C -0.00104 0.33403 0.00156 0.34907 -0.00191 0.36296 C -0.0026 0.36597 -0.00538 0.37129 -0.00538 0.37129 C -0.0066 0.37778 -0.00712 0.3824 -0.01302 0.3824 " pathEditMode="relative" ptsTypes="ffffffffffffffA">
                                      <p:cBhvr>
                                        <p:cTn id="66" dur="2000" fill="hold"/>
                                        <p:tgtEl>
                                          <p:spTgt spid="202"/>
                                        </p:tgtEl>
                                        <p:attrNameLst>
                                          <p:attrName>ppt_x</p:attrName>
                                          <p:attrName>ppt_y</p:attrName>
                                        </p:attrNameLst>
                                      </p:cBhvr>
                                    </p:animMotion>
                                  </p:childTnLst>
                                </p:cTn>
                              </p:par>
                              <p:par>
                                <p:cTn id="67" presetID="0" presetClass="path" presetSubtype="0" accel="50000" decel="50000" fill="hold" grpId="1" nodeType="withEffect">
                                  <p:stCondLst>
                                    <p:cond delay="0"/>
                                  </p:stCondLst>
                                  <p:childTnLst>
                                    <p:animMotion origin="layout" path="M -0.00087 -0.00093 C -0.00122 0.03981 0.00017 0.06643 -0.00434 0.10185 C -0.00365 0.15254 -0.00365 0.20301 -0.00295 0.2537 C -0.00278 0.26041 -0.00157 0.26319 0.00121 0.26852 C 0.00208 0.27037 0.00399 0.27407 0.00399 0.27407 C 0.00364 0.28634 0.0059 0.29514 -0.00157 0.30185 C -0.00278 0.3044 -0.00434 0.31018 -0.00434 0.31018 C -0.004 0.32546 -0.00538 0.33426 -0.00087 0.34629 C 3.05556E-6 0.34861 0.00121 0.35046 0.00191 0.35277 C 0.00277 0.35555 0.00399 0.36111 0.00399 0.36111 C 0.00312 0.37083 0.00434 0.36643 0.00052 0.37407 C -0.00035 0.37592 -0.00365 0.37777 -0.00365 0.37777 C -0.00677 0.39027 -0.00504 0.38148 -0.00434 0.40555 C -0.00486 0.41574 -0.00573 0.42592 -0.00573 0.43611 " pathEditMode="relative" ptsTypes="fffffffffffffA">
                                      <p:cBhvr>
                                        <p:cTn id="68" dur="2000" fill="hold"/>
                                        <p:tgtEl>
                                          <p:spTgt spid="203"/>
                                        </p:tgtEl>
                                        <p:attrNameLst>
                                          <p:attrName>ppt_x</p:attrName>
                                          <p:attrName>ppt_y</p:attrName>
                                        </p:attrNameLst>
                                      </p:cBhvr>
                                    </p:animMotion>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204"/>
                                        </p:tgtEl>
                                        <p:attrNameLst>
                                          <p:attrName>style.visibility</p:attrName>
                                        </p:attrNameLst>
                                      </p:cBhvr>
                                      <p:to>
                                        <p:strVal val="visible"/>
                                      </p:to>
                                    </p:set>
                                    <p:animEffect transition="in" filter="fade">
                                      <p:cBhvr>
                                        <p:cTn id="72" dur="500"/>
                                        <p:tgtEl>
                                          <p:spTgt spid="20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05"/>
                                        </p:tgtEl>
                                        <p:attrNameLst>
                                          <p:attrName>style.visibility</p:attrName>
                                        </p:attrNameLst>
                                      </p:cBhvr>
                                      <p:to>
                                        <p:strVal val="visible"/>
                                      </p:to>
                                    </p:set>
                                    <p:animEffect transition="in" filter="fade">
                                      <p:cBhvr>
                                        <p:cTn id="75" dur="500"/>
                                        <p:tgtEl>
                                          <p:spTgt spid="205"/>
                                        </p:tgtEl>
                                      </p:cBhvr>
                                    </p:animEffect>
                                  </p:childTnLst>
                                </p:cTn>
                              </p:par>
                            </p:childTnLst>
                          </p:cTn>
                        </p:par>
                      </p:childTnLst>
                    </p:cTn>
                  </p:par>
                  <p:par>
                    <p:cTn id="76" fill="hold">
                      <p:stCondLst>
                        <p:cond delay="indefinite"/>
                      </p:stCondLst>
                      <p:childTnLst>
                        <p:par>
                          <p:cTn id="77" fill="hold">
                            <p:stCondLst>
                              <p:cond delay="0"/>
                            </p:stCondLst>
                            <p:childTnLst>
                              <p:par>
                                <p:cTn id="78" presetID="0" presetClass="path" presetSubtype="0" accel="50000" decel="50000" fill="hold" grpId="1" nodeType="clickEffect">
                                  <p:stCondLst>
                                    <p:cond delay="0"/>
                                  </p:stCondLst>
                                  <p:childTnLst>
                                    <p:animMotion origin="layout" path="M 3.33333E-6 0.00255 C -0.00278 0.00787 -0.00313 0.01273 -0.00417 0.01921 C -0.004 0.03357 -0.00868 0.10949 0.00312 0.1331 C 0.00277 0.1625 0.00486 0.21296 3.33333E-6 0.2456 C -0.00209 0.29977 -0.00104 0.35394 -0.00313 0.4081 C -0.00278 0.4257 -0.00521 0.45533 3.33333E-6 0.47616 C 0.00052 0.49931 0.00208 0.52246 0.00208 0.5456 C 0.00208 0.55162 0.00173 0.56111 3.33333E-6 0.56783 C -0.00104 0.57176 -0.004 0.57477 -0.00417 0.57894 C -0.00486 0.59607 -0.00417 0.6132 -0.00417 0.63033 " pathEditMode="relative" ptsTypes="fffffffffA">
                                      <p:cBhvr>
                                        <p:cTn id="79" dur="2000" fill="hold"/>
                                        <p:tgtEl>
                                          <p:spTgt spid="204"/>
                                        </p:tgtEl>
                                        <p:attrNameLst>
                                          <p:attrName>ppt_x</p:attrName>
                                          <p:attrName>ppt_y</p:attrName>
                                        </p:attrNameLst>
                                      </p:cBhvr>
                                    </p:animMotion>
                                  </p:childTnLst>
                                </p:cTn>
                              </p:par>
                              <p:par>
                                <p:cTn id="80" presetID="0" presetClass="path" presetSubtype="0" accel="50000" decel="50000" fill="hold" grpId="1" nodeType="withEffect">
                                  <p:stCondLst>
                                    <p:cond delay="0"/>
                                  </p:stCondLst>
                                  <p:childTnLst>
                                    <p:animMotion origin="layout" path="M -0.00138 0.00625 C -0.00191 0.04607 0.00695 0.08704 -0.00972 0.12014 C -0.00885 0.14398 -0.01041 0.18357 -0.00034 0.20347 C 0.00174 0.21482 -0.00121 0.22292 -0.00451 0.23264 C -0.00538 0.23542 -0.0059 0.2382 -0.00659 0.24097 C -0.00694 0.24236 -0.00763 0.24514 -0.00763 0.24514 C -0.00711 0.2544 -0.0059 0.26366 -0.00555 0.27292 C -0.00434 0.3088 -0.00937 0.31389 -0.00138 0.33542 C -0.00017 0.34583 0.00348 0.35347 0.00591 0.3632 C 0.00677 0.375 0.00764 0.37963 0.00382 0.38958 C 0.00313 0.39421 0.00209 0.39884 0.00174 0.40347 C 0.00139 0.40949 0.00157 0.41551 0.0007 0.42153 C -3.88889E-6 0.42593 -0.00243 0.42963 -0.00347 0.43403 C -0.00538 0.44167 -0.00625 0.45 -0.00763 0.45764 C -0.00833 0.49167 -0.00902 0.52384 -0.00659 0.55764 C -0.00468 0.58542 -0.00885 0.58658 0.00174 0.6007 C 0.004 0.60972 0.00278 0.60347 0.00278 0.62014 " pathEditMode="relative" ptsTypes="ffffffffffffffffA">
                                      <p:cBhvr>
                                        <p:cTn id="81" dur="2000" fill="hold"/>
                                        <p:tgtEl>
                                          <p:spTgt spid="205"/>
                                        </p:tgtEl>
                                        <p:attrNameLst>
                                          <p:attrName>ppt_x</p:attrName>
                                          <p:attrName>ppt_y</p:attrName>
                                        </p:attrNameLst>
                                      </p:cBhvr>
                                    </p:animMotion>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108"/>
                                        </p:tgtEl>
                                      </p:cBhvr>
                                    </p:animEffect>
                                    <p:set>
                                      <p:cBhvr>
                                        <p:cTn id="86" dur="1" fill="hold">
                                          <p:stCondLst>
                                            <p:cond delay="499"/>
                                          </p:stCondLst>
                                        </p:cTn>
                                        <p:tgtEl>
                                          <p:spTgt spid="108"/>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200"/>
                                        </p:tgtEl>
                                      </p:cBhvr>
                                    </p:animEffect>
                                    <p:set>
                                      <p:cBhvr>
                                        <p:cTn id="89" dur="1" fill="hold">
                                          <p:stCondLst>
                                            <p:cond delay="499"/>
                                          </p:stCondLst>
                                        </p:cTn>
                                        <p:tgtEl>
                                          <p:spTgt spid="200"/>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201"/>
                                        </p:tgtEl>
                                      </p:cBhvr>
                                    </p:animEffect>
                                    <p:set>
                                      <p:cBhvr>
                                        <p:cTn id="92" dur="1" fill="hold">
                                          <p:stCondLst>
                                            <p:cond delay="499"/>
                                          </p:stCondLst>
                                        </p:cTn>
                                        <p:tgtEl>
                                          <p:spTgt spid="201"/>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202"/>
                                        </p:tgtEl>
                                      </p:cBhvr>
                                    </p:animEffect>
                                    <p:set>
                                      <p:cBhvr>
                                        <p:cTn id="95" dur="1" fill="hold">
                                          <p:stCondLst>
                                            <p:cond delay="499"/>
                                          </p:stCondLst>
                                        </p:cTn>
                                        <p:tgtEl>
                                          <p:spTgt spid="202"/>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203"/>
                                        </p:tgtEl>
                                      </p:cBhvr>
                                    </p:animEffect>
                                    <p:set>
                                      <p:cBhvr>
                                        <p:cTn id="98" dur="1" fill="hold">
                                          <p:stCondLst>
                                            <p:cond delay="499"/>
                                          </p:stCondLst>
                                        </p:cTn>
                                        <p:tgtEl>
                                          <p:spTgt spid="203"/>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204"/>
                                        </p:tgtEl>
                                      </p:cBhvr>
                                    </p:animEffect>
                                    <p:set>
                                      <p:cBhvr>
                                        <p:cTn id="101" dur="1" fill="hold">
                                          <p:stCondLst>
                                            <p:cond delay="499"/>
                                          </p:stCondLst>
                                        </p:cTn>
                                        <p:tgtEl>
                                          <p:spTgt spid="204"/>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205"/>
                                        </p:tgtEl>
                                      </p:cBhvr>
                                    </p:animEffect>
                                    <p:set>
                                      <p:cBhvr>
                                        <p:cTn id="104" dur="1" fill="hold">
                                          <p:stCondLst>
                                            <p:cond delay="499"/>
                                          </p:stCondLst>
                                        </p:cTn>
                                        <p:tgtEl>
                                          <p:spTgt spid="205"/>
                                        </p:tgtEl>
                                        <p:attrNameLst>
                                          <p:attrName>style.visibility</p:attrName>
                                        </p:attrNameLst>
                                      </p:cBhvr>
                                      <p:to>
                                        <p:strVal val="hidden"/>
                                      </p:to>
                                    </p:se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107">
                                            <p:txEl>
                                              <p:pRg st="0" end="0"/>
                                            </p:txEl>
                                          </p:spTgt>
                                        </p:tgtEl>
                                        <p:attrNameLst>
                                          <p:attrName>style.visibility</p:attrName>
                                        </p:attrNameLst>
                                      </p:cBhvr>
                                      <p:to>
                                        <p:strVal val="visible"/>
                                      </p:to>
                                    </p:set>
                                    <p:animEffect transition="in" filter="fade">
                                      <p:cBhvr>
                                        <p:cTn id="108" dur="500"/>
                                        <p:tgtEl>
                                          <p:spTgt spid="107">
                                            <p:txEl>
                                              <p:pRg st="0" end="0"/>
                                            </p:txEl>
                                          </p:spTgt>
                                        </p:tgtEl>
                                      </p:cBhvr>
                                    </p:animEffect>
                                  </p:childTnLst>
                                </p:cTn>
                              </p:par>
                            </p:childTnLst>
                          </p:cTn>
                        </p:par>
                        <p:par>
                          <p:cTn id="109" fill="hold">
                            <p:stCondLst>
                              <p:cond delay="1000"/>
                            </p:stCondLst>
                            <p:childTnLst>
                              <p:par>
                                <p:cTn id="110" presetID="10" presetClass="entr" presetSubtype="0" fill="hold" nodeType="afterEffect">
                                  <p:stCondLst>
                                    <p:cond delay="0"/>
                                  </p:stCondLst>
                                  <p:childTnLst>
                                    <p:set>
                                      <p:cBhvr>
                                        <p:cTn id="111" dur="1" fill="hold">
                                          <p:stCondLst>
                                            <p:cond delay="0"/>
                                          </p:stCondLst>
                                        </p:cTn>
                                        <p:tgtEl>
                                          <p:spTgt spid="107">
                                            <p:txEl>
                                              <p:pRg st="1" end="1"/>
                                            </p:txEl>
                                          </p:spTgt>
                                        </p:tgtEl>
                                        <p:attrNameLst>
                                          <p:attrName>style.visibility</p:attrName>
                                        </p:attrNameLst>
                                      </p:cBhvr>
                                      <p:to>
                                        <p:strVal val="visible"/>
                                      </p:to>
                                    </p:set>
                                    <p:animEffect transition="in" filter="fade">
                                      <p:cBhvr>
                                        <p:cTn id="112" dur="500"/>
                                        <p:tgtEl>
                                          <p:spTgt spid="107">
                                            <p:txEl>
                                              <p:pRg st="1" end="1"/>
                                            </p:txEl>
                                          </p:spTgt>
                                        </p:tgtEl>
                                      </p:cBhvr>
                                    </p:animEffect>
                                  </p:childTnLst>
                                </p:cTn>
                              </p:par>
                            </p:childTnLst>
                          </p:cTn>
                        </p:par>
                        <p:par>
                          <p:cTn id="113" fill="hold">
                            <p:stCondLst>
                              <p:cond delay="1500"/>
                            </p:stCondLst>
                            <p:childTnLst>
                              <p:par>
                                <p:cTn id="114" presetID="10" presetClass="entr" presetSubtype="0" fill="hold" nodeType="afterEffect">
                                  <p:stCondLst>
                                    <p:cond delay="0"/>
                                  </p:stCondLst>
                                  <p:childTnLst>
                                    <p:set>
                                      <p:cBhvr>
                                        <p:cTn id="115" dur="1" fill="hold">
                                          <p:stCondLst>
                                            <p:cond delay="0"/>
                                          </p:stCondLst>
                                        </p:cTn>
                                        <p:tgtEl>
                                          <p:spTgt spid="107">
                                            <p:txEl>
                                              <p:pRg st="2" end="2"/>
                                            </p:txEl>
                                          </p:spTgt>
                                        </p:tgtEl>
                                        <p:attrNameLst>
                                          <p:attrName>style.visibility</p:attrName>
                                        </p:attrNameLst>
                                      </p:cBhvr>
                                      <p:to>
                                        <p:strVal val="visible"/>
                                      </p:to>
                                    </p:set>
                                    <p:animEffect transition="in" filter="fade">
                                      <p:cBhvr>
                                        <p:cTn id="116" dur="500"/>
                                        <p:tgtEl>
                                          <p:spTgt spid="107">
                                            <p:txEl>
                                              <p:pRg st="2" end="2"/>
                                            </p:txEl>
                                          </p:spTgt>
                                        </p:tgtEl>
                                      </p:cBhvr>
                                    </p:animEffect>
                                  </p:childTnLst>
                                </p:cTn>
                              </p:par>
                            </p:childTnLst>
                          </p:cTn>
                        </p:par>
                        <p:par>
                          <p:cTn id="117" fill="hold">
                            <p:stCondLst>
                              <p:cond delay="2000"/>
                            </p:stCondLst>
                            <p:childTnLst>
                              <p:par>
                                <p:cTn id="118" presetID="10" presetClass="entr" presetSubtype="0" fill="hold" nodeType="afterEffect">
                                  <p:stCondLst>
                                    <p:cond delay="0"/>
                                  </p:stCondLst>
                                  <p:childTnLst>
                                    <p:set>
                                      <p:cBhvr>
                                        <p:cTn id="119" dur="1" fill="hold">
                                          <p:stCondLst>
                                            <p:cond delay="0"/>
                                          </p:stCondLst>
                                        </p:cTn>
                                        <p:tgtEl>
                                          <p:spTgt spid="107">
                                            <p:txEl>
                                              <p:pRg st="3" end="3"/>
                                            </p:txEl>
                                          </p:spTgt>
                                        </p:tgtEl>
                                        <p:attrNameLst>
                                          <p:attrName>style.visibility</p:attrName>
                                        </p:attrNameLst>
                                      </p:cBhvr>
                                      <p:to>
                                        <p:strVal val="visible"/>
                                      </p:to>
                                    </p:set>
                                    <p:animEffect transition="in" filter="fade">
                                      <p:cBhvr>
                                        <p:cTn id="120" dur="500"/>
                                        <p:tgtEl>
                                          <p:spTgt spid="107">
                                            <p:txEl>
                                              <p:pRg st="3" end="3"/>
                                            </p:txEl>
                                          </p:spTgt>
                                        </p:tgtEl>
                                      </p:cBhvr>
                                    </p:animEffect>
                                  </p:childTnLst>
                                </p:cTn>
                              </p:par>
                            </p:childTnLst>
                          </p:cTn>
                        </p:par>
                        <p:par>
                          <p:cTn id="121" fill="hold">
                            <p:stCondLst>
                              <p:cond delay="2500"/>
                            </p:stCondLst>
                            <p:childTnLst>
                              <p:par>
                                <p:cTn id="122" presetID="10" presetClass="entr" presetSubtype="0" fill="hold" nodeType="afterEffect">
                                  <p:stCondLst>
                                    <p:cond delay="0"/>
                                  </p:stCondLst>
                                  <p:childTnLst>
                                    <p:set>
                                      <p:cBhvr>
                                        <p:cTn id="123" dur="1" fill="hold">
                                          <p:stCondLst>
                                            <p:cond delay="0"/>
                                          </p:stCondLst>
                                        </p:cTn>
                                        <p:tgtEl>
                                          <p:spTgt spid="107">
                                            <p:txEl>
                                              <p:pRg st="4" end="4"/>
                                            </p:txEl>
                                          </p:spTgt>
                                        </p:tgtEl>
                                        <p:attrNameLst>
                                          <p:attrName>style.visibility</p:attrName>
                                        </p:attrNameLst>
                                      </p:cBhvr>
                                      <p:to>
                                        <p:strVal val="visible"/>
                                      </p:to>
                                    </p:set>
                                    <p:animEffect transition="in" filter="fade">
                                      <p:cBhvr>
                                        <p:cTn id="124" dur="500"/>
                                        <p:tgtEl>
                                          <p:spTgt spid="107">
                                            <p:txEl>
                                              <p:pRg st="4" end="4"/>
                                            </p:txEl>
                                          </p:spTgt>
                                        </p:tgtEl>
                                      </p:cBhvr>
                                    </p:animEffect>
                                  </p:childTnLst>
                                </p:cTn>
                              </p:par>
                            </p:childTnLst>
                          </p:cTn>
                        </p:par>
                        <p:par>
                          <p:cTn id="125" fill="hold">
                            <p:stCondLst>
                              <p:cond delay="3000"/>
                            </p:stCondLst>
                            <p:childTnLst>
                              <p:par>
                                <p:cTn id="126" presetID="10" presetClass="entr" presetSubtype="0" fill="hold" nodeType="afterEffect">
                                  <p:stCondLst>
                                    <p:cond delay="0"/>
                                  </p:stCondLst>
                                  <p:childTnLst>
                                    <p:set>
                                      <p:cBhvr>
                                        <p:cTn id="127" dur="1" fill="hold">
                                          <p:stCondLst>
                                            <p:cond delay="0"/>
                                          </p:stCondLst>
                                        </p:cTn>
                                        <p:tgtEl>
                                          <p:spTgt spid="107">
                                            <p:txEl>
                                              <p:pRg st="5" end="5"/>
                                            </p:txEl>
                                          </p:spTgt>
                                        </p:tgtEl>
                                        <p:attrNameLst>
                                          <p:attrName>style.visibility</p:attrName>
                                        </p:attrNameLst>
                                      </p:cBhvr>
                                      <p:to>
                                        <p:strVal val="visible"/>
                                      </p:to>
                                    </p:set>
                                    <p:animEffect transition="in" filter="fade">
                                      <p:cBhvr>
                                        <p:cTn id="128" dur="500"/>
                                        <p:tgtEl>
                                          <p:spTgt spid="107">
                                            <p:txEl>
                                              <p:pRg st="5" end="5"/>
                                            </p:txEl>
                                          </p:spTgt>
                                        </p:tgtEl>
                                      </p:cBhvr>
                                    </p:animEffect>
                                  </p:childTnLst>
                                </p:cTn>
                              </p:par>
                            </p:childTnLst>
                          </p:cTn>
                        </p:par>
                        <p:par>
                          <p:cTn id="129" fill="hold">
                            <p:stCondLst>
                              <p:cond delay="3500"/>
                            </p:stCondLst>
                            <p:childTnLst>
                              <p:par>
                                <p:cTn id="130" presetID="10" presetClass="entr" presetSubtype="0" fill="hold" nodeType="afterEffect">
                                  <p:stCondLst>
                                    <p:cond delay="0"/>
                                  </p:stCondLst>
                                  <p:childTnLst>
                                    <p:set>
                                      <p:cBhvr>
                                        <p:cTn id="131" dur="1" fill="hold">
                                          <p:stCondLst>
                                            <p:cond delay="0"/>
                                          </p:stCondLst>
                                        </p:cTn>
                                        <p:tgtEl>
                                          <p:spTgt spid="107">
                                            <p:txEl>
                                              <p:pRg st="6" end="6"/>
                                            </p:txEl>
                                          </p:spTgt>
                                        </p:tgtEl>
                                        <p:attrNameLst>
                                          <p:attrName>style.visibility</p:attrName>
                                        </p:attrNameLst>
                                      </p:cBhvr>
                                      <p:to>
                                        <p:strVal val="visible"/>
                                      </p:to>
                                    </p:set>
                                    <p:animEffect transition="in" filter="fade">
                                      <p:cBhvr>
                                        <p:cTn id="132" dur="500"/>
                                        <p:tgtEl>
                                          <p:spTgt spid="1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build="p"/>
      <p:bldP spid="200" grpId="0" animBg="1"/>
      <p:bldP spid="200" grpId="1" animBg="1"/>
      <p:bldP spid="200" grpId="2" animBg="1"/>
      <p:bldP spid="201" grpId="0" animBg="1"/>
      <p:bldP spid="201" grpId="1" animBg="1"/>
      <p:bldP spid="201" grpId="2" animBg="1"/>
      <p:bldP spid="202" grpId="0" animBg="1"/>
      <p:bldP spid="202" grpId="1" animBg="1"/>
      <p:bldP spid="202" grpId="2" animBg="1"/>
      <p:bldP spid="203" grpId="0" animBg="1"/>
      <p:bldP spid="203" grpId="1" animBg="1"/>
      <p:bldP spid="203" grpId="2" animBg="1"/>
      <p:bldP spid="204" grpId="0" animBg="1"/>
      <p:bldP spid="204" grpId="1" animBg="1"/>
      <p:bldP spid="204" grpId="2" animBg="1"/>
      <p:bldP spid="205" grpId="0" animBg="1"/>
      <p:bldP spid="205" grpId="1" animBg="1"/>
      <p:bldP spid="205" grpId="2"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dirty="0" smtClean="0"/>
              <a:t>Maturation</a:t>
            </a:r>
            <a:endParaRPr lang="en-GB" dirty="0"/>
          </a:p>
        </p:txBody>
      </p:sp>
      <p:grpSp>
        <p:nvGrpSpPr>
          <p:cNvPr id="13" name="12 Grupo"/>
          <p:cNvGrpSpPr/>
          <p:nvPr/>
        </p:nvGrpSpPr>
        <p:grpSpPr>
          <a:xfrm>
            <a:off x="323532" y="3717032"/>
            <a:ext cx="1922759" cy="1457079"/>
            <a:chOff x="539552" y="3717032"/>
            <a:chExt cx="1922757" cy="1457078"/>
          </a:xfrm>
        </p:grpSpPr>
        <p:sp>
          <p:nvSpPr>
            <p:cNvPr id="7" name=" 3"/>
            <p:cNvSpPr/>
            <p:nvPr/>
          </p:nvSpPr>
          <p:spPr>
            <a:xfrm>
              <a:off x="539552" y="3717032"/>
              <a:ext cx="1922757" cy="1457078"/>
            </a:xfrm>
            <a:prstGeom prst="funnel">
              <a:avLst/>
            </a:prstGeom>
            <a:ln>
              <a:solidFill>
                <a:schemeClr val="bg1">
                  <a:lumMod val="75000"/>
                </a:schemeClr>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alpha val="40000"/>
                <a:hueOff val="0"/>
                <a:satOff val="0"/>
                <a:lumOff val="0"/>
                <a:alphaOff val="0"/>
              </a:schemeClr>
            </a:fillRef>
            <a:effectRef idx="1">
              <a:schemeClr val="lt1">
                <a:alpha val="40000"/>
                <a:hueOff val="0"/>
                <a:satOff val="0"/>
                <a:lumOff val="0"/>
                <a:alphaOff val="0"/>
              </a:schemeClr>
            </a:effectRef>
            <a:fontRef idx="minor">
              <a:schemeClr val="dk1">
                <a:hueOff val="0"/>
                <a:satOff val="0"/>
                <a:lumOff val="0"/>
                <a:alphaOff val="0"/>
              </a:schemeClr>
            </a:fontRef>
          </p:style>
        </p:sp>
        <p:sp>
          <p:nvSpPr>
            <p:cNvPr id="8" name="7 Elipse"/>
            <p:cNvSpPr/>
            <p:nvPr/>
          </p:nvSpPr>
          <p:spPr>
            <a:xfrm>
              <a:off x="755576" y="3861048"/>
              <a:ext cx="1512168" cy="432048"/>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14" name="13 Grupo"/>
          <p:cNvGrpSpPr/>
          <p:nvPr/>
        </p:nvGrpSpPr>
        <p:grpSpPr>
          <a:xfrm>
            <a:off x="3502609" y="3717032"/>
            <a:ext cx="1922759" cy="1457079"/>
            <a:chOff x="3369323" y="3717032"/>
            <a:chExt cx="1922757" cy="1457078"/>
          </a:xfrm>
        </p:grpSpPr>
        <p:sp>
          <p:nvSpPr>
            <p:cNvPr id="9" name=" 3"/>
            <p:cNvSpPr/>
            <p:nvPr/>
          </p:nvSpPr>
          <p:spPr>
            <a:xfrm>
              <a:off x="3369323" y="3717032"/>
              <a:ext cx="1922757" cy="1457078"/>
            </a:xfrm>
            <a:prstGeom prst="funnel">
              <a:avLst/>
            </a:prstGeom>
            <a:ln>
              <a:solidFill>
                <a:schemeClr val="bg1">
                  <a:lumMod val="75000"/>
                </a:schemeClr>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alpha val="40000"/>
                <a:hueOff val="0"/>
                <a:satOff val="0"/>
                <a:lumOff val="0"/>
                <a:alphaOff val="0"/>
              </a:schemeClr>
            </a:fillRef>
            <a:effectRef idx="1">
              <a:schemeClr val="lt1">
                <a:alpha val="40000"/>
                <a:hueOff val="0"/>
                <a:satOff val="0"/>
                <a:lumOff val="0"/>
                <a:alphaOff val="0"/>
              </a:schemeClr>
            </a:effectRef>
            <a:fontRef idx="minor">
              <a:schemeClr val="dk1">
                <a:hueOff val="0"/>
                <a:satOff val="0"/>
                <a:lumOff val="0"/>
                <a:alphaOff val="0"/>
              </a:schemeClr>
            </a:fontRef>
          </p:style>
        </p:sp>
        <p:sp>
          <p:nvSpPr>
            <p:cNvPr id="10" name="9 Elipse"/>
            <p:cNvSpPr/>
            <p:nvPr/>
          </p:nvSpPr>
          <p:spPr>
            <a:xfrm>
              <a:off x="3585347" y="3861048"/>
              <a:ext cx="1512168" cy="432048"/>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15" name="14 Grupo"/>
          <p:cNvGrpSpPr/>
          <p:nvPr/>
        </p:nvGrpSpPr>
        <p:grpSpPr>
          <a:xfrm>
            <a:off x="6681692" y="3717032"/>
            <a:ext cx="1922759" cy="1457079"/>
            <a:chOff x="6681691" y="3717032"/>
            <a:chExt cx="1922757" cy="1457078"/>
          </a:xfrm>
        </p:grpSpPr>
        <p:sp>
          <p:nvSpPr>
            <p:cNvPr id="11" name=" 3"/>
            <p:cNvSpPr/>
            <p:nvPr/>
          </p:nvSpPr>
          <p:spPr>
            <a:xfrm>
              <a:off x="6681691" y="3717032"/>
              <a:ext cx="1922757" cy="1457078"/>
            </a:xfrm>
            <a:prstGeom prst="funnel">
              <a:avLst/>
            </a:prstGeom>
            <a:ln>
              <a:solidFill>
                <a:schemeClr val="bg1">
                  <a:lumMod val="75000"/>
                </a:schemeClr>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alpha val="40000"/>
                <a:hueOff val="0"/>
                <a:satOff val="0"/>
                <a:lumOff val="0"/>
                <a:alphaOff val="0"/>
              </a:schemeClr>
            </a:fillRef>
            <a:effectRef idx="1">
              <a:schemeClr val="lt1">
                <a:alpha val="40000"/>
                <a:hueOff val="0"/>
                <a:satOff val="0"/>
                <a:lumOff val="0"/>
                <a:alphaOff val="0"/>
              </a:schemeClr>
            </a:effectRef>
            <a:fontRef idx="minor">
              <a:schemeClr val="dk1">
                <a:hueOff val="0"/>
                <a:satOff val="0"/>
                <a:lumOff val="0"/>
                <a:alphaOff val="0"/>
              </a:schemeClr>
            </a:fontRef>
          </p:style>
        </p:sp>
        <p:sp>
          <p:nvSpPr>
            <p:cNvPr id="12" name="11 Elipse"/>
            <p:cNvSpPr/>
            <p:nvPr/>
          </p:nvSpPr>
          <p:spPr>
            <a:xfrm>
              <a:off x="6897715" y="3861048"/>
              <a:ext cx="1512168" cy="432048"/>
            </a:xfrm>
            <a:prstGeom prst="ellipse">
              <a:avLst/>
            </a:prstGeom>
            <a:solidFill>
              <a:srgbClr val="BC7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6" name="15 Flecha derecha"/>
          <p:cNvSpPr/>
          <p:nvPr/>
        </p:nvSpPr>
        <p:spPr>
          <a:xfrm>
            <a:off x="2370392" y="4725146"/>
            <a:ext cx="1008111" cy="360041"/>
          </a:xfrm>
          <a:prstGeom prst="rightArrow">
            <a:avLst/>
          </a:prstGeom>
          <a:solidFill>
            <a:srgbClr val="00B050"/>
          </a:solidFill>
          <a:scene3d>
            <a:camera prst="orthographicFront">
              <a:rot lat="0" lon="0" rev="0"/>
            </a:camera>
            <a:lightRig rig="threePt" dir="t">
              <a:rot lat="0" lon="0" rev="1200000"/>
            </a:lightRig>
          </a:scene3d>
          <a:sp3d contourW="12700">
            <a:bevelT w="63500" h="25400"/>
            <a:contourClr>
              <a:srgbClr val="008000"/>
            </a:contourClr>
          </a:sp3d>
        </p:spPr>
        <p:style>
          <a:lnRef idx="0">
            <a:schemeClr val="accent6"/>
          </a:lnRef>
          <a:fillRef idx="3">
            <a:schemeClr val="accent6"/>
          </a:fillRef>
          <a:effectRef idx="3">
            <a:schemeClr val="accent6"/>
          </a:effectRef>
          <a:fontRef idx="minor">
            <a:schemeClr val="lt1"/>
          </a:fontRef>
        </p:style>
        <p:txBody>
          <a:bodyPr lIns="91429" tIns="45715" rIns="91429" bIns="45715" rtlCol="0" anchor="ctr"/>
          <a:lstStyle/>
          <a:p>
            <a:pPr algn="ctr"/>
            <a:endParaRPr lang="es-ES" dirty="0"/>
          </a:p>
        </p:txBody>
      </p:sp>
      <p:sp>
        <p:nvSpPr>
          <p:cNvPr id="17" name="16 Flecha derecha"/>
          <p:cNvSpPr/>
          <p:nvPr/>
        </p:nvSpPr>
        <p:spPr>
          <a:xfrm>
            <a:off x="2339754" y="2636914"/>
            <a:ext cx="4176466" cy="360041"/>
          </a:xfrm>
          <a:prstGeom prst="rightArrow">
            <a:avLst/>
          </a:prstGeom>
          <a:solidFill>
            <a:srgbClr val="00B050"/>
          </a:solidFill>
          <a:scene3d>
            <a:camera prst="orthographicFront">
              <a:rot lat="0" lon="0" rev="0"/>
            </a:camera>
            <a:lightRig rig="threePt" dir="t">
              <a:rot lat="0" lon="0" rev="1200000"/>
            </a:lightRig>
          </a:scene3d>
          <a:sp3d contourW="12700">
            <a:bevelT w="63500" h="25400"/>
            <a:contourClr>
              <a:srgbClr val="008000"/>
            </a:contourClr>
          </a:sp3d>
        </p:spPr>
        <p:style>
          <a:lnRef idx="0">
            <a:schemeClr val="accent6"/>
          </a:lnRef>
          <a:fillRef idx="3">
            <a:schemeClr val="accent6"/>
          </a:fillRef>
          <a:effectRef idx="3">
            <a:schemeClr val="accent6"/>
          </a:effectRef>
          <a:fontRef idx="minor">
            <a:schemeClr val="lt1"/>
          </a:fontRef>
        </p:style>
        <p:txBody>
          <a:bodyPr lIns="91429" tIns="45715" rIns="91429" bIns="45715" rtlCol="0" anchor="ctr"/>
          <a:lstStyle/>
          <a:p>
            <a:pPr algn="ctr"/>
            <a:endParaRPr lang="es-ES" dirty="0"/>
          </a:p>
        </p:txBody>
      </p:sp>
      <p:sp>
        <p:nvSpPr>
          <p:cNvPr id="18" name="17 CuadroTexto"/>
          <p:cNvSpPr txBox="1"/>
          <p:nvPr/>
        </p:nvSpPr>
        <p:spPr>
          <a:xfrm>
            <a:off x="1979714" y="5229202"/>
            <a:ext cx="2160238" cy="523210"/>
          </a:xfrm>
          <a:prstGeom prst="rect">
            <a:avLst/>
          </a:prstGeom>
          <a:noFill/>
        </p:spPr>
        <p:txBody>
          <a:bodyPr wrap="square" lIns="91429" tIns="45715" rIns="91429" bIns="45715" rtlCol="0">
            <a:spAutoFit/>
            <a:scene3d>
              <a:camera prst="orthographicFront"/>
              <a:lightRig rig="flat" dir="tl">
                <a:rot lat="0" lon="0" rev="6600000"/>
              </a:lightRig>
            </a:scene3d>
            <a:sp3d extrusionH="25400" contourW="8890">
              <a:bevelT w="38100" h="31750"/>
              <a:contourClr>
                <a:srgbClr val="005D00"/>
              </a:contourClr>
            </a:sp3d>
          </a:bodyPr>
          <a:lstStyle/>
          <a:p>
            <a:r>
              <a:rPr lang="en-GB" sz="2800" b="1" dirty="0" smtClean="0">
                <a:ln w="11430"/>
                <a:solidFill>
                  <a:srgbClr val="00B050"/>
                </a:solidFill>
                <a:effectLst>
                  <a:outerShdw blurRad="50800" dist="39000" dir="5460000" algn="tl">
                    <a:srgbClr val="000000">
                      <a:alpha val="38000"/>
                    </a:srgbClr>
                  </a:outerShdw>
                </a:effectLst>
              </a:rPr>
              <a:t>3 months</a:t>
            </a:r>
            <a:endParaRPr lang="en-GB" sz="2800" b="1" dirty="0">
              <a:ln w="11430"/>
              <a:solidFill>
                <a:srgbClr val="00B050"/>
              </a:solidFill>
              <a:effectLst>
                <a:outerShdw blurRad="50800" dist="39000" dir="5460000" algn="tl">
                  <a:srgbClr val="000000">
                    <a:alpha val="38000"/>
                  </a:srgbClr>
                </a:outerShdw>
              </a:effectLst>
            </a:endParaRPr>
          </a:p>
        </p:txBody>
      </p:sp>
      <p:sp>
        <p:nvSpPr>
          <p:cNvPr id="19" name="18 CuadroTexto"/>
          <p:cNvSpPr txBox="1"/>
          <p:nvPr/>
        </p:nvSpPr>
        <p:spPr>
          <a:xfrm>
            <a:off x="3779914" y="2132856"/>
            <a:ext cx="2160238" cy="523210"/>
          </a:xfrm>
          <a:prstGeom prst="rect">
            <a:avLst/>
          </a:prstGeom>
          <a:noFill/>
        </p:spPr>
        <p:txBody>
          <a:bodyPr wrap="square" lIns="91429" tIns="45715" rIns="91429" bIns="45715" rtlCol="0">
            <a:spAutoFit/>
            <a:scene3d>
              <a:camera prst="orthographicFront"/>
              <a:lightRig rig="flat" dir="tl">
                <a:rot lat="0" lon="0" rev="6600000"/>
              </a:lightRig>
            </a:scene3d>
            <a:sp3d extrusionH="25400" contourW="8890">
              <a:bevelT w="38100" h="31750"/>
              <a:contourClr>
                <a:srgbClr val="005D00"/>
              </a:contourClr>
            </a:sp3d>
          </a:bodyPr>
          <a:lstStyle/>
          <a:p>
            <a:r>
              <a:rPr lang="en-GB" sz="2800" b="1" dirty="0" smtClean="0">
                <a:ln w="11430"/>
                <a:solidFill>
                  <a:srgbClr val="00B050"/>
                </a:solidFill>
                <a:effectLst>
                  <a:outerShdw blurRad="50800" dist="39000" dir="5460000" algn="tl">
                    <a:srgbClr val="000000">
                      <a:alpha val="38000"/>
                    </a:srgbClr>
                  </a:outerShdw>
                </a:effectLst>
              </a:rPr>
              <a:t>6 months</a:t>
            </a:r>
            <a:endParaRPr lang="en-GB" sz="2800" b="1" dirty="0">
              <a:ln w="11430"/>
              <a:solidFill>
                <a:srgbClr val="00B050"/>
              </a:solidFill>
              <a:effectLst>
                <a:outerShdw blurRad="50800" dist="39000" dir="5460000" algn="tl">
                  <a:srgbClr val="000000">
                    <a:alpha val="38000"/>
                  </a:srgbClr>
                </a:outerShdw>
              </a:effectLst>
            </a:endParaRPr>
          </a:p>
        </p:txBody>
      </p:sp>
      <p:sp>
        <p:nvSpPr>
          <p:cNvPr id="2" name="CuadroTexto 1"/>
          <p:cNvSpPr txBox="1"/>
          <p:nvPr/>
        </p:nvSpPr>
        <p:spPr>
          <a:xfrm>
            <a:off x="395536" y="5949280"/>
            <a:ext cx="8208912" cy="58477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P</a:t>
            </a:r>
            <a:r>
              <a:rPr lang="en-GB" sz="32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0</a:t>
            </a:r>
            <a:r>
              <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P</a:t>
            </a:r>
            <a:r>
              <a:rPr lang="en-GB" sz="32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r>
              <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GB"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t>
            </a:r>
            <a:r>
              <a:rPr lang="en-GB" sz="32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a:t>
            </a:r>
            <a:endParaRPr lang="en-GB" sz="3200" b="1" baseline="-25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90286709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ppt_w/2"/>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ppt_w</p:attrName>
                                        </p:attrNameLst>
                                      </p:cBhvr>
                                      <p:tavLst>
                                        <p:tav tm="0">
                                          <p:val>
                                            <p:fltVal val="0"/>
                                          </p:val>
                                        </p:tav>
                                        <p:tav tm="100000">
                                          <p:val>
                                            <p:strVal val="#ppt_w"/>
                                          </p:val>
                                        </p:tav>
                                      </p:tavLst>
                                    </p:anim>
                                    <p:anim calcmode="lin" valueType="num">
                                      <p:cBhvr>
                                        <p:cTn id="10" dur="500" fill="hold"/>
                                        <p:tgtEl>
                                          <p:spTgt spid="1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ppt_x</p:attrName>
                                        </p:attrNameLst>
                                      </p:cBhvr>
                                      <p:tavLst>
                                        <p:tav tm="0">
                                          <p:val>
                                            <p:strVal val="#ppt_x-#ppt_w/2"/>
                                          </p:val>
                                        </p:tav>
                                        <p:tav tm="100000">
                                          <p:val>
                                            <p:strVal val="#ppt_x"/>
                                          </p:val>
                                        </p:tav>
                                      </p:tavLst>
                                    </p:anim>
                                    <p:anim calcmode="lin" valueType="num">
                                      <p:cBhvr>
                                        <p:cTn id="15" dur="500" fill="hold"/>
                                        <p:tgtEl>
                                          <p:spTgt spid="16"/>
                                        </p:tgtEl>
                                        <p:attrNameLst>
                                          <p:attrName>ppt_y</p:attrName>
                                        </p:attrNameLst>
                                      </p:cBhvr>
                                      <p:tavLst>
                                        <p:tav tm="0">
                                          <p:val>
                                            <p:strVal val="#ppt_y"/>
                                          </p:val>
                                        </p:tav>
                                        <p:tav tm="100000">
                                          <p:val>
                                            <p:strVal val="#ppt_y"/>
                                          </p:val>
                                        </p:tav>
                                      </p:tavLst>
                                    </p:anim>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strVal val="#ppt_h"/>
                                          </p:val>
                                        </p:tav>
                                        <p:tav tm="100000">
                                          <p:val>
                                            <p:strVal val="#ppt_h"/>
                                          </p:val>
                                        </p:tav>
                                      </p:tavLst>
                                    </p:anim>
                                  </p:childTnLst>
                                </p:cTn>
                              </p:par>
                              <p:par>
                                <p:cTn id="18" presetID="17" presetClass="entr" presetSubtype="8"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ppt_x</p:attrName>
                                        </p:attrNameLst>
                                      </p:cBhvr>
                                      <p:tavLst>
                                        <p:tav tm="0">
                                          <p:val>
                                            <p:strVal val="#ppt_x-#ppt_w/2"/>
                                          </p:val>
                                        </p:tav>
                                        <p:tav tm="100000">
                                          <p:val>
                                            <p:strVal val="#ppt_x"/>
                                          </p:val>
                                        </p:tav>
                                      </p:tavLst>
                                    </p:anim>
                                    <p:anim calcmode="lin" valueType="num">
                                      <p:cBhvr>
                                        <p:cTn id="21" dur="500" fill="hold"/>
                                        <p:tgtEl>
                                          <p:spTgt spid="18"/>
                                        </p:tgtEl>
                                        <p:attrNameLst>
                                          <p:attrName>ppt_y</p:attrName>
                                        </p:attrNameLst>
                                      </p:cBhvr>
                                      <p:tavLst>
                                        <p:tav tm="0">
                                          <p:val>
                                            <p:strVal val="#ppt_y"/>
                                          </p:val>
                                        </p:tav>
                                        <p:tav tm="100000">
                                          <p:val>
                                            <p:strVal val="#ppt_y"/>
                                          </p:val>
                                        </p:tav>
                                      </p:tavLst>
                                    </p:anim>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strVal val="#ppt_h"/>
                                          </p:val>
                                        </p:tav>
                                        <p:tav tm="100000">
                                          <p:val>
                                            <p:strVal val="#ppt_h"/>
                                          </p:val>
                                        </p:tav>
                                      </p:tavLst>
                                    </p:anim>
                                  </p:childTnLst>
                                </p:cTn>
                              </p:par>
                            </p:childTnLst>
                          </p:cTn>
                        </p:par>
                        <p:par>
                          <p:cTn id="24" fill="hold">
                            <p:stCondLst>
                              <p:cond delay="1000"/>
                            </p:stCondLst>
                            <p:childTnLst>
                              <p:par>
                                <p:cTn id="25" presetID="17"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ppt_x</p:attrName>
                                        </p:attrNameLst>
                                      </p:cBhvr>
                                      <p:tavLst>
                                        <p:tav tm="0">
                                          <p:val>
                                            <p:strVal val="#ppt_x-#ppt_w/2"/>
                                          </p:val>
                                        </p:tav>
                                        <p:tav tm="100000">
                                          <p:val>
                                            <p:strVal val="#ppt_x"/>
                                          </p:val>
                                        </p:tav>
                                      </p:tavLst>
                                    </p:anim>
                                    <p:anim calcmode="lin" valueType="num">
                                      <p:cBhvr>
                                        <p:cTn id="28" dur="500" fill="hold"/>
                                        <p:tgtEl>
                                          <p:spTgt spid="14"/>
                                        </p:tgtEl>
                                        <p:attrNameLst>
                                          <p:attrName>ppt_y</p:attrName>
                                        </p:attrNameLst>
                                      </p:cBhvr>
                                      <p:tavLst>
                                        <p:tav tm="0">
                                          <p:val>
                                            <p:strVal val="#ppt_y"/>
                                          </p:val>
                                        </p:tav>
                                        <p:tav tm="100000">
                                          <p:val>
                                            <p:strVal val="#ppt_y"/>
                                          </p:val>
                                        </p:tav>
                                      </p:tavLst>
                                    </p:anim>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ppt_x</p:attrName>
                                        </p:attrNameLst>
                                      </p:cBhvr>
                                      <p:tavLst>
                                        <p:tav tm="0">
                                          <p:val>
                                            <p:strVal val="#ppt_x-#ppt_w/2"/>
                                          </p:val>
                                        </p:tav>
                                        <p:tav tm="100000">
                                          <p:val>
                                            <p:strVal val="#ppt_x"/>
                                          </p:val>
                                        </p:tav>
                                      </p:tavLst>
                                    </p:anim>
                                    <p:anim calcmode="lin" valueType="num">
                                      <p:cBhvr>
                                        <p:cTn id="35" dur="500" fill="hold"/>
                                        <p:tgtEl>
                                          <p:spTgt spid="17"/>
                                        </p:tgtEl>
                                        <p:attrNameLst>
                                          <p:attrName>ppt_y</p:attrName>
                                        </p:attrNameLst>
                                      </p:cBhvr>
                                      <p:tavLst>
                                        <p:tav tm="0">
                                          <p:val>
                                            <p:strVal val="#ppt_y"/>
                                          </p:val>
                                        </p:tav>
                                        <p:tav tm="100000">
                                          <p:val>
                                            <p:strVal val="#ppt_y"/>
                                          </p:val>
                                        </p:tav>
                                      </p:tavLst>
                                    </p:anim>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strVal val="#ppt_h"/>
                                          </p:val>
                                        </p:tav>
                                        <p:tav tm="100000">
                                          <p:val>
                                            <p:strVal val="#ppt_h"/>
                                          </p:val>
                                        </p:tav>
                                      </p:tavLst>
                                    </p:anim>
                                  </p:childTnLst>
                                </p:cTn>
                              </p:par>
                              <p:par>
                                <p:cTn id="38" presetID="17"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ppt_x</p:attrName>
                                        </p:attrNameLst>
                                      </p:cBhvr>
                                      <p:tavLst>
                                        <p:tav tm="0">
                                          <p:val>
                                            <p:strVal val="#ppt_x-#ppt_w/2"/>
                                          </p:val>
                                        </p:tav>
                                        <p:tav tm="100000">
                                          <p:val>
                                            <p:strVal val="#ppt_x"/>
                                          </p:val>
                                        </p:tav>
                                      </p:tavLst>
                                    </p:anim>
                                    <p:anim calcmode="lin" valueType="num">
                                      <p:cBhvr>
                                        <p:cTn id="41" dur="500" fill="hold"/>
                                        <p:tgtEl>
                                          <p:spTgt spid="19"/>
                                        </p:tgtEl>
                                        <p:attrNameLst>
                                          <p:attrName>ppt_y</p:attrName>
                                        </p:attrNameLst>
                                      </p:cBhvr>
                                      <p:tavLst>
                                        <p:tav tm="0">
                                          <p:val>
                                            <p:strVal val="#ppt_y"/>
                                          </p:val>
                                        </p:tav>
                                        <p:tav tm="100000">
                                          <p:val>
                                            <p:strVal val="#ppt_y"/>
                                          </p:val>
                                        </p:tav>
                                      </p:tavLst>
                                    </p:anim>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strVal val="#ppt_h"/>
                                          </p:val>
                                        </p:tav>
                                        <p:tav tm="100000">
                                          <p:val>
                                            <p:strVal val="#ppt_h"/>
                                          </p:val>
                                        </p:tav>
                                      </p:tavLst>
                                    </p:anim>
                                  </p:childTnLst>
                                </p:cTn>
                              </p:par>
                            </p:childTnLst>
                          </p:cTn>
                        </p:par>
                        <p:par>
                          <p:cTn id="44" fill="hold">
                            <p:stCondLst>
                              <p:cond delay="2000"/>
                            </p:stCondLst>
                            <p:childTnLst>
                              <p:par>
                                <p:cTn id="45" presetID="17" presetClass="entr" presetSubtype="8"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ppt_x</p:attrName>
                                        </p:attrNameLst>
                                      </p:cBhvr>
                                      <p:tavLst>
                                        <p:tav tm="0">
                                          <p:val>
                                            <p:strVal val="#ppt_x-#ppt_w/2"/>
                                          </p:val>
                                        </p:tav>
                                        <p:tav tm="100000">
                                          <p:val>
                                            <p:strVal val="#ppt_x"/>
                                          </p:val>
                                        </p:tav>
                                      </p:tavLst>
                                    </p:anim>
                                    <p:anim calcmode="lin" valueType="num">
                                      <p:cBhvr>
                                        <p:cTn id="48" dur="500" fill="hold"/>
                                        <p:tgtEl>
                                          <p:spTgt spid="15"/>
                                        </p:tgtEl>
                                        <p:attrNameLst>
                                          <p:attrName>ppt_y</p:attrName>
                                        </p:attrNameLst>
                                      </p:cBhvr>
                                      <p:tavLst>
                                        <p:tav tm="0">
                                          <p:val>
                                            <p:strVal val="#ppt_y"/>
                                          </p:val>
                                        </p:tav>
                                        <p:tav tm="100000">
                                          <p:val>
                                            <p:strVal val="#ppt_y"/>
                                          </p:val>
                                        </p:tav>
                                      </p:tavLst>
                                    </p:anim>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strVal val="#ppt_h"/>
                                          </p:val>
                                        </p:tav>
                                        <p:tav tm="100000">
                                          <p:val>
                                            <p:strVal val="#ppt_h"/>
                                          </p:val>
                                        </p:tav>
                                      </p:tavLst>
                                    </p:anim>
                                  </p:childTnLst>
                                </p:cTn>
                              </p:par>
                              <p:par>
                                <p:cTn id="51" presetID="22" presetClass="entr" presetSubtype="8"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left)">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n-GB" dirty="0" smtClean="0"/>
              <a:t>Methods</a:t>
            </a:r>
            <a:endParaRPr lang="en-GB" dirty="0"/>
          </a:p>
        </p:txBody>
      </p:sp>
      <p:graphicFrame>
        <p:nvGraphicFramePr>
          <p:cNvPr id="5" name="Diagrama 4"/>
          <p:cNvGraphicFramePr/>
          <p:nvPr>
            <p:extLst>
              <p:ext uri="{D42A27DB-BD31-4B8C-83A1-F6EECF244321}">
                <p14:modId xmlns:p14="http://schemas.microsoft.com/office/powerpoint/2010/main" val="2253213535"/>
              </p:ext>
            </p:extLst>
          </p:nvPr>
        </p:nvGraphicFramePr>
        <p:xfrm>
          <a:off x="179514" y="-288030"/>
          <a:ext cx="8820471" cy="7389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p:cNvSpPr/>
          <p:nvPr/>
        </p:nvSpPr>
        <p:spPr>
          <a:xfrm>
            <a:off x="971600" y="6093297"/>
            <a:ext cx="7546334" cy="487303"/>
          </a:xfrm>
          <a:prstGeom prst="rect">
            <a:avLst/>
          </a:prstGeom>
        </p:spPr>
        <p:txBody>
          <a:bodyPr wrap="none" lIns="91429" tIns="45715" rIns="91429" bIns="45715">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90000"/>
              </a:lnSpc>
            </a:pPr>
            <a:r>
              <a:rPr lang="en-GB"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Room temperature and humidity controlled</a:t>
            </a:r>
          </a:p>
        </p:txBody>
      </p:sp>
    </p:spTree>
    <p:extLst>
      <p:ext uri="{BB962C8B-B14F-4D97-AF65-F5344CB8AC3E}">
        <p14:creationId xmlns:p14="http://schemas.microsoft.com/office/powerpoint/2010/main" val="151599388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5">
                                            <p:graphicEl>
                                              <a:dgm id="{49890929-A890-F142-90B3-01893A4CC40E}"/>
                                            </p:graphicEl>
                                          </p:spTgt>
                                        </p:tgtEl>
                                        <p:attrNameLst>
                                          <p:attrName>style.visibility</p:attrName>
                                        </p:attrNameLst>
                                      </p:cBhvr>
                                      <p:to>
                                        <p:strVal val="visible"/>
                                      </p:to>
                                    </p:set>
                                    <p:anim calcmode="lin" valueType="num">
                                      <p:cBhvr>
                                        <p:cTn id="11" dur="500" fill="hold"/>
                                        <p:tgtEl>
                                          <p:spTgt spid="5">
                                            <p:graphicEl>
                                              <a:dgm id="{49890929-A890-F142-90B3-01893A4CC40E}"/>
                                            </p:graphicEl>
                                          </p:spTgt>
                                        </p:tgtEl>
                                        <p:attrNameLst>
                                          <p:attrName>ppt_w</p:attrName>
                                        </p:attrNameLst>
                                      </p:cBhvr>
                                      <p:tavLst>
                                        <p:tav tm="0">
                                          <p:val>
                                            <p:fltVal val="0"/>
                                          </p:val>
                                        </p:tav>
                                        <p:tav tm="100000">
                                          <p:val>
                                            <p:strVal val="#ppt_w"/>
                                          </p:val>
                                        </p:tav>
                                      </p:tavLst>
                                    </p:anim>
                                    <p:anim calcmode="lin" valueType="num">
                                      <p:cBhvr>
                                        <p:cTn id="12" dur="500" fill="hold"/>
                                        <p:tgtEl>
                                          <p:spTgt spid="5">
                                            <p:graphicEl>
                                              <a:dgm id="{49890929-A890-F142-90B3-01893A4CC40E}"/>
                                            </p:graphicEl>
                                          </p:spTgt>
                                        </p:tgtEl>
                                        <p:attrNameLst>
                                          <p:attrName>ppt_h</p:attrName>
                                        </p:attrNameLst>
                                      </p:cBhvr>
                                      <p:tavLst>
                                        <p:tav tm="0">
                                          <p:val>
                                            <p:fltVal val="0"/>
                                          </p:val>
                                        </p:tav>
                                        <p:tav tm="100000">
                                          <p:val>
                                            <p:strVal val="#ppt_h"/>
                                          </p:val>
                                        </p:tav>
                                      </p:tavLst>
                                    </p:anim>
                                    <p:animEffect transition="in" filter="fade">
                                      <p:cBhvr>
                                        <p:cTn id="13" dur="500"/>
                                        <p:tgtEl>
                                          <p:spTgt spid="5">
                                            <p:graphicEl>
                                              <a:dgm id="{49890929-A890-F142-90B3-01893A4CC40E}"/>
                                            </p:graphicEl>
                                          </p:spTgt>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5">
                                            <p:graphicEl>
                                              <a:dgm id="{E3BFA8B5-2656-7A43-9248-105D70E49EAD}"/>
                                            </p:graphicEl>
                                          </p:spTgt>
                                        </p:tgtEl>
                                        <p:attrNameLst>
                                          <p:attrName>style.visibility</p:attrName>
                                        </p:attrNameLst>
                                      </p:cBhvr>
                                      <p:to>
                                        <p:strVal val="visible"/>
                                      </p:to>
                                    </p:set>
                                    <p:anim calcmode="lin" valueType="num">
                                      <p:cBhvr>
                                        <p:cTn id="17" dur="500" fill="hold"/>
                                        <p:tgtEl>
                                          <p:spTgt spid="5">
                                            <p:graphicEl>
                                              <a:dgm id="{E3BFA8B5-2656-7A43-9248-105D70E49EAD}"/>
                                            </p:graphicEl>
                                          </p:spTgt>
                                        </p:tgtEl>
                                        <p:attrNameLst>
                                          <p:attrName>ppt_w</p:attrName>
                                        </p:attrNameLst>
                                      </p:cBhvr>
                                      <p:tavLst>
                                        <p:tav tm="0">
                                          <p:val>
                                            <p:fltVal val="0"/>
                                          </p:val>
                                        </p:tav>
                                        <p:tav tm="100000">
                                          <p:val>
                                            <p:strVal val="#ppt_w"/>
                                          </p:val>
                                        </p:tav>
                                      </p:tavLst>
                                    </p:anim>
                                    <p:anim calcmode="lin" valueType="num">
                                      <p:cBhvr>
                                        <p:cTn id="18" dur="500" fill="hold"/>
                                        <p:tgtEl>
                                          <p:spTgt spid="5">
                                            <p:graphicEl>
                                              <a:dgm id="{E3BFA8B5-2656-7A43-9248-105D70E49EAD}"/>
                                            </p:graphicEl>
                                          </p:spTgt>
                                        </p:tgtEl>
                                        <p:attrNameLst>
                                          <p:attrName>ppt_h</p:attrName>
                                        </p:attrNameLst>
                                      </p:cBhvr>
                                      <p:tavLst>
                                        <p:tav tm="0">
                                          <p:val>
                                            <p:fltVal val="0"/>
                                          </p:val>
                                        </p:tav>
                                        <p:tav tm="100000">
                                          <p:val>
                                            <p:strVal val="#ppt_h"/>
                                          </p:val>
                                        </p:tav>
                                      </p:tavLst>
                                    </p:anim>
                                    <p:animEffect transition="in" filter="fade">
                                      <p:cBhvr>
                                        <p:cTn id="19" dur="500"/>
                                        <p:tgtEl>
                                          <p:spTgt spid="5">
                                            <p:graphicEl>
                                              <a:dgm id="{E3BFA8B5-2656-7A43-9248-105D70E49EAD}"/>
                                            </p:graphicEl>
                                          </p:spTgt>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5">
                                            <p:graphicEl>
                                              <a:dgm id="{0A022C2A-BEFF-634E-8743-C022D5EBD862}"/>
                                            </p:graphicEl>
                                          </p:spTgt>
                                        </p:tgtEl>
                                        <p:attrNameLst>
                                          <p:attrName>style.visibility</p:attrName>
                                        </p:attrNameLst>
                                      </p:cBhvr>
                                      <p:to>
                                        <p:strVal val="visible"/>
                                      </p:to>
                                    </p:set>
                                    <p:anim calcmode="lin" valueType="num">
                                      <p:cBhvr>
                                        <p:cTn id="23" dur="500" fill="hold"/>
                                        <p:tgtEl>
                                          <p:spTgt spid="5">
                                            <p:graphicEl>
                                              <a:dgm id="{0A022C2A-BEFF-634E-8743-C022D5EBD862}"/>
                                            </p:graphicEl>
                                          </p:spTgt>
                                        </p:tgtEl>
                                        <p:attrNameLst>
                                          <p:attrName>ppt_w</p:attrName>
                                        </p:attrNameLst>
                                      </p:cBhvr>
                                      <p:tavLst>
                                        <p:tav tm="0">
                                          <p:val>
                                            <p:fltVal val="0"/>
                                          </p:val>
                                        </p:tav>
                                        <p:tav tm="100000">
                                          <p:val>
                                            <p:strVal val="#ppt_w"/>
                                          </p:val>
                                        </p:tav>
                                      </p:tavLst>
                                    </p:anim>
                                    <p:anim calcmode="lin" valueType="num">
                                      <p:cBhvr>
                                        <p:cTn id="24" dur="500" fill="hold"/>
                                        <p:tgtEl>
                                          <p:spTgt spid="5">
                                            <p:graphicEl>
                                              <a:dgm id="{0A022C2A-BEFF-634E-8743-C022D5EBD862}"/>
                                            </p:graphicEl>
                                          </p:spTgt>
                                        </p:tgtEl>
                                        <p:attrNameLst>
                                          <p:attrName>ppt_h</p:attrName>
                                        </p:attrNameLst>
                                      </p:cBhvr>
                                      <p:tavLst>
                                        <p:tav tm="0">
                                          <p:val>
                                            <p:fltVal val="0"/>
                                          </p:val>
                                        </p:tav>
                                        <p:tav tm="100000">
                                          <p:val>
                                            <p:strVal val="#ppt_h"/>
                                          </p:val>
                                        </p:tav>
                                      </p:tavLst>
                                    </p:anim>
                                    <p:animEffect transition="in" filter="fade">
                                      <p:cBhvr>
                                        <p:cTn id="25" dur="500"/>
                                        <p:tgtEl>
                                          <p:spTgt spid="5">
                                            <p:graphicEl>
                                              <a:dgm id="{0A022C2A-BEFF-634E-8743-C022D5EBD862}"/>
                                            </p:graphicEl>
                                          </p:spTgt>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5">
                                            <p:graphicEl>
                                              <a:dgm id="{E2E55291-4973-E64C-91DC-AB5333991B14}"/>
                                            </p:graphicEl>
                                          </p:spTgt>
                                        </p:tgtEl>
                                        <p:attrNameLst>
                                          <p:attrName>style.visibility</p:attrName>
                                        </p:attrNameLst>
                                      </p:cBhvr>
                                      <p:to>
                                        <p:strVal val="visible"/>
                                      </p:to>
                                    </p:set>
                                    <p:anim calcmode="lin" valueType="num">
                                      <p:cBhvr>
                                        <p:cTn id="29" dur="500" fill="hold"/>
                                        <p:tgtEl>
                                          <p:spTgt spid="5">
                                            <p:graphicEl>
                                              <a:dgm id="{E2E55291-4973-E64C-91DC-AB5333991B14}"/>
                                            </p:graphicEl>
                                          </p:spTgt>
                                        </p:tgtEl>
                                        <p:attrNameLst>
                                          <p:attrName>ppt_w</p:attrName>
                                        </p:attrNameLst>
                                      </p:cBhvr>
                                      <p:tavLst>
                                        <p:tav tm="0">
                                          <p:val>
                                            <p:fltVal val="0"/>
                                          </p:val>
                                        </p:tav>
                                        <p:tav tm="100000">
                                          <p:val>
                                            <p:strVal val="#ppt_w"/>
                                          </p:val>
                                        </p:tav>
                                      </p:tavLst>
                                    </p:anim>
                                    <p:anim calcmode="lin" valueType="num">
                                      <p:cBhvr>
                                        <p:cTn id="30" dur="500" fill="hold"/>
                                        <p:tgtEl>
                                          <p:spTgt spid="5">
                                            <p:graphicEl>
                                              <a:dgm id="{E2E55291-4973-E64C-91DC-AB5333991B14}"/>
                                            </p:graphicEl>
                                          </p:spTgt>
                                        </p:tgtEl>
                                        <p:attrNameLst>
                                          <p:attrName>ppt_h</p:attrName>
                                        </p:attrNameLst>
                                      </p:cBhvr>
                                      <p:tavLst>
                                        <p:tav tm="0">
                                          <p:val>
                                            <p:fltVal val="0"/>
                                          </p:val>
                                        </p:tav>
                                        <p:tav tm="100000">
                                          <p:val>
                                            <p:strVal val="#ppt_h"/>
                                          </p:val>
                                        </p:tav>
                                      </p:tavLst>
                                    </p:anim>
                                    <p:animEffect transition="in" filter="fade">
                                      <p:cBhvr>
                                        <p:cTn id="31" dur="500"/>
                                        <p:tgtEl>
                                          <p:spTgt spid="5">
                                            <p:graphicEl>
                                              <a:dgm id="{E2E55291-4973-E64C-91DC-AB5333991B14}"/>
                                            </p:graphicEl>
                                          </p:spTgt>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5">
                                            <p:graphicEl>
                                              <a:dgm id="{A1174F9A-EF5E-4D43-A466-A086D0AEA68F}"/>
                                            </p:graphicEl>
                                          </p:spTgt>
                                        </p:tgtEl>
                                        <p:attrNameLst>
                                          <p:attrName>style.visibility</p:attrName>
                                        </p:attrNameLst>
                                      </p:cBhvr>
                                      <p:to>
                                        <p:strVal val="visible"/>
                                      </p:to>
                                    </p:set>
                                    <p:anim calcmode="lin" valueType="num">
                                      <p:cBhvr>
                                        <p:cTn id="35" dur="500" fill="hold"/>
                                        <p:tgtEl>
                                          <p:spTgt spid="5">
                                            <p:graphicEl>
                                              <a:dgm id="{A1174F9A-EF5E-4D43-A466-A086D0AEA68F}"/>
                                            </p:graphicEl>
                                          </p:spTgt>
                                        </p:tgtEl>
                                        <p:attrNameLst>
                                          <p:attrName>ppt_w</p:attrName>
                                        </p:attrNameLst>
                                      </p:cBhvr>
                                      <p:tavLst>
                                        <p:tav tm="0">
                                          <p:val>
                                            <p:fltVal val="0"/>
                                          </p:val>
                                        </p:tav>
                                        <p:tav tm="100000">
                                          <p:val>
                                            <p:strVal val="#ppt_w"/>
                                          </p:val>
                                        </p:tav>
                                      </p:tavLst>
                                    </p:anim>
                                    <p:anim calcmode="lin" valueType="num">
                                      <p:cBhvr>
                                        <p:cTn id="36" dur="500" fill="hold"/>
                                        <p:tgtEl>
                                          <p:spTgt spid="5">
                                            <p:graphicEl>
                                              <a:dgm id="{A1174F9A-EF5E-4D43-A466-A086D0AEA68F}"/>
                                            </p:graphicEl>
                                          </p:spTgt>
                                        </p:tgtEl>
                                        <p:attrNameLst>
                                          <p:attrName>ppt_h</p:attrName>
                                        </p:attrNameLst>
                                      </p:cBhvr>
                                      <p:tavLst>
                                        <p:tav tm="0">
                                          <p:val>
                                            <p:fltVal val="0"/>
                                          </p:val>
                                        </p:tav>
                                        <p:tav tm="100000">
                                          <p:val>
                                            <p:strVal val="#ppt_h"/>
                                          </p:val>
                                        </p:tav>
                                      </p:tavLst>
                                    </p:anim>
                                    <p:animEffect transition="in" filter="fade">
                                      <p:cBhvr>
                                        <p:cTn id="37" dur="500"/>
                                        <p:tgtEl>
                                          <p:spTgt spid="5">
                                            <p:graphicEl>
                                              <a:dgm id="{A1174F9A-EF5E-4D43-A466-A086D0AEA68F}"/>
                                            </p:graphicEl>
                                          </p:spTgt>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5">
                                            <p:graphicEl>
                                              <a:dgm id="{F76DCE2A-7F01-4140-BCDC-D1376BD91E71}"/>
                                            </p:graphicEl>
                                          </p:spTgt>
                                        </p:tgtEl>
                                        <p:attrNameLst>
                                          <p:attrName>style.visibility</p:attrName>
                                        </p:attrNameLst>
                                      </p:cBhvr>
                                      <p:to>
                                        <p:strVal val="visible"/>
                                      </p:to>
                                    </p:set>
                                    <p:anim calcmode="lin" valueType="num">
                                      <p:cBhvr>
                                        <p:cTn id="41" dur="500" fill="hold"/>
                                        <p:tgtEl>
                                          <p:spTgt spid="5">
                                            <p:graphicEl>
                                              <a:dgm id="{F76DCE2A-7F01-4140-BCDC-D1376BD91E71}"/>
                                            </p:graphicEl>
                                          </p:spTgt>
                                        </p:tgtEl>
                                        <p:attrNameLst>
                                          <p:attrName>ppt_w</p:attrName>
                                        </p:attrNameLst>
                                      </p:cBhvr>
                                      <p:tavLst>
                                        <p:tav tm="0">
                                          <p:val>
                                            <p:fltVal val="0"/>
                                          </p:val>
                                        </p:tav>
                                        <p:tav tm="100000">
                                          <p:val>
                                            <p:strVal val="#ppt_w"/>
                                          </p:val>
                                        </p:tav>
                                      </p:tavLst>
                                    </p:anim>
                                    <p:anim calcmode="lin" valueType="num">
                                      <p:cBhvr>
                                        <p:cTn id="42" dur="500" fill="hold"/>
                                        <p:tgtEl>
                                          <p:spTgt spid="5">
                                            <p:graphicEl>
                                              <a:dgm id="{F76DCE2A-7F01-4140-BCDC-D1376BD91E71}"/>
                                            </p:graphicEl>
                                          </p:spTgt>
                                        </p:tgtEl>
                                        <p:attrNameLst>
                                          <p:attrName>ppt_h</p:attrName>
                                        </p:attrNameLst>
                                      </p:cBhvr>
                                      <p:tavLst>
                                        <p:tav tm="0">
                                          <p:val>
                                            <p:fltVal val="0"/>
                                          </p:val>
                                        </p:tav>
                                        <p:tav tm="100000">
                                          <p:val>
                                            <p:strVal val="#ppt_h"/>
                                          </p:val>
                                        </p:tav>
                                      </p:tavLst>
                                    </p:anim>
                                    <p:animEffect transition="in" filter="fade">
                                      <p:cBhvr>
                                        <p:cTn id="43" dur="500"/>
                                        <p:tgtEl>
                                          <p:spTgt spid="5">
                                            <p:graphicEl>
                                              <a:dgm id="{F76DCE2A-7F01-4140-BCDC-D1376BD91E71}"/>
                                            </p:graphicEl>
                                          </p:spTgt>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5">
                                            <p:graphicEl>
                                              <a:dgm id="{3227B274-C0AD-0446-A240-2E226D9727D4}"/>
                                            </p:graphicEl>
                                          </p:spTgt>
                                        </p:tgtEl>
                                        <p:attrNameLst>
                                          <p:attrName>style.visibility</p:attrName>
                                        </p:attrNameLst>
                                      </p:cBhvr>
                                      <p:to>
                                        <p:strVal val="visible"/>
                                      </p:to>
                                    </p:set>
                                    <p:anim calcmode="lin" valueType="num">
                                      <p:cBhvr>
                                        <p:cTn id="47" dur="500" fill="hold"/>
                                        <p:tgtEl>
                                          <p:spTgt spid="5">
                                            <p:graphicEl>
                                              <a:dgm id="{3227B274-C0AD-0446-A240-2E226D9727D4}"/>
                                            </p:graphicEl>
                                          </p:spTgt>
                                        </p:tgtEl>
                                        <p:attrNameLst>
                                          <p:attrName>ppt_w</p:attrName>
                                        </p:attrNameLst>
                                      </p:cBhvr>
                                      <p:tavLst>
                                        <p:tav tm="0">
                                          <p:val>
                                            <p:fltVal val="0"/>
                                          </p:val>
                                        </p:tav>
                                        <p:tav tm="100000">
                                          <p:val>
                                            <p:strVal val="#ppt_w"/>
                                          </p:val>
                                        </p:tav>
                                      </p:tavLst>
                                    </p:anim>
                                    <p:anim calcmode="lin" valueType="num">
                                      <p:cBhvr>
                                        <p:cTn id="48" dur="500" fill="hold"/>
                                        <p:tgtEl>
                                          <p:spTgt spid="5">
                                            <p:graphicEl>
                                              <a:dgm id="{3227B274-C0AD-0446-A240-2E226D9727D4}"/>
                                            </p:graphicEl>
                                          </p:spTgt>
                                        </p:tgtEl>
                                        <p:attrNameLst>
                                          <p:attrName>ppt_h</p:attrName>
                                        </p:attrNameLst>
                                      </p:cBhvr>
                                      <p:tavLst>
                                        <p:tav tm="0">
                                          <p:val>
                                            <p:fltVal val="0"/>
                                          </p:val>
                                        </p:tav>
                                        <p:tav tm="100000">
                                          <p:val>
                                            <p:strVal val="#ppt_h"/>
                                          </p:val>
                                        </p:tav>
                                      </p:tavLst>
                                    </p:anim>
                                    <p:animEffect transition="in" filter="fade">
                                      <p:cBhvr>
                                        <p:cTn id="49" dur="500"/>
                                        <p:tgtEl>
                                          <p:spTgt spid="5">
                                            <p:graphicEl>
                                              <a:dgm id="{3227B274-C0AD-0446-A240-2E226D9727D4}"/>
                                            </p:graphicEl>
                                          </p:spTgt>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5">
                                            <p:graphicEl>
                                              <a:dgm id="{BCC09CCE-DB90-F541-880C-8A8347B300ED}"/>
                                            </p:graphicEl>
                                          </p:spTgt>
                                        </p:tgtEl>
                                        <p:attrNameLst>
                                          <p:attrName>style.visibility</p:attrName>
                                        </p:attrNameLst>
                                      </p:cBhvr>
                                      <p:to>
                                        <p:strVal val="visible"/>
                                      </p:to>
                                    </p:set>
                                    <p:anim calcmode="lin" valueType="num">
                                      <p:cBhvr>
                                        <p:cTn id="53" dur="500" fill="hold"/>
                                        <p:tgtEl>
                                          <p:spTgt spid="5">
                                            <p:graphicEl>
                                              <a:dgm id="{BCC09CCE-DB90-F541-880C-8A8347B300ED}"/>
                                            </p:graphicEl>
                                          </p:spTgt>
                                        </p:tgtEl>
                                        <p:attrNameLst>
                                          <p:attrName>ppt_w</p:attrName>
                                        </p:attrNameLst>
                                      </p:cBhvr>
                                      <p:tavLst>
                                        <p:tav tm="0">
                                          <p:val>
                                            <p:fltVal val="0"/>
                                          </p:val>
                                        </p:tav>
                                        <p:tav tm="100000">
                                          <p:val>
                                            <p:strVal val="#ppt_w"/>
                                          </p:val>
                                        </p:tav>
                                      </p:tavLst>
                                    </p:anim>
                                    <p:anim calcmode="lin" valueType="num">
                                      <p:cBhvr>
                                        <p:cTn id="54" dur="500" fill="hold"/>
                                        <p:tgtEl>
                                          <p:spTgt spid="5">
                                            <p:graphicEl>
                                              <a:dgm id="{BCC09CCE-DB90-F541-880C-8A8347B300ED}"/>
                                            </p:graphicEl>
                                          </p:spTgt>
                                        </p:tgtEl>
                                        <p:attrNameLst>
                                          <p:attrName>ppt_h</p:attrName>
                                        </p:attrNameLst>
                                      </p:cBhvr>
                                      <p:tavLst>
                                        <p:tav tm="0">
                                          <p:val>
                                            <p:fltVal val="0"/>
                                          </p:val>
                                        </p:tav>
                                        <p:tav tm="100000">
                                          <p:val>
                                            <p:strVal val="#ppt_h"/>
                                          </p:val>
                                        </p:tav>
                                      </p:tavLst>
                                    </p:anim>
                                    <p:animEffect transition="in" filter="fade">
                                      <p:cBhvr>
                                        <p:cTn id="55" dur="500"/>
                                        <p:tgtEl>
                                          <p:spTgt spid="5">
                                            <p:graphicEl>
                                              <a:dgm id="{BCC09CCE-DB90-F541-880C-8A8347B300ED}"/>
                                            </p:graphicEl>
                                          </p:spTgt>
                                        </p:tgtEl>
                                      </p:cBhvr>
                                    </p:animEffect>
                                  </p:childTnLst>
                                </p:cTn>
                              </p:par>
                            </p:childTnLst>
                          </p:cTn>
                        </p:par>
                        <p:par>
                          <p:cTn id="56" fill="hold">
                            <p:stCondLst>
                              <p:cond delay="5000"/>
                            </p:stCondLst>
                            <p:childTnLst>
                              <p:par>
                                <p:cTn id="57" presetID="53" presetClass="entr" presetSubtype="16" fill="hold" grpId="0" nodeType="afterEffect">
                                  <p:stCondLst>
                                    <p:cond delay="0"/>
                                  </p:stCondLst>
                                  <p:childTnLst>
                                    <p:set>
                                      <p:cBhvr>
                                        <p:cTn id="58" dur="1" fill="hold">
                                          <p:stCondLst>
                                            <p:cond delay="0"/>
                                          </p:stCondLst>
                                        </p:cTn>
                                        <p:tgtEl>
                                          <p:spTgt spid="5">
                                            <p:graphicEl>
                                              <a:dgm id="{8B126CA9-8AC1-4D42-A594-4EC9853EF2D0}"/>
                                            </p:graphicEl>
                                          </p:spTgt>
                                        </p:tgtEl>
                                        <p:attrNameLst>
                                          <p:attrName>style.visibility</p:attrName>
                                        </p:attrNameLst>
                                      </p:cBhvr>
                                      <p:to>
                                        <p:strVal val="visible"/>
                                      </p:to>
                                    </p:set>
                                    <p:anim calcmode="lin" valueType="num">
                                      <p:cBhvr>
                                        <p:cTn id="59" dur="500" fill="hold"/>
                                        <p:tgtEl>
                                          <p:spTgt spid="5">
                                            <p:graphicEl>
                                              <a:dgm id="{8B126CA9-8AC1-4D42-A594-4EC9853EF2D0}"/>
                                            </p:graphicEl>
                                          </p:spTgt>
                                        </p:tgtEl>
                                        <p:attrNameLst>
                                          <p:attrName>ppt_w</p:attrName>
                                        </p:attrNameLst>
                                      </p:cBhvr>
                                      <p:tavLst>
                                        <p:tav tm="0">
                                          <p:val>
                                            <p:fltVal val="0"/>
                                          </p:val>
                                        </p:tav>
                                        <p:tav tm="100000">
                                          <p:val>
                                            <p:strVal val="#ppt_w"/>
                                          </p:val>
                                        </p:tav>
                                      </p:tavLst>
                                    </p:anim>
                                    <p:anim calcmode="lin" valueType="num">
                                      <p:cBhvr>
                                        <p:cTn id="60" dur="500" fill="hold"/>
                                        <p:tgtEl>
                                          <p:spTgt spid="5">
                                            <p:graphicEl>
                                              <a:dgm id="{8B126CA9-8AC1-4D42-A594-4EC9853EF2D0}"/>
                                            </p:graphicEl>
                                          </p:spTgt>
                                        </p:tgtEl>
                                        <p:attrNameLst>
                                          <p:attrName>ppt_h</p:attrName>
                                        </p:attrNameLst>
                                      </p:cBhvr>
                                      <p:tavLst>
                                        <p:tav tm="0">
                                          <p:val>
                                            <p:fltVal val="0"/>
                                          </p:val>
                                        </p:tav>
                                        <p:tav tm="100000">
                                          <p:val>
                                            <p:strVal val="#ppt_h"/>
                                          </p:val>
                                        </p:tav>
                                      </p:tavLst>
                                    </p:anim>
                                    <p:animEffect transition="in" filter="fade">
                                      <p:cBhvr>
                                        <p:cTn id="61" dur="500"/>
                                        <p:tgtEl>
                                          <p:spTgt spid="5">
                                            <p:graphicEl>
                                              <a:dgm id="{8B126CA9-8AC1-4D42-A594-4EC9853EF2D0}"/>
                                            </p:graphicEl>
                                          </p:spTgt>
                                        </p:tgtEl>
                                      </p:cBhvr>
                                    </p:animEffect>
                                  </p:childTnLst>
                                </p:cTn>
                              </p:par>
                            </p:childTnLst>
                          </p:cTn>
                        </p:par>
                        <p:par>
                          <p:cTn id="62" fill="hold">
                            <p:stCondLst>
                              <p:cond delay="5500"/>
                            </p:stCondLst>
                            <p:childTnLst>
                              <p:par>
                                <p:cTn id="63" presetID="53" presetClass="entr" presetSubtype="16" fill="hold" grpId="0" nodeType="afterEffect">
                                  <p:stCondLst>
                                    <p:cond delay="0"/>
                                  </p:stCondLst>
                                  <p:childTnLst>
                                    <p:set>
                                      <p:cBhvr>
                                        <p:cTn id="64" dur="1" fill="hold">
                                          <p:stCondLst>
                                            <p:cond delay="0"/>
                                          </p:stCondLst>
                                        </p:cTn>
                                        <p:tgtEl>
                                          <p:spTgt spid="5">
                                            <p:graphicEl>
                                              <a:dgm id="{506E77DE-C021-EA48-9D73-FC464F3439FA}"/>
                                            </p:graphicEl>
                                          </p:spTgt>
                                        </p:tgtEl>
                                        <p:attrNameLst>
                                          <p:attrName>style.visibility</p:attrName>
                                        </p:attrNameLst>
                                      </p:cBhvr>
                                      <p:to>
                                        <p:strVal val="visible"/>
                                      </p:to>
                                    </p:set>
                                    <p:anim calcmode="lin" valueType="num">
                                      <p:cBhvr>
                                        <p:cTn id="65" dur="500" fill="hold"/>
                                        <p:tgtEl>
                                          <p:spTgt spid="5">
                                            <p:graphicEl>
                                              <a:dgm id="{506E77DE-C021-EA48-9D73-FC464F3439FA}"/>
                                            </p:graphicEl>
                                          </p:spTgt>
                                        </p:tgtEl>
                                        <p:attrNameLst>
                                          <p:attrName>ppt_w</p:attrName>
                                        </p:attrNameLst>
                                      </p:cBhvr>
                                      <p:tavLst>
                                        <p:tav tm="0">
                                          <p:val>
                                            <p:fltVal val="0"/>
                                          </p:val>
                                        </p:tav>
                                        <p:tav tm="100000">
                                          <p:val>
                                            <p:strVal val="#ppt_w"/>
                                          </p:val>
                                        </p:tav>
                                      </p:tavLst>
                                    </p:anim>
                                    <p:anim calcmode="lin" valueType="num">
                                      <p:cBhvr>
                                        <p:cTn id="66" dur="500" fill="hold"/>
                                        <p:tgtEl>
                                          <p:spTgt spid="5">
                                            <p:graphicEl>
                                              <a:dgm id="{506E77DE-C021-EA48-9D73-FC464F3439FA}"/>
                                            </p:graphicEl>
                                          </p:spTgt>
                                        </p:tgtEl>
                                        <p:attrNameLst>
                                          <p:attrName>ppt_h</p:attrName>
                                        </p:attrNameLst>
                                      </p:cBhvr>
                                      <p:tavLst>
                                        <p:tav tm="0">
                                          <p:val>
                                            <p:fltVal val="0"/>
                                          </p:val>
                                        </p:tav>
                                        <p:tav tm="100000">
                                          <p:val>
                                            <p:strVal val="#ppt_h"/>
                                          </p:val>
                                        </p:tav>
                                      </p:tavLst>
                                    </p:anim>
                                    <p:animEffect transition="in" filter="fade">
                                      <p:cBhvr>
                                        <p:cTn id="67" dur="500"/>
                                        <p:tgtEl>
                                          <p:spTgt spid="5">
                                            <p:graphicEl>
                                              <a:dgm id="{506E77DE-C021-EA48-9D73-FC464F3439FA}"/>
                                            </p:graphicEl>
                                          </p:spTgt>
                                        </p:tgtEl>
                                      </p:cBhvr>
                                    </p:animEffect>
                                  </p:childTnLst>
                                </p:cTn>
                              </p:par>
                            </p:childTnLst>
                          </p:cTn>
                        </p:par>
                        <p:par>
                          <p:cTn id="68" fill="hold">
                            <p:stCondLst>
                              <p:cond delay="6000"/>
                            </p:stCondLst>
                            <p:childTnLst>
                              <p:par>
                                <p:cTn id="69" presetID="53" presetClass="entr" presetSubtype="16" fill="hold" grpId="0" nodeType="afterEffect">
                                  <p:stCondLst>
                                    <p:cond delay="0"/>
                                  </p:stCondLst>
                                  <p:childTnLst>
                                    <p:set>
                                      <p:cBhvr>
                                        <p:cTn id="70" dur="1" fill="hold">
                                          <p:stCondLst>
                                            <p:cond delay="0"/>
                                          </p:stCondLst>
                                        </p:cTn>
                                        <p:tgtEl>
                                          <p:spTgt spid="5">
                                            <p:graphicEl>
                                              <a:dgm id="{88A3CEF4-4B4A-594B-825B-4AEB2FF4C831}"/>
                                            </p:graphicEl>
                                          </p:spTgt>
                                        </p:tgtEl>
                                        <p:attrNameLst>
                                          <p:attrName>style.visibility</p:attrName>
                                        </p:attrNameLst>
                                      </p:cBhvr>
                                      <p:to>
                                        <p:strVal val="visible"/>
                                      </p:to>
                                    </p:set>
                                    <p:anim calcmode="lin" valueType="num">
                                      <p:cBhvr>
                                        <p:cTn id="71" dur="500" fill="hold"/>
                                        <p:tgtEl>
                                          <p:spTgt spid="5">
                                            <p:graphicEl>
                                              <a:dgm id="{88A3CEF4-4B4A-594B-825B-4AEB2FF4C831}"/>
                                            </p:graphicEl>
                                          </p:spTgt>
                                        </p:tgtEl>
                                        <p:attrNameLst>
                                          <p:attrName>ppt_w</p:attrName>
                                        </p:attrNameLst>
                                      </p:cBhvr>
                                      <p:tavLst>
                                        <p:tav tm="0">
                                          <p:val>
                                            <p:fltVal val="0"/>
                                          </p:val>
                                        </p:tav>
                                        <p:tav tm="100000">
                                          <p:val>
                                            <p:strVal val="#ppt_w"/>
                                          </p:val>
                                        </p:tav>
                                      </p:tavLst>
                                    </p:anim>
                                    <p:anim calcmode="lin" valueType="num">
                                      <p:cBhvr>
                                        <p:cTn id="72" dur="500" fill="hold"/>
                                        <p:tgtEl>
                                          <p:spTgt spid="5">
                                            <p:graphicEl>
                                              <a:dgm id="{88A3CEF4-4B4A-594B-825B-4AEB2FF4C831}"/>
                                            </p:graphicEl>
                                          </p:spTgt>
                                        </p:tgtEl>
                                        <p:attrNameLst>
                                          <p:attrName>ppt_h</p:attrName>
                                        </p:attrNameLst>
                                      </p:cBhvr>
                                      <p:tavLst>
                                        <p:tav tm="0">
                                          <p:val>
                                            <p:fltVal val="0"/>
                                          </p:val>
                                        </p:tav>
                                        <p:tav tm="100000">
                                          <p:val>
                                            <p:strVal val="#ppt_h"/>
                                          </p:val>
                                        </p:tav>
                                      </p:tavLst>
                                    </p:anim>
                                    <p:animEffect transition="in" filter="fade">
                                      <p:cBhvr>
                                        <p:cTn id="73" dur="500"/>
                                        <p:tgtEl>
                                          <p:spTgt spid="5">
                                            <p:graphicEl>
                                              <a:dgm id="{88A3CEF4-4B4A-594B-825B-4AEB2FF4C831}"/>
                                            </p:graphicEl>
                                          </p:spTgt>
                                        </p:tgtEl>
                                      </p:cBhvr>
                                    </p:animEffect>
                                  </p:childTnLst>
                                </p:cTn>
                              </p:par>
                            </p:childTnLst>
                          </p:cTn>
                        </p:par>
                        <p:par>
                          <p:cTn id="74" fill="hold">
                            <p:stCondLst>
                              <p:cond delay="6500"/>
                            </p:stCondLst>
                            <p:childTnLst>
                              <p:par>
                                <p:cTn id="75" presetID="53" presetClass="entr" presetSubtype="16" fill="hold" grpId="0" nodeType="afterEffect">
                                  <p:stCondLst>
                                    <p:cond delay="0"/>
                                  </p:stCondLst>
                                  <p:childTnLst>
                                    <p:set>
                                      <p:cBhvr>
                                        <p:cTn id="76" dur="1" fill="hold">
                                          <p:stCondLst>
                                            <p:cond delay="0"/>
                                          </p:stCondLst>
                                        </p:cTn>
                                        <p:tgtEl>
                                          <p:spTgt spid="5">
                                            <p:graphicEl>
                                              <a:dgm id="{9F9674A2-210E-7549-A804-8167CB1E13B1}"/>
                                            </p:graphicEl>
                                          </p:spTgt>
                                        </p:tgtEl>
                                        <p:attrNameLst>
                                          <p:attrName>style.visibility</p:attrName>
                                        </p:attrNameLst>
                                      </p:cBhvr>
                                      <p:to>
                                        <p:strVal val="visible"/>
                                      </p:to>
                                    </p:set>
                                    <p:anim calcmode="lin" valueType="num">
                                      <p:cBhvr>
                                        <p:cTn id="77" dur="500" fill="hold"/>
                                        <p:tgtEl>
                                          <p:spTgt spid="5">
                                            <p:graphicEl>
                                              <a:dgm id="{9F9674A2-210E-7549-A804-8167CB1E13B1}"/>
                                            </p:graphicEl>
                                          </p:spTgt>
                                        </p:tgtEl>
                                        <p:attrNameLst>
                                          <p:attrName>ppt_w</p:attrName>
                                        </p:attrNameLst>
                                      </p:cBhvr>
                                      <p:tavLst>
                                        <p:tav tm="0">
                                          <p:val>
                                            <p:fltVal val="0"/>
                                          </p:val>
                                        </p:tav>
                                        <p:tav tm="100000">
                                          <p:val>
                                            <p:strVal val="#ppt_w"/>
                                          </p:val>
                                        </p:tav>
                                      </p:tavLst>
                                    </p:anim>
                                    <p:anim calcmode="lin" valueType="num">
                                      <p:cBhvr>
                                        <p:cTn id="78" dur="500" fill="hold"/>
                                        <p:tgtEl>
                                          <p:spTgt spid="5">
                                            <p:graphicEl>
                                              <a:dgm id="{9F9674A2-210E-7549-A804-8167CB1E13B1}"/>
                                            </p:graphicEl>
                                          </p:spTgt>
                                        </p:tgtEl>
                                        <p:attrNameLst>
                                          <p:attrName>ppt_h</p:attrName>
                                        </p:attrNameLst>
                                      </p:cBhvr>
                                      <p:tavLst>
                                        <p:tav tm="0">
                                          <p:val>
                                            <p:fltVal val="0"/>
                                          </p:val>
                                        </p:tav>
                                        <p:tav tm="100000">
                                          <p:val>
                                            <p:strVal val="#ppt_h"/>
                                          </p:val>
                                        </p:tav>
                                      </p:tavLst>
                                    </p:anim>
                                    <p:animEffect transition="in" filter="fade">
                                      <p:cBhvr>
                                        <p:cTn id="79" dur="500"/>
                                        <p:tgtEl>
                                          <p:spTgt spid="5">
                                            <p:graphicEl>
                                              <a:dgm id="{9F9674A2-210E-7549-A804-8167CB1E13B1}"/>
                                            </p:graphicEl>
                                          </p:spTgt>
                                        </p:tgtEl>
                                      </p:cBhvr>
                                    </p:animEffect>
                                  </p:childTnLst>
                                </p:cTn>
                              </p:par>
                            </p:childTnLst>
                          </p:cTn>
                        </p:par>
                        <p:par>
                          <p:cTn id="80" fill="hold">
                            <p:stCondLst>
                              <p:cond delay="7000"/>
                            </p:stCondLst>
                            <p:childTnLst>
                              <p:par>
                                <p:cTn id="81" presetID="53" presetClass="entr" presetSubtype="16" fill="hold" grpId="0" nodeType="afterEffect">
                                  <p:stCondLst>
                                    <p:cond delay="0"/>
                                  </p:stCondLst>
                                  <p:childTnLst>
                                    <p:set>
                                      <p:cBhvr>
                                        <p:cTn id="82" dur="1" fill="hold">
                                          <p:stCondLst>
                                            <p:cond delay="0"/>
                                          </p:stCondLst>
                                        </p:cTn>
                                        <p:tgtEl>
                                          <p:spTgt spid="5">
                                            <p:graphicEl>
                                              <a:dgm id="{47923A97-3F03-2A4F-8BA4-DD6520B83A35}"/>
                                            </p:graphicEl>
                                          </p:spTgt>
                                        </p:tgtEl>
                                        <p:attrNameLst>
                                          <p:attrName>style.visibility</p:attrName>
                                        </p:attrNameLst>
                                      </p:cBhvr>
                                      <p:to>
                                        <p:strVal val="visible"/>
                                      </p:to>
                                    </p:set>
                                    <p:anim calcmode="lin" valueType="num">
                                      <p:cBhvr>
                                        <p:cTn id="83" dur="500" fill="hold"/>
                                        <p:tgtEl>
                                          <p:spTgt spid="5">
                                            <p:graphicEl>
                                              <a:dgm id="{47923A97-3F03-2A4F-8BA4-DD6520B83A35}"/>
                                            </p:graphicEl>
                                          </p:spTgt>
                                        </p:tgtEl>
                                        <p:attrNameLst>
                                          <p:attrName>ppt_w</p:attrName>
                                        </p:attrNameLst>
                                      </p:cBhvr>
                                      <p:tavLst>
                                        <p:tav tm="0">
                                          <p:val>
                                            <p:fltVal val="0"/>
                                          </p:val>
                                        </p:tav>
                                        <p:tav tm="100000">
                                          <p:val>
                                            <p:strVal val="#ppt_w"/>
                                          </p:val>
                                        </p:tav>
                                      </p:tavLst>
                                    </p:anim>
                                    <p:anim calcmode="lin" valueType="num">
                                      <p:cBhvr>
                                        <p:cTn id="84" dur="500" fill="hold"/>
                                        <p:tgtEl>
                                          <p:spTgt spid="5">
                                            <p:graphicEl>
                                              <a:dgm id="{47923A97-3F03-2A4F-8BA4-DD6520B83A35}"/>
                                            </p:graphicEl>
                                          </p:spTgt>
                                        </p:tgtEl>
                                        <p:attrNameLst>
                                          <p:attrName>ppt_h</p:attrName>
                                        </p:attrNameLst>
                                      </p:cBhvr>
                                      <p:tavLst>
                                        <p:tav tm="0">
                                          <p:val>
                                            <p:fltVal val="0"/>
                                          </p:val>
                                        </p:tav>
                                        <p:tav tm="100000">
                                          <p:val>
                                            <p:strVal val="#ppt_h"/>
                                          </p:val>
                                        </p:tav>
                                      </p:tavLst>
                                    </p:anim>
                                    <p:animEffect transition="in" filter="fade">
                                      <p:cBhvr>
                                        <p:cTn id="85" dur="500"/>
                                        <p:tgtEl>
                                          <p:spTgt spid="5">
                                            <p:graphicEl>
                                              <a:dgm id="{47923A97-3F03-2A4F-8BA4-DD6520B83A35}"/>
                                            </p:graphicEl>
                                          </p:spTgt>
                                        </p:tgtEl>
                                      </p:cBhvr>
                                    </p:animEffect>
                                  </p:childTnLst>
                                </p:cTn>
                              </p:par>
                            </p:childTnLst>
                          </p:cTn>
                        </p:par>
                        <p:par>
                          <p:cTn id="86" fill="hold">
                            <p:stCondLst>
                              <p:cond delay="7500"/>
                            </p:stCondLst>
                            <p:childTnLst>
                              <p:par>
                                <p:cTn id="87" presetID="53" presetClass="entr" presetSubtype="16" fill="hold" grpId="0" nodeType="afterEffect">
                                  <p:stCondLst>
                                    <p:cond delay="0"/>
                                  </p:stCondLst>
                                  <p:childTnLst>
                                    <p:set>
                                      <p:cBhvr>
                                        <p:cTn id="88" dur="1" fill="hold">
                                          <p:stCondLst>
                                            <p:cond delay="0"/>
                                          </p:stCondLst>
                                        </p:cTn>
                                        <p:tgtEl>
                                          <p:spTgt spid="5">
                                            <p:graphicEl>
                                              <a:dgm id="{FC210A43-3EFF-9E44-994B-2C3F85CEA9B7}"/>
                                            </p:graphicEl>
                                          </p:spTgt>
                                        </p:tgtEl>
                                        <p:attrNameLst>
                                          <p:attrName>style.visibility</p:attrName>
                                        </p:attrNameLst>
                                      </p:cBhvr>
                                      <p:to>
                                        <p:strVal val="visible"/>
                                      </p:to>
                                    </p:set>
                                    <p:anim calcmode="lin" valueType="num">
                                      <p:cBhvr>
                                        <p:cTn id="89" dur="500" fill="hold"/>
                                        <p:tgtEl>
                                          <p:spTgt spid="5">
                                            <p:graphicEl>
                                              <a:dgm id="{FC210A43-3EFF-9E44-994B-2C3F85CEA9B7}"/>
                                            </p:graphicEl>
                                          </p:spTgt>
                                        </p:tgtEl>
                                        <p:attrNameLst>
                                          <p:attrName>ppt_w</p:attrName>
                                        </p:attrNameLst>
                                      </p:cBhvr>
                                      <p:tavLst>
                                        <p:tav tm="0">
                                          <p:val>
                                            <p:fltVal val="0"/>
                                          </p:val>
                                        </p:tav>
                                        <p:tav tm="100000">
                                          <p:val>
                                            <p:strVal val="#ppt_w"/>
                                          </p:val>
                                        </p:tav>
                                      </p:tavLst>
                                    </p:anim>
                                    <p:anim calcmode="lin" valueType="num">
                                      <p:cBhvr>
                                        <p:cTn id="90" dur="500" fill="hold"/>
                                        <p:tgtEl>
                                          <p:spTgt spid="5">
                                            <p:graphicEl>
                                              <a:dgm id="{FC210A43-3EFF-9E44-994B-2C3F85CEA9B7}"/>
                                            </p:graphicEl>
                                          </p:spTgt>
                                        </p:tgtEl>
                                        <p:attrNameLst>
                                          <p:attrName>ppt_h</p:attrName>
                                        </p:attrNameLst>
                                      </p:cBhvr>
                                      <p:tavLst>
                                        <p:tav tm="0">
                                          <p:val>
                                            <p:fltVal val="0"/>
                                          </p:val>
                                        </p:tav>
                                        <p:tav tm="100000">
                                          <p:val>
                                            <p:strVal val="#ppt_h"/>
                                          </p:val>
                                        </p:tav>
                                      </p:tavLst>
                                    </p:anim>
                                    <p:animEffect transition="in" filter="fade">
                                      <p:cBhvr>
                                        <p:cTn id="91" dur="500"/>
                                        <p:tgtEl>
                                          <p:spTgt spid="5">
                                            <p:graphicEl>
                                              <a:dgm id="{FC210A43-3EFF-9E44-994B-2C3F85CEA9B7}"/>
                                            </p:graphicEl>
                                          </p:spTgt>
                                        </p:tgtEl>
                                      </p:cBhvr>
                                    </p:animEffect>
                                  </p:childTnLst>
                                </p:cTn>
                              </p:par>
                            </p:childTnLst>
                          </p:cTn>
                        </p:par>
                        <p:par>
                          <p:cTn id="92" fill="hold">
                            <p:stCondLst>
                              <p:cond delay="8000"/>
                            </p:stCondLst>
                            <p:childTnLst>
                              <p:par>
                                <p:cTn id="93" presetID="53" presetClass="entr" presetSubtype="16" fill="hold" grpId="0" nodeType="afterEffect">
                                  <p:stCondLst>
                                    <p:cond delay="0"/>
                                  </p:stCondLst>
                                  <p:childTnLst>
                                    <p:set>
                                      <p:cBhvr>
                                        <p:cTn id="94" dur="1" fill="hold">
                                          <p:stCondLst>
                                            <p:cond delay="0"/>
                                          </p:stCondLst>
                                        </p:cTn>
                                        <p:tgtEl>
                                          <p:spTgt spid="5">
                                            <p:graphicEl>
                                              <a:dgm id="{4570625E-9818-4C4D-BEFD-77F39C240D9E}"/>
                                            </p:graphicEl>
                                          </p:spTgt>
                                        </p:tgtEl>
                                        <p:attrNameLst>
                                          <p:attrName>style.visibility</p:attrName>
                                        </p:attrNameLst>
                                      </p:cBhvr>
                                      <p:to>
                                        <p:strVal val="visible"/>
                                      </p:to>
                                    </p:set>
                                    <p:anim calcmode="lin" valueType="num">
                                      <p:cBhvr>
                                        <p:cTn id="95" dur="500" fill="hold"/>
                                        <p:tgtEl>
                                          <p:spTgt spid="5">
                                            <p:graphicEl>
                                              <a:dgm id="{4570625E-9818-4C4D-BEFD-77F39C240D9E}"/>
                                            </p:graphicEl>
                                          </p:spTgt>
                                        </p:tgtEl>
                                        <p:attrNameLst>
                                          <p:attrName>ppt_w</p:attrName>
                                        </p:attrNameLst>
                                      </p:cBhvr>
                                      <p:tavLst>
                                        <p:tav tm="0">
                                          <p:val>
                                            <p:fltVal val="0"/>
                                          </p:val>
                                        </p:tav>
                                        <p:tav tm="100000">
                                          <p:val>
                                            <p:strVal val="#ppt_w"/>
                                          </p:val>
                                        </p:tav>
                                      </p:tavLst>
                                    </p:anim>
                                    <p:anim calcmode="lin" valueType="num">
                                      <p:cBhvr>
                                        <p:cTn id="96" dur="500" fill="hold"/>
                                        <p:tgtEl>
                                          <p:spTgt spid="5">
                                            <p:graphicEl>
                                              <a:dgm id="{4570625E-9818-4C4D-BEFD-77F39C240D9E}"/>
                                            </p:graphicEl>
                                          </p:spTgt>
                                        </p:tgtEl>
                                        <p:attrNameLst>
                                          <p:attrName>ppt_h</p:attrName>
                                        </p:attrNameLst>
                                      </p:cBhvr>
                                      <p:tavLst>
                                        <p:tav tm="0">
                                          <p:val>
                                            <p:fltVal val="0"/>
                                          </p:val>
                                        </p:tav>
                                        <p:tav tm="100000">
                                          <p:val>
                                            <p:strVal val="#ppt_h"/>
                                          </p:val>
                                        </p:tav>
                                      </p:tavLst>
                                    </p:anim>
                                    <p:animEffect transition="in" filter="fade">
                                      <p:cBhvr>
                                        <p:cTn id="97" dur="500"/>
                                        <p:tgtEl>
                                          <p:spTgt spid="5">
                                            <p:graphicEl>
                                              <a:dgm id="{4570625E-9818-4C4D-BEFD-77F39C240D9E}"/>
                                            </p:graphicEl>
                                          </p:spTgt>
                                        </p:tgtEl>
                                      </p:cBhvr>
                                    </p:animEffect>
                                  </p:childTnLst>
                                </p:cTn>
                              </p:par>
                            </p:childTnLst>
                          </p:cTn>
                        </p:par>
                        <p:par>
                          <p:cTn id="98" fill="hold">
                            <p:stCondLst>
                              <p:cond delay="8500"/>
                            </p:stCondLst>
                            <p:childTnLst>
                              <p:par>
                                <p:cTn id="99" presetID="53" presetClass="entr" presetSubtype="16" fill="hold" grpId="0" nodeType="afterEffect">
                                  <p:stCondLst>
                                    <p:cond delay="0"/>
                                  </p:stCondLst>
                                  <p:childTnLst>
                                    <p:set>
                                      <p:cBhvr>
                                        <p:cTn id="100" dur="1" fill="hold">
                                          <p:stCondLst>
                                            <p:cond delay="0"/>
                                          </p:stCondLst>
                                        </p:cTn>
                                        <p:tgtEl>
                                          <p:spTgt spid="5">
                                            <p:graphicEl>
                                              <a:dgm id="{05AB1B7F-D23A-0A45-9D10-522597514C12}"/>
                                            </p:graphicEl>
                                          </p:spTgt>
                                        </p:tgtEl>
                                        <p:attrNameLst>
                                          <p:attrName>style.visibility</p:attrName>
                                        </p:attrNameLst>
                                      </p:cBhvr>
                                      <p:to>
                                        <p:strVal val="visible"/>
                                      </p:to>
                                    </p:set>
                                    <p:anim calcmode="lin" valueType="num">
                                      <p:cBhvr>
                                        <p:cTn id="101" dur="500" fill="hold"/>
                                        <p:tgtEl>
                                          <p:spTgt spid="5">
                                            <p:graphicEl>
                                              <a:dgm id="{05AB1B7F-D23A-0A45-9D10-522597514C12}"/>
                                            </p:graphicEl>
                                          </p:spTgt>
                                        </p:tgtEl>
                                        <p:attrNameLst>
                                          <p:attrName>ppt_w</p:attrName>
                                        </p:attrNameLst>
                                      </p:cBhvr>
                                      <p:tavLst>
                                        <p:tav tm="0">
                                          <p:val>
                                            <p:fltVal val="0"/>
                                          </p:val>
                                        </p:tav>
                                        <p:tav tm="100000">
                                          <p:val>
                                            <p:strVal val="#ppt_w"/>
                                          </p:val>
                                        </p:tav>
                                      </p:tavLst>
                                    </p:anim>
                                    <p:anim calcmode="lin" valueType="num">
                                      <p:cBhvr>
                                        <p:cTn id="102" dur="500" fill="hold"/>
                                        <p:tgtEl>
                                          <p:spTgt spid="5">
                                            <p:graphicEl>
                                              <a:dgm id="{05AB1B7F-D23A-0A45-9D10-522597514C12}"/>
                                            </p:graphicEl>
                                          </p:spTgt>
                                        </p:tgtEl>
                                        <p:attrNameLst>
                                          <p:attrName>ppt_h</p:attrName>
                                        </p:attrNameLst>
                                      </p:cBhvr>
                                      <p:tavLst>
                                        <p:tav tm="0">
                                          <p:val>
                                            <p:fltVal val="0"/>
                                          </p:val>
                                        </p:tav>
                                        <p:tav tm="100000">
                                          <p:val>
                                            <p:strVal val="#ppt_h"/>
                                          </p:val>
                                        </p:tav>
                                      </p:tavLst>
                                    </p:anim>
                                    <p:animEffect transition="in" filter="fade">
                                      <p:cBhvr>
                                        <p:cTn id="103" dur="500"/>
                                        <p:tgtEl>
                                          <p:spTgt spid="5">
                                            <p:graphicEl>
                                              <a:dgm id="{05AB1B7F-D23A-0A45-9D10-522597514C12}"/>
                                            </p:graphicEl>
                                          </p:spTgt>
                                        </p:tgtEl>
                                      </p:cBhvr>
                                    </p:animEffect>
                                  </p:childTnLst>
                                </p:cTn>
                              </p:par>
                            </p:childTnLst>
                          </p:cTn>
                        </p:par>
                        <p:par>
                          <p:cTn id="104" fill="hold">
                            <p:stCondLst>
                              <p:cond delay="9000"/>
                            </p:stCondLst>
                            <p:childTnLst>
                              <p:par>
                                <p:cTn id="105" presetID="53" presetClass="entr" presetSubtype="16" fill="hold" grpId="0" nodeType="afterEffect">
                                  <p:stCondLst>
                                    <p:cond delay="0"/>
                                  </p:stCondLst>
                                  <p:childTnLst>
                                    <p:set>
                                      <p:cBhvr>
                                        <p:cTn id="106" dur="1" fill="hold">
                                          <p:stCondLst>
                                            <p:cond delay="0"/>
                                          </p:stCondLst>
                                        </p:cTn>
                                        <p:tgtEl>
                                          <p:spTgt spid="5">
                                            <p:graphicEl>
                                              <a:dgm id="{52ED862B-7E85-D44C-8E68-52F42DDDC1EE}"/>
                                            </p:graphicEl>
                                          </p:spTgt>
                                        </p:tgtEl>
                                        <p:attrNameLst>
                                          <p:attrName>style.visibility</p:attrName>
                                        </p:attrNameLst>
                                      </p:cBhvr>
                                      <p:to>
                                        <p:strVal val="visible"/>
                                      </p:to>
                                    </p:set>
                                    <p:anim calcmode="lin" valueType="num">
                                      <p:cBhvr>
                                        <p:cTn id="107" dur="500" fill="hold"/>
                                        <p:tgtEl>
                                          <p:spTgt spid="5">
                                            <p:graphicEl>
                                              <a:dgm id="{52ED862B-7E85-D44C-8E68-52F42DDDC1EE}"/>
                                            </p:graphicEl>
                                          </p:spTgt>
                                        </p:tgtEl>
                                        <p:attrNameLst>
                                          <p:attrName>ppt_w</p:attrName>
                                        </p:attrNameLst>
                                      </p:cBhvr>
                                      <p:tavLst>
                                        <p:tav tm="0">
                                          <p:val>
                                            <p:fltVal val="0"/>
                                          </p:val>
                                        </p:tav>
                                        <p:tav tm="100000">
                                          <p:val>
                                            <p:strVal val="#ppt_w"/>
                                          </p:val>
                                        </p:tav>
                                      </p:tavLst>
                                    </p:anim>
                                    <p:anim calcmode="lin" valueType="num">
                                      <p:cBhvr>
                                        <p:cTn id="108" dur="500" fill="hold"/>
                                        <p:tgtEl>
                                          <p:spTgt spid="5">
                                            <p:graphicEl>
                                              <a:dgm id="{52ED862B-7E85-D44C-8E68-52F42DDDC1EE}"/>
                                            </p:graphicEl>
                                          </p:spTgt>
                                        </p:tgtEl>
                                        <p:attrNameLst>
                                          <p:attrName>ppt_h</p:attrName>
                                        </p:attrNameLst>
                                      </p:cBhvr>
                                      <p:tavLst>
                                        <p:tav tm="0">
                                          <p:val>
                                            <p:fltVal val="0"/>
                                          </p:val>
                                        </p:tav>
                                        <p:tav tm="100000">
                                          <p:val>
                                            <p:strVal val="#ppt_h"/>
                                          </p:val>
                                        </p:tav>
                                      </p:tavLst>
                                    </p:anim>
                                    <p:animEffect transition="in" filter="fade">
                                      <p:cBhvr>
                                        <p:cTn id="109" dur="500"/>
                                        <p:tgtEl>
                                          <p:spTgt spid="5">
                                            <p:graphicEl>
                                              <a:dgm id="{52ED862B-7E85-D44C-8E68-52F42DDDC1EE}"/>
                                            </p:graphicEl>
                                          </p:spTgt>
                                        </p:tgtEl>
                                      </p:cBhvr>
                                    </p:animEffect>
                                  </p:childTnLst>
                                </p:cTn>
                              </p:par>
                            </p:childTnLst>
                          </p:cTn>
                        </p:par>
                        <p:par>
                          <p:cTn id="110" fill="hold">
                            <p:stCondLst>
                              <p:cond delay="9500"/>
                            </p:stCondLst>
                            <p:childTnLst>
                              <p:par>
                                <p:cTn id="111" presetID="53" presetClass="entr" presetSubtype="16" fill="hold" grpId="0" nodeType="afterEffect">
                                  <p:stCondLst>
                                    <p:cond delay="0"/>
                                  </p:stCondLst>
                                  <p:childTnLst>
                                    <p:set>
                                      <p:cBhvr>
                                        <p:cTn id="112" dur="1" fill="hold">
                                          <p:stCondLst>
                                            <p:cond delay="0"/>
                                          </p:stCondLst>
                                        </p:cTn>
                                        <p:tgtEl>
                                          <p:spTgt spid="5">
                                            <p:graphicEl>
                                              <a:dgm id="{4C5367F6-F16D-6043-9981-ADA5A523DC3B}"/>
                                            </p:graphicEl>
                                          </p:spTgt>
                                        </p:tgtEl>
                                        <p:attrNameLst>
                                          <p:attrName>style.visibility</p:attrName>
                                        </p:attrNameLst>
                                      </p:cBhvr>
                                      <p:to>
                                        <p:strVal val="visible"/>
                                      </p:to>
                                    </p:set>
                                    <p:anim calcmode="lin" valueType="num">
                                      <p:cBhvr>
                                        <p:cTn id="113" dur="500" fill="hold"/>
                                        <p:tgtEl>
                                          <p:spTgt spid="5">
                                            <p:graphicEl>
                                              <a:dgm id="{4C5367F6-F16D-6043-9981-ADA5A523DC3B}"/>
                                            </p:graphicEl>
                                          </p:spTgt>
                                        </p:tgtEl>
                                        <p:attrNameLst>
                                          <p:attrName>ppt_w</p:attrName>
                                        </p:attrNameLst>
                                      </p:cBhvr>
                                      <p:tavLst>
                                        <p:tav tm="0">
                                          <p:val>
                                            <p:fltVal val="0"/>
                                          </p:val>
                                        </p:tav>
                                        <p:tav tm="100000">
                                          <p:val>
                                            <p:strVal val="#ppt_w"/>
                                          </p:val>
                                        </p:tav>
                                      </p:tavLst>
                                    </p:anim>
                                    <p:anim calcmode="lin" valueType="num">
                                      <p:cBhvr>
                                        <p:cTn id="114" dur="500" fill="hold"/>
                                        <p:tgtEl>
                                          <p:spTgt spid="5">
                                            <p:graphicEl>
                                              <a:dgm id="{4C5367F6-F16D-6043-9981-ADA5A523DC3B}"/>
                                            </p:graphicEl>
                                          </p:spTgt>
                                        </p:tgtEl>
                                        <p:attrNameLst>
                                          <p:attrName>ppt_h</p:attrName>
                                        </p:attrNameLst>
                                      </p:cBhvr>
                                      <p:tavLst>
                                        <p:tav tm="0">
                                          <p:val>
                                            <p:fltVal val="0"/>
                                          </p:val>
                                        </p:tav>
                                        <p:tav tm="100000">
                                          <p:val>
                                            <p:strVal val="#ppt_h"/>
                                          </p:val>
                                        </p:tav>
                                      </p:tavLst>
                                    </p:anim>
                                    <p:animEffect transition="in" filter="fade">
                                      <p:cBhvr>
                                        <p:cTn id="115" dur="500"/>
                                        <p:tgtEl>
                                          <p:spTgt spid="5">
                                            <p:graphicEl>
                                              <a:dgm id="{4C5367F6-F16D-6043-9981-ADA5A523DC3B}"/>
                                            </p:graphicEl>
                                          </p:spTgt>
                                        </p:tgtEl>
                                      </p:cBhvr>
                                    </p:animEffect>
                                  </p:childTnLst>
                                </p:cTn>
                              </p:par>
                            </p:childTnLst>
                          </p:cTn>
                        </p:par>
                        <p:par>
                          <p:cTn id="116" fill="hold">
                            <p:stCondLst>
                              <p:cond delay="10000"/>
                            </p:stCondLst>
                            <p:childTnLst>
                              <p:par>
                                <p:cTn id="117" presetID="53" presetClass="entr" presetSubtype="16" fill="hold" grpId="0" nodeType="afterEffect">
                                  <p:stCondLst>
                                    <p:cond delay="0"/>
                                  </p:stCondLst>
                                  <p:childTnLst>
                                    <p:set>
                                      <p:cBhvr>
                                        <p:cTn id="118" dur="1" fill="hold">
                                          <p:stCondLst>
                                            <p:cond delay="0"/>
                                          </p:stCondLst>
                                        </p:cTn>
                                        <p:tgtEl>
                                          <p:spTgt spid="5">
                                            <p:graphicEl>
                                              <a:dgm id="{C8A80558-FF32-0B43-876A-C8387955BDA2}"/>
                                            </p:graphicEl>
                                          </p:spTgt>
                                        </p:tgtEl>
                                        <p:attrNameLst>
                                          <p:attrName>style.visibility</p:attrName>
                                        </p:attrNameLst>
                                      </p:cBhvr>
                                      <p:to>
                                        <p:strVal val="visible"/>
                                      </p:to>
                                    </p:set>
                                    <p:anim calcmode="lin" valueType="num">
                                      <p:cBhvr>
                                        <p:cTn id="119" dur="500" fill="hold"/>
                                        <p:tgtEl>
                                          <p:spTgt spid="5">
                                            <p:graphicEl>
                                              <a:dgm id="{C8A80558-FF32-0B43-876A-C8387955BDA2}"/>
                                            </p:graphicEl>
                                          </p:spTgt>
                                        </p:tgtEl>
                                        <p:attrNameLst>
                                          <p:attrName>ppt_w</p:attrName>
                                        </p:attrNameLst>
                                      </p:cBhvr>
                                      <p:tavLst>
                                        <p:tav tm="0">
                                          <p:val>
                                            <p:fltVal val="0"/>
                                          </p:val>
                                        </p:tav>
                                        <p:tav tm="100000">
                                          <p:val>
                                            <p:strVal val="#ppt_w"/>
                                          </p:val>
                                        </p:tav>
                                      </p:tavLst>
                                    </p:anim>
                                    <p:anim calcmode="lin" valueType="num">
                                      <p:cBhvr>
                                        <p:cTn id="120" dur="500" fill="hold"/>
                                        <p:tgtEl>
                                          <p:spTgt spid="5">
                                            <p:graphicEl>
                                              <a:dgm id="{C8A80558-FF32-0B43-876A-C8387955BDA2}"/>
                                            </p:graphicEl>
                                          </p:spTgt>
                                        </p:tgtEl>
                                        <p:attrNameLst>
                                          <p:attrName>ppt_h</p:attrName>
                                        </p:attrNameLst>
                                      </p:cBhvr>
                                      <p:tavLst>
                                        <p:tav tm="0">
                                          <p:val>
                                            <p:fltVal val="0"/>
                                          </p:val>
                                        </p:tav>
                                        <p:tav tm="100000">
                                          <p:val>
                                            <p:strVal val="#ppt_h"/>
                                          </p:val>
                                        </p:tav>
                                      </p:tavLst>
                                    </p:anim>
                                    <p:animEffect transition="in" filter="fade">
                                      <p:cBhvr>
                                        <p:cTn id="121" dur="500"/>
                                        <p:tgtEl>
                                          <p:spTgt spid="5">
                                            <p:graphicEl>
                                              <a:dgm id="{C8A80558-FF32-0B43-876A-C8387955BDA2}"/>
                                            </p:graphicEl>
                                          </p:spTgt>
                                        </p:tgtEl>
                                      </p:cBhvr>
                                    </p:animEffect>
                                  </p:childTnLst>
                                </p:cTn>
                              </p:par>
                            </p:childTnLst>
                          </p:cTn>
                        </p:par>
                        <p:par>
                          <p:cTn id="122" fill="hold">
                            <p:stCondLst>
                              <p:cond delay="10500"/>
                            </p:stCondLst>
                            <p:childTnLst>
                              <p:par>
                                <p:cTn id="123" presetID="53" presetClass="entr" presetSubtype="16" fill="hold" grpId="0" nodeType="afterEffect">
                                  <p:stCondLst>
                                    <p:cond delay="0"/>
                                  </p:stCondLst>
                                  <p:childTnLst>
                                    <p:set>
                                      <p:cBhvr>
                                        <p:cTn id="124" dur="1" fill="hold">
                                          <p:stCondLst>
                                            <p:cond delay="0"/>
                                          </p:stCondLst>
                                        </p:cTn>
                                        <p:tgtEl>
                                          <p:spTgt spid="5">
                                            <p:graphicEl>
                                              <a:dgm id="{110EB96F-ED51-6549-B76D-966DE72DD4E0}"/>
                                            </p:graphicEl>
                                          </p:spTgt>
                                        </p:tgtEl>
                                        <p:attrNameLst>
                                          <p:attrName>style.visibility</p:attrName>
                                        </p:attrNameLst>
                                      </p:cBhvr>
                                      <p:to>
                                        <p:strVal val="visible"/>
                                      </p:to>
                                    </p:set>
                                    <p:anim calcmode="lin" valueType="num">
                                      <p:cBhvr>
                                        <p:cTn id="125" dur="500" fill="hold"/>
                                        <p:tgtEl>
                                          <p:spTgt spid="5">
                                            <p:graphicEl>
                                              <a:dgm id="{110EB96F-ED51-6549-B76D-966DE72DD4E0}"/>
                                            </p:graphicEl>
                                          </p:spTgt>
                                        </p:tgtEl>
                                        <p:attrNameLst>
                                          <p:attrName>ppt_w</p:attrName>
                                        </p:attrNameLst>
                                      </p:cBhvr>
                                      <p:tavLst>
                                        <p:tav tm="0">
                                          <p:val>
                                            <p:fltVal val="0"/>
                                          </p:val>
                                        </p:tav>
                                        <p:tav tm="100000">
                                          <p:val>
                                            <p:strVal val="#ppt_w"/>
                                          </p:val>
                                        </p:tav>
                                      </p:tavLst>
                                    </p:anim>
                                    <p:anim calcmode="lin" valueType="num">
                                      <p:cBhvr>
                                        <p:cTn id="126" dur="500" fill="hold"/>
                                        <p:tgtEl>
                                          <p:spTgt spid="5">
                                            <p:graphicEl>
                                              <a:dgm id="{110EB96F-ED51-6549-B76D-966DE72DD4E0}"/>
                                            </p:graphicEl>
                                          </p:spTgt>
                                        </p:tgtEl>
                                        <p:attrNameLst>
                                          <p:attrName>ppt_h</p:attrName>
                                        </p:attrNameLst>
                                      </p:cBhvr>
                                      <p:tavLst>
                                        <p:tav tm="0">
                                          <p:val>
                                            <p:fltVal val="0"/>
                                          </p:val>
                                        </p:tav>
                                        <p:tav tm="100000">
                                          <p:val>
                                            <p:strVal val="#ppt_h"/>
                                          </p:val>
                                        </p:tav>
                                      </p:tavLst>
                                    </p:anim>
                                    <p:animEffect transition="in" filter="fade">
                                      <p:cBhvr>
                                        <p:cTn id="127" dur="500"/>
                                        <p:tgtEl>
                                          <p:spTgt spid="5">
                                            <p:graphicEl>
                                              <a:dgm id="{110EB96F-ED51-6549-B76D-966DE72DD4E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P</a:t>
            </a:r>
            <a:r>
              <a:rPr lang="en-GB" baseline="-25000" dirty="0" smtClean="0"/>
              <a:t>0</a:t>
            </a:r>
            <a:r>
              <a:rPr lang="en-GB" dirty="0" smtClean="0"/>
              <a:t> Immature peloid (0 months)</a:t>
            </a:r>
            <a:endParaRPr lang="en-GB"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228973896"/>
              </p:ext>
            </p:extLst>
          </p:nvPr>
        </p:nvGraphicFramePr>
        <p:xfrm>
          <a:off x="18000" y="1440000"/>
          <a:ext cx="9051925" cy="541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704201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3 months </a:t>
            </a:r>
            <a:r>
              <a:rPr lang="en-GB" dirty="0"/>
              <a:t>peloid </a:t>
            </a:r>
            <a:r>
              <a:rPr lang="en-GB" dirty="0" smtClean="0"/>
              <a:t>maturity (P</a:t>
            </a:r>
            <a:r>
              <a:rPr lang="en-GB" baseline="-25000" dirty="0" smtClean="0"/>
              <a:t>3</a:t>
            </a:r>
            <a:r>
              <a:rPr lang="en-GB" dirty="0" smtClean="0"/>
              <a:t>)</a:t>
            </a:r>
            <a:endParaRPr lang="en-GB"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510237304"/>
              </p:ext>
            </p:extLst>
          </p:nvPr>
        </p:nvGraphicFramePr>
        <p:xfrm>
          <a:off x="18000" y="1440000"/>
          <a:ext cx="9051925" cy="541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402977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GB" dirty="0" smtClean="0"/>
              <a:t>Basal variation (%) P</a:t>
            </a:r>
            <a:r>
              <a:rPr lang="en-GB" baseline="-25000" dirty="0" smtClean="0"/>
              <a:t>0</a:t>
            </a:r>
            <a:r>
              <a:rPr lang="en-GB" dirty="0" smtClean="0"/>
              <a:t> vs. P</a:t>
            </a:r>
            <a:r>
              <a:rPr lang="en-GB" baseline="-25000" dirty="0" smtClean="0"/>
              <a:t>3</a:t>
            </a:r>
            <a:endParaRPr lang="en-GB" baseline="-25000" dirty="0"/>
          </a:p>
        </p:txBody>
      </p:sp>
      <p:graphicFrame>
        <p:nvGraphicFramePr>
          <p:cNvPr id="9" name="Marcador de contenido 3"/>
          <p:cNvGraphicFramePr>
            <a:graphicFrameLocks noGrp="1"/>
          </p:cNvGraphicFramePr>
          <p:nvPr>
            <p:ph sz="half" idx="4294967295"/>
            <p:extLst>
              <p:ext uri="{D42A27DB-BD31-4B8C-83A1-F6EECF244321}">
                <p14:modId xmlns:p14="http://schemas.microsoft.com/office/powerpoint/2010/main" val="1360411760"/>
              </p:ext>
            </p:extLst>
          </p:nvPr>
        </p:nvGraphicFramePr>
        <p:xfrm>
          <a:off x="4856161" y="1773238"/>
          <a:ext cx="4216400" cy="49815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Marcador de contenido 3"/>
          <p:cNvGraphicFramePr>
            <a:graphicFrameLocks noGrp="1"/>
          </p:cNvGraphicFramePr>
          <p:nvPr>
            <p:ph sz="half" idx="4294967295"/>
            <p:extLst>
              <p:ext uri="{D42A27DB-BD31-4B8C-83A1-F6EECF244321}">
                <p14:modId xmlns:p14="http://schemas.microsoft.com/office/powerpoint/2010/main" val="2778138749"/>
              </p:ext>
            </p:extLst>
          </p:nvPr>
        </p:nvGraphicFramePr>
        <p:xfrm>
          <a:off x="128958" y="1773238"/>
          <a:ext cx="4214813" cy="4981575"/>
        </p:xfrm>
        <a:graphic>
          <a:graphicData uri="http://schemas.openxmlformats.org/drawingml/2006/chart">
            <c:chart xmlns:c="http://schemas.openxmlformats.org/drawingml/2006/chart" xmlns:r="http://schemas.openxmlformats.org/officeDocument/2006/relationships" r:id="rId4"/>
          </a:graphicData>
        </a:graphic>
      </p:graphicFrame>
      <p:sp>
        <p:nvSpPr>
          <p:cNvPr id="12" name="Flecha derecha 11"/>
          <p:cNvSpPr/>
          <p:nvPr/>
        </p:nvSpPr>
        <p:spPr>
          <a:xfrm rot="5400000">
            <a:off x="5393037" y="2035912"/>
            <a:ext cx="530664" cy="399454"/>
          </a:xfrm>
          <a:prstGeom prst="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3" name="Flecha derecha 12"/>
          <p:cNvSpPr/>
          <p:nvPr/>
        </p:nvSpPr>
        <p:spPr>
          <a:xfrm rot="16200000">
            <a:off x="1129730" y="1505249"/>
            <a:ext cx="530661" cy="399454"/>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4" name="Flecha derecha 13"/>
          <p:cNvSpPr/>
          <p:nvPr/>
        </p:nvSpPr>
        <p:spPr>
          <a:xfrm rot="5400000">
            <a:off x="5792491" y="2035912"/>
            <a:ext cx="530664" cy="399454"/>
          </a:xfrm>
          <a:prstGeom prst="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5" name="Flecha derecha 14"/>
          <p:cNvSpPr/>
          <p:nvPr/>
        </p:nvSpPr>
        <p:spPr>
          <a:xfrm rot="5400000">
            <a:off x="2448754" y="2035912"/>
            <a:ext cx="530664" cy="399454"/>
          </a:xfrm>
          <a:prstGeom prst="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6" name="Flecha derecha 15"/>
          <p:cNvSpPr/>
          <p:nvPr/>
        </p:nvSpPr>
        <p:spPr>
          <a:xfrm rot="16200000">
            <a:off x="7154097" y="1505248"/>
            <a:ext cx="530661" cy="399454"/>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7" name="Flecha derecha 16"/>
          <p:cNvSpPr/>
          <p:nvPr/>
        </p:nvSpPr>
        <p:spPr>
          <a:xfrm rot="16200000">
            <a:off x="653005" y="1505247"/>
            <a:ext cx="530661" cy="399454"/>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8" name="Flecha derecha 17"/>
          <p:cNvSpPr/>
          <p:nvPr/>
        </p:nvSpPr>
        <p:spPr>
          <a:xfrm rot="5400000">
            <a:off x="6691674" y="2035912"/>
            <a:ext cx="530664" cy="399454"/>
          </a:xfrm>
          <a:prstGeom prst="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9" name="Flecha derecha 18"/>
          <p:cNvSpPr/>
          <p:nvPr/>
        </p:nvSpPr>
        <p:spPr>
          <a:xfrm rot="16200000">
            <a:off x="2041245" y="1505249"/>
            <a:ext cx="530661" cy="399454"/>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0" name="Flecha derecha 19"/>
          <p:cNvSpPr/>
          <p:nvPr/>
        </p:nvSpPr>
        <p:spPr>
          <a:xfrm rot="5400000">
            <a:off x="2919894" y="2035912"/>
            <a:ext cx="530664" cy="399454"/>
          </a:xfrm>
          <a:prstGeom prst="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1" name="Flecha derecha 20"/>
          <p:cNvSpPr/>
          <p:nvPr/>
        </p:nvSpPr>
        <p:spPr>
          <a:xfrm rot="16200000">
            <a:off x="7557363" y="1512803"/>
            <a:ext cx="530661" cy="399454"/>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2" name="Elipse 21"/>
          <p:cNvSpPr/>
          <p:nvPr/>
        </p:nvSpPr>
        <p:spPr>
          <a:xfrm>
            <a:off x="1672059" y="1848321"/>
            <a:ext cx="282719" cy="25165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3" name="Elipse 22"/>
          <p:cNvSpPr/>
          <p:nvPr/>
        </p:nvSpPr>
        <p:spPr>
          <a:xfrm>
            <a:off x="3462224" y="1848321"/>
            <a:ext cx="282719" cy="25165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4" name="Elipse 23"/>
          <p:cNvSpPr/>
          <p:nvPr/>
        </p:nvSpPr>
        <p:spPr>
          <a:xfrm>
            <a:off x="3822216" y="1848321"/>
            <a:ext cx="282719" cy="25165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5" name="Elipse 24"/>
          <p:cNvSpPr/>
          <p:nvPr/>
        </p:nvSpPr>
        <p:spPr>
          <a:xfrm>
            <a:off x="6353466" y="1848321"/>
            <a:ext cx="282719" cy="25165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6" name="Elipse 25"/>
          <p:cNvSpPr/>
          <p:nvPr/>
        </p:nvSpPr>
        <p:spPr>
          <a:xfrm>
            <a:off x="8079052" y="1848321"/>
            <a:ext cx="282719" cy="25165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7" name="Elipse 26"/>
          <p:cNvSpPr/>
          <p:nvPr/>
        </p:nvSpPr>
        <p:spPr>
          <a:xfrm>
            <a:off x="8560132" y="1848321"/>
            <a:ext cx="282719" cy="25165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0100137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6 months peloid maturity (P</a:t>
            </a:r>
            <a:r>
              <a:rPr lang="en-GB" baseline="-25000" dirty="0" smtClean="0"/>
              <a:t>6</a:t>
            </a:r>
            <a:r>
              <a:rPr lang="en-GB" dirty="0" smtClean="0"/>
              <a:t>)</a:t>
            </a:r>
            <a:endParaRPr lang="en-GB"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05880722"/>
              </p:ext>
            </p:extLst>
          </p:nvPr>
        </p:nvGraphicFramePr>
        <p:xfrm>
          <a:off x="18000" y="1440000"/>
          <a:ext cx="9144000" cy="53980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577021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n-GB" dirty="0" smtClean="0"/>
              <a:t>Basal </a:t>
            </a:r>
            <a:r>
              <a:rPr lang="en-GB" dirty="0"/>
              <a:t>variation (%)  </a:t>
            </a:r>
            <a:r>
              <a:rPr lang="en-GB" dirty="0" smtClean="0"/>
              <a:t>P</a:t>
            </a:r>
            <a:r>
              <a:rPr lang="en-GB" baseline="-25000" dirty="0" smtClean="0"/>
              <a:t>3</a:t>
            </a:r>
            <a:r>
              <a:rPr lang="en-GB" dirty="0" smtClean="0"/>
              <a:t> vs. P</a:t>
            </a:r>
            <a:r>
              <a:rPr lang="en-GB" baseline="-25000" dirty="0" smtClean="0"/>
              <a:t>6</a:t>
            </a:r>
            <a:endParaRPr lang="en-GB" baseline="-25000" dirty="0"/>
          </a:p>
        </p:txBody>
      </p:sp>
      <p:graphicFrame>
        <p:nvGraphicFramePr>
          <p:cNvPr id="9" name="Marcador de contenido 3"/>
          <p:cNvGraphicFramePr>
            <a:graphicFrameLocks noGrp="1"/>
          </p:cNvGraphicFramePr>
          <p:nvPr>
            <p:ph sz="half" idx="4294967295"/>
            <p:extLst>
              <p:ext uri="{D42A27DB-BD31-4B8C-83A1-F6EECF244321}">
                <p14:modId xmlns:p14="http://schemas.microsoft.com/office/powerpoint/2010/main" val="2168948746"/>
              </p:ext>
            </p:extLst>
          </p:nvPr>
        </p:nvGraphicFramePr>
        <p:xfrm>
          <a:off x="127575" y="1773238"/>
          <a:ext cx="4214813" cy="49815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Marcador de contenido 3"/>
          <p:cNvGraphicFramePr>
            <a:graphicFrameLocks noGrp="1"/>
          </p:cNvGraphicFramePr>
          <p:nvPr>
            <p:ph sz="half" idx="4294967295"/>
            <p:extLst>
              <p:ext uri="{D42A27DB-BD31-4B8C-83A1-F6EECF244321}">
                <p14:modId xmlns:p14="http://schemas.microsoft.com/office/powerpoint/2010/main" val="654703228"/>
              </p:ext>
            </p:extLst>
          </p:nvPr>
        </p:nvGraphicFramePr>
        <p:xfrm>
          <a:off x="4856161" y="1773238"/>
          <a:ext cx="4216400" cy="4981575"/>
        </p:xfrm>
        <a:graphic>
          <a:graphicData uri="http://schemas.openxmlformats.org/drawingml/2006/chart">
            <c:chart xmlns:c="http://schemas.openxmlformats.org/drawingml/2006/chart" xmlns:r="http://schemas.openxmlformats.org/officeDocument/2006/relationships" r:id="rId4"/>
          </a:graphicData>
        </a:graphic>
      </p:graphicFrame>
      <p:sp>
        <p:nvSpPr>
          <p:cNvPr id="2" name="Flecha derecha 1"/>
          <p:cNvSpPr/>
          <p:nvPr/>
        </p:nvSpPr>
        <p:spPr>
          <a:xfrm rot="16200000">
            <a:off x="5379262" y="1505249"/>
            <a:ext cx="530661" cy="399454"/>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7" name="Flecha derecha 6"/>
          <p:cNvSpPr/>
          <p:nvPr/>
        </p:nvSpPr>
        <p:spPr>
          <a:xfrm rot="5400000">
            <a:off x="685444" y="2023067"/>
            <a:ext cx="530664" cy="399454"/>
          </a:xfrm>
          <a:prstGeom prst="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8" name="Flecha derecha 7"/>
          <p:cNvSpPr/>
          <p:nvPr/>
        </p:nvSpPr>
        <p:spPr>
          <a:xfrm rot="5400000">
            <a:off x="1116628" y="2023067"/>
            <a:ext cx="530664" cy="399454"/>
          </a:xfrm>
          <a:prstGeom prst="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1" name="Flecha derecha 10"/>
          <p:cNvSpPr/>
          <p:nvPr/>
        </p:nvSpPr>
        <p:spPr>
          <a:xfrm rot="16200000">
            <a:off x="5839806" y="1505249"/>
            <a:ext cx="530661" cy="399454"/>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2" name="Flecha derecha 11"/>
          <p:cNvSpPr/>
          <p:nvPr/>
        </p:nvSpPr>
        <p:spPr>
          <a:xfrm rot="16200000">
            <a:off x="6746407" y="1492405"/>
            <a:ext cx="530661" cy="399454"/>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5" name="Flecha derecha 14"/>
          <p:cNvSpPr/>
          <p:nvPr/>
        </p:nvSpPr>
        <p:spPr>
          <a:xfrm rot="5400000">
            <a:off x="1960481" y="2023067"/>
            <a:ext cx="530664" cy="399454"/>
          </a:xfrm>
          <a:prstGeom prst="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7" name="Flecha derecha 16"/>
          <p:cNvSpPr/>
          <p:nvPr/>
        </p:nvSpPr>
        <p:spPr>
          <a:xfrm rot="16200000">
            <a:off x="2785225" y="1505249"/>
            <a:ext cx="530661" cy="399454"/>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9" name="Flecha derecha 18"/>
          <p:cNvSpPr/>
          <p:nvPr/>
        </p:nvSpPr>
        <p:spPr>
          <a:xfrm rot="5400000">
            <a:off x="7533813" y="2023067"/>
            <a:ext cx="530664" cy="399454"/>
          </a:xfrm>
          <a:prstGeom prst="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3" name="Elipse 12"/>
          <p:cNvSpPr/>
          <p:nvPr/>
        </p:nvSpPr>
        <p:spPr>
          <a:xfrm>
            <a:off x="1591142" y="1848321"/>
            <a:ext cx="282719" cy="25165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4" name="Elipse 13"/>
          <p:cNvSpPr/>
          <p:nvPr/>
        </p:nvSpPr>
        <p:spPr>
          <a:xfrm>
            <a:off x="6353466" y="1848321"/>
            <a:ext cx="282719" cy="25165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6" name="Elipse 15"/>
          <p:cNvSpPr/>
          <p:nvPr/>
        </p:nvSpPr>
        <p:spPr>
          <a:xfrm>
            <a:off x="2542731" y="1848321"/>
            <a:ext cx="282719" cy="25165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8" name="Elipse 17"/>
          <p:cNvSpPr/>
          <p:nvPr/>
        </p:nvSpPr>
        <p:spPr>
          <a:xfrm>
            <a:off x="7305055" y="1848321"/>
            <a:ext cx="282719" cy="25165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0" name="Elipse 19"/>
          <p:cNvSpPr/>
          <p:nvPr/>
        </p:nvSpPr>
        <p:spPr>
          <a:xfrm>
            <a:off x="3408670" y="1831637"/>
            <a:ext cx="282719" cy="25165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1" name="Elipse 20"/>
          <p:cNvSpPr/>
          <p:nvPr/>
        </p:nvSpPr>
        <p:spPr>
          <a:xfrm>
            <a:off x="8170994" y="1831637"/>
            <a:ext cx="282719" cy="25165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2" name="Elipse 21"/>
          <p:cNvSpPr/>
          <p:nvPr/>
        </p:nvSpPr>
        <p:spPr>
          <a:xfrm>
            <a:off x="3843789" y="1844482"/>
            <a:ext cx="282719" cy="25165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3" name="Elipse 22"/>
          <p:cNvSpPr/>
          <p:nvPr/>
        </p:nvSpPr>
        <p:spPr>
          <a:xfrm>
            <a:off x="8606113" y="1844482"/>
            <a:ext cx="282719" cy="25165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1260813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1" grpId="0" animBg="1"/>
      <p:bldP spid="12" grpId="0" animBg="1"/>
      <p:bldP spid="15" grpId="0" animBg="1"/>
      <p:bldP spid="17" grpId="0" animBg="1"/>
      <p:bldP spid="19" grpId="0" animBg="1"/>
      <p:bldP spid="13" grpId="0" animBg="1"/>
      <p:bldP spid="14" grpId="0" animBg="1"/>
      <p:bldP spid="16" grpId="0" animBg="1"/>
      <p:bldP spid="18" grpId="0" animBg="1"/>
      <p:bldP spid="20" grpId="0" animBg="1"/>
      <p:bldP spid="21" grpId="0" animBg="1"/>
      <p:bldP spid="22" grpId="0" animBg="1"/>
      <p:bldP spid="2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n-GB" dirty="0" smtClean="0"/>
              <a:t>Basal </a:t>
            </a:r>
            <a:r>
              <a:rPr lang="en-GB" dirty="0"/>
              <a:t>variation (%)  </a:t>
            </a:r>
            <a:r>
              <a:rPr lang="en-GB" dirty="0" smtClean="0"/>
              <a:t/>
            </a:r>
            <a:br>
              <a:rPr lang="en-GB" dirty="0" smtClean="0"/>
            </a:br>
            <a:r>
              <a:rPr lang="en-GB" dirty="0" smtClean="0"/>
              <a:t>P</a:t>
            </a:r>
            <a:r>
              <a:rPr lang="en-GB" baseline="-25000" dirty="0" smtClean="0"/>
              <a:t>0</a:t>
            </a:r>
            <a:r>
              <a:rPr lang="en-GB" dirty="0" smtClean="0"/>
              <a:t> vs. P</a:t>
            </a:r>
            <a:r>
              <a:rPr lang="en-GB" baseline="-25000" dirty="0" smtClean="0"/>
              <a:t>3</a:t>
            </a:r>
            <a:r>
              <a:rPr lang="en-GB" dirty="0" smtClean="0"/>
              <a:t> vs. P</a:t>
            </a:r>
            <a:r>
              <a:rPr lang="en-GB" baseline="-25000" dirty="0" smtClean="0"/>
              <a:t>6</a:t>
            </a:r>
            <a:endParaRPr lang="en-GB" baseline="-25000" dirty="0"/>
          </a:p>
        </p:txBody>
      </p:sp>
      <p:graphicFrame>
        <p:nvGraphicFramePr>
          <p:cNvPr id="39" name="Marcador de contenido 3"/>
          <p:cNvGraphicFramePr>
            <a:graphicFrameLocks/>
          </p:cNvGraphicFramePr>
          <p:nvPr>
            <p:extLst>
              <p:ext uri="{D42A27DB-BD31-4B8C-83A1-F6EECF244321}">
                <p14:modId xmlns:p14="http://schemas.microsoft.com/office/powerpoint/2010/main" val="2599062274"/>
              </p:ext>
            </p:extLst>
          </p:nvPr>
        </p:nvGraphicFramePr>
        <p:xfrm>
          <a:off x="3093463" y="2347482"/>
          <a:ext cx="2967187" cy="42572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0" name="Marcador de contenido 3"/>
          <p:cNvGraphicFramePr>
            <a:graphicFrameLocks/>
          </p:cNvGraphicFramePr>
          <p:nvPr>
            <p:extLst>
              <p:ext uri="{D42A27DB-BD31-4B8C-83A1-F6EECF244321}">
                <p14:modId xmlns:p14="http://schemas.microsoft.com/office/powerpoint/2010/main" val="865323184"/>
              </p:ext>
            </p:extLst>
          </p:nvPr>
        </p:nvGraphicFramePr>
        <p:xfrm>
          <a:off x="77181" y="2347482"/>
          <a:ext cx="2966071" cy="42572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1" name="Marcador de contenido 3"/>
          <p:cNvGraphicFramePr>
            <a:graphicFrameLocks/>
          </p:cNvGraphicFramePr>
          <p:nvPr>
            <p:extLst>
              <p:ext uri="{D42A27DB-BD31-4B8C-83A1-F6EECF244321}">
                <p14:modId xmlns:p14="http://schemas.microsoft.com/office/powerpoint/2010/main" val="1802392997"/>
              </p:ext>
            </p:extLst>
          </p:nvPr>
        </p:nvGraphicFramePr>
        <p:xfrm>
          <a:off x="6110862" y="2341132"/>
          <a:ext cx="2967187" cy="4257223"/>
        </p:xfrm>
        <a:graphic>
          <a:graphicData uri="http://schemas.openxmlformats.org/drawingml/2006/chart">
            <c:chart xmlns:c="http://schemas.openxmlformats.org/drawingml/2006/chart" xmlns:r="http://schemas.openxmlformats.org/officeDocument/2006/relationships" r:id="rId5"/>
          </a:graphicData>
        </a:graphic>
      </p:graphicFrame>
      <p:sp>
        <p:nvSpPr>
          <p:cNvPr id="2" name="Flecha derecha 1"/>
          <p:cNvSpPr/>
          <p:nvPr/>
        </p:nvSpPr>
        <p:spPr>
          <a:xfrm rot="16200000">
            <a:off x="6678769" y="2216603"/>
            <a:ext cx="376544" cy="274807"/>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7" name="Flecha derecha 6"/>
          <p:cNvSpPr/>
          <p:nvPr/>
        </p:nvSpPr>
        <p:spPr>
          <a:xfrm rot="5400000">
            <a:off x="3655349" y="2595450"/>
            <a:ext cx="376546" cy="274805"/>
          </a:xfrm>
          <a:prstGeom prst="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8" name="Flecha derecha 7"/>
          <p:cNvSpPr/>
          <p:nvPr/>
        </p:nvSpPr>
        <p:spPr>
          <a:xfrm rot="5400000">
            <a:off x="3952363" y="2595450"/>
            <a:ext cx="376546" cy="274805"/>
          </a:xfrm>
          <a:prstGeom prst="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1" name="Flecha derecha 10"/>
          <p:cNvSpPr/>
          <p:nvPr/>
        </p:nvSpPr>
        <p:spPr>
          <a:xfrm rot="16200000">
            <a:off x="6971051" y="2216746"/>
            <a:ext cx="376544" cy="274807"/>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2" name="Flecha derecha 11"/>
          <p:cNvSpPr/>
          <p:nvPr/>
        </p:nvSpPr>
        <p:spPr>
          <a:xfrm rot="16200000">
            <a:off x="1428995" y="2219375"/>
            <a:ext cx="376544" cy="274807"/>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7" name="Flecha derecha 16"/>
          <p:cNvSpPr/>
          <p:nvPr/>
        </p:nvSpPr>
        <p:spPr>
          <a:xfrm rot="16200000">
            <a:off x="5031090" y="2225086"/>
            <a:ext cx="376544" cy="274807"/>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9" name="Flecha derecha 18"/>
          <p:cNvSpPr/>
          <p:nvPr/>
        </p:nvSpPr>
        <p:spPr>
          <a:xfrm rot="5400000">
            <a:off x="8059867" y="2593274"/>
            <a:ext cx="376546" cy="274805"/>
          </a:xfrm>
          <a:prstGeom prst="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3" name="Elipse 12"/>
          <p:cNvSpPr/>
          <p:nvPr/>
        </p:nvSpPr>
        <p:spPr>
          <a:xfrm>
            <a:off x="4300247" y="2459343"/>
            <a:ext cx="194497" cy="17856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4" name="Elipse 13"/>
          <p:cNvSpPr/>
          <p:nvPr/>
        </p:nvSpPr>
        <p:spPr>
          <a:xfrm>
            <a:off x="7314201" y="2459227"/>
            <a:ext cx="194497" cy="17856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2" name="Elipse 21"/>
          <p:cNvSpPr/>
          <p:nvPr/>
        </p:nvSpPr>
        <p:spPr>
          <a:xfrm>
            <a:off x="5675987" y="2459343"/>
            <a:ext cx="194497" cy="17856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3" name="Elipse 22"/>
          <p:cNvSpPr/>
          <p:nvPr/>
        </p:nvSpPr>
        <p:spPr>
          <a:xfrm>
            <a:off x="8695299" y="2459227"/>
            <a:ext cx="194497" cy="17856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5" name="Flecha derecha 24"/>
          <p:cNvSpPr/>
          <p:nvPr/>
        </p:nvSpPr>
        <p:spPr>
          <a:xfrm rot="16200000">
            <a:off x="915434" y="2234754"/>
            <a:ext cx="382624" cy="245782"/>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6" name="Flecha derecha 25"/>
          <p:cNvSpPr/>
          <p:nvPr/>
        </p:nvSpPr>
        <p:spPr>
          <a:xfrm rot="5400000">
            <a:off x="4448530" y="2616666"/>
            <a:ext cx="382626" cy="245780"/>
          </a:xfrm>
          <a:prstGeom prst="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7" name="Flecha derecha 26"/>
          <p:cNvSpPr/>
          <p:nvPr/>
        </p:nvSpPr>
        <p:spPr>
          <a:xfrm rot="16200000">
            <a:off x="631516" y="2234754"/>
            <a:ext cx="382624" cy="245782"/>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29" name="Flecha derecha 28"/>
          <p:cNvSpPr/>
          <p:nvPr/>
        </p:nvSpPr>
        <p:spPr>
          <a:xfrm rot="5400000">
            <a:off x="2008299" y="2619053"/>
            <a:ext cx="382626" cy="245780"/>
          </a:xfrm>
          <a:prstGeom prst="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30" name="Elipse 29"/>
          <p:cNvSpPr/>
          <p:nvPr/>
        </p:nvSpPr>
        <p:spPr>
          <a:xfrm>
            <a:off x="1267773" y="2457190"/>
            <a:ext cx="173954" cy="18144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32" name="Elipse 31"/>
          <p:cNvSpPr/>
          <p:nvPr/>
        </p:nvSpPr>
        <p:spPr>
          <a:xfrm>
            <a:off x="2673581" y="2457190"/>
            <a:ext cx="173954" cy="18144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42" name="Flecha derecha 41"/>
          <p:cNvSpPr/>
          <p:nvPr/>
        </p:nvSpPr>
        <p:spPr>
          <a:xfrm rot="16200000">
            <a:off x="7475305" y="2213043"/>
            <a:ext cx="376544" cy="274807"/>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33" name="Flecha derecha 32"/>
          <p:cNvSpPr/>
          <p:nvPr/>
        </p:nvSpPr>
        <p:spPr>
          <a:xfrm rot="5400000">
            <a:off x="1724383" y="2613002"/>
            <a:ext cx="382626" cy="245780"/>
          </a:xfrm>
          <a:prstGeom prst="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34" name="Flecha derecha 33"/>
          <p:cNvSpPr/>
          <p:nvPr/>
        </p:nvSpPr>
        <p:spPr>
          <a:xfrm rot="16200000">
            <a:off x="2309770" y="2225085"/>
            <a:ext cx="376544" cy="274807"/>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35" name="Flecha derecha 34"/>
          <p:cNvSpPr/>
          <p:nvPr/>
        </p:nvSpPr>
        <p:spPr>
          <a:xfrm rot="16200000">
            <a:off x="5328106" y="2225086"/>
            <a:ext cx="376544" cy="274807"/>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36" name="Flecha derecha 35"/>
          <p:cNvSpPr/>
          <p:nvPr/>
        </p:nvSpPr>
        <p:spPr>
          <a:xfrm rot="16200000">
            <a:off x="8352149" y="2212387"/>
            <a:ext cx="376544" cy="274807"/>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37" name="Flecha derecha 36"/>
          <p:cNvSpPr/>
          <p:nvPr/>
        </p:nvSpPr>
        <p:spPr>
          <a:xfrm rot="16200000">
            <a:off x="7767587" y="2218334"/>
            <a:ext cx="376544" cy="274807"/>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38" name="Flecha derecha 37"/>
          <p:cNvSpPr/>
          <p:nvPr/>
        </p:nvSpPr>
        <p:spPr>
          <a:xfrm rot="16200000">
            <a:off x="4734074" y="2225086"/>
            <a:ext cx="376544" cy="274807"/>
          </a:xfrm>
          <a:prstGeom prst="rightArrow">
            <a:avLst/>
          </a:prstGeom>
          <a:solidFill>
            <a:srgbClr val="008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6314885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par>
                          <p:cTn id="47" fill="hold">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up)">
                                      <p:cBhvr>
                                        <p:cTn id="50" dur="500"/>
                                        <p:tgtEl>
                                          <p:spTgt spid="26"/>
                                        </p:tgtEl>
                                      </p:cBhvr>
                                    </p:animEffect>
                                  </p:childTnLst>
                                </p:cTn>
                              </p:par>
                            </p:childTnLst>
                          </p:cTn>
                        </p:par>
                        <p:par>
                          <p:cTn id="51" fill="hold">
                            <p:stCondLst>
                              <p:cond delay="1000"/>
                            </p:stCondLst>
                            <p:childTnLst>
                              <p:par>
                                <p:cTn id="52" presetID="22" presetClass="entr" presetSubtype="4" fill="hold" grpId="0" nodeType="after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down)">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par>
                          <p:cTn id="60" fill="hold">
                            <p:stCondLst>
                              <p:cond delay="500"/>
                            </p:stCondLst>
                            <p:childTnLst>
                              <p:par>
                                <p:cTn id="61" presetID="22" presetClass="entr" presetSubtype="4"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down)">
                                      <p:cBhvr>
                                        <p:cTn id="63" dur="500"/>
                                        <p:tgtEl>
                                          <p:spTgt spid="38"/>
                                        </p:tgtEl>
                                      </p:cBhvr>
                                    </p:animEffect>
                                  </p:childTnLst>
                                </p:cTn>
                              </p:par>
                            </p:childTnLst>
                          </p:cTn>
                        </p:par>
                        <p:par>
                          <p:cTn id="64" fill="hold">
                            <p:stCondLst>
                              <p:cond delay="1000"/>
                            </p:stCondLst>
                            <p:childTnLst>
                              <p:par>
                                <p:cTn id="65" presetID="22" presetClass="entr" presetSubtype="4" fill="hold" grpId="0" nodeType="after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down)">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up)">
                                      <p:cBhvr>
                                        <p:cTn id="72" dur="500"/>
                                        <p:tgtEl>
                                          <p:spTgt spid="29"/>
                                        </p:tgtEl>
                                      </p:cBhvr>
                                    </p:animEffect>
                                  </p:childTnLst>
                                </p:cTn>
                              </p:par>
                            </p:childTnLst>
                          </p:cTn>
                        </p:par>
                        <p:par>
                          <p:cTn id="73" fill="hold">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down)">
                                      <p:cBhvr>
                                        <p:cTn id="76" dur="500"/>
                                        <p:tgtEl>
                                          <p:spTgt spid="17"/>
                                        </p:tgtEl>
                                      </p:cBhvr>
                                    </p:animEffect>
                                  </p:childTnLst>
                                </p:cTn>
                              </p:par>
                            </p:childTnLst>
                          </p:cTn>
                        </p:par>
                        <p:par>
                          <p:cTn id="77" fill="hold">
                            <p:stCondLst>
                              <p:cond delay="1000"/>
                            </p:stCondLst>
                            <p:childTnLst>
                              <p:par>
                                <p:cTn id="78" presetID="22" presetClass="entr" presetSubtype="1" fill="hold" grpId="0" nodeType="after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up)">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wipe(down)">
                                      <p:cBhvr>
                                        <p:cTn id="85" dur="500"/>
                                        <p:tgtEl>
                                          <p:spTgt spid="34"/>
                                        </p:tgtEl>
                                      </p:cBhvr>
                                    </p:animEffect>
                                  </p:childTnLst>
                                </p:cTn>
                              </p:par>
                            </p:childTnLst>
                          </p:cTn>
                        </p:par>
                        <p:par>
                          <p:cTn id="86" fill="hold">
                            <p:stCondLst>
                              <p:cond delay="500"/>
                            </p:stCondLst>
                            <p:childTnLst>
                              <p:par>
                                <p:cTn id="87" presetID="22" presetClass="entr" presetSubtype="4" fill="hold" grpId="0" nodeType="after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wipe(down)">
                                      <p:cBhvr>
                                        <p:cTn id="89" dur="500"/>
                                        <p:tgtEl>
                                          <p:spTgt spid="35"/>
                                        </p:tgtEl>
                                      </p:cBhvr>
                                    </p:animEffect>
                                  </p:childTnLst>
                                </p:cTn>
                              </p:par>
                            </p:childTnLst>
                          </p:cTn>
                        </p:par>
                        <p:par>
                          <p:cTn id="90" fill="hold">
                            <p:stCondLst>
                              <p:cond delay="1000"/>
                            </p:stCondLst>
                            <p:childTnLst>
                              <p:par>
                                <p:cTn id="91" presetID="22" presetClass="entr" presetSubtype="4" fill="hold" grpId="0" nodeType="after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wipe(down)">
                                      <p:cBhvr>
                                        <p:cTn id="93" dur="500"/>
                                        <p:tgtEl>
                                          <p:spTgt spid="3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500"/>
                                        <p:tgtEl>
                                          <p:spTgt spid="32"/>
                                        </p:tgtEl>
                                      </p:cBhvr>
                                    </p:animEffect>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cTn>
                              </p:par>
                            </p:childTnLst>
                          </p:cTn>
                        </p:par>
                        <p:par>
                          <p:cTn id="103" fill="hold">
                            <p:stCondLst>
                              <p:cond delay="1000"/>
                            </p:stCondLst>
                            <p:childTnLst>
                              <p:par>
                                <p:cTn id="104" presetID="10" presetClass="entr" presetSubtype="0" fill="hold" grpId="0" nodeType="after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1" grpId="0" animBg="1"/>
      <p:bldP spid="12" grpId="0" animBg="1"/>
      <p:bldP spid="17" grpId="0" animBg="1"/>
      <p:bldP spid="19" grpId="0" animBg="1"/>
      <p:bldP spid="13" grpId="0" animBg="1"/>
      <p:bldP spid="14" grpId="0" animBg="1"/>
      <p:bldP spid="22" grpId="0" animBg="1"/>
      <p:bldP spid="23" grpId="0" animBg="1"/>
      <p:bldP spid="25" grpId="0" animBg="1"/>
      <p:bldP spid="26" grpId="0" animBg="1"/>
      <p:bldP spid="27" grpId="0" animBg="1"/>
      <p:bldP spid="29" grpId="0" animBg="1"/>
      <p:bldP spid="30" grpId="0" animBg="1"/>
      <p:bldP spid="32" grpId="0" animBg="1"/>
      <p:bldP spid="42" grpId="0" animBg="1"/>
      <p:bldP spid="33" grpId="0" animBg="1"/>
      <p:bldP spid="34" grpId="0" animBg="1"/>
      <p:bldP spid="35" grpId="0" animBg="1"/>
      <p:bldP spid="36" grpId="0" animBg="1"/>
      <p:bldP spid="37" grpId="0" animBg="1"/>
      <p:bldP spid="3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68311" y="17186"/>
            <a:ext cx="8604250" cy="1371601"/>
          </a:xfrm>
        </p:spPr>
        <p:txBody>
          <a:bodyPr/>
          <a:lstStyle/>
          <a:p>
            <a:r>
              <a:rPr lang="en-GB" dirty="0" smtClean="0"/>
              <a:t>Different types of sulphur?</a:t>
            </a:r>
            <a:endParaRPr lang="en-GB" dirty="0"/>
          </a:p>
        </p:txBody>
      </p:sp>
      <p:sp>
        <p:nvSpPr>
          <p:cNvPr id="8" name="Rectángulo 7"/>
          <p:cNvSpPr/>
          <p:nvPr/>
        </p:nvSpPr>
        <p:spPr>
          <a:xfrm>
            <a:off x="38137" y="5984983"/>
            <a:ext cx="9144000" cy="830997"/>
          </a:xfrm>
          <a:prstGeom prst="rect">
            <a:avLst/>
          </a:prstGeom>
        </p:spPr>
        <p:txBody>
          <a:bodyPr wrap="square">
            <a:spAutoFit/>
          </a:bodyPr>
          <a:lstStyle/>
          <a:p>
            <a:r>
              <a:rPr lang="en-GB" sz="1200" dirty="0"/>
              <a:t>Jin Z, Chan H, </a:t>
            </a:r>
            <a:r>
              <a:rPr lang="en-GB" sz="1200" dirty="0" err="1"/>
              <a:t>Ning</a:t>
            </a:r>
            <a:r>
              <a:rPr lang="en-GB" sz="1200" dirty="0"/>
              <a:t> J, Lu K, Ma D. The role of hydrogen sulfide in pathologies of the vital organs and its clinical application. J </a:t>
            </a:r>
            <a:r>
              <a:rPr lang="en-GB" sz="1200" dirty="0" err="1"/>
              <a:t>Physiol</a:t>
            </a:r>
            <a:r>
              <a:rPr lang="en-GB" sz="1200" dirty="0"/>
              <a:t> </a:t>
            </a:r>
            <a:r>
              <a:rPr lang="en-GB" sz="1200" dirty="0" err="1"/>
              <a:t>Pharmacol</a:t>
            </a:r>
            <a:r>
              <a:rPr lang="en-GB" sz="1200" dirty="0"/>
              <a:t>. 2015; 66(2): 169-79</a:t>
            </a:r>
            <a:r>
              <a:rPr lang="en-GB" sz="1200" dirty="0" smtClean="0"/>
              <a:t>.</a:t>
            </a:r>
          </a:p>
          <a:p>
            <a:r>
              <a:rPr lang="en-GB" sz="1200" dirty="0" err="1" smtClean="0"/>
              <a:t>Kutz</a:t>
            </a:r>
            <a:r>
              <a:rPr lang="en-GB" sz="1200" dirty="0" smtClean="0"/>
              <a:t> JL et all. Evidence for a functional vasodilatory role for hydrogen sulfide in the human cutaneous microvasculature. J Physiol. 2015 Jan 30. doi: 10.1113/JP270054</a:t>
            </a:r>
          </a:p>
        </p:txBody>
      </p:sp>
      <p:sp>
        <p:nvSpPr>
          <p:cNvPr id="7" name="Marcador de contenido 5"/>
          <p:cNvSpPr txBox="1">
            <a:spLocks/>
          </p:cNvSpPr>
          <p:nvPr/>
        </p:nvSpPr>
        <p:spPr bwMode="auto">
          <a:xfrm>
            <a:off x="70877" y="4103505"/>
            <a:ext cx="5594818" cy="2280115"/>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marL="342870" indent="-342870" algn="l" rtl="0" eaLnBrk="1" fontAlgn="base" hangingPunct="1">
              <a:spcBef>
                <a:spcPct val="20000"/>
              </a:spcBef>
              <a:spcAft>
                <a:spcPct val="0"/>
              </a:spcAft>
              <a:buClr>
                <a:schemeClr val="bg2"/>
              </a:buClr>
              <a:buSzPct val="75000"/>
              <a:buFont typeface="Wingdings" pitchFamily="2" charset="2"/>
              <a:buChar char="n"/>
              <a:defRPr sz="32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defRPr>
            </a:lvl1pPr>
            <a:lvl2pPr marL="742889" indent="-285728" algn="l" rtl="0" eaLnBrk="1" fontAlgn="base" hangingPunct="1">
              <a:spcBef>
                <a:spcPct val="20000"/>
              </a:spcBef>
              <a:spcAft>
                <a:spcPct val="0"/>
              </a:spcAft>
              <a:buClr>
                <a:schemeClr val="folHlink"/>
              </a:buClr>
              <a:buSzPct val="70000"/>
              <a:buFont typeface="Wingdings" pitchFamily="2" charset="2"/>
              <a:buChar char="¨"/>
              <a:defRPr sz="28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2pPr>
            <a:lvl3pPr marL="1142904" indent="-228582" algn="l" rtl="0" eaLnBrk="1" fontAlgn="base" hangingPunct="1">
              <a:spcBef>
                <a:spcPct val="20000"/>
              </a:spcBef>
              <a:spcAft>
                <a:spcPct val="0"/>
              </a:spcAft>
              <a:buClr>
                <a:schemeClr val="hlink"/>
              </a:buClr>
              <a:buSzPct val="75000"/>
              <a:buFont typeface="Wingdings" pitchFamily="2" charset="2"/>
              <a:buChar char="n"/>
              <a:defRPr sz="28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3pPr>
            <a:lvl4pPr marL="1600065" indent="-228582" algn="l" rtl="0" eaLnBrk="1" fontAlgn="base" hangingPunct="1">
              <a:spcBef>
                <a:spcPct val="20000"/>
              </a:spcBef>
              <a:spcAft>
                <a:spcPct val="0"/>
              </a:spcAft>
              <a:buClr>
                <a:schemeClr val="accent2"/>
              </a:buClr>
              <a:buSzPct val="75000"/>
              <a:buFont typeface="Wingdings" pitchFamily="2" charset="2"/>
              <a:buChar char="o"/>
              <a:defRPr sz="2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4pPr>
            <a:lvl5pPr marL="2057229" indent="-228582" algn="l" rtl="0" eaLnBrk="1" fontAlgn="base" hangingPunct="1">
              <a:spcBef>
                <a:spcPct val="20000"/>
              </a:spcBef>
              <a:spcAft>
                <a:spcPct val="0"/>
              </a:spcAft>
              <a:buClr>
                <a:schemeClr val="accent1"/>
              </a:buClr>
              <a:buSzPct val="75000"/>
              <a:buFont typeface="Wingdings" pitchFamily="2" charset="2"/>
              <a:buChar char="n"/>
              <a:defRPr sz="2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5pPr>
            <a:lvl6pPr marL="2514390" indent="-228582" algn="l" rtl="0" eaLnBrk="1" fontAlgn="base" hangingPunct="1">
              <a:spcBef>
                <a:spcPct val="20000"/>
              </a:spcBef>
              <a:spcAft>
                <a:spcPct val="0"/>
              </a:spcAft>
              <a:buClr>
                <a:schemeClr val="accent1"/>
              </a:buClr>
              <a:buSzPct val="75000"/>
              <a:buFont typeface="Wingdings" pitchFamily="2" charset="2"/>
              <a:buChar char="n"/>
              <a:defRPr sz="2400">
                <a:solidFill>
                  <a:schemeClr val="tx1"/>
                </a:solidFill>
                <a:latin typeface="+mn-lt"/>
              </a:defRPr>
            </a:lvl6pPr>
            <a:lvl7pPr marL="2971551" indent="-228582" algn="l" rtl="0" eaLnBrk="1" fontAlgn="base" hangingPunct="1">
              <a:spcBef>
                <a:spcPct val="20000"/>
              </a:spcBef>
              <a:spcAft>
                <a:spcPct val="0"/>
              </a:spcAft>
              <a:buClr>
                <a:schemeClr val="accent1"/>
              </a:buClr>
              <a:buSzPct val="75000"/>
              <a:buFont typeface="Wingdings" pitchFamily="2" charset="2"/>
              <a:buChar char="n"/>
              <a:defRPr sz="2400">
                <a:solidFill>
                  <a:schemeClr val="tx1"/>
                </a:solidFill>
                <a:latin typeface="+mn-lt"/>
              </a:defRPr>
            </a:lvl7pPr>
            <a:lvl8pPr marL="3428716" indent="-228582" algn="l" rtl="0" eaLnBrk="1" fontAlgn="base" hangingPunct="1">
              <a:spcBef>
                <a:spcPct val="20000"/>
              </a:spcBef>
              <a:spcAft>
                <a:spcPct val="0"/>
              </a:spcAft>
              <a:buClr>
                <a:schemeClr val="accent1"/>
              </a:buClr>
              <a:buSzPct val="75000"/>
              <a:buFont typeface="Wingdings" pitchFamily="2" charset="2"/>
              <a:buChar char="n"/>
              <a:defRPr sz="2400">
                <a:solidFill>
                  <a:schemeClr val="tx1"/>
                </a:solidFill>
                <a:latin typeface="+mn-lt"/>
              </a:defRPr>
            </a:lvl8pPr>
            <a:lvl9pPr marL="3885876" indent="-228582" algn="l" rtl="0" eaLnBrk="1" fontAlgn="base" hangingPunct="1">
              <a:spcBef>
                <a:spcPct val="20000"/>
              </a:spcBef>
              <a:spcAft>
                <a:spcPct val="0"/>
              </a:spcAft>
              <a:buClr>
                <a:schemeClr val="accent1"/>
              </a:buClr>
              <a:buSzPct val="75000"/>
              <a:buFont typeface="Wingdings" pitchFamily="2" charset="2"/>
              <a:buChar char="n"/>
              <a:defRPr sz="2400">
                <a:solidFill>
                  <a:schemeClr val="tx1"/>
                </a:solidFill>
                <a:latin typeface="+mn-lt"/>
              </a:defRPr>
            </a:lvl9pPr>
          </a:lstStyle>
          <a:p>
            <a:r>
              <a:rPr lang="en-GB" sz="2800" dirty="0" smtClean="0"/>
              <a:t>Transformations by maturation? </a:t>
            </a:r>
          </a:p>
          <a:p>
            <a:r>
              <a:rPr lang="en-GB" sz="2800" dirty="0" smtClean="0"/>
              <a:t>Concentration?</a:t>
            </a:r>
            <a:endParaRPr lang="en-GB" sz="2800" baseline="-25000" dirty="0"/>
          </a:p>
        </p:txBody>
      </p:sp>
      <p:sp>
        <p:nvSpPr>
          <p:cNvPr id="9" name="Marcador de contenido 5"/>
          <p:cNvSpPr txBox="1">
            <a:spLocks/>
          </p:cNvSpPr>
          <p:nvPr/>
        </p:nvSpPr>
        <p:spPr bwMode="auto">
          <a:xfrm>
            <a:off x="0" y="1243386"/>
            <a:ext cx="5154707" cy="2860120"/>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marL="342870" indent="-342870" algn="l" rtl="0" eaLnBrk="1" fontAlgn="base" hangingPunct="1">
              <a:spcBef>
                <a:spcPct val="20000"/>
              </a:spcBef>
              <a:spcAft>
                <a:spcPct val="0"/>
              </a:spcAft>
              <a:buClr>
                <a:schemeClr val="bg2"/>
              </a:buClr>
              <a:buSzPct val="75000"/>
              <a:buFont typeface="Wingdings" pitchFamily="2" charset="2"/>
              <a:buChar char="n"/>
              <a:defRPr sz="32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defRPr>
            </a:lvl1pPr>
            <a:lvl2pPr marL="742889" indent="-285728" algn="l" rtl="0" eaLnBrk="1" fontAlgn="base" hangingPunct="1">
              <a:spcBef>
                <a:spcPct val="20000"/>
              </a:spcBef>
              <a:spcAft>
                <a:spcPct val="0"/>
              </a:spcAft>
              <a:buClr>
                <a:schemeClr val="folHlink"/>
              </a:buClr>
              <a:buSzPct val="70000"/>
              <a:buFont typeface="Wingdings" pitchFamily="2" charset="2"/>
              <a:buChar char="¨"/>
              <a:defRPr sz="28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2pPr>
            <a:lvl3pPr marL="1142904" indent="-228582" algn="l" rtl="0" eaLnBrk="1" fontAlgn="base" hangingPunct="1">
              <a:spcBef>
                <a:spcPct val="20000"/>
              </a:spcBef>
              <a:spcAft>
                <a:spcPct val="0"/>
              </a:spcAft>
              <a:buClr>
                <a:schemeClr val="hlink"/>
              </a:buClr>
              <a:buSzPct val="75000"/>
              <a:buFont typeface="Wingdings" pitchFamily="2" charset="2"/>
              <a:buChar char="n"/>
              <a:defRPr sz="28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3pPr>
            <a:lvl4pPr marL="1600065" indent="-228582" algn="l" rtl="0" eaLnBrk="1" fontAlgn="base" hangingPunct="1">
              <a:spcBef>
                <a:spcPct val="20000"/>
              </a:spcBef>
              <a:spcAft>
                <a:spcPct val="0"/>
              </a:spcAft>
              <a:buClr>
                <a:schemeClr val="accent2"/>
              </a:buClr>
              <a:buSzPct val="75000"/>
              <a:buFont typeface="Wingdings" pitchFamily="2" charset="2"/>
              <a:buChar char="o"/>
              <a:defRPr sz="2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4pPr>
            <a:lvl5pPr marL="2057229" indent="-228582" algn="l" rtl="0" eaLnBrk="1" fontAlgn="base" hangingPunct="1">
              <a:spcBef>
                <a:spcPct val="20000"/>
              </a:spcBef>
              <a:spcAft>
                <a:spcPct val="0"/>
              </a:spcAft>
              <a:buClr>
                <a:schemeClr val="accent1"/>
              </a:buClr>
              <a:buSzPct val="75000"/>
              <a:buFont typeface="Wingdings" pitchFamily="2" charset="2"/>
              <a:buChar char="n"/>
              <a:defRPr sz="2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defRPr>
            </a:lvl5pPr>
            <a:lvl6pPr marL="2514390" indent="-228582" algn="l" rtl="0" eaLnBrk="1" fontAlgn="base" hangingPunct="1">
              <a:spcBef>
                <a:spcPct val="20000"/>
              </a:spcBef>
              <a:spcAft>
                <a:spcPct val="0"/>
              </a:spcAft>
              <a:buClr>
                <a:schemeClr val="accent1"/>
              </a:buClr>
              <a:buSzPct val="75000"/>
              <a:buFont typeface="Wingdings" pitchFamily="2" charset="2"/>
              <a:buChar char="n"/>
              <a:defRPr sz="2400">
                <a:solidFill>
                  <a:schemeClr val="tx1"/>
                </a:solidFill>
                <a:latin typeface="+mn-lt"/>
              </a:defRPr>
            </a:lvl6pPr>
            <a:lvl7pPr marL="2971551" indent="-228582" algn="l" rtl="0" eaLnBrk="1" fontAlgn="base" hangingPunct="1">
              <a:spcBef>
                <a:spcPct val="20000"/>
              </a:spcBef>
              <a:spcAft>
                <a:spcPct val="0"/>
              </a:spcAft>
              <a:buClr>
                <a:schemeClr val="accent1"/>
              </a:buClr>
              <a:buSzPct val="75000"/>
              <a:buFont typeface="Wingdings" pitchFamily="2" charset="2"/>
              <a:buChar char="n"/>
              <a:defRPr sz="2400">
                <a:solidFill>
                  <a:schemeClr val="tx1"/>
                </a:solidFill>
                <a:latin typeface="+mn-lt"/>
              </a:defRPr>
            </a:lvl7pPr>
            <a:lvl8pPr marL="3428716" indent="-228582" algn="l" rtl="0" eaLnBrk="1" fontAlgn="base" hangingPunct="1">
              <a:spcBef>
                <a:spcPct val="20000"/>
              </a:spcBef>
              <a:spcAft>
                <a:spcPct val="0"/>
              </a:spcAft>
              <a:buClr>
                <a:schemeClr val="accent1"/>
              </a:buClr>
              <a:buSzPct val="75000"/>
              <a:buFont typeface="Wingdings" pitchFamily="2" charset="2"/>
              <a:buChar char="n"/>
              <a:defRPr sz="2400">
                <a:solidFill>
                  <a:schemeClr val="tx1"/>
                </a:solidFill>
                <a:latin typeface="+mn-lt"/>
              </a:defRPr>
            </a:lvl8pPr>
            <a:lvl9pPr marL="3885876" indent="-228582" algn="l" rtl="0" eaLnBrk="1" fontAlgn="base" hangingPunct="1">
              <a:spcBef>
                <a:spcPct val="20000"/>
              </a:spcBef>
              <a:spcAft>
                <a:spcPct val="0"/>
              </a:spcAft>
              <a:buClr>
                <a:schemeClr val="accent1"/>
              </a:buClr>
              <a:buSzPct val="75000"/>
              <a:buFont typeface="Wingdings" pitchFamily="2" charset="2"/>
              <a:buChar char="n"/>
              <a:defRPr sz="2400">
                <a:solidFill>
                  <a:schemeClr val="tx1"/>
                </a:solidFill>
                <a:latin typeface="+mn-lt"/>
              </a:defRPr>
            </a:lvl9pPr>
          </a:lstStyle>
          <a:p>
            <a:r>
              <a:rPr lang="en-GB" sz="2800" dirty="0" smtClean="0">
                <a:effectLst/>
              </a:rPr>
              <a:t>Exogenous </a:t>
            </a:r>
            <a:r>
              <a:rPr lang="en-GB" sz="2800" dirty="0">
                <a:effectLst/>
              </a:rPr>
              <a:t>administration of H</a:t>
            </a:r>
            <a:r>
              <a:rPr lang="en-GB" sz="2800" baseline="-25000" dirty="0">
                <a:effectLst/>
              </a:rPr>
              <a:t>2</a:t>
            </a:r>
            <a:r>
              <a:rPr lang="en-GB" sz="2800" dirty="0">
                <a:effectLst/>
              </a:rPr>
              <a:t>S elicits vascular relaxation in both in vitro and in vivo animal preparations</a:t>
            </a:r>
            <a:r>
              <a:rPr lang="en-GB" sz="1050" dirty="0">
                <a:effectLst/>
              </a:rPr>
              <a:t> </a:t>
            </a:r>
          </a:p>
          <a:p>
            <a:pPr marL="0" indent="0">
              <a:buNone/>
            </a:pPr>
            <a:r>
              <a:rPr lang="en-GB" sz="1100" dirty="0">
                <a:effectLst/>
              </a:rPr>
              <a:t>(Kutz et al., 2015, Zhao et </a:t>
            </a:r>
            <a:r>
              <a:rPr lang="en-GB" sz="1200" dirty="0">
                <a:effectLst/>
              </a:rPr>
              <a:t>al., 2001; Palese et al., 2008; </a:t>
            </a:r>
            <a:r>
              <a:rPr lang="en-GB" sz="1200" dirty="0" smtClean="0">
                <a:effectLst/>
              </a:rPr>
              <a:t>Sun </a:t>
            </a:r>
            <a:r>
              <a:rPr lang="en-GB" sz="1200" dirty="0">
                <a:effectLst/>
              </a:rPr>
              <a:t>et al., 2011</a:t>
            </a:r>
            <a:r>
              <a:rPr lang="en-GB" sz="1200" dirty="0" smtClean="0">
                <a:effectLst/>
              </a:rPr>
              <a:t>;</a:t>
            </a:r>
          </a:p>
          <a:p>
            <a:pPr marL="0" indent="0">
              <a:buNone/>
            </a:pPr>
            <a:r>
              <a:rPr lang="en-GB" sz="1200" dirty="0" smtClean="0">
                <a:effectLst/>
              </a:rPr>
              <a:t> </a:t>
            </a:r>
            <a:r>
              <a:rPr lang="en-GB" sz="1200" dirty="0">
                <a:effectLst/>
              </a:rPr>
              <a:t>Tian et al., 2012; Chitnis et al., 2013)</a:t>
            </a:r>
            <a:endParaRPr lang="en-GB" baseline="-25000" dirty="0"/>
          </a:p>
        </p:txBody>
      </p:sp>
      <p:graphicFrame>
        <p:nvGraphicFramePr>
          <p:cNvPr id="2" name="Gráfico 1"/>
          <p:cNvGraphicFramePr/>
          <p:nvPr>
            <p:extLst>
              <p:ext uri="{D42A27DB-BD31-4B8C-83A1-F6EECF244321}">
                <p14:modId xmlns:p14="http://schemas.microsoft.com/office/powerpoint/2010/main" val="524555566"/>
              </p:ext>
            </p:extLst>
          </p:nvPr>
        </p:nvGraphicFramePr>
        <p:xfrm>
          <a:off x="4923902" y="1785470"/>
          <a:ext cx="4258235"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CuadroTexto 3"/>
          <p:cNvSpPr txBox="1"/>
          <p:nvPr/>
        </p:nvSpPr>
        <p:spPr>
          <a:xfrm>
            <a:off x="5094943" y="3734173"/>
            <a:ext cx="851647" cy="369332"/>
          </a:xfrm>
          <a:prstGeom prst="rect">
            <a:avLst/>
          </a:prstGeom>
          <a:noFill/>
        </p:spPr>
        <p:txBody>
          <a:bodyPr wrap="square" rtlCol="0">
            <a:spAutoFit/>
          </a:bodyPr>
          <a:lstStyle/>
          <a:p>
            <a:r>
              <a:rPr lang="en-GB" dirty="0" smtClean="0"/>
              <a:t>H</a:t>
            </a:r>
            <a:r>
              <a:rPr lang="en-GB" baseline="-25000" dirty="0" smtClean="0"/>
              <a:t>2</a:t>
            </a:r>
            <a:r>
              <a:rPr lang="en-GB" dirty="0" smtClean="0"/>
              <a:t>S</a:t>
            </a:r>
            <a:endParaRPr lang="en-GB" dirty="0"/>
          </a:p>
        </p:txBody>
      </p:sp>
      <p:sp>
        <p:nvSpPr>
          <p:cNvPr id="10" name="CuadroTexto 9"/>
          <p:cNvSpPr txBox="1"/>
          <p:nvPr/>
        </p:nvSpPr>
        <p:spPr>
          <a:xfrm>
            <a:off x="5229412" y="2287867"/>
            <a:ext cx="851647" cy="369332"/>
          </a:xfrm>
          <a:prstGeom prst="rect">
            <a:avLst/>
          </a:prstGeom>
          <a:noFill/>
        </p:spPr>
        <p:txBody>
          <a:bodyPr wrap="square" rtlCol="0">
            <a:spAutoFit/>
          </a:bodyPr>
          <a:lstStyle/>
          <a:p>
            <a:r>
              <a:rPr lang="en-GB" dirty="0" smtClean="0"/>
              <a:t>HS</a:t>
            </a:r>
            <a:r>
              <a:rPr lang="en-GB" baseline="30000" dirty="0" smtClean="0"/>
              <a:t>-</a:t>
            </a:r>
            <a:endParaRPr lang="en-GB" baseline="30000" dirty="0"/>
          </a:p>
        </p:txBody>
      </p:sp>
      <p:sp>
        <p:nvSpPr>
          <p:cNvPr id="11" name="CuadroTexto 10"/>
          <p:cNvSpPr txBox="1"/>
          <p:nvPr/>
        </p:nvSpPr>
        <p:spPr>
          <a:xfrm>
            <a:off x="5224926" y="4830856"/>
            <a:ext cx="851647" cy="369332"/>
          </a:xfrm>
          <a:prstGeom prst="rect">
            <a:avLst/>
          </a:prstGeom>
          <a:noFill/>
        </p:spPr>
        <p:txBody>
          <a:bodyPr wrap="square" rtlCol="0">
            <a:spAutoFit/>
          </a:bodyPr>
          <a:lstStyle/>
          <a:p>
            <a:r>
              <a:rPr lang="en-GB" dirty="0"/>
              <a:t> </a:t>
            </a:r>
            <a:r>
              <a:rPr lang="en-GB" dirty="0" smtClean="0"/>
              <a:t>  S</a:t>
            </a:r>
            <a:r>
              <a:rPr lang="en-GB" baseline="30000" dirty="0" smtClean="0"/>
              <a:t>2-</a:t>
            </a:r>
            <a:endParaRPr lang="en-GB" baseline="30000" dirty="0"/>
          </a:p>
        </p:txBody>
      </p:sp>
    </p:spTree>
    <p:extLst>
      <p:ext uri="{BB962C8B-B14F-4D97-AF65-F5344CB8AC3E}">
        <p14:creationId xmlns:p14="http://schemas.microsoft.com/office/powerpoint/2010/main" val="168158070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left)">
                                      <p:cBhvr>
                                        <p:cTn id="16" dur="500"/>
                                        <p:tgtEl>
                                          <p:spTgt spid="2">
                                            <p:graphicEl>
                                              <a:chart seriesIdx="-3" categoryIdx="-3" bldStep="gridLegen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wipe(left)">
                                      <p:cBhvr>
                                        <p:cTn id="21" dur="500"/>
                                        <p:tgtEl>
                                          <p:spTgt spid="2">
                                            <p:graphicEl>
                                              <a:chart seriesIdx="0" categoryIdx="-4" bldStep="series"/>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wipe(left)">
                                      <p:cBhvr>
                                        <p:cTn id="28" dur="500"/>
                                        <p:tgtEl>
                                          <p:spTgt spid="2">
                                            <p:graphicEl>
                                              <a:chart seriesIdx="1" categoryIdx="-4" bldStep="series"/>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2">
                                            <p:graphicEl>
                                              <a:chart seriesIdx="2" categoryIdx="-4" bldStep="series"/>
                                            </p:graphicEl>
                                          </p:spTgt>
                                        </p:tgtEl>
                                        <p:attrNameLst>
                                          <p:attrName>style.visibility</p:attrName>
                                        </p:attrNameLst>
                                      </p:cBhvr>
                                      <p:to>
                                        <p:strVal val="visible"/>
                                      </p:to>
                                    </p:set>
                                    <p:animEffect transition="in" filter="wipe(left)">
                                      <p:cBhvr>
                                        <p:cTn id="35" dur="500"/>
                                        <p:tgtEl>
                                          <p:spTgt spid="2">
                                            <p:graphicEl>
                                              <a:chart seriesIdx="2" categoryIdx="-4" bldStep="series"/>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Graphic spid="2" grpId="0">
        <p:bldSub>
          <a:bldChart bld="series"/>
        </p:bldSub>
      </p:bldGraphic>
      <p:bldP spid="4" grpId="0"/>
      <p:bldP spid="10" grpId="0"/>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1364700959"/>
              </p:ext>
            </p:extLst>
          </p:nvPr>
        </p:nvGraphicFramePr>
        <p:xfrm>
          <a:off x="179514" y="2"/>
          <a:ext cx="8784977"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Agrupar 10"/>
          <p:cNvGrpSpPr/>
          <p:nvPr/>
        </p:nvGrpSpPr>
        <p:grpSpPr>
          <a:xfrm>
            <a:off x="251712" y="260648"/>
            <a:ext cx="3016356" cy="2312968"/>
            <a:chOff x="2483960" y="260648"/>
            <a:chExt cx="3016356" cy="2312968"/>
          </a:xfrm>
        </p:grpSpPr>
        <p:grpSp>
          <p:nvGrpSpPr>
            <p:cNvPr id="7" name="Agrupar 6"/>
            <p:cNvGrpSpPr/>
            <p:nvPr/>
          </p:nvGrpSpPr>
          <p:grpSpPr>
            <a:xfrm>
              <a:off x="2483960" y="260648"/>
              <a:ext cx="2952136" cy="1872000"/>
              <a:chOff x="2483960" y="260648"/>
              <a:chExt cx="2952136" cy="1872000"/>
            </a:xfrm>
          </p:grpSpPr>
          <p:sp>
            <p:nvSpPr>
              <p:cNvPr id="2" name="Elipse 1"/>
              <p:cNvSpPr/>
              <p:nvPr/>
            </p:nvSpPr>
            <p:spPr>
              <a:xfrm>
                <a:off x="2483960" y="260648"/>
                <a:ext cx="1872000" cy="1872000"/>
              </a:xfrm>
              <a:prstGeom prst="ellipse">
                <a:avLst/>
              </a:prstGeom>
              <a:solidFill>
                <a:srgbClr val="FF6600"/>
              </a:solidFill>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rgbClr val="005D00"/>
                  </a:contourClr>
                </a:sp3d>
              </a:bodyPr>
              <a:lstStyle/>
              <a:p>
                <a:pPr lvl="0" algn="ctr"/>
                <a:r>
                  <a:rPr lang="en-GB" sz="1500" b="1" kern="0" dirty="0" smtClean="0">
                    <a:ln w="11430"/>
                    <a:solidFill>
                      <a:srgbClr val="FFFFFF"/>
                    </a:solidFill>
                    <a:effectLst>
                      <a:outerShdw blurRad="50800" dist="39000" dir="5460000" algn="tl">
                        <a:srgbClr val="000000">
                          <a:alpha val="38000"/>
                        </a:srgbClr>
                      </a:outerShdw>
                    </a:effectLst>
                    <a:latin typeface="+mj-lt"/>
                  </a:rPr>
                  <a:t>Baños de Montemayor</a:t>
                </a:r>
              </a:p>
              <a:p>
                <a:pPr lvl="0" algn="ctr"/>
                <a:r>
                  <a:rPr lang="en-GB" sz="1500" b="1" kern="0" dirty="0" smtClean="0">
                    <a:ln w="11430"/>
                    <a:solidFill>
                      <a:srgbClr val="FFFFFF"/>
                    </a:solidFill>
                    <a:effectLst>
                      <a:outerShdw blurRad="50800" dist="39000" dir="5460000" algn="tl">
                        <a:srgbClr val="000000">
                          <a:alpha val="38000"/>
                        </a:srgbClr>
                      </a:outerShdw>
                    </a:effectLst>
                    <a:latin typeface="+mj-lt"/>
                  </a:rPr>
                  <a:t>Water</a:t>
                </a:r>
                <a:endParaRPr lang="en-GB" sz="1500" b="1" kern="0" dirty="0">
                  <a:ln w="11430"/>
                  <a:solidFill>
                    <a:srgbClr val="FFFFFF"/>
                  </a:solidFill>
                  <a:effectLst>
                    <a:outerShdw blurRad="50800" dist="39000" dir="5460000" algn="tl">
                      <a:srgbClr val="000000">
                        <a:alpha val="38000"/>
                      </a:srgbClr>
                    </a:outerShdw>
                  </a:effectLst>
                  <a:latin typeface="+mj-lt"/>
                </a:endParaRPr>
              </a:p>
            </p:txBody>
          </p:sp>
          <p:sp>
            <p:nvSpPr>
              <p:cNvPr id="5" name="CuadroTexto 4"/>
              <p:cNvSpPr txBox="1"/>
              <p:nvPr/>
            </p:nvSpPr>
            <p:spPr>
              <a:xfrm>
                <a:off x="4283968" y="692696"/>
                <a:ext cx="1152128" cy="101566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9" name="CuadroTexto 8"/>
            <p:cNvSpPr txBox="1"/>
            <p:nvPr/>
          </p:nvSpPr>
          <p:spPr>
            <a:xfrm>
              <a:off x="3609544" y="1988840"/>
              <a:ext cx="1890772" cy="584776"/>
            </a:xfrm>
            <a:prstGeom prst="rect">
              <a:avLst/>
            </a:prstGeom>
            <a:noFill/>
          </p:spPr>
          <p:txBody>
            <a:bodyPr wrap="square" rtlCol="0">
              <a:spAutoFit/>
            </a:bodyPr>
            <a:lstStyle/>
            <a:p>
              <a:pPr algn="ctr"/>
              <a:r>
                <a:rPr lang="en-GB" sz="1600" dirty="0" smtClean="0"/>
                <a:t> Hypotonic sulphurous waters</a:t>
              </a:r>
              <a:endParaRPr lang="en-GB" sz="1600" dirty="0"/>
            </a:p>
          </p:txBody>
        </p:sp>
      </p:grpSp>
      <p:grpSp>
        <p:nvGrpSpPr>
          <p:cNvPr id="12" name="Agrupar 11"/>
          <p:cNvGrpSpPr/>
          <p:nvPr/>
        </p:nvGrpSpPr>
        <p:grpSpPr>
          <a:xfrm>
            <a:off x="4427984" y="260648"/>
            <a:ext cx="2448272" cy="2631197"/>
            <a:chOff x="4427984" y="260648"/>
            <a:chExt cx="2448272" cy="2631197"/>
          </a:xfrm>
        </p:grpSpPr>
        <p:grpSp>
          <p:nvGrpSpPr>
            <p:cNvPr id="8" name="Agrupar 7"/>
            <p:cNvGrpSpPr/>
            <p:nvPr/>
          </p:nvGrpSpPr>
          <p:grpSpPr>
            <a:xfrm>
              <a:off x="4427984" y="260648"/>
              <a:ext cx="2376264" cy="1872000"/>
              <a:chOff x="4427984" y="260648"/>
              <a:chExt cx="2376264" cy="1872000"/>
            </a:xfrm>
          </p:grpSpPr>
          <p:sp>
            <p:nvSpPr>
              <p:cNvPr id="4" name="Elipse 3"/>
              <p:cNvSpPr/>
              <p:nvPr/>
            </p:nvSpPr>
            <p:spPr>
              <a:xfrm>
                <a:off x="4932248" y="260648"/>
                <a:ext cx="1872000" cy="187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bg2">
                      <a:lumMod val="40000"/>
                      <a:lumOff val="60000"/>
                    </a:schemeClr>
                  </a:contourClr>
                </a:sp3d>
              </a:bodyPr>
              <a:lstStyle/>
              <a:p>
                <a:pPr lvl="0" algn="ctr"/>
                <a:r>
                  <a:rPr lang="en-GB" sz="1500" b="1" kern="0" dirty="0">
                    <a:ln w="11430"/>
                    <a:solidFill>
                      <a:srgbClr val="FFFFFF"/>
                    </a:solidFill>
                    <a:effectLst>
                      <a:outerShdw blurRad="50800" dist="39000" dir="5460000" algn="tl">
                        <a:srgbClr val="000000">
                          <a:alpha val="38000"/>
                        </a:srgbClr>
                      </a:outerShdw>
                    </a:effectLst>
                  </a:rPr>
                  <a:t>Hervideros de Cofrentes Water</a:t>
                </a:r>
              </a:p>
            </p:txBody>
          </p:sp>
          <p:sp>
            <p:nvSpPr>
              <p:cNvPr id="6" name="CuadroTexto 5"/>
              <p:cNvSpPr txBox="1"/>
              <p:nvPr/>
            </p:nvSpPr>
            <p:spPr>
              <a:xfrm>
                <a:off x="4427984" y="688817"/>
                <a:ext cx="792088" cy="101566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10" name="CuadroTexto 9"/>
            <p:cNvSpPr txBox="1"/>
            <p:nvPr/>
          </p:nvSpPr>
          <p:spPr>
            <a:xfrm>
              <a:off x="4788024" y="2060848"/>
              <a:ext cx="2088232" cy="830997"/>
            </a:xfrm>
            <a:prstGeom prst="rect">
              <a:avLst/>
            </a:prstGeom>
            <a:noFill/>
          </p:spPr>
          <p:txBody>
            <a:bodyPr wrap="square" rtlCol="0">
              <a:spAutoFit/>
            </a:bodyPr>
            <a:lstStyle/>
            <a:p>
              <a:pPr algn="ctr"/>
              <a:r>
                <a:rPr lang="en-GB" sz="1600" dirty="0" smtClean="0"/>
                <a:t>Hypertonic </a:t>
              </a:r>
            </a:p>
            <a:p>
              <a:pPr algn="ctr"/>
              <a:r>
                <a:rPr lang="en-GB" sz="1600" dirty="0" smtClean="0"/>
                <a:t>sodium chloride water</a:t>
              </a:r>
              <a:endParaRPr lang="en-GB" sz="1600" dirty="0"/>
            </a:p>
          </p:txBody>
        </p:sp>
      </p:grpSp>
    </p:spTree>
    <p:extLst>
      <p:ext uri="{BB962C8B-B14F-4D97-AF65-F5344CB8AC3E}">
        <p14:creationId xmlns:p14="http://schemas.microsoft.com/office/powerpoint/2010/main" val="33235773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graphicEl>
                                              <a:dgm id="{BFC8B5BE-CE8F-834C-A7EF-599AB578EB69}"/>
                                            </p:graphicEl>
                                          </p:spTgt>
                                        </p:tgtEl>
                                        <p:attrNameLst>
                                          <p:attrName>style.visibility</p:attrName>
                                        </p:attrNameLst>
                                      </p:cBhvr>
                                      <p:to>
                                        <p:strVal val="visible"/>
                                      </p:to>
                                    </p:set>
                                    <p:anim calcmode="lin" valueType="num">
                                      <p:cBhvr additive="base">
                                        <p:cTn id="7" dur="500"/>
                                        <p:tgtEl>
                                          <p:spTgt spid="3">
                                            <p:graphicEl>
                                              <a:dgm id="{BFC8B5BE-CE8F-834C-A7EF-599AB578EB69}"/>
                                            </p:graphic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graphicEl>
                                              <a:dgm id="{BFC8B5BE-CE8F-834C-A7EF-599AB578EB69}"/>
                                            </p:graphicEl>
                                          </p:spTgt>
                                        </p:tgtEl>
                                      </p:cBhvr>
                                    </p:animEffect>
                                  </p:childTnLst>
                                </p:cTn>
                              </p:par>
                              <p:par>
                                <p:cTn id="9" presetID="2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500"/>
                            </p:stCondLst>
                            <p:childTnLst>
                              <p:par>
                                <p:cTn id="13" presetID="12" presetClass="entr" presetSubtype="8" fill="hold" grpId="0" nodeType="afterEffect">
                                  <p:stCondLst>
                                    <p:cond delay="0"/>
                                  </p:stCondLst>
                                  <p:childTnLst>
                                    <p:set>
                                      <p:cBhvr>
                                        <p:cTn id="14" dur="1" fill="hold">
                                          <p:stCondLst>
                                            <p:cond delay="0"/>
                                          </p:stCondLst>
                                        </p:cTn>
                                        <p:tgtEl>
                                          <p:spTgt spid="3">
                                            <p:graphicEl>
                                              <a:dgm id="{617239E1-8515-454E-84D9-185A1BB07B48}"/>
                                            </p:graphicEl>
                                          </p:spTgt>
                                        </p:tgtEl>
                                        <p:attrNameLst>
                                          <p:attrName>style.visibility</p:attrName>
                                        </p:attrNameLst>
                                      </p:cBhvr>
                                      <p:to>
                                        <p:strVal val="visible"/>
                                      </p:to>
                                    </p:set>
                                    <p:anim calcmode="lin" valueType="num">
                                      <p:cBhvr additive="base">
                                        <p:cTn id="15" dur="500"/>
                                        <p:tgtEl>
                                          <p:spTgt spid="3">
                                            <p:graphicEl>
                                              <a:dgm id="{617239E1-8515-454E-84D9-185A1BB07B48}"/>
                                            </p:graphicEl>
                                          </p:spTgt>
                                        </p:tgtEl>
                                        <p:attrNameLst>
                                          <p:attrName>ppt_x</p:attrName>
                                        </p:attrNameLst>
                                      </p:cBhvr>
                                      <p:tavLst>
                                        <p:tav tm="0">
                                          <p:val>
                                            <p:strVal val="#ppt_x-#ppt_w*1.125000"/>
                                          </p:val>
                                        </p:tav>
                                        <p:tav tm="100000">
                                          <p:val>
                                            <p:strVal val="#ppt_x"/>
                                          </p:val>
                                        </p:tav>
                                      </p:tavLst>
                                    </p:anim>
                                    <p:animEffect transition="in" filter="wipe(right)">
                                      <p:cBhvr>
                                        <p:cTn id="16" dur="500"/>
                                        <p:tgtEl>
                                          <p:spTgt spid="3">
                                            <p:graphicEl>
                                              <a:dgm id="{617239E1-8515-454E-84D9-185A1BB07B48}"/>
                                            </p:graphicEl>
                                          </p:spTgt>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3">
                                            <p:graphicEl>
                                              <a:dgm id="{BAEC5F94-44E8-DB44-A51E-D3CFED57931C}"/>
                                            </p:graphicEl>
                                          </p:spTgt>
                                        </p:tgtEl>
                                        <p:attrNameLst>
                                          <p:attrName>style.visibility</p:attrName>
                                        </p:attrNameLst>
                                      </p:cBhvr>
                                      <p:to>
                                        <p:strVal val="visible"/>
                                      </p:to>
                                    </p:set>
                                    <p:anim calcmode="lin" valueType="num">
                                      <p:cBhvr additive="base">
                                        <p:cTn id="19" dur="500"/>
                                        <p:tgtEl>
                                          <p:spTgt spid="3">
                                            <p:graphicEl>
                                              <a:dgm id="{BAEC5F94-44E8-DB44-A51E-D3CFED57931C}"/>
                                            </p:graphicEl>
                                          </p:spTgt>
                                        </p:tgtEl>
                                        <p:attrNameLst>
                                          <p:attrName>ppt_x</p:attrName>
                                        </p:attrNameLst>
                                      </p:cBhvr>
                                      <p:tavLst>
                                        <p:tav tm="0">
                                          <p:val>
                                            <p:strVal val="#ppt_x-#ppt_w*1.125000"/>
                                          </p:val>
                                        </p:tav>
                                        <p:tav tm="100000">
                                          <p:val>
                                            <p:strVal val="#ppt_x"/>
                                          </p:val>
                                        </p:tav>
                                      </p:tavLst>
                                    </p:anim>
                                    <p:animEffect transition="in" filter="wipe(right)">
                                      <p:cBhvr>
                                        <p:cTn id="20" dur="500"/>
                                        <p:tgtEl>
                                          <p:spTgt spid="3">
                                            <p:graphicEl>
                                              <a:dgm id="{BAEC5F94-44E8-DB44-A51E-D3CFED57931C}"/>
                                            </p:graphicEl>
                                          </p:spTgt>
                                        </p:tgtEl>
                                      </p:cBhvr>
                                    </p:animEffect>
                                  </p:childTnLst>
                                </p:cTn>
                              </p:par>
                            </p:childTnLst>
                          </p:cTn>
                        </p:par>
                        <p:par>
                          <p:cTn id="21" fill="hold">
                            <p:stCondLst>
                              <p:cond delay="1000"/>
                            </p:stCondLst>
                            <p:childTnLst>
                              <p:par>
                                <p:cTn id="22" presetID="12" presetClass="entr" presetSubtype="8" fill="hold" grpId="0" nodeType="afterEffect">
                                  <p:stCondLst>
                                    <p:cond delay="0"/>
                                  </p:stCondLst>
                                  <p:childTnLst>
                                    <p:set>
                                      <p:cBhvr>
                                        <p:cTn id="23" dur="1" fill="hold">
                                          <p:stCondLst>
                                            <p:cond delay="0"/>
                                          </p:stCondLst>
                                        </p:cTn>
                                        <p:tgtEl>
                                          <p:spTgt spid="3">
                                            <p:graphicEl>
                                              <a:dgm id="{6EF1C146-C5EA-7F4A-AC37-E3673F2BA39C}"/>
                                            </p:graphicEl>
                                          </p:spTgt>
                                        </p:tgtEl>
                                        <p:attrNameLst>
                                          <p:attrName>style.visibility</p:attrName>
                                        </p:attrNameLst>
                                      </p:cBhvr>
                                      <p:to>
                                        <p:strVal val="visible"/>
                                      </p:to>
                                    </p:set>
                                    <p:anim calcmode="lin" valueType="num">
                                      <p:cBhvr additive="base">
                                        <p:cTn id="24" dur="500"/>
                                        <p:tgtEl>
                                          <p:spTgt spid="3">
                                            <p:graphicEl>
                                              <a:dgm id="{6EF1C146-C5EA-7F4A-AC37-E3673F2BA39C}"/>
                                            </p:graphicEl>
                                          </p:spTgt>
                                        </p:tgtEl>
                                        <p:attrNameLst>
                                          <p:attrName>ppt_x</p:attrName>
                                        </p:attrNameLst>
                                      </p:cBhvr>
                                      <p:tavLst>
                                        <p:tav tm="0">
                                          <p:val>
                                            <p:strVal val="#ppt_x-#ppt_w*1.125000"/>
                                          </p:val>
                                        </p:tav>
                                        <p:tav tm="100000">
                                          <p:val>
                                            <p:strVal val="#ppt_x"/>
                                          </p:val>
                                        </p:tav>
                                      </p:tavLst>
                                    </p:anim>
                                    <p:animEffect transition="in" filter="wipe(right)">
                                      <p:cBhvr>
                                        <p:cTn id="25" dur="500"/>
                                        <p:tgtEl>
                                          <p:spTgt spid="3">
                                            <p:graphicEl>
                                              <a:dgm id="{6EF1C146-C5EA-7F4A-AC37-E3673F2BA39C}"/>
                                            </p:graphicEl>
                                          </p:spTgt>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3">
                                            <p:graphicEl>
                                              <a:dgm id="{DA7A3B2C-193F-C342-856F-C49B726D33EF}"/>
                                            </p:graphicEl>
                                          </p:spTgt>
                                        </p:tgtEl>
                                        <p:attrNameLst>
                                          <p:attrName>style.visibility</p:attrName>
                                        </p:attrNameLst>
                                      </p:cBhvr>
                                      <p:to>
                                        <p:strVal val="visible"/>
                                      </p:to>
                                    </p:set>
                                    <p:anim calcmode="lin" valueType="num">
                                      <p:cBhvr additive="base">
                                        <p:cTn id="28" dur="500"/>
                                        <p:tgtEl>
                                          <p:spTgt spid="3">
                                            <p:graphicEl>
                                              <a:dgm id="{DA7A3B2C-193F-C342-856F-C49B726D33EF}"/>
                                            </p:graphicEl>
                                          </p:spTgt>
                                        </p:tgtEl>
                                        <p:attrNameLst>
                                          <p:attrName>ppt_x</p:attrName>
                                        </p:attrNameLst>
                                      </p:cBhvr>
                                      <p:tavLst>
                                        <p:tav tm="0">
                                          <p:val>
                                            <p:strVal val="#ppt_x-#ppt_w*1.125000"/>
                                          </p:val>
                                        </p:tav>
                                        <p:tav tm="100000">
                                          <p:val>
                                            <p:strVal val="#ppt_x"/>
                                          </p:val>
                                        </p:tav>
                                      </p:tavLst>
                                    </p:anim>
                                    <p:animEffect transition="in" filter="wipe(right)">
                                      <p:cBhvr>
                                        <p:cTn id="29" dur="500"/>
                                        <p:tgtEl>
                                          <p:spTgt spid="3">
                                            <p:graphicEl>
                                              <a:dgm id="{DA7A3B2C-193F-C342-856F-C49B726D33EF}"/>
                                            </p:graphicEl>
                                          </p:spTgt>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3">
                                            <p:graphicEl>
                                              <a:dgm id="{1BDED119-BB2F-1041-98D7-EDE316486F5F}"/>
                                            </p:graphicEl>
                                          </p:spTgt>
                                        </p:tgtEl>
                                        <p:attrNameLst>
                                          <p:attrName>style.visibility</p:attrName>
                                        </p:attrNameLst>
                                      </p:cBhvr>
                                      <p:to>
                                        <p:strVal val="visible"/>
                                      </p:to>
                                    </p:set>
                                    <p:animEffect transition="in" filter="wipe(left)">
                                      <p:cBhvr>
                                        <p:cTn id="33" dur="500"/>
                                        <p:tgtEl>
                                          <p:spTgt spid="3">
                                            <p:graphicEl>
                                              <a:dgm id="{1BDED119-BB2F-1041-98D7-EDE316486F5F}"/>
                                            </p:graphicEl>
                                          </p:spTgt>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3">
                                            <p:graphicEl>
                                              <a:dgm id="{727F5596-D005-2F42-A95F-5445006F59BC}"/>
                                            </p:graphicEl>
                                          </p:spTgt>
                                        </p:tgtEl>
                                        <p:attrNameLst>
                                          <p:attrName>style.visibility</p:attrName>
                                        </p:attrNameLst>
                                      </p:cBhvr>
                                      <p:to>
                                        <p:strVal val="visible"/>
                                      </p:to>
                                    </p:set>
                                    <p:animEffect transition="in" filter="wipe(left)">
                                      <p:cBhvr>
                                        <p:cTn id="37" dur="500"/>
                                        <p:tgtEl>
                                          <p:spTgt spid="3">
                                            <p:graphicEl>
                                              <a:dgm id="{727F5596-D005-2F42-A95F-5445006F59BC}"/>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t>E</a:t>
            </a:r>
            <a:r>
              <a:rPr lang="en-GB" dirty="0" smtClean="0"/>
              <a:t>xternal conditions</a:t>
            </a:r>
            <a:endParaRPr lang="en-GB" dirty="0"/>
          </a:p>
        </p:txBody>
      </p:sp>
      <p:sp>
        <p:nvSpPr>
          <p:cNvPr id="3" name="Marcador de contenido 2"/>
          <p:cNvSpPr>
            <a:spLocks noGrp="1"/>
          </p:cNvSpPr>
          <p:nvPr>
            <p:ph idx="1"/>
          </p:nvPr>
        </p:nvSpPr>
        <p:spPr/>
        <p:txBody>
          <a:bodyPr/>
          <a:lstStyle/>
          <a:p>
            <a:r>
              <a:rPr lang="en-GB" dirty="0" smtClean="0"/>
              <a:t>Concentration</a:t>
            </a:r>
            <a:endParaRPr lang="en-GB" dirty="0"/>
          </a:p>
          <a:p>
            <a:r>
              <a:rPr lang="en-GB" dirty="0" smtClean="0"/>
              <a:t>Temperature</a:t>
            </a:r>
            <a:endParaRPr lang="en-GB" dirty="0"/>
          </a:p>
          <a:p>
            <a:r>
              <a:rPr lang="en-GB" dirty="0"/>
              <a:t>pH</a:t>
            </a:r>
          </a:p>
          <a:p>
            <a:r>
              <a:rPr lang="en-GB" dirty="0"/>
              <a:t>Contact </a:t>
            </a:r>
            <a:r>
              <a:rPr lang="en-GB" dirty="0" smtClean="0"/>
              <a:t>time</a:t>
            </a:r>
          </a:p>
          <a:p>
            <a:endParaRPr lang="en-GB" sz="2000" dirty="0">
              <a:effectLst/>
            </a:endParaRPr>
          </a:p>
          <a:p>
            <a:pPr marL="0" indent="0">
              <a:buNone/>
            </a:pPr>
            <a:r>
              <a:rPr lang="en-GB" sz="2000" dirty="0">
                <a:effectLst/>
              </a:rPr>
              <a:t> </a:t>
            </a:r>
            <a:r>
              <a:rPr lang="en-GB" sz="2000" dirty="0" smtClean="0">
                <a:effectLst/>
              </a:rPr>
              <a:t> </a:t>
            </a:r>
            <a:r>
              <a:rPr lang="en-GB" dirty="0" smtClean="0">
                <a:effectLst/>
              </a:rPr>
              <a:t>Skin </a:t>
            </a:r>
            <a:r>
              <a:rPr lang="en-GB" dirty="0">
                <a:effectLst/>
              </a:rPr>
              <a:t>absorption seems very unlikely to be able to have effects </a:t>
            </a:r>
            <a:r>
              <a:rPr lang="en-GB" dirty="0" smtClean="0">
                <a:effectLst/>
              </a:rPr>
              <a:t>systemically.</a:t>
            </a:r>
            <a:endParaRPr lang="en-GB" sz="2000" dirty="0" smtClean="0">
              <a:effectLst/>
            </a:endParaRPr>
          </a:p>
          <a:p>
            <a:pPr marL="0" indent="0" algn="r">
              <a:buNone/>
            </a:pPr>
            <a:endParaRPr lang="en-GB" sz="2000" dirty="0" smtClean="0"/>
          </a:p>
          <a:p>
            <a:pPr marL="0" indent="0" algn="r">
              <a:buNone/>
            </a:pPr>
            <a:r>
              <a:rPr lang="en-GB" sz="2000" dirty="0" smtClean="0"/>
              <a:t>Pratzel </a:t>
            </a:r>
            <a:r>
              <a:rPr lang="en-GB" sz="2000" dirty="0"/>
              <a:t>y Schnitzer (</a:t>
            </a:r>
            <a:r>
              <a:rPr lang="en-GB" sz="2000" dirty="0" smtClean="0"/>
              <a:t>1987-89) </a:t>
            </a:r>
            <a:endParaRPr lang="en-GB" sz="2000" dirty="0"/>
          </a:p>
        </p:txBody>
      </p:sp>
    </p:spTree>
    <p:extLst>
      <p:ext uri="{BB962C8B-B14F-4D97-AF65-F5344CB8AC3E}">
        <p14:creationId xmlns:p14="http://schemas.microsoft.com/office/powerpoint/2010/main" val="261152496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n-GB" dirty="0" smtClean="0"/>
              <a:t>Conclusions</a:t>
            </a:r>
            <a:endParaRPr lang="en-GB" dirty="0"/>
          </a:p>
        </p:txBody>
      </p:sp>
      <p:graphicFrame>
        <p:nvGraphicFramePr>
          <p:cNvPr id="7" name="6 Marcador de contenido"/>
          <p:cNvGraphicFramePr>
            <a:graphicFrameLocks noGrp="1"/>
          </p:cNvGraphicFramePr>
          <p:nvPr>
            <p:ph idx="1"/>
            <p:extLst>
              <p:ext uri="{D42A27DB-BD31-4B8C-83A1-F6EECF244321}">
                <p14:modId xmlns:p14="http://schemas.microsoft.com/office/powerpoint/2010/main" val="2263851979"/>
              </p:ext>
            </p:extLst>
          </p:nvPr>
        </p:nvGraphicFramePr>
        <p:xfrm>
          <a:off x="251521" y="1412777"/>
          <a:ext cx="8800405" cy="5342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882188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7" presetClass="entr" presetSubtype="4" fill="hold" grpId="0" nodeType="afterEffect">
                                  <p:stCondLst>
                                    <p:cond delay="0"/>
                                  </p:stCondLst>
                                  <p:childTnLst>
                                    <p:set>
                                      <p:cBhvr>
                                        <p:cTn id="10" dur="1" fill="hold">
                                          <p:stCondLst>
                                            <p:cond delay="0"/>
                                          </p:stCondLst>
                                        </p:cTn>
                                        <p:tgtEl>
                                          <p:spTgt spid="7">
                                            <p:graphicEl>
                                              <a:dgm id="{EA62491B-908B-4114-85C1-8100CBAAABE4}"/>
                                            </p:graphicEl>
                                          </p:spTgt>
                                        </p:tgtEl>
                                        <p:attrNameLst>
                                          <p:attrName>style.visibility</p:attrName>
                                        </p:attrNameLst>
                                      </p:cBhvr>
                                      <p:to>
                                        <p:strVal val="visible"/>
                                      </p:to>
                                    </p:set>
                                    <p:anim calcmode="lin" valueType="num">
                                      <p:cBhvr additive="base">
                                        <p:cTn id="11" dur="500" fill="hold"/>
                                        <p:tgtEl>
                                          <p:spTgt spid="7">
                                            <p:graphicEl>
                                              <a:dgm id="{EA62491B-908B-4114-85C1-8100CBAAABE4}"/>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graphicEl>
                                              <a:dgm id="{EA62491B-908B-4114-85C1-8100CBAAABE4}"/>
                                            </p:graphicEl>
                                          </p:spTgt>
                                        </p:tgtEl>
                                        <p:attrNameLst>
                                          <p:attrName>ppt_y</p:attrName>
                                        </p:attrNameLst>
                                      </p:cBhvr>
                                      <p:tavLst>
                                        <p:tav tm="0">
                                          <p:val>
                                            <p:strVal val="1+#ppt_h/2"/>
                                          </p:val>
                                        </p:tav>
                                        <p:tav tm="100000">
                                          <p:val>
                                            <p:strVal val="#ppt_y"/>
                                          </p:val>
                                        </p:tav>
                                      </p:tavLst>
                                    </p:anim>
                                  </p:childTnLst>
                                </p:cTn>
                              </p:par>
                              <p:par>
                                <p:cTn id="13" presetID="7" presetClass="entr" presetSubtype="4" fill="hold" grpId="0" nodeType="withEffect">
                                  <p:stCondLst>
                                    <p:cond delay="0"/>
                                  </p:stCondLst>
                                  <p:childTnLst>
                                    <p:set>
                                      <p:cBhvr>
                                        <p:cTn id="14" dur="1" fill="hold">
                                          <p:stCondLst>
                                            <p:cond delay="0"/>
                                          </p:stCondLst>
                                        </p:cTn>
                                        <p:tgtEl>
                                          <p:spTgt spid="7">
                                            <p:graphicEl>
                                              <a:dgm id="{7F3B7EAB-68AC-4911-8D7B-22031E6C639E}"/>
                                            </p:graphicEl>
                                          </p:spTgt>
                                        </p:tgtEl>
                                        <p:attrNameLst>
                                          <p:attrName>style.visibility</p:attrName>
                                        </p:attrNameLst>
                                      </p:cBhvr>
                                      <p:to>
                                        <p:strVal val="visible"/>
                                      </p:to>
                                    </p:set>
                                    <p:anim calcmode="lin" valueType="num">
                                      <p:cBhvr additive="base">
                                        <p:cTn id="15" dur="500" fill="hold"/>
                                        <p:tgtEl>
                                          <p:spTgt spid="7">
                                            <p:graphicEl>
                                              <a:dgm id="{7F3B7EAB-68AC-4911-8D7B-22031E6C639E}"/>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graphicEl>
                                              <a:dgm id="{7F3B7EAB-68AC-4911-8D7B-22031E6C639E}"/>
                                            </p:graphic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7">
                                            <p:graphicEl>
                                              <a:dgm id="{EBC410C5-AC22-4746-874F-69D8106DFBF3}"/>
                                            </p:graphicEl>
                                          </p:spTgt>
                                        </p:tgtEl>
                                        <p:attrNameLst>
                                          <p:attrName>style.visibility</p:attrName>
                                        </p:attrNameLst>
                                      </p:cBhvr>
                                      <p:to>
                                        <p:strVal val="visible"/>
                                      </p:to>
                                    </p:set>
                                    <p:anim calcmode="lin" valueType="num">
                                      <p:cBhvr additive="base">
                                        <p:cTn id="21" dur="500" fill="hold"/>
                                        <p:tgtEl>
                                          <p:spTgt spid="7">
                                            <p:graphicEl>
                                              <a:dgm id="{EBC410C5-AC22-4746-874F-69D8106DFBF3}"/>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graphicEl>
                                              <a:dgm id="{EBC410C5-AC22-4746-874F-69D8106DFBF3}"/>
                                            </p:graphicEl>
                                          </p:spTgt>
                                        </p:tgtEl>
                                        <p:attrNameLst>
                                          <p:attrName>ppt_y</p:attrName>
                                        </p:attrNameLst>
                                      </p:cBhvr>
                                      <p:tavLst>
                                        <p:tav tm="0">
                                          <p:val>
                                            <p:strVal val="1+#ppt_h/2"/>
                                          </p:val>
                                        </p:tav>
                                        <p:tav tm="100000">
                                          <p:val>
                                            <p:strVal val="#ppt_y"/>
                                          </p:val>
                                        </p:tav>
                                      </p:tavLst>
                                    </p:anim>
                                  </p:childTnLst>
                                </p:cTn>
                              </p:par>
                              <p:par>
                                <p:cTn id="23" presetID="7" presetClass="entr" presetSubtype="4" fill="hold" grpId="0" nodeType="withEffect">
                                  <p:stCondLst>
                                    <p:cond delay="0"/>
                                  </p:stCondLst>
                                  <p:childTnLst>
                                    <p:set>
                                      <p:cBhvr>
                                        <p:cTn id="24" dur="1" fill="hold">
                                          <p:stCondLst>
                                            <p:cond delay="0"/>
                                          </p:stCondLst>
                                        </p:cTn>
                                        <p:tgtEl>
                                          <p:spTgt spid="7">
                                            <p:graphicEl>
                                              <a:dgm id="{35D545FE-E176-4FF8-9755-824C40B7A84F}"/>
                                            </p:graphicEl>
                                          </p:spTgt>
                                        </p:tgtEl>
                                        <p:attrNameLst>
                                          <p:attrName>style.visibility</p:attrName>
                                        </p:attrNameLst>
                                      </p:cBhvr>
                                      <p:to>
                                        <p:strVal val="visible"/>
                                      </p:to>
                                    </p:set>
                                    <p:anim calcmode="lin" valueType="num">
                                      <p:cBhvr additive="base">
                                        <p:cTn id="25" dur="500" fill="hold"/>
                                        <p:tgtEl>
                                          <p:spTgt spid="7">
                                            <p:graphicEl>
                                              <a:dgm id="{35D545FE-E176-4FF8-9755-824C40B7A84F}"/>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graphicEl>
                                              <a:dgm id="{35D545FE-E176-4FF8-9755-824C40B7A84F}"/>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7">
                                            <p:graphicEl>
                                              <a:dgm id="{6DDAEE2C-119A-4989-B6AB-C4D3D8A4E544}"/>
                                            </p:graphicEl>
                                          </p:spTgt>
                                        </p:tgtEl>
                                        <p:attrNameLst>
                                          <p:attrName>style.visibility</p:attrName>
                                        </p:attrNameLst>
                                      </p:cBhvr>
                                      <p:to>
                                        <p:strVal val="visible"/>
                                      </p:to>
                                    </p:set>
                                    <p:anim calcmode="lin" valueType="num">
                                      <p:cBhvr additive="base">
                                        <p:cTn id="31" dur="500" fill="hold"/>
                                        <p:tgtEl>
                                          <p:spTgt spid="7">
                                            <p:graphicEl>
                                              <a:dgm id="{6DDAEE2C-119A-4989-B6AB-C4D3D8A4E544}"/>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graphicEl>
                                              <a:dgm id="{6DDAEE2C-119A-4989-B6AB-C4D3D8A4E544}"/>
                                            </p:graphicEl>
                                          </p:spTgt>
                                        </p:tgtEl>
                                        <p:attrNameLst>
                                          <p:attrName>ppt_y</p:attrName>
                                        </p:attrNameLst>
                                      </p:cBhvr>
                                      <p:tavLst>
                                        <p:tav tm="0">
                                          <p:val>
                                            <p:strVal val="1+#ppt_h/2"/>
                                          </p:val>
                                        </p:tav>
                                        <p:tav tm="100000">
                                          <p:val>
                                            <p:strVal val="#ppt_y"/>
                                          </p:val>
                                        </p:tav>
                                      </p:tavLst>
                                    </p:anim>
                                  </p:childTnLst>
                                </p:cTn>
                              </p:par>
                              <p:par>
                                <p:cTn id="33" presetID="7" presetClass="entr" presetSubtype="4" fill="hold" grpId="0" nodeType="withEffect">
                                  <p:stCondLst>
                                    <p:cond delay="0"/>
                                  </p:stCondLst>
                                  <p:childTnLst>
                                    <p:set>
                                      <p:cBhvr>
                                        <p:cTn id="34" dur="1" fill="hold">
                                          <p:stCondLst>
                                            <p:cond delay="0"/>
                                          </p:stCondLst>
                                        </p:cTn>
                                        <p:tgtEl>
                                          <p:spTgt spid="7">
                                            <p:graphicEl>
                                              <a:dgm id="{9ECD478B-A3AD-4450-89AE-8F1C980DA583}"/>
                                            </p:graphicEl>
                                          </p:spTgt>
                                        </p:tgtEl>
                                        <p:attrNameLst>
                                          <p:attrName>style.visibility</p:attrName>
                                        </p:attrNameLst>
                                      </p:cBhvr>
                                      <p:to>
                                        <p:strVal val="visible"/>
                                      </p:to>
                                    </p:set>
                                    <p:anim calcmode="lin" valueType="num">
                                      <p:cBhvr additive="base">
                                        <p:cTn id="35" dur="500" fill="hold"/>
                                        <p:tgtEl>
                                          <p:spTgt spid="7">
                                            <p:graphicEl>
                                              <a:dgm id="{9ECD478B-A3AD-4450-89AE-8F1C980DA583}"/>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graphicEl>
                                              <a:dgm id="{9ECD478B-A3AD-4450-89AE-8F1C980DA583}"/>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7" grpId="0">
        <p:bldSub>
          <a:bldDgm bld="one"/>
        </p:bldSub>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Last news! </a:t>
            </a:r>
            <a:endParaRPr lang="en-GB" dirty="0"/>
          </a:p>
        </p:txBody>
      </p:sp>
      <p:pic>
        <p:nvPicPr>
          <p:cNvPr id="5" name="Marcador de contenido 4"/>
          <p:cNvPicPr>
            <a:picLocks noGrp="1" noChangeAspect="1"/>
          </p:cNvPicPr>
          <p:nvPr>
            <p:ph sz="half" idx="1"/>
          </p:nvPr>
        </p:nvPicPr>
        <p:blipFill>
          <a:blip r:embed="rId3" cstate="screen">
            <a:extLst>
              <a:ext uri="{28A0092B-C50C-407E-A947-70E740481C1C}">
                <a14:useLocalDpi xmlns:a14="http://schemas.microsoft.com/office/drawing/2010/main"/>
              </a:ext>
            </a:extLst>
          </a:blip>
          <a:srcRect l="-9756" r="-9756"/>
          <a:stretch>
            <a:fillRect/>
          </a:stretch>
        </p:blipFill>
        <p:spPr/>
      </p:pic>
      <p:sp>
        <p:nvSpPr>
          <p:cNvPr id="4" name="Marcador de contenido 3"/>
          <p:cNvSpPr>
            <a:spLocks noGrp="1"/>
          </p:cNvSpPr>
          <p:nvPr>
            <p:ph sz="half" idx="2"/>
          </p:nvPr>
        </p:nvSpPr>
        <p:spPr/>
        <p:txBody>
          <a:bodyPr/>
          <a:lstStyle/>
          <a:p>
            <a:pPr marL="0" indent="0" algn="ctr">
              <a:buNone/>
            </a:pPr>
            <a:endParaRPr lang="en-GB" dirty="0" smtClean="0"/>
          </a:p>
          <a:p>
            <a:pPr marL="0" indent="0" algn="ctr">
              <a:buNone/>
            </a:pPr>
            <a:endParaRPr lang="en-GB" dirty="0"/>
          </a:p>
          <a:p>
            <a:pPr marL="0" indent="0" algn="ctr">
              <a:buNone/>
            </a:pPr>
            <a:endParaRPr lang="en-GB" dirty="0" smtClean="0"/>
          </a:p>
          <a:p>
            <a:pPr marL="0" indent="0" algn="ctr">
              <a:buNone/>
            </a:pPr>
            <a:r>
              <a:rPr lang="en-GB" dirty="0" smtClean="0"/>
              <a:t>Karl </a:t>
            </a:r>
            <a:r>
              <a:rPr lang="en-GB" dirty="0" err="1" smtClean="0"/>
              <a:t>Schlossmann</a:t>
            </a:r>
            <a:endParaRPr lang="en-GB" dirty="0" smtClean="0"/>
          </a:p>
          <a:p>
            <a:pPr marL="0" indent="0">
              <a:buNone/>
            </a:pPr>
            <a:r>
              <a:rPr lang="en-GB" sz="1400" dirty="0" smtClean="0"/>
              <a:t>Professor of Bacteriology of Tartu University</a:t>
            </a:r>
          </a:p>
          <a:p>
            <a:pPr marL="0" indent="0">
              <a:buNone/>
            </a:pPr>
            <a:endParaRPr lang="en-GB" sz="1400" dirty="0"/>
          </a:p>
          <a:p>
            <a:pPr marL="0" indent="0" algn="ctr">
              <a:buNone/>
            </a:pPr>
            <a:r>
              <a:rPr lang="en-GB" sz="3200" dirty="0" smtClean="0"/>
              <a:t>1939</a:t>
            </a:r>
            <a:endParaRPr lang="en-GB" sz="3200" dirty="0"/>
          </a:p>
        </p:txBody>
      </p:sp>
    </p:spTree>
    <p:extLst>
      <p:ext uri="{BB962C8B-B14F-4D97-AF65-F5344CB8AC3E}">
        <p14:creationId xmlns:p14="http://schemas.microsoft.com/office/powerpoint/2010/main" val="251312199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GB" dirty="0" smtClean="0"/>
              <a:t>Final conclusion</a:t>
            </a:r>
            <a:endParaRPr lang="en-GB" dirty="0"/>
          </a:p>
        </p:txBody>
      </p:sp>
      <p:sp>
        <p:nvSpPr>
          <p:cNvPr id="3" name="CuadroTexto 2"/>
          <p:cNvSpPr txBox="1"/>
          <p:nvPr/>
        </p:nvSpPr>
        <p:spPr>
          <a:xfrm>
            <a:off x="0" y="4452784"/>
            <a:ext cx="9144000" cy="144655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4400" dirty="0" err="1" smtClean="0"/>
              <a:t>Tänan</a:t>
            </a:r>
            <a:r>
              <a:rPr lang="en-GB" sz="4400" dirty="0" smtClean="0"/>
              <a:t> </a:t>
            </a:r>
            <a:r>
              <a:rPr lang="en-GB" sz="4400" dirty="0" err="1"/>
              <a:t>teid</a:t>
            </a:r>
            <a:r>
              <a:rPr lang="en-GB" sz="4400" dirty="0"/>
              <a:t> </a:t>
            </a:r>
            <a:r>
              <a:rPr lang="en-GB" sz="4400" dirty="0" err="1"/>
              <a:t>väga</a:t>
            </a:r>
            <a:r>
              <a:rPr lang="en-GB" sz="4400" dirty="0"/>
              <a:t> </a:t>
            </a:r>
            <a:r>
              <a:rPr lang="en-GB" sz="4400" dirty="0" err="1"/>
              <a:t>tähelepanu</a:t>
            </a:r>
            <a:r>
              <a:rPr lang="en-GB" sz="4400" dirty="0"/>
              <a:t> </a:t>
            </a:r>
            <a:r>
              <a:rPr lang="en-GB" sz="4400" dirty="0" err="1"/>
              <a:t>eest</a:t>
            </a:r>
            <a:r>
              <a:rPr lang="en-GB" sz="4400" dirty="0"/>
              <a:t>!</a:t>
            </a:r>
            <a:endParaRPr lang="en-GB"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ndParaRPr>
          </a:p>
          <a:p>
            <a:pPr algn="ctr"/>
            <a:endParaRPr lang="en-GB"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ndParaRPr>
          </a:p>
        </p:txBody>
      </p:sp>
      <p:sp>
        <p:nvSpPr>
          <p:cNvPr id="4" name="CuadroTexto 3"/>
          <p:cNvSpPr txBox="1"/>
          <p:nvPr/>
        </p:nvSpPr>
        <p:spPr>
          <a:xfrm>
            <a:off x="262768" y="2166736"/>
            <a:ext cx="8954222" cy="107721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Just </a:t>
            </a:r>
            <a:r>
              <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by reading </a:t>
            </a:r>
            <a:r>
              <a:rPr lang="en-GB"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this book, you could have </a:t>
            </a:r>
            <a:r>
              <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saved </a:t>
            </a:r>
            <a:r>
              <a:rPr lang="en-GB"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the cost of my journey! </a:t>
            </a:r>
          </a:p>
        </p:txBody>
      </p:sp>
    </p:spTree>
    <p:extLst>
      <p:ext uri="{BB962C8B-B14F-4D97-AF65-F5344CB8AC3E}">
        <p14:creationId xmlns:p14="http://schemas.microsoft.com/office/powerpoint/2010/main" val="11722259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GB" dirty="0" smtClean="0"/>
              <a:t>Salts and solvation</a:t>
            </a:r>
            <a:endParaRPr lang="en-GB" dirty="0"/>
          </a:p>
        </p:txBody>
      </p:sp>
      <p:pic>
        <p:nvPicPr>
          <p:cNvPr id="4" name="Picture 6" descr="agua_0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827590" y="2276873"/>
            <a:ext cx="7706721"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25006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predeterminado">
  <a:themeElements>
    <a:clrScheme name="AB 16">
      <a:dk1>
        <a:srgbClr val="00004B"/>
      </a:dk1>
      <a:lt1>
        <a:srgbClr val="F3F3FF"/>
      </a:lt1>
      <a:dk2>
        <a:srgbClr val="00004B"/>
      </a:dk2>
      <a:lt2>
        <a:srgbClr val="00007D"/>
      </a:lt2>
      <a:accent1>
        <a:srgbClr val="9999FF"/>
      </a:accent1>
      <a:accent2>
        <a:srgbClr val="6666FF"/>
      </a:accent2>
      <a:accent3>
        <a:srgbClr val="F8F8FF"/>
      </a:accent3>
      <a:accent4>
        <a:srgbClr val="00003F"/>
      </a:accent4>
      <a:accent5>
        <a:srgbClr val="CACAFF"/>
      </a:accent5>
      <a:accent6>
        <a:srgbClr val="5C5CE7"/>
      </a:accent6>
      <a:hlink>
        <a:srgbClr val="3333CC"/>
      </a:hlink>
      <a:folHlink>
        <a:srgbClr val="333399"/>
      </a:folHlink>
    </a:clrScheme>
    <a:fontScheme name="A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B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AB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AB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AB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AB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AB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AB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AB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AB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AB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AB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AB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AB 13">
        <a:dk1>
          <a:srgbClr val="000032"/>
        </a:dk1>
        <a:lt1>
          <a:srgbClr val="FFFFFF"/>
        </a:lt1>
        <a:dk2>
          <a:srgbClr val="000032"/>
        </a:dk2>
        <a:lt2>
          <a:srgbClr val="00007D"/>
        </a:lt2>
        <a:accent1>
          <a:srgbClr val="9999FF"/>
        </a:accent1>
        <a:accent2>
          <a:srgbClr val="9999CC"/>
        </a:accent2>
        <a:accent3>
          <a:srgbClr val="FFFFFF"/>
        </a:accent3>
        <a:accent4>
          <a:srgbClr val="000029"/>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AB 14">
        <a:dk1>
          <a:srgbClr val="000032"/>
        </a:dk1>
        <a:lt1>
          <a:srgbClr val="FFFFFF"/>
        </a:lt1>
        <a:dk2>
          <a:srgbClr val="000032"/>
        </a:dk2>
        <a:lt2>
          <a:srgbClr val="00007D"/>
        </a:lt2>
        <a:accent1>
          <a:srgbClr val="9999FF"/>
        </a:accent1>
        <a:accent2>
          <a:srgbClr val="6666FF"/>
        </a:accent2>
        <a:accent3>
          <a:srgbClr val="FFFFFF"/>
        </a:accent3>
        <a:accent4>
          <a:srgbClr val="000029"/>
        </a:accent4>
        <a:accent5>
          <a:srgbClr val="CACAFF"/>
        </a:accent5>
        <a:accent6>
          <a:srgbClr val="5C5CE7"/>
        </a:accent6>
        <a:hlink>
          <a:srgbClr val="3333CC"/>
        </a:hlink>
        <a:folHlink>
          <a:srgbClr val="333399"/>
        </a:folHlink>
      </a:clrScheme>
      <a:clrMap bg1="lt1" tx1="dk1" bg2="lt2" tx2="dk2" accent1="accent1" accent2="accent2" accent3="accent3" accent4="accent4" accent5="accent5" accent6="accent6" hlink="hlink" folHlink="folHlink"/>
    </a:extraClrScheme>
    <a:extraClrScheme>
      <a:clrScheme name="AB 15">
        <a:dk1>
          <a:srgbClr val="000032"/>
        </a:dk1>
        <a:lt1>
          <a:srgbClr val="F3F3FF"/>
        </a:lt1>
        <a:dk2>
          <a:srgbClr val="000032"/>
        </a:dk2>
        <a:lt2>
          <a:srgbClr val="00007D"/>
        </a:lt2>
        <a:accent1>
          <a:srgbClr val="9999FF"/>
        </a:accent1>
        <a:accent2>
          <a:srgbClr val="6666FF"/>
        </a:accent2>
        <a:accent3>
          <a:srgbClr val="F8F8FF"/>
        </a:accent3>
        <a:accent4>
          <a:srgbClr val="000029"/>
        </a:accent4>
        <a:accent5>
          <a:srgbClr val="CACAFF"/>
        </a:accent5>
        <a:accent6>
          <a:srgbClr val="5C5CE7"/>
        </a:accent6>
        <a:hlink>
          <a:srgbClr val="3333CC"/>
        </a:hlink>
        <a:folHlink>
          <a:srgbClr val="333399"/>
        </a:folHlink>
      </a:clrScheme>
      <a:clrMap bg1="lt1" tx1="dk1" bg2="lt2" tx2="dk2" accent1="accent1" accent2="accent2" accent3="accent3" accent4="accent4" accent5="accent5" accent6="accent6" hlink="hlink" folHlink="folHlink"/>
    </a:extraClrScheme>
    <a:extraClrScheme>
      <a:clrScheme name="AB 16">
        <a:dk1>
          <a:srgbClr val="00004B"/>
        </a:dk1>
        <a:lt1>
          <a:srgbClr val="F3F3FF"/>
        </a:lt1>
        <a:dk2>
          <a:srgbClr val="00004B"/>
        </a:dk2>
        <a:lt2>
          <a:srgbClr val="00007D"/>
        </a:lt2>
        <a:accent1>
          <a:srgbClr val="9999FF"/>
        </a:accent1>
        <a:accent2>
          <a:srgbClr val="6666FF"/>
        </a:accent2>
        <a:accent3>
          <a:srgbClr val="F8F8FF"/>
        </a:accent3>
        <a:accent4>
          <a:srgbClr val="00003F"/>
        </a:accent4>
        <a:accent5>
          <a:srgbClr val="CACAFF"/>
        </a:accent5>
        <a:accent6>
          <a:srgbClr val="5C5CE7"/>
        </a:accent6>
        <a:hlink>
          <a:srgbClr val="3333CC"/>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Tema predeterminado.thmx</Template>
  <TotalTime>11248</TotalTime>
  <Words>7127</Words>
  <Application>Microsoft Office PowerPoint</Application>
  <PresentationFormat>On-screen Show (4:3)</PresentationFormat>
  <Paragraphs>939</Paragraphs>
  <Slides>82</Slides>
  <Notes>82</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Tema predeterminado</vt:lpstr>
      <vt:lpstr>Balneotherapy and skin.  Mechanisms of action.</vt:lpstr>
      <vt:lpstr>Balneotherapy skin products</vt:lpstr>
      <vt:lpstr>Skin Water absorption</vt:lpstr>
      <vt:lpstr>Skin absorption</vt:lpstr>
      <vt:lpstr>Post reabsorption</vt:lpstr>
      <vt:lpstr>Bath absorption</vt:lpstr>
      <vt:lpstr>Absorption pathways</vt:lpstr>
      <vt:lpstr>External conditions</vt:lpstr>
      <vt:lpstr>Salts and solvation</vt:lpstr>
      <vt:lpstr>Osmosis (water force)</vt:lpstr>
      <vt:lpstr>PowerPoint Presentation</vt:lpstr>
      <vt:lpstr>PowerPoint Presentation</vt:lpstr>
      <vt:lpstr>PowerPoint Presentation</vt:lpstr>
      <vt:lpstr>Cell volume regulation</vt:lpstr>
      <vt:lpstr>Hypotonic medium</vt:lpstr>
      <vt:lpstr>PowerPoint Presentation</vt:lpstr>
      <vt:lpstr>PowerPoint Presentation</vt:lpstr>
      <vt:lpstr>PowerPoint Presentation</vt:lpstr>
      <vt:lpstr>PowerPoint Presentation</vt:lpstr>
      <vt:lpstr>Hypertonic medium</vt:lpstr>
      <vt:lpstr>PowerPoint Presentation</vt:lpstr>
      <vt:lpstr>PowerPoint Presentation</vt:lpstr>
      <vt:lpstr>PowerPoint Presentation</vt:lpstr>
      <vt:lpstr>Crenotherapy activity</vt:lpstr>
      <vt:lpstr>Sulphurous waters</vt:lpstr>
      <vt:lpstr>Special Crenotherapy activity</vt:lpstr>
      <vt:lpstr>PowerPoint Presentation</vt:lpstr>
      <vt:lpstr>Aerobic vs. Anaerobic</vt:lpstr>
      <vt:lpstr>H2S Properties</vt:lpstr>
      <vt:lpstr>PowerPoint Presentation</vt:lpstr>
      <vt:lpstr>Properties</vt:lpstr>
      <vt:lpstr>Crenotherapy activity on skin (Sulphurous waters)</vt:lpstr>
      <vt:lpstr>PowerPoint Presentation</vt:lpstr>
      <vt:lpstr>PowerPoint Presentation</vt:lpstr>
      <vt:lpstr>Hydrogen Sulphide</vt:lpstr>
      <vt:lpstr>Cellular absorption</vt:lpstr>
      <vt:lpstr>PowerPoint Presentation</vt:lpstr>
      <vt:lpstr>H2S as gasotransmitters</vt:lpstr>
      <vt:lpstr>Non-Enzymatic production of sulphide</vt:lpstr>
      <vt:lpstr>Enzymatic production of sulphide </vt:lpstr>
      <vt:lpstr>Microbial transformation</vt:lpstr>
      <vt:lpstr>Storage and release of H2S </vt:lpstr>
      <vt:lpstr>H2S in Keratinocytes</vt:lpstr>
      <vt:lpstr>Skin behaviour of H2S</vt:lpstr>
      <vt:lpstr>Skin Immunological effects</vt:lpstr>
      <vt:lpstr>Cardiovascular</vt:lpstr>
      <vt:lpstr>Angiogenesis &amp; blood flow</vt:lpstr>
      <vt:lpstr>Nerve and brain</vt:lpstr>
      <vt:lpstr>Musculoskeletal pain-inflammation</vt:lpstr>
      <vt:lpstr>Upper Respiratory Tract Diseases  </vt:lpstr>
      <vt:lpstr>Immunological system</vt:lpstr>
      <vt:lpstr>Metabolism &amp; Renal Physiology</vt:lpstr>
      <vt:lpstr>Skin</vt:lpstr>
      <vt:lpstr>Health hazards of H2S</vt:lpstr>
      <vt:lpstr>Some inconveniences:</vt:lpstr>
      <vt:lpstr>Sulphurous Spring Dermatitis </vt:lpstr>
      <vt:lpstr>Application of solid water?</vt:lpstr>
      <vt:lpstr>PowerPoint Presentation</vt:lpstr>
      <vt:lpstr>Humus</vt:lpstr>
      <vt:lpstr>Humification process</vt:lpstr>
      <vt:lpstr>Adherence to clay</vt:lpstr>
      <vt:lpstr>Location of formation of humus</vt:lpstr>
      <vt:lpstr>Peloids micro-factory </vt:lpstr>
      <vt:lpstr>Skin Effect</vt:lpstr>
      <vt:lpstr>Objectives</vt:lpstr>
      <vt:lpstr>Materials</vt:lpstr>
      <vt:lpstr>Type of sulphurous waters</vt:lpstr>
      <vt:lpstr>Reduction force vs. pH</vt:lpstr>
      <vt:lpstr>Peloids</vt:lpstr>
      <vt:lpstr>Maturation</vt:lpstr>
      <vt:lpstr>Methods</vt:lpstr>
      <vt:lpstr>P0 Immature peloid (0 months)</vt:lpstr>
      <vt:lpstr>3 months peloid maturity (P3)</vt:lpstr>
      <vt:lpstr>Basal variation (%) P0 vs. P3</vt:lpstr>
      <vt:lpstr>6 months peloid maturity (P6)</vt:lpstr>
      <vt:lpstr>Basal variation (%)  P3 vs. P6</vt:lpstr>
      <vt:lpstr>Basal variation (%)   P0 vs. P3 vs. P6</vt:lpstr>
      <vt:lpstr>Different types of sulphur?</vt:lpstr>
      <vt:lpstr>PowerPoint Presentation</vt:lpstr>
      <vt:lpstr>Conclusions</vt:lpstr>
      <vt:lpstr>Last news! </vt:lpstr>
      <vt:lpstr>Final conclusion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M. Carbajo</dc:creator>
  <cp:lastModifiedBy>talis</cp:lastModifiedBy>
  <cp:revision>1084</cp:revision>
  <dcterms:created xsi:type="dcterms:W3CDTF">2015-02-26T18:11:24Z</dcterms:created>
  <dcterms:modified xsi:type="dcterms:W3CDTF">2015-09-21T05:39:25Z</dcterms:modified>
</cp:coreProperties>
</file>